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3"/>
  </p:notesMasterIdLst>
  <p:sldIdLst>
    <p:sldId id="257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2" r:id="rId13"/>
    <p:sldId id="390" r:id="rId14"/>
    <p:sldId id="391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2" r:id="rId45"/>
    <p:sldId id="423" r:id="rId46"/>
    <p:sldId id="424" r:id="rId47"/>
    <p:sldId id="425" r:id="rId48"/>
    <p:sldId id="426" r:id="rId49"/>
    <p:sldId id="427" r:id="rId50"/>
    <p:sldId id="428" r:id="rId51"/>
    <p:sldId id="429" r:id="rId5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FE93B-C0A8-431F-AA2F-BF32D1BA0DA9}" type="datetimeFigureOut">
              <a:rPr lang="de-DE" smtClean="0"/>
              <a:t>01.05.2024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D2217-F587-40F2-A218-1E01A8F48D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05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400" y="673"/>
            <a:ext cx="2191600" cy="21916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654"/>
            <a:ext cx="6871607" cy="6845865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6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5E02C-1D04-C434-4012-E91BF6D3D15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B86CF29-98CB-41A0-9533-1F69A7269E4E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35C2A-909A-0981-65DD-B67627BD9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97410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098467" y="3524165"/>
            <a:ext cx="6368000" cy="1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436DB-340F-4646-13CF-32D4D213E6B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47C6873-5FFD-4CA3-B601-12EDA11E7384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EA074-83FF-2A59-9E72-8DEB7C8D26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45549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60905-4AF1-4212-7A94-81502EEF8A5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7C84E54-DB5C-4EF4-8C00-D9DC9CF4CB03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192D9-E47E-4BA2-F2BD-45C43EE73C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10233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000" cy="1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322E1-1580-77E1-1968-C1D465C642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110A31F-3378-4745-A8AD-87E81814308C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EFDD5-75D2-F22A-0239-47782139EB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02053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2C6A1-8DB4-CC61-9F25-552C981AC8B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70957-C740-2757-2171-2AB52CD73CD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51431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27596-14F9-142A-C6EE-E8288E2454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2F5A9B-9FF8-41D7-88D9-F781DB264A7C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2A97D-91AA-8A52-C97E-9F3BDF95E6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95376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84FE6-DBA5-DB3C-A653-C0ED8520414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56570E-7EF3-4182-BA9D-2A52B45C241A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B3D48-E7F2-DEE3-3035-24E59946D7E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94070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3DCDD-2FBE-84CF-1266-B4597B7005E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7C1F0D2-5185-4D31-AB2C-73B275E057D2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A6E3F-03B5-A012-AA3C-51E8681E66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53119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200" y="0"/>
            <a:ext cx="6316800" cy="68580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000" cy="4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07798-DE50-15C8-656C-CA61E9C8313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1D978B3-F0C5-4ABC-A255-F5F0962A8D8B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35FA4-1B4D-27D1-9652-2771001ADF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8846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400" cy="2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4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4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403A9-CB77-6F63-E8A2-1C909EE5338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8799C66-E9C7-4A80-B57A-E25F3C3939CD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16977-77CE-7C1B-80DA-950BC5B3F9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8583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1" y="5504763"/>
            <a:ext cx="931900" cy="912876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158AE-3BA6-5196-9F05-10AA6EB27D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986101B-8F49-41C6-B566-F6D80346D6C1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4A692-F0C9-AF1C-145C-A45885A71D0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72767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DD238-3295-044E-F400-315BD3066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B7197-EDBB-45FE-B01B-7EF51F589382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2F10F-A83E-3417-0420-ACEC0274A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8690498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" TargetMode="External"/><Relationship Id="rId2" Type="http://schemas.openxmlformats.org/officeDocument/2006/relationships/hyperlink" Target="https://www.rust-lang.org/learn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pfhaupt/progkurs/" TargetMode="External"/><Relationship Id="rId4" Type="http://schemas.openxmlformats.org/officeDocument/2006/relationships/hyperlink" Target="https://rustlings.cool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setup/linux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.visualstudio.com/docs/setup/mac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de"/>
              <a:t>RUSTikales Rust for beginners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Your life will change forever soon, you will be learning the best language in the world!!!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It‘s memory safe!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It‘s statically typed!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It‘s fast!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Zero Cost Abstraction!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Well, not quite, but you‘ll see once we get there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10556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What will we be learning this semester?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94671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Rust Compiler </a:t>
            </a:r>
            <a:r>
              <a:rPr lang="en-US" dirty="0">
                <a:solidFill>
                  <a:srgbClr val="FFFF00"/>
                </a:solidFill>
              </a:rPr>
              <a:t>rustc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682424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Rust Compiler </a:t>
            </a:r>
            <a:r>
              <a:rPr lang="en-US" dirty="0">
                <a:solidFill>
                  <a:srgbClr val="FFFF00"/>
                </a:solidFill>
              </a:rPr>
              <a:t>rustc</a:t>
            </a: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Rust tool </a:t>
            </a:r>
            <a:r>
              <a:rPr lang="en-US" dirty="0">
                <a:solidFill>
                  <a:srgbClr val="FFFF00"/>
                </a:solidFill>
              </a:rPr>
              <a:t>cargo</a:t>
            </a:r>
            <a:endParaRPr lang="en-US" dirty="0"/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FFFF00"/>
                </a:solidFill>
              </a:rPr>
              <a:t>cargo </a:t>
            </a:r>
            <a:r>
              <a:rPr lang="en-US" dirty="0" err="1">
                <a:solidFill>
                  <a:srgbClr val="FFFF00"/>
                </a:solidFill>
              </a:rPr>
              <a:t>init</a:t>
            </a:r>
            <a:r>
              <a:rPr lang="en-US" dirty="0">
                <a:solidFill>
                  <a:srgbClr val="FFFF00"/>
                </a:solidFill>
              </a:rPr>
              <a:t>/new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FFFF00"/>
                </a:solidFill>
              </a:rPr>
              <a:t>cargo build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FFFF00"/>
                </a:solidFill>
              </a:rPr>
              <a:t>cargo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863226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Rust Compiler </a:t>
            </a:r>
            <a:r>
              <a:rPr lang="en-US" dirty="0">
                <a:solidFill>
                  <a:srgbClr val="FFFF00"/>
                </a:solidFill>
              </a:rPr>
              <a:t>rustc</a:t>
            </a: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Rust tool </a:t>
            </a:r>
            <a:r>
              <a:rPr lang="en-US" dirty="0">
                <a:solidFill>
                  <a:srgbClr val="FFFF00"/>
                </a:solidFill>
              </a:rPr>
              <a:t>cargo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</a:rPr>
              <a:t>Working with IDEs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</a:rPr>
              <a:t>Visual Studio Code + rust-analyzer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bg1"/>
                </a:solidFill>
              </a:rPr>
              <a:t>RustRover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698118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correct tools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Basic Rust-Syntax and Rust-specific quirks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803443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correct tools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Basic Rust-Syntax and Rust-specific quirks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/>
              <a:t>Basics of Programming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FFFF00"/>
                </a:solidFill>
              </a:rPr>
              <a:t>Variables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FFFF00"/>
                </a:solidFill>
              </a:rPr>
              <a:t>Types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FFFF00"/>
                </a:solidFill>
              </a:rPr>
              <a:t>How do computers execute code?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11105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correct tools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Basic Rust-Syntax and Rust-specific quirks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/>
              <a:t>Basics of Programming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/>
              <a:t>Control Flow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FFFF00"/>
                </a:solidFill>
              </a:rPr>
              <a:t>if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FFFF00"/>
                </a:solidFill>
              </a:rPr>
              <a:t>loop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FFFF00"/>
                </a:solidFill>
              </a:rPr>
              <a:t>match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rgbClr val="FFFF00"/>
                </a:solidFill>
              </a:rPr>
              <a:t>fn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87962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correct tools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Basic Rust-Syntax and Rust-specific quirks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/>
              <a:t>Basics of Programming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/>
              <a:t>Control Flow</a:t>
            </a:r>
            <a:endParaRPr lang="de-DE" dirty="0"/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Data Structures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struct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enum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180909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correct tools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Basic Rust-Syntax and Rust-specific quirks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/>
              <a:t>Basics of Programming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/>
              <a:t>Control Flow</a:t>
            </a:r>
            <a:endParaRPr lang="de-DE" dirty="0"/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Data Structures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</a:rPr>
              <a:t>What makes Rust different from other languages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FFFF00"/>
                </a:solidFill>
              </a:rPr>
              <a:t>Ownership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FFFF00"/>
                </a:solidFill>
              </a:rPr>
              <a:t>Borrow Checking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FFFF00"/>
                </a:solidFill>
              </a:rPr>
              <a:t>Option&lt;T&gt; and Result&lt;T,E&gt;</a:t>
            </a:r>
          </a:p>
          <a:p>
            <a:pPr lvl="3">
              <a:buFont typeface="Symbol" panose="05050102010706020507" pitchFamily="18" charset="2"/>
              <a:buChar char="-"/>
            </a:pP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4768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CBDE-CD49-75C0-4F45-9BDF39C5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F59F5-2859-917C-AF45-46E6C259F4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B1852AE-BE14-403F-948A-24D6C5188DC7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33B72-19A3-D273-E198-BDBFE47973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518756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correct tools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Basic Rust-Syntax and Rust-specific quirks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Dipping into advanced-ish topics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Traits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Generics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Third-party libraries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072634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correct tools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Basic Rust-Syntax and Rust-specific quirks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Dipping into advanced-ish topics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What I will </a:t>
            </a:r>
            <a:r>
              <a:rPr lang="de-DE" dirty="0">
                <a:solidFill>
                  <a:srgbClr val="FF0000"/>
                </a:solidFill>
              </a:rPr>
              <a:t>not</a:t>
            </a:r>
            <a:r>
              <a:rPr lang="de-DE" dirty="0">
                <a:solidFill>
                  <a:schemeClr val="bg1"/>
                </a:solidFill>
              </a:rPr>
              <a:t> cover</a:t>
            </a:r>
          </a:p>
          <a:p>
            <a:pPr marL="1202237" lvl="1" indent="-380990">
              <a:buSzPct val="100000"/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unsafe</a:t>
            </a:r>
          </a:p>
          <a:p>
            <a:pPr marL="1202237" lvl="1" indent="-380990">
              <a:buSzPct val="100000"/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async</a:t>
            </a:r>
          </a:p>
          <a:p>
            <a:pPr marL="1202237" lvl="1" indent="-380990">
              <a:buSzPct val="100000"/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Macros</a:t>
            </a:r>
          </a:p>
          <a:p>
            <a:pPr marL="1202237" lvl="1" indent="-380990">
              <a:buSzPct val="100000"/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Multithreading</a:t>
            </a:r>
          </a:p>
          <a:p>
            <a:pPr marL="1202237" lvl="1" indent="-380990">
              <a:buSzPct val="100000"/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Functional Programming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14078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Where can I find resources?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Official Rust website: 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u="sng" dirty="0">
                <a:solidFill>
                  <a:schemeClr val="hlink"/>
                </a:solidFill>
                <a:hlinkClick r:id="rId2"/>
              </a:rPr>
              <a:t>https://www.rust-lang.org/learn/</a:t>
            </a:r>
            <a:r>
              <a:rPr lang="en-US" dirty="0"/>
              <a:t>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Rust Book: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https://doc.rust-lang.org/book/</a:t>
            </a:r>
            <a:endParaRPr lang="en-US" dirty="0">
              <a:solidFill>
                <a:srgbClr val="F6B26B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Rustlings (official Rust exercises):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https://rustlings.cool/</a:t>
            </a:r>
            <a:r>
              <a:rPr lang="en-US" b="1" dirty="0"/>
              <a:t>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Repo for this course: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https://github.com/pfhaupt/progkurs/</a:t>
            </a:r>
            <a:r>
              <a:rPr lang="en-US" dirty="0"/>
              <a:t> 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/>
              <a:t>subdirectory </a:t>
            </a:r>
            <a:r>
              <a:rPr lang="en-US" dirty="0">
                <a:solidFill>
                  <a:srgbClr val="FFFF00"/>
                </a:solidFill>
              </a:rPr>
              <a:t>rust-beginner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062112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Rust 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246037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Rust Installation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8CED07-0835-3FA2-8F31-DA22BA435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Linux/macOS</a:t>
            </a:r>
          </a:p>
          <a:p>
            <a:pPr>
              <a:spcBef>
                <a:spcPts val="1600"/>
              </a:spcBef>
              <a:buFont typeface="Symbol" panose="05050102010706020507" pitchFamily="18" charset="2"/>
              <a:buChar char="-"/>
            </a:pPr>
            <a:r>
              <a:rPr lang="en-US" dirty="0"/>
              <a:t>Go to `</a:t>
            </a:r>
            <a:r>
              <a:rPr lang="en-US" dirty="0">
                <a:solidFill>
                  <a:srgbClr val="F6B26B"/>
                </a:solidFill>
              </a:rPr>
              <a:t>rust-lang.org</a:t>
            </a:r>
            <a:r>
              <a:rPr lang="en-US" dirty="0"/>
              <a:t>`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Click `Get Started`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Run this command in your terminal</a:t>
            </a:r>
          </a:p>
          <a:p>
            <a:pPr marL="380990" indent="-380990">
              <a:spcBef>
                <a:spcPts val="1600"/>
              </a:spcBef>
              <a:buFont typeface="Symbol" panose="05050102010706020507" pitchFamily="18" charset="2"/>
              <a:buChar char="-"/>
            </a:pPr>
            <a:endParaRPr lang="en-US" dirty="0"/>
          </a:p>
          <a:p>
            <a:pPr>
              <a:spcBef>
                <a:spcPts val="1600"/>
              </a:spcBef>
              <a:buFont typeface="Symbol" panose="05050102010706020507" pitchFamily="18" charset="2"/>
              <a:buChar char="-"/>
            </a:pPr>
            <a:r>
              <a:rPr lang="en-US" dirty="0"/>
              <a:t>You may need to also install a linker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you’ll see later when the example fails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You’re ready to go!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21CECB-E52F-0B11-9E83-755BF8BF376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Windows</a:t>
            </a:r>
          </a:p>
          <a:p>
            <a:pPr>
              <a:spcBef>
                <a:spcPts val="1600"/>
              </a:spcBef>
              <a:buFont typeface="Symbol" panose="05050102010706020507" pitchFamily="18" charset="2"/>
              <a:buChar char="-"/>
            </a:pPr>
            <a:r>
              <a:rPr lang="en-US" dirty="0"/>
              <a:t>Go to `</a:t>
            </a:r>
            <a:r>
              <a:rPr lang="en-US" dirty="0">
                <a:solidFill>
                  <a:srgbClr val="F6B26B"/>
                </a:solidFill>
              </a:rPr>
              <a:t>rust-lang.org</a:t>
            </a:r>
            <a:r>
              <a:rPr lang="en-US" dirty="0"/>
              <a:t>`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Click `Get Started`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Download the Installer</a:t>
            </a:r>
          </a:p>
          <a:p>
            <a:pPr marL="380990" indent="-380990">
              <a:spcBef>
                <a:spcPts val="1600"/>
              </a:spcBef>
              <a:buFont typeface="Symbol" panose="05050102010706020507" pitchFamily="18" charset="2"/>
              <a:buChar char="-"/>
            </a:pPr>
            <a:endParaRPr lang="en-US" dirty="0"/>
          </a:p>
          <a:p>
            <a:pPr>
              <a:spcBef>
                <a:spcPts val="1600"/>
              </a:spcBef>
              <a:buFont typeface="Symbol" panose="05050102010706020507" pitchFamily="18" charset="2"/>
              <a:buChar char="-"/>
            </a:pPr>
            <a:r>
              <a:rPr lang="en-US" dirty="0"/>
              <a:t>Run the Installer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You may need to also install MSVC Tools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Installer will tell you, Quick Install is okay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Pray that eduroam doesn’t blacklist the MSVC Installer again :^)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Google Shape;396;p44">
            <a:extLst>
              <a:ext uri="{FF2B5EF4-FFF2-40B4-BE49-F238E27FC236}">
                <a16:creationId xmlns:a16="http://schemas.microsoft.com/office/drawing/2014/main" id="{151183E0-50F3-4CC3-2E64-EF73A5FF0DA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30000" y="3337682"/>
            <a:ext cx="4537599" cy="548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397;p44">
            <a:extLst>
              <a:ext uri="{FF2B5EF4-FFF2-40B4-BE49-F238E27FC236}">
                <a16:creationId xmlns:a16="http://schemas.microsoft.com/office/drawing/2014/main" id="{B7559997-9516-3753-CAEC-8040EBD30A8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7632" y="3337681"/>
            <a:ext cx="4838401" cy="548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57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Rust Installation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8CED07-0835-3FA2-8F31-DA22BA435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Linux/macOS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21CECB-E52F-0B11-9E83-755BF8BF376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Windows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3" name="Google Shape;407;p45">
            <a:extLst>
              <a:ext uri="{FF2B5EF4-FFF2-40B4-BE49-F238E27FC236}">
                <a16:creationId xmlns:a16="http://schemas.microsoft.com/office/drawing/2014/main" id="{33FB3262-52A3-C4D4-F7CB-AFA4B7FD972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29972" y="2456741"/>
            <a:ext cx="4537597" cy="292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08;p45">
            <a:extLst>
              <a:ext uri="{FF2B5EF4-FFF2-40B4-BE49-F238E27FC236}">
                <a16:creationId xmlns:a16="http://schemas.microsoft.com/office/drawing/2014/main" id="{628A16E8-831A-9F79-0868-52494026A95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7597" y="2456741"/>
            <a:ext cx="4537600" cy="29275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61D5ED-0242-85C8-B872-959B9FBAC3E4}"/>
              </a:ext>
            </a:extLst>
          </p:cNvPr>
          <p:cNvSpPr txBox="1"/>
          <p:nvPr/>
        </p:nvSpPr>
        <p:spPr>
          <a:xfrm>
            <a:off x="2037594" y="5553173"/>
            <a:ext cx="8116811" cy="63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indent="-414856">
              <a:lnSpc>
                <a:spcPct val="115000"/>
              </a:lnSpc>
              <a:buClr>
                <a:schemeClr val="lt1"/>
              </a:buClr>
              <a:buSzPts val="1300"/>
              <a:buFont typeface="Symbol" panose="05050102010706020507" pitchFamily="18" charset="2"/>
              <a:buChar char="-"/>
            </a:pPr>
            <a:r>
              <a:rPr lang="en-US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you see this, you’re almost done! It will now install all necessary tools.</a:t>
            </a:r>
          </a:p>
          <a:p>
            <a:pPr marL="609585" indent="-414856">
              <a:lnSpc>
                <a:spcPct val="115000"/>
              </a:lnSpc>
              <a:buClr>
                <a:schemeClr val="lt1"/>
              </a:buClr>
              <a:buSzPts val="1300"/>
              <a:buFont typeface="Symbol" panose="05050102010706020507" pitchFamily="18" charset="2"/>
              <a:buChar char="-"/>
            </a:pPr>
            <a:r>
              <a:rPr lang="en-US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Restart your terminal, and you’ll be able to use </a:t>
            </a:r>
            <a:r>
              <a:rPr lang="en-US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rustc</a:t>
            </a:r>
            <a:r>
              <a:rPr lang="en-US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-US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cargo</a:t>
            </a:r>
            <a:r>
              <a:rPr lang="en-US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28840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9BB337-6EB5-B8E1-E1EA-86ECA5D0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Rust Installation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E589CA-C46D-A288-B71D-1B534617D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if Installation was successful, you should be able to run the following commands: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EABD-95BF-35D9-5124-FBD635B95A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2F5A9B-9FF8-41D7-88D9-F781DB264A7C}" type="datetime1">
              <a:rPr lang="de-DE" smtClean="0"/>
              <a:t>01.05.2024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91E4-9400-CD18-C72D-534310977D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9A12FF-E673-8FFE-A422-F2B42E1A9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00" y="2475740"/>
            <a:ext cx="10863799" cy="267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53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9BB337-6EB5-B8E1-E1EA-86ECA5D0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Rust Installation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E589CA-C46D-A288-B71D-1B534617D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if any of those commands failed, we must troubleshoot now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EABD-95BF-35D9-5124-FBD635B95A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2F5A9B-9FF8-41D7-88D9-F781DB264A7C}" type="datetime1">
              <a:rPr lang="de-DE" smtClean="0"/>
              <a:t>01.05.2024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91E4-9400-CD18-C72D-534310977D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687538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9BB337-6EB5-B8E1-E1EA-86ECA5D0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Rust Installation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E589CA-C46D-A288-B71D-1B534617D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if any of those commands failed, we must troubleshoot now</a:t>
            </a:r>
            <a:endParaRPr lang="de" dirty="0"/>
          </a:p>
          <a:p>
            <a:pPr>
              <a:buFont typeface="Symbol" panose="05050102010706020507" pitchFamily="18" charset="2"/>
              <a:buChar char="-"/>
            </a:pPr>
            <a:r>
              <a:rPr lang="de" dirty="0">
                <a:solidFill>
                  <a:srgbClr val="FFFFFF"/>
                </a:solidFill>
              </a:rPr>
              <a:t>common errors:</a:t>
            </a: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`</a:t>
            </a:r>
            <a:r>
              <a:rPr lang="en-US" dirty="0">
                <a:solidFill>
                  <a:srgbClr val="FF9900"/>
                </a:solidFill>
              </a:rPr>
              <a:t>Linker cc not found</a:t>
            </a:r>
            <a:r>
              <a:rPr lang="en-US" dirty="0"/>
              <a:t>`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/>
              <a:t>Linux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sudo</a:t>
            </a:r>
            <a:r>
              <a:rPr lang="en-US" dirty="0">
                <a:solidFill>
                  <a:srgbClr val="FFFF00"/>
                </a:solidFill>
              </a:rPr>
              <a:t> apt install </a:t>
            </a:r>
            <a:r>
              <a:rPr lang="en-US" dirty="0" err="1">
                <a:solidFill>
                  <a:srgbClr val="FFFF00"/>
                </a:solidFill>
              </a:rPr>
              <a:t>gcc</a:t>
            </a:r>
            <a:endParaRPr lang="en-US" dirty="0">
              <a:solidFill>
                <a:srgbClr val="FFFF00"/>
              </a:solidFill>
            </a:endParaRP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/>
              <a:t>macOS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 brew install </a:t>
            </a:r>
            <a:r>
              <a:rPr lang="en-US" dirty="0" err="1">
                <a:solidFill>
                  <a:srgbClr val="FFFF00"/>
                </a:solidFill>
                <a:sym typeface="Wingdings" panose="05000000000000000000" pitchFamily="2" charset="2"/>
              </a:rPr>
              <a:t>gcc</a:t>
            </a:r>
            <a:endParaRPr lang="en-US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</a:rPr>
              <a:t>Windows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shouldn’t happen, the Installer installed the MSVC toolchain :^)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eduroam may </a:t>
            </a:r>
            <a:r>
              <a:rPr lang="en-US" dirty="0">
                <a:solidFill>
                  <a:srgbClr val="FF9900"/>
                </a:solidFill>
              </a:rPr>
              <a:t>block downloading the Installer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dirty="0"/>
              <a:t> you’d need to </a:t>
            </a:r>
            <a:r>
              <a:rPr lang="en-US" dirty="0">
                <a:solidFill>
                  <a:srgbClr val="FFFF00"/>
                </a:solidFill>
              </a:rPr>
              <a:t>try again at 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EABD-95BF-35D9-5124-FBD635B95A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2F5A9B-9FF8-41D7-88D9-F781DB264A7C}" type="datetime1">
              <a:rPr lang="de-DE" smtClean="0"/>
              <a:t>01.05.2024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91E4-9400-CD18-C72D-534310977D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878067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9BB337-6EB5-B8E1-E1EA-86ECA5D0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Rust Installation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E589CA-C46D-A288-B71D-1B534617D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To test if everything is set up properly, run those commands: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Create a directory of your choice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/>
              <a:t>Either via file manager, or terminal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Open that directory in a terminal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type in </a:t>
            </a:r>
            <a:r>
              <a:rPr lang="en-US" dirty="0">
                <a:solidFill>
                  <a:srgbClr val="FFFF00"/>
                </a:solidFill>
              </a:rPr>
              <a:t>cargo new </a:t>
            </a:r>
            <a:r>
              <a:rPr lang="en-US" dirty="0" err="1">
                <a:solidFill>
                  <a:srgbClr val="FFFF00"/>
                </a:solidFill>
              </a:rPr>
              <a:t>test_program</a:t>
            </a:r>
            <a:endParaRPr lang="en-US" dirty="0">
              <a:solidFill>
                <a:srgbClr val="FFFF0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</a:rPr>
              <a:t>Navigate into that directory with </a:t>
            </a:r>
            <a:r>
              <a:rPr lang="en-US" dirty="0">
                <a:solidFill>
                  <a:srgbClr val="FFFF00"/>
                </a:solidFill>
              </a:rPr>
              <a:t>cd </a:t>
            </a:r>
            <a:r>
              <a:rPr lang="en-US" dirty="0" err="1">
                <a:solidFill>
                  <a:srgbClr val="FFFF00"/>
                </a:solidFill>
              </a:rPr>
              <a:t>test_program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type in </a:t>
            </a:r>
            <a:r>
              <a:rPr lang="en-US" dirty="0">
                <a:solidFill>
                  <a:srgbClr val="FFFF00"/>
                </a:solidFill>
              </a:rPr>
              <a:t>cargo run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if you see </a:t>
            </a:r>
            <a:r>
              <a:rPr lang="en-US" dirty="0">
                <a:solidFill>
                  <a:srgbClr val="00FF00"/>
                </a:solidFill>
              </a:rPr>
              <a:t>Hello, world!</a:t>
            </a:r>
            <a:r>
              <a:rPr lang="en-US" dirty="0"/>
              <a:t>, you’re ready to go!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EABD-95BF-35D9-5124-FBD635B95A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2F5A9B-9FF8-41D7-88D9-F781DB264A7C}" type="datetime1">
              <a:rPr lang="de-DE" smtClean="0"/>
              <a:t>01.05.2024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91E4-9400-CD18-C72D-534310977D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68194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CBDE-CD49-75C0-4F45-9BDF39C5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64C83-EE9D-C9E4-4D0F-852D99E7F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F59F5-2859-917C-AF45-46E6C259F4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B1852AE-BE14-403F-948A-24D6C5188DC7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33B72-19A3-D273-E198-BDBFE47973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540330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9BB337-6EB5-B8E1-E1EA-86ECA5D0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Development Environment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E589CA-C46D-A288-B71D-1B534617D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Technically it doesn’t matter, you could even use Ed, Notepad, Word…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EABD-95BF-35D9-5124-FBD635B95A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2F5A9B-9FF8-41D7-88D9-F781DB264A7C}" type="datetime1">
              <a:rPr lang="de-DE" smtClean="0"/>
              <a:t>01.05.2024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91E4-9400-CD18-C72D-534310977D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086469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9BB337-6EB5-B8E1-E1EA-86ECA5D0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Development Environment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E589CA-C46D-A288-B71D-1B534617D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Technically it doesn’t matter, you could even use Ed, Notepad, Word…</a:t>
            </a: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There are some IDEs and Editors that make programming [in Rust] easier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EABD-95BF-35D9-5124-FBD635B95A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2F5A9B-9FF8-41D7-88D9-F781DB264A7C}" type="datetime1">
              <a:rPr lang="de-DE" smtClean="0"/>
              <a:t>01.05.2024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91E4-9400-CD18-C72D-534310977D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936580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9BB337-6EB5-B8E1-E1EA-86ECA5D0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Development Environment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E589CA-C46D-A288-B71D-1B534617D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Technically it doesn’t matter, you could even use Ed, Notepad, Word…</a:t>
            </a: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There are some IDEs and Editors that make programming [in Rust] easier</a:t>
            </a:r>
          </a:p>
          <a:p>
            <a:pPr marL="1202237" lvl="1" indent="-380990">
              <a:buFont typeface="Symbol" panose="05050102010706020507" pitchFamily="18" charset="2"/>
              <a:buChar char="-"/>
            </a:pPr>
            <a:r>
              <a:rPr lang="en-US" dirty="0"/>
              <a:t>JetBrains </a:t>
            </a:r>
            <a:r>
              <a:rPr lang="en-US" dirty="0" err="1"/>
              <a:t>RustRover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Free license </a:t>
            </a:r>
            <a:r>
              <a:rPr lang="en-US" dirty="0"/>
              <a:t>for CS-students with a University-email</a:t>
            </a:r>
          </a:p>
          <a:p>
            <a:pPr marL="1202237" lvl="1" indent="-380990">
              <a:buFont typeface="Symbol" panose="05050102010706020507" pitchFamily="18" charset="2"/>
              <a:buChar char="-"/>
            </a:pPr>
            <a:r>
              <a:rPr lang="en-US" dirty="0"/>
              <a:t>Emacs, Vim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those who prefer terminal editors</a:t>
            </a:r>
          </a:p>
          <a:p>
            <a:pPr marL="1202237" lvl="1" indent="-380990">
              <a:buFont typeface="Symbol" panose="05050102010706020507" pitchFamily="18" charset="2"/>
              <a:buChar char="-"/>
            </a:pPr>
            <a:r>
              <a:rPr lang="en-US" dirty="0"/>
              <a:t>Visual Studio Code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What I’ll be using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EABD-95BF-35D9-5124-FBD635B95A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2F5A9B-9FF8-41D7-88D9-F781DB264A7C}" type="datetime1">
              <a:rPr lang="de-DE" smtClean="0"/>
              <a:t>01.05.2024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91E4-9400-CD18-C72D-534310977D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937330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9BB337-6EB5-B8E1-E1EA-86ECA5D0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Development Environment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E589CA-C46D-A288-B71D-1B534617D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Technically it doesn’t matter, you could even use Ed, Notepad, Word…</a:t>
            </a: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There are some IDEs and Editors that make programming [in Rust] easier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VSC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nn-NO" u="sng" dirty="0">
                <a:solidFill>
                  <a:schemeClr val="hlink"/>
                </a:solidFill>
                <a:hlinkClick r:id="rId2"/>
              </a:rPr>
              <a:t>https://code.visualstudio.com/</a:t>
            </a:r>
            <a:endParaRPr lang="nn-NO" u="sng" dirty="0">
              <a:solidFill>
                <a:schemeClr val="hlink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nn-NO" dirty="0">
                <a:solidFill>
                  <a:schemeClr val="bg1"/>
                </a:solidFill>
              </a:rPr>
              <a:t>Windows </a:t>
            </a:r>
            <a:r>
              <a:rPr lang="nn-NO" dirty="0">
                <a:solidFill>
                  <a:schemeClr val="bg1"/>
                </a:solidFill>
                <a:sym typeface="Wingdings" panose="05000000000000000000" pitchFamily="2" charset="2"/>
              </a:rPr>
              <a:t> Simply follow the Installer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nn-NO" dirty="0">
                <a:solidFill>
                  <a:schemeClr val="bg1"/>
                </a:solidFill>
                <a:sym typeface="Wingdings" panose="05000000000000000000" pitchFamily="2" charset="2"/>
              </a:rPr>
              <a:t>Linux  </a:t>
            </a:r>
            <a:r>
              <a:rPr lang="nn-NO" dirty="0">
                <a:solidFill>
                  <a:schemeClr val="bg1"/>
                </a:solidFill>
                <a:sym typeface="Wingdings" panose="05000000000000000000" pitchFamily="2" charset="2"/>
                <a:hlinkClick r:id="rId3"/>
              </a:rPr>
              <a:t>https://code.visualstudio.com/docs/setup/linux</a:t>
            </a:r>
            <a:endParaRPr lang="nn-NO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nn-NO" dirty="0">
                <a:solidFill>
                  <a:schemeClr val="bg1"/>
                </a:solidFill>
                <a:sym typeface="Wingdings" panose="05000000000000000000" pitchFamily="2" charset="2"/>
              </a:rPr>
              <a:t>macOS  </a:t>
            </a:r>
            <a:r>
              <a:rPr lang="nn-NO" dirty="0">
                <a:solidFill>
                  <a:schemeClr val="bg1"/>
                </a:solidFill>
                <a:sym typeface="Wingdings" panose="05000000000000000000" pitchFamily="2" charset="2"/>
                <a:hlinkClick r:id="rId4"/>
              </a:rPr>
              <a:t>https://code.visualstudio.com/docs/setup/mac</a:t>
            </a:r>
            <a:endParaRPr lang="nn-NO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EABD-95BF-35D9-5124-FBD635B95A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2F5A9B-9FF8-41D7-88D9-F781DB264A7C}" type="datetime1">
              <a:rPr lang="de-DE" smtClean="0"/>
              <a:t>01.05.2024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91E4-9400-CD18-C72D-534310977D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07825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9BB337-6EB5-B8E1-E1EA-86ECA5D0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Development Environment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E589CA-C46D-A288-B71D-1B534617D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Visual Studio Code itself does not have builtin Rust-Support, only Syntax Highlight – It‘s just a Text Editor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Using extensions, we can fix that</a:t>
            </a:r>
            <a:endParaRPr lang="nn-NO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EABD-95BF-35D9-5124-FBD635B95A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2F5A9B-9FF8-41D7-88D9-F781DB264A7C}" type="datetime1">
              <a:rPr lang="de-DE" smtClean="0"/>
              <a:t>01.05.2024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91E4-9400-CD18-C72D-534310977D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686772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9BB337-6EB5-B8E1-E1EA-86ECA5D0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Development Environment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EABD-95BF-35D9-5124-FBD635B95A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2F5A9B-9FF8-41D7-88D9-F781DB264A7C}" type="datetime1">
              <a:rPr lang="de-DE" smtClean="0"/>
              <a:t>01.05.2024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91E4-9400-CD18-C72D-534310977D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0D523C-CEFC-49FA-F794-AC0D3218A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437" y="1134400"/>
            <a:ext cx="7525125" cy="503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1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9BB337-6EB5-B8E1-E1EA-86ECA5D0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Development Environment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EABD-95BF-35D9-5124-FBD635B95A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2F5A9B-9FF8-41D7-88D9-F781DB264A7C}" type="datetime1">
              <a:rPr lang="de-DE" smtClean="0"/>
              <a:t>01.05.2024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91E4-9400-CD18-C72D-534310977D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0D523C-CEFC-49FA-F794-AC0D3218A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437" y="1134400"/>
            <a:ext cx="7525125" cy="50303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BFF630-B586-6AC6-8ED0-BD0B7EF32EF3}"/>
              </a:ext>
            </a:extLst>
          </p:cNvPr>
          <p:cNvSpPr/>
          <p:nvPr/>
        </p:nvSpPr>
        <p:spPr>
          <a:xfrm>
            <a:off x="2280927" y="4513899"/>
            <a:ext cx="827603" cy="844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67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C8AFF8-E694-3AE2-2797-C0C5034F54E5}"/>
              </a:ext>
            </a:extLst>
          </p:cNvPr>
          <p:cNvSpPr txBox="1"/>
          <p:nvPr/>
        </p:nvSpPr>
        <p:spPr>
          <a:xfrm>
            <a:off x="897879" y="4711635"/>
            <a:ext cx="135646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67" dirty="0">
                <a:solidFill>
                  <a:schemeClr val="bg1"/>
                </a:solidFill>
              </a:rPr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2523426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9BB337-6EB5-B8E1-E1EA-86ECA5D0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Development Environment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EABD-95BF-35D9-5124-FBD635B95A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2F5A9B-9FF8-41D7-88D9-F781DB264A7C}" type="datetime1">
              <a:rPr lang="de-DE" smtClean="0"/>
              <a:t>01.05.2024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91E4-9400-CD18-C72D-534310977D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0D523C-CEFC-49FA-F794-AC0D3218A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437" y="1134400"/>
            <a:ext cx="7525125" cy="50303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135926-BDD2-CECA-9DDF-2677076FA1A9}"/>
              </a:ext>
            </a:extLst>
          </p:cNvPr>
          <p:cNvSpPr txBox="1"/>
          <p:nvPr/>
        </p:nvSpPr>
        <p:spPr>
          <a:xfrm>
            <a:off x="5826403" y="2265865"/>
            <a:ext cx="227017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67" dirty="0">
                <a:solidFill>
                  <a:schemeClr val="bg1"/>
                </a:solidFill>
              </a:rPr>
              <a:t>Search for this term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FA6CD9-F7A2-8ED3-B1DC-4A9D17BC1FA0}"/>
              </a:ext>
            </a:extLst>
          </p:cNvPr>
          <p:cNvSpPr/>
          <p:nvPr/>
        </p:nvSpPr>
        <p:spPr>
          <a:xfrm>
            <a:off x="3274129" y="2228826"/>
            <a:ext cx="6519895" cy="484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67"/>
          </a:p>
        </p:txBody>
      </p:sp>
    </p:spTree>
    <p:extLst>
      <p:ext uri="{BB962C8B-B14F-4D97-AF65-F5344CB8AC3E}">
        <p14:creationId xmlns:p14="http://schemas.microsoft.com/office/powerpoint/2010/main" val="1240646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9BB337-6EB5-B8E1-E1EA-86ECA5D0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Development Environment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EABD-95BF-35D9-5124-FBD635B95A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2F5A9B-9FF8-41D7-88D9-F781DB264A7C}" type="datetime1">
              <a:rPr lang="de-DE" smtClean="0"/>
              <a:t>01.05.2024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91E4-9400-CD18-C72D-534310977D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0D523C-CEFC-49FA-F794-AC0D3218A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437" y="1134400"/>
            <a:ext cx="7525125" cy="50303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6D4C55-7F17-71F5-8FEB-4314D21A1ADD}"/>
              </a:ext>
            </a:extLst>
          </p:cNvPr>
          <p:cNvSpPr txBox="1"/>
          <p:nvPr/>
        </p:nvSpPr>
        <p:spPr>
          <a:xfrm>
            <a:off x="5510621" y="2112157"/>
            <a:ext cx="324581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67" dirty="0">
                <a:solidFill>
                  <a:schemeClr val="bg1"/>
                </a:solidFill>
              </a:rPr>
              <a:t>The one with the checkmark is what we want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34E266-D604-EF62-50B0-8D985AC3A0C0}"/>
              </a:ext>
            </a:extLst>
          </p:cNvPr>
          <p:cNvSpPr/>
          <p:nvPr/>
        </p:nvSpPr>
        <p:spPr>
          <a:xfrm>
            <a:off x="3068183" y="2809784"/>
            <a:ext cx="6790379" cy="107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67"/>
          </a:p>
        </p:txBody>
      </p:sp>
    </p:spTree>
    <p:extLst>
      <p:ext uri="{BB962C8B-B14F-4D97-AF65-F5344CB8AC3E}">
        <p14:creationId xmlns:p14="http://schemas.microsoft.com/office/powerpoint/2010/main" val="1942580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9BB337-6EB5-B8E1-E1EA-86ECA5D0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Development Environment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EABD-95BF-35D9-5124-FBD635B95A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2F5A9B-9FF8-41D7-88D9-F781DB264A7C}" type="datetime1">
              <a:rPr lang="de-DE" smtClean="0"/>
              <a:t>01.05.2024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91E4-9400-CD18-C72D-534310977D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4F9645-C1CE-3702-F1FF-2A5469EA2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98" y="1894478"/>
            <a:ext cx="9971603" cy="31110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6C2918-33F7-F816-DDFC-C625F97678F1}"/>
              </a:ext>
            </a:extLst>
          </p:cNvPr>
          <p:cNvSpPr/>
          <p:nvPr/>
        </p:nvSpPr>
        <p:spPr>
          <a:xfrm>
            <a:off x="4053235" y="2749257"/>
            <a:ext cx="6019295" cy="407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67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5CB7F6-C5F6-B7E9-D223-81F551243598}"/>
              </a:ext>
            </a:extLst>
          </p:cNvPr>
          <p:cNvSpPr txBox="1"/>
          <p:nvPr/>
        </p:nvSpPr>
        <p:spPr>
          <a:xfrm>
            <a:off x="6712276" y="1185465"/>
            <a:ext cx="4369525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67" dirty="0">
                <a:solidFill>
                  <a:schemeClr val="bg1"/>
                </a:solidFill>
              </a:rPr>
              <a:t>As extensions can run arbitrary code, make sure it‘s the right one :^)</a:t>
            </a:r>
          </a:p>
        </p:txBody>
      </p:sp>
    </p:spTree>
    <p:extLst>
      <p:ext uri="{BB962C8B-B14F-4D97-AF65-F5344CB8AC3E}">
        <p14:creationId xmlns:p14="http://schemas.microsoft.com/office/powerpoint/2010/main" val="388180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CBDE-CD49-75C0-4F45-9BDF39C5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64C83-EE9D-C9E4-4D0F-852D99E7F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Introduction</a:t>
            </a:r>
          </a:p>
          <a:p>
            <a:pPr>
              <a:buFont typeface="+mj-lt"/>
              <a:buAutoNum type="arabicPeriod"/>
            </a:pPr>
            <a:r>
              <a:rPr lang="de-DE" dirty="0"/>
              <a:t>Rust Installation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F59F5-2859-917C-AF45-46E6C259F4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B1852AE-BE14-403F-948A-24D6C5188DC7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33B72-19A3-D273-E198-BDBFE47973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950241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9BB337-6EB5-B8E1-E1EA-86ECA5D0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Development Environment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EABD-95BF-35D9-5124-FBD635B95A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2F5A9B-9FF8-41D7-88D9-F781DB264A7C}" type="datetime1">
              <a:rPr lang="de-DE" smtClean="0"/>
              <a:t>01.05.2024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91E4-9400-CD18-C72D-534310977D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4F9645-C1CE-3702-F1FF-2A5469EA2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98" y="1894478"/>
            <a:ext cx="9971603" cy="31110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A182E2-4813-A5EC-ECAF-49C6AE47FA0D}"/>
              </a:ext>
            </a:extLst>
          </p:cNvPr>
          <p:cNvSpPr/>
          <p:nvPr/>
        </p:nvSpPr>
        <p:spPr>
          <a:xfrm>
            <a:off x="4053235" y="3788301"/>
            <a:ext cx="6168667" cy="648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6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2E4D94-80BB-5D59-BD35-5474CCEC7B4D}"/>
              </a:ext>
            </a:extLst>
          </p:cNvPr>
          <p:cNvSpPr txBox="1"/>
          <p:nvPr/>
        </p:nvSpPr>
        <p:spPr>
          <a:xfrm>
            <a:off x="4053235" y="4994174"/>
            <a:ext cx="5008102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67" dirty="0">
                <a:solidFill>
                  <a:schemeClr val="bg1"/>
                </a:solidFill>
              </a:rPr>
              <a:t>Somewhere here should be an Install-button</a:t>
            </a:r>
          </a:p>
          <a:p>
            <a:r>
              <a:rPr lang="de-DE" sz="1867" dirty="0">
                <a:solidFill>
                  <a:schemeClr val="bg1"/>
                </a:solidFill>
              </a:rPr>
              <a:t>Restart VSC if necessary</a:t>
            </a:r>
          </a:p>
        </p:txBody>
      </p:sp>
    </p:spTree>
    <p:extLst>
      <p:ext uri="{BB962C8B-B14F-4D97-AF65-F5344CB8AC3E}">
        <p14:creationId xmlns:p14="http://schemas.microsoft.com/office/powerpoint/2010/main" val="28777868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D167D2-4273-8CEC-C1BB-E3C3041E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Development Environment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C7351-E705-708A-E296-F594D877061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56570E-7EF3-4182-BA9D-2A52B45C241A}" type="datetime1">
              <a:rPr lang="de-DE" smtClean="0"/>
              <a:t>01.05.2024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DCE61-CF80-E1B2-6D20-DE67ED5B6F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298AB2-AC46-36D5-078E-94EE23BB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26" y="1210188"/>
            <a:ext cx="8495747" cy="489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75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D167D2-4273-8CEC-C1BB-E3C3041E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Development Environment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C7351-E705-708A-E296-F594D877061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56570E-7EF3-4182-BA9D-2A52B45C241A}" type="datetime1">
              <a:rPr lang="de-DE" smtClean="0"/>
              <a:t>01.05.2024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DCE61-CF80-E1B2-6D20-DE67ED5B6F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298AB2-AC46-36D5-078E-94EE23BB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26" y="1210188"/>
            <a:ext cx="8495747" cy="48979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8A1AB4-650C-331C-2271-B6B4CDDA9162}"/>
              </a:ext>
            </a:extLst>
          </p:cNvPr>
          <p:cNvSpPr/>
          <p:nvPr/>
        </p:nvSpPr>
        <p:spPr>
          <a:xfrm>
            <a:off x="1812653" y="3758572"/>
            <a:ext cx="2180027" cy="399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67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93CBA-603A-220F-3709-E4A18EA7A1F4}"/>
              </a:ext>
            </a:extLst>
          </p:cNvPr>
          <p:cNvSpPr txBox="1"/>
          <p:nvPr/>
        </p:nvSpPr>
        <p:spPr>
          <a:xfrm>
            <a:off x="1812654" y="3348203"/>
            <a:ext cx="418415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67" dirty="0">
                <a:solidFill>
                  <a:schemeClr val="bg1"/>
                </a:solidFill>
              </a:rPr>
              <a:t>We can run our code from within VSC</a:t>
            </a:r>
          </a:p>
        </p:txBody>
      </p:sp>
    </p:spTree>
    <p:extLst>
      <p:ext uri="{BB962C8B-B14F-4D97-AF65-F5344CB8AC3E}">
        <p14:creationId xmlns:p14="http://schemas.microsoft.com/office/powerpoint/2010/main" val="18944668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D167D2-4273-8CEC-C1BB-E3C3041E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Development Environment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C7351-E705-708A-E296-F594D877061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56570E-7EF3-4182-BA9D-2A52B45C241A}" type="datetime1">
              <a:rPr lang="de-DE" smtClean="0"/>
              <a:t>01.05.2024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DCE61-CF80-E1B2-6D20-DE67ED5B6F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298AB2-AC46-36D5-078E-94EE23BB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26" y="1210188"/>
            <a:ext cx="8495747" cy="48979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02536AA-4F7A-D9F8-AC85-ACEE87EBCFAF}"/>
              </a:ext>
            </a:extLst>
          </p:cNvPr>
          <p:cNvSpPr/>
          <p:nvPr/>
        </p:nvSpPr>
        <p:spPr>
          <a:xfrm>
            <a:off x="6168668" y="5167526"/>
            <a:ext cx="1469499" cy="484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67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0C581-49CB-A1D9-F035-B2074DF6BB01}"/>
              </a:ext>
            </a:extLst>
          </p:cNvPr>
          <p:cNvSpPr txBox="1"/>
          <p:nvPr/>
        </p:nvSpPr>
        <p:spPr>
          <a:xfrm>
            <a:off x="6168669" y="5651975"/>
            <a:ext cx="4088159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67" dirty="0">
                <a:solidFill>
                  <a:schemeClr val="bg1"/>
                </a:solidFill>
              </a:rPr>
              <a:t>Direct error reporting in our editor, without compiling ourselves</a:t>
            </a:r>
          </a:p>
        </p:txBody>
      </p:sp>
    </p:spTree>
    <p:extLst>
      <p:ext uri="{BB962C8B-B14F-4D97-AF65-F5344CB8AC3E}">
        <p14:creationId xmlns:p14="http://schemas.microsoft.com/office/powerpoint/2010/main" val="723772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D167D2-4273-8CEC-C1BB-E3C3041E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Development Environment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C7351-E705-708A-E296-F594D877061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56570E-7EF3-4182-BA9D-2A52B45C241A}" type="datetime1">
              <a:rPr lang="de-DE" smtClean="0"/>
              <a:t>01.05.2024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DCE61-CF80-E1B2-6D20-DE67ED5B6F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298AB2-AC46-36D5-078E-94EE23BB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26" y="1210188"/>
            <a:ext cx="8495747" cy="48979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7294F1-CFA2-2A19-8812-44647CE3393C}"/>
              </a:ext>
            </a:extLst>
          </p:cNvPr>
          <p:cNvSpPr/>
          <p:nvPr/>
        </p:nvSpPr>
        <p:spPr>
          <a:xfrm>
            <a:off x="6242310" y="1198107"/>
            <a:ext cx="4219689" cy="3942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67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038718-C75E-C454-EB5B-6C01906BE44D}"/>
              </a:ext>
            </a:extLst>
          </p:cNvPr>
          <p:cNvSpPr txBox="1"/>
          <p:nvPr/>
        </p:nvSpPr>
        <p:spPr>
          <a:xfrm>
            <a:off x="2515157" y="1198104"/>
            <a:ext cx="3727152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67" dirty="0">
                <a:solidFill>
                  <a:schemeClr val="bg1"/>
                </a:solidFill>
              </a:rPr>
              <a:t>Diagnostics when hovering over the red swiggly lines of death :^)</a:t>
            </a:r>
          </a:p>
        </p:txBody>
      </p:sp>
    </p:spTree>
    <p:extLst>
      <p:ext uri="{BB962C8B-B14F-4D97-AF65-F5344CB8AC3E}">
        <p14:creationId xmlns:p14="http://schemas.microsoft.com/office/powerpoint/2010/main" val="2453172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167334-7D6E-5BE0-E308-47B9450A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General Info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F2833B-B050-8029-ACE8-7B5B97147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Slides are available at the mentioned Github repository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C5264-C7A5-F82F-320E-0727A4961B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56570E-7EF3-4182-BA9D-2A52B45C241A}" type="datetime1">
              <a:rPr lang="de-DE" smtClean="0"/>
              <a:t>01.05.2024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8868C-DD9D-9BF0-085C-254B37D7423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3183999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167334-7D6E-5BE0-E308-47B9450A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General Info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F2833B-B050-8029-ACE8-7B5B97147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Slides are available at the mentioned Github repository</a:t>
            </a:r>
            <a:endParaRPr lang="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 highly recommend using the default </a:t>
            </a:r>
            <a:r>
              <a:rPr lang="de-DE" dirty="0">
                <a:solidFill>
                  <a:srgbClr val="FFFF00"/>
                </a:solidFill>
              </a:rPr>
              <a:t>git</a:t>
            </a:r>
            <a:r>
              <a:rPr lang="de-DE" dirty="0"/>
              <a:t> way of getting the repository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git</a:t>
            </a:r>
            <a:r>
              <a:rPr lang="de-DE" dirty="0"/>
              <a:t> is very important, it‘s best to start early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Because I am still changing slides, regular updates are recommended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Initial Step: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Go to the Github repository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Click the green </a:t>
            </a:r>
            <a:r>
              <a:rPr lang="de-DE" dirty="0">
                <a:solidFill>
                  <a:srgbClr val="00FF00"/>
                </a:solidFill>
              </a:rPr>
              <a:t>Code</a:t>
            </a:r>
            <a:r>
              <a:rPr lang="de-DE" dirty="0"/>
              <a:t> button, copy the HTTPS-url to your clipboard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Go to a directory of your choice, open the terminal there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type in </a:t>
            </a:r>
            <a:r>
              <a:rPr lang="de-DE" dirty="0">
                <a:solidFill>
                  <a:srgbClr val="FFFF00"/>
                </a:solidFill>
              </a:rPr>
              <a:t>git clone &lt;paste URL here&gt;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 the future, to get the updated slides: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Simply go to that directory (or rather, the </a:t>
            </a:r>
            <a:r>
              <a:rPr lang="de-DE" dirty="0">
                <a:solidFill>
                  <a:srgbClr val="FFFF00"/>
                </a:solidFill>
              </a:rPr>
              <a:t>progkurs</a:t>
            </a:r>
            <a:r>
              <a:rPr lang="de-DE" dirty="0">
                <a:solidFill>
                  <a:schemeClr val="bg1"/>
                </a:solidFill>
              </a:rPr>
              <a:t> directory inside)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type in </a:t>
            </a:r>
            <a:r>
              <a:rPr lang="de-DE" dirty="0">
                <a:solidFill>
                  <a:srgbClr val="FFFF00"/>
                </a:solidFill>
              </a:rPr>
              <a:t>git pull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You now have access to the current state of all slides and exercises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C5264-C7A5-F82F-320E-0727A4961B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56570E-7EF3-4182-BA9D-2A52B45C241A}" type="datetime1">
              <a:rPr lang="de-DE" smtClean="0"/>
              <a:t>01.05.2024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8868C-DD9D-9BF0-085C-254B37D7423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0868726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167334-7D6E-5BE0-E308-47B9450A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General Info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F2833B-B050-8029-ACE8-7B5B97147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Slides are available at the mentioned Github repository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</a:rPr>
              <a:t>Every session will be split into three parts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</a:rPr>
              <a:t>Recap of last session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</a:rPr>
              <a:t>New topics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</a:rPr>
              <a:t>Exercises at the end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C5264-C7A5-F82F-320E-0727A4961B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56570E-7EF3-4182-BA9D-2A52B45C241A}" type="datetime1">
              <a:rPr lang="de-DE" smtClean="0"/>
              <a:t>01.05.2024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8868C-DD9D-9BF0-085C-254B37D7423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2185512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167334-7D6E-5BE0-E308-47B9450A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General Info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F2833B-B050-8029-ACE8-7B5B97147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Slides are available at the mentioned Github repository</a:t>
            </a:r>
            <a:endParaRPr lang="de-DE" dirty="0">
              <a:solidFill>
                <a:schemeClr val="bg1"/>
              </a:solidFill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Every session will be split into three parts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Exercises and some Code snippets in future slides will be color coded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Green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0/3  We have covered the topic already, should be easy enough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Yellow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1/3  We have just covered the topic, may be hard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Red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2/3  Same as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Yellow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but trickier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BF00FF"/>
                </a:solidFill>
                <a:sym typeface="Wingdings" panose="05000000000000000000" pitchFamily="2" charset="2"/>
              </a:rPr>
              <a:t>Purple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3/3  We have not covered the topic, but challenges are always fun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C5264-C7A5-F82F-320E-0727A4961B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56570E-7EF3-4182-BA9D-2A52B45C241A}" type="datetime1">
              <a:rPr lang="de-DE" smtClean="0"/>
              <a:t>01.05.2024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8868C-DD9D-9BF0-085C-254B37D7423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8645606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167334-7D6E-5BE0-E308-47B9450A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General Info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F2833B-B050-8029-ACE8-7B5B97147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Slides are available at the mentioned Github repository</a:t>
            </a:r>
            <a:endParaRPr lang="de-DE" dirty="0">
              <a:solidFill>
                <a:schemeClr val="bg1"/>
              </a:solidFill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Every session will be split into three parts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Exercises and some Code snippets in future slides will be color coded</a:t>
            </a:r>
            <a:endParaRPr lang="de" dirty="0"/>
          </a:p>
          <a:p>
            <a:pPr>
              <a:buFont typeface="Symbol" panose="05050102010706020507" pitchFamily="18" charset="2"/>
              <a:buChar char="-"/>
            </a:pPr>
            <a:r>
              <a:rPr lang="de" dirty="0"/>
              <a:t>Every session contains a file with exercises called </a:t>
            </a:r>
            <a:r>
              <a:rPr lang="de" dirty="0">
                <a:solidFill>
                  <a:srgbClr val="FFFF00"/>
                </a:solidFill>
              </a:rPr>
              <a:t>exercises.md</a:t>
            </a:r>
            <a:endParaRPr lang="de-DE" dirty="0">
              <a:solidFill>
                <a:schemeClr val="bg1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Exercises will not be fully compared every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Important points will be mentioned in each Recap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Example solutions are in a file called </a:t>
            </a:r>
            <a:r>
              <a:rPr lang="de-DE" dirty="0">
                <a:solidFill>
                  <a:srgbClr val="FFFF00"/>
                </a:solidFill>
              </a:rPr>
              <a:t>solutions.md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C5264-C7A5-F82F-320E-0727A4961B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56570E-7EF3-4182-BA9D-2A52B45C241A}" type="datetime1">
              <a:rPr lang="de-DE" smtClean="0"/>
              <a:t>01.05.2024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8868C-DD9D-9BF0-085C-254B37D7423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34327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CBDE-CD49-75C0-4F45-9BDF39C5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64C83-EE9D-C9E4-4D0F-852D99E7F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Introduction</a:t>
            </a:r>
          </a:p>
          <a:p>
            <a:pPr>
              <a:buFont typeface="+mj-lt"/>
              <a:buAutoNum type="arabicPeriod"/>
            </a:pPr>
            <a:r>
              <a:rPr lang="de-DE" dirty="0"/>
              <a:t>Rust Installation</a:t>
            </a:r>
          </a:p>
          <a:p>
            <a:pPr>
              <a:buFont typeface="+mj-lt"/>
              <a:buAutoNum type="arabicPeriod"/>
            </a:pPr>
            <a:r>
              <a:rPr lang="de-DE" dirty="0"/>
              <a:t>Development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F59F5-2859-917C-AF45-46E6C259F4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B1852AE-BE14-403F-948A-24D6C5188DC7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33B72-19A3-D273-E198-BDBFE47973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9284147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167334-7D6E-5BE0-E308-47B9450A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General Info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F2833B-B050-8029-ACE8-7B5B97147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Slides are available at the mentioned Github repository</a:t>
            </a:r>
            <a:endParaRPr lang="de-DE" dirty="0">
              <a:solidFill>
                <a:schemeClr val="bg1"/>
              </a:solidFill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Every session will be split into three parts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Exercises and some Code snippets in future slides will be color coded</a:t>
            </a:r>
            <a:endParaRPr lang="de" dirty="0"/>
          </a:p>
          <a:p>
            <a:pPr>
              <a:buFont typeface="Symbol" panose="05050102010706020507" pitchFamily="18" charset="2"/>
              <a:buChar char="-"/>
            </a:pPr>
            <a:r>
              <a:rPr lang="de" dirty="0"/>
              <a:t>Every session contains a file with exercises called </a:t>
            </a:r>
            <a:r>
              <a:rPr lang="de" dirty="0">
                <a:solidFill>
                  <a:srgbClr val="FFFF00"/>
                </a:solidFill>
              </a:rPr>
              <a:t>exercises.md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Example solutions are in a file called </a:t>
            </a:r>
            <a:r>
              <a:rPr lang="de-DE" dirty="0">
                <a:solidFill>
                  <a:srgbClr val="FFFF00"/>
                </a:solidFill>
              </a:rPr>
              <a:t>solutions.md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Participation and Feedback is very important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Basic program stands, but my goal is to teach you Rust the best I can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Don‘t understand something? Am I too fast? Did I make any mistakes?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Just raise your hand, and we can discuss a topic for a while!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C5264-C7A5-F82F-320E-0727A4961B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56570E-7EF3-4182-BA9D-2A52B45C241A}" type="datetime1">
              <a:rPr lang="de-DE" smtClean="0"/>
              <a:t>01.05.2024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8868C-DD9D-9BF0-085C-254B37D7423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0227204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167334-7D6E-5BE0-E308-47B9450A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de-DE" dirty="0"/>
              <a:t>Next time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F2833B-B050-8029-ACE8-7B5B97147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rustc</a:t>
            </a:r>
            <a:r>
              <a:rPr lang="de-DE" dirty="0">
                <a:solidFill>
                  <a:schemeClr val="bg1"/>
                </a:solidFill>
              </a:rPr>
              <a:t> vs </a:t>
            </a:r>
            <a:r>
              <a:rPr lang="de-DE" dirty="0">
                <a:solidFill>
                  <a:srgbClr val="FFFF00"/>
                </a:solidFill>
              </a:rPr>
              <a:t>cargo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Basic Types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Variables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let</a:t>
            </a:r>
            <a:r>
              <a:rPr lang="de-DE" dirty="0">
                <a:solidFill>
                  <a:schemeClr val="bg1"/>
                </a:solidFill>
              </a:rPr>
              <a:t> vs </a:t>
            </a:r>
            <a:r>
              <a:rPr lang="de-DE" dirty="0">
                <a:solidFill>
                  <a:srgbClr val="FFFF00"/>
                </a:solidFill>
              </a:rPr>
              <a:t>let mut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C5264-C7A5-F82F-320E-0727A4961B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56570E-7EF3-4182-BA9D-2A52B45C241A}" type="datetime1">
              <a:rPr lang="de-DE" smtClean="0"/>
              <a:t>01.05.2024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8868C-DD9D-9BF0-085C-254B37D7423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11479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CBDE-CD49-75C0-4F45-9BDF39C5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64C83-EE9D-C9E4-4D0F-852D99E7F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Introduction</a:t>
            </a:r>
          </a:p>
          <a:p>
            <a:pPr>
              <a:buFont typeface="+mj-lt"/>
              <a:buAutoNum type="arabicPeriod"/>
            </a:pPr>
            <a:r>
              <a:rPr lang="de-DE" dirty="0"/>
              <a:t>Rust Installation</a:t>
            </a:r>
          </a:p>
          <a:p>
            <a:pPr>
              <a:buFont typeface="+mj-lt"/>
              <a:buAutoNum type="arabicPeriod"/>
            </a:pPr>
            <a:r>
              <a:rPr lang="de-DE" dirty="0"/>
              <a:t>Development Environment</a:t>
            </a:r>
          </a:p>
          <a:p>
            <a:pPr>
              <a:buFont typeface="+mj-lt"/>
              <a:buAutoNum type="arabicPeriod"/>
            </a:pPr>
            <a:r>
              <a:rPr lang="de-DE" dirty="0"/>
              <a:t>General Info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F59F5-2859-917C-AF45-46E6C259F4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B1852AE-BE14-403F-948A-24D6C5188DC7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33B72-19A3-D273-E198-BDBFE47973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69385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61302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Your life will change forever soon, you will be learning the best language in the world!!!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58666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Your life will change forever soon, you will be learning the best language in the world!!!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It‘s memory safe!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It‘s statically typed!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It‘s fast!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Zero Cost Abstraction!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783235391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s" id="{EC4C77F5-468D-482A-8B72-13B1115A455E}" vid="{F1CF8C3C-195A-4352-BA77-4B821920FB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</Template>
  <TotalTime>0</TotalTime>
  <Words>1803</Words>
  <Application>Microsoft Office PowerPoint</Application>
  <PresentationFormat>Widescreen</PresentationFormat>
  <Paragraphs>365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Lato</vt:lpstr>
      <vt:lpstr>Montserrat</vt:lpstr>
      <vt:lpstr>Symbol</vt:lpstr>
      <vt:lpstr>Wingdings</vt:lpstr>
      <vt:lpstr>courses</vt:lpstr>
      <vt:lpstr>RUSTikales Rust for beginners</vt:lpstr>
      <vt:lpstr>Plan for today</vt:lpstr>
      <vt:lpstr>Plan for today</vt:lpstr>
      <vt:lpstr>Plan for today</vt:lpstr>
      <vt:lpstr>Plan for today</vt:lpstr>
      <vt:lpstr>Plan for today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Rust Installation</vt:lpstr>
      <vt:lpstr>Rust Installation</vt:lpstr>
      <vt:lpstr>Rust Installation</vt:lpstr>
      <vt:lpstr>Rust Installation</vt:lpstr>
      <vt:lpstr>Rust Installation</vt:lpstr>
      <vt:lpstr>Rust Installation</vt:lpstr>
      <vt:lpstr>Rust Installation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General Info</vt:lpstr>
      <vt:lpstr>General Info</vt:lpstr>
      <vt:lpstr>General Info</vt:lpstr>
      <vt:lpstr>General Info</vt:lpstr>
      <vt:lpstr>General Info</vt:lpstr>
      <vt:lpstr>General Info</vt:lpstr>
      <vt:lpstr>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RUSTikales Rust for beginners</dc:title>
  <dc:creator>Philippe Felix Haupt</dc:creator>
  <cp:lastModifiedBy>Philippe Felix Haupt</cp:lastModifiedBy>
  <cp:revision>5</cp:revision>
  <dcterms:created xsi:type="dcterms:W3CDTF">2024-04-21T12:29:38Z</dcterms:created>
  <dcterms:modified xsi:type="dcterms:W3CDTF">2024-05-01T16:43:10Z</dcterms:modified>
</cp:coreProperties>
</file>