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447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365" r:id="rId60"/>
    <p:sldId id="367" r:id="rId61"/>
    <p:sldId id="319" r:id="rId62"/>
    <p:sldId id="445" r:id="rId63"/>
    <p:sldId id="320" r:id="rId64"/>
    <p:sldId id="321" r:id="rId65"/>
    <p:sldId id="455" r:id="rId66"/>
    <p:sldId id="323" r:id="rId67"/>
    <p:sldId id="451" r:id="rId68"/>
    <p:sldId id="452" r:id="rId69"/>
    <p:sldId id="453" r:id="rId70"/>
    <p:sldId id="327" r:id="rId71"/>
    <p:sldId id="391" r:id="rId72"/>
    <p:sldId id="392" r:id="rId73"/>
    <p:sldId id="448" r:id="rId74"/>
    <p:sldId id="450" r:id="rId75"/>
    <p:sldId id="456" r:id="rId76"/>
    <p:sldId id="449" r:id="rId77"/>
    <p:sldId id="329" r:id="rId78"/>
    <p:sldId id="454" r:id="rId79"/>
    <p:sldId id="461" r:id="rId80"/>
    <p:sldId id="462" r:id="rId81"/>
    <p:sldId id="459" r:id="rId82"/>
    <p:sldId id="460" r:id="rId83"/>
    <p:sldId id="463" r:id="rId84"/>
    <p:sldId id="464" r:id="rId85"/>
    <p:sldId id="465" r:id="rId86"/>
    <p:sldId id="466" r:id="rId87"/>
    <p:sldId id="469" r:id="rId88"/>
    <p:sldId id="470" r:id="rId89"/>
    <p:sldId id="471" r:id="rId90"/>
    <p:sldId id="472" r:id="rId91"/>
    <p:sldId id="473" r:id="rId92"/>
    <p:sldId id="474" r:id="rId93"/>
    <p:sldId id="475" r:id="rId94"/>
    <p:sldId id="476" r:id="rId95"/>
    <p:sldId id="477" r:id="rId96"/>
    <p:sldId id="478" r:id="rId97"/>
    <p:sldId id="479" r:id="rId98"/>
    <p:sldId id="480" r:id="rId99"/>
    <p:sldId id="481" r:id="rId100"/>
    <p:sldId id="482" r:id="rId101"/>
    <p:sldId id="483" r:id="rId102"/>
    <p:sldId id="484" r:id="rId103"/>
    <p:sldId id="485" r:id="rId104"/>
    <p:sldId id="487" r:id="rId105"/>
    <p:sldId id="488" r:id="rId106"/>
    <p:sldId id="489" r:id="rId107"/>
    <p:sldId id="490" r:id="rId108"/>
    <p:sldId id="491" r:id="rId109"/>
    <p:sldId id="492" r:id="rId110"/>
    <p:sldId id="493" r:id="rId111"/>
    <p:sldId id="494" r:id="rId112"/>
    <p:sldId id="495" r:id="rId113"/>
    <p:sldId id="496" r:id="rId114"/>
    <p:sldId id="497" r:id="rId115"/>
    <p:sldId id="498" r:id="rId116"/>
    <p:sldId id="499" r:id="rId117"/>
    <p:sldId id="500" r:id="rId118"/>
    <p:sldId id="501" r:id="rId119"/>
    <p:sldId id="502" r:id="rId120"/>
    <p:sldId id="503" r:id="rId121"/>
    <p:sldId id="504" r:id="rId122"/>
    <p:sldId id="505" r:id="rId123"/>
    <p:sldId id="506" r:id="rId124"/>
    <p:sldId id="507" r:id="rId125"/>
    <p:sldId id="508" r:id="rId126"/>
    <p:sldId id="509" r:id="rId127"/>
    <p:sldId id="510" r:id="rId128"/>
    <p:sldId id="511" r:id="rId129"/>
    <p:sldId id="512" r:id="rId130"/>
    <p:sldId id="513" r:id="rId131"/>
    <p:sldId id="514" r:id="rId132"/>
    <p:sldId id="515" r:id="rId133"/>
    <p:sldId id="516" r:id="rId134"/>
    <p:sldId id="517" r:id="rId135"/>
    <p:sldId id="518" r:id="rId136"/>
    <p:sldId id="519" r:id="rId137"/>
    <p:sldId id="520" r:id="rId138"/>
    <p:sldId id="521" r:id="rId139"/>
    <p:sldId id="522" r:id="rId140"/>
    <p:sldId id="523" r:id="rId141"/>
    <p:sldId id="524" r:id="rId142"/>
    <p:sldId id="525" r:id="rId143"/>
    <p:sldId id="526" r:id="rId144"/>
    <p:sldId id="527" r:id="rId145"/>
    <p:sldId id="528" r:id="rId146"/>
    <p:sldId id="529" r:id="rId147"/>
    <p:sldId id="530" r:id="rId148"/>
    <p:sldId id="531" r:id="rId149"/>
    <p:sldId id="532" r:id="rId150"/>
    <p:sldId id="533" r:id="rId151"/>
    <p:sldId id="534" r:id="rId152"/>
    <p:sldId id="535" r:id="rId153"/>
    <p:sldId id="536" r:id="rId154"/>
    <p:sldId id="537" r:id="rId155"/>
    <p:sldId id="538" r:id="rId156"/>
    <p:sldId id="539" r:id="rId157"/>
    <p:sldId id="540" r:id="rId158"/>
    <p:sldId id="541" r:id="rId15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3CD3-D866-4360-A6D3-65E196EA5799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53130-A4BB-401C-97CA-33B238796D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83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866C04B-BC3F-4C02-9990-E3C1D1E384F5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5BC35AD-DBDE-4DAD-A828-3012B08F957F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60F6FD-FEC1-42BE-8D78-18EA66B209C9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FCD994F-FC76-4690-8795-1D7B63584B85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0283CF9-750B-43C7-96A8-F80DC5BFBC83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D84A3D-FC8B-4CDA-A43E-B99C68DC80DC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C03B896-147E-412E-8414-DA383F6884FB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5656FCF-1F15-482D-8FF9-593195A4119C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5238EF-9F55-46F1-BEE9-ADB6020781D0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BA165EC-E72A-4F77-9AB7-966146A009BB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5AD97C3-BC25-41EF-8FEA-4A6FC01A2B37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95D-2437-4CA6-8BC7-994FC0BDBD1E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F48D5A-6DCC-C2D2-9144-AA1BED609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loop {}</a:t>
            </a:r>
            <a:r>
              <a:rPr lang="de-DE" dirty="0">
                <a:solidFill>
                  <a:srgbClr val="00FF00"/>
                </a:solidFill>
              </a:rPr>
              <a:t> </a:t>
            </a:r>
            <a:r>
              <a:rPr lang="de-DE" dirty="0"/>
              <a:t>to create an infinite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while condition {} </a:t>
            </a:r>
            <a:r>
              <a:rPr lang="de-DE" dirty="0"/>
              <a:t>to create a conditional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elem in collection {} </a:t>
            </a:r>
            <a:r>
              <a:rPr lang="de-DE" dirty="0"/>
              <a:t>to create an iterator over a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zero mutable references </a:t>
            </a:r>
            <a:r>
              <a:rPr lang="de-DE" dirty="0">
                <a:solidFill>
                  <a:schemeClr val="bg1"/>
                </a:solidFill>
              </a:rPr>
              <a:t>to a value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infinite immutable references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one mutable reference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a value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zero immutable references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two+ mutable references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a value 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forbidden, compiler error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ED6A6C-0FD1-47B2-B685-D86A0AE52D4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851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We can </a:t>
            </a:r>
            <a:r>
              <a:rPr lang="de-DE" dirty="0">
                <a:solidFill>
                  <a:srgbClr val="FFFF00"/>
                </a:solidFill>
              </a:rPr>
              <a:t>only represent whole numbers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We </a:t>
            </a:r>
            <a:r>
              <a:rPr lang="de-DE" dirty="0">
                <a:solidFill>
                  <a:srgbClr val="FFFF00"/>
                </a:solidFill>
              </a:rPr>
              <a:t>can‘t represent big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0159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For those situations, we have to use </a:t>
            </a:r>
            <a:r>
              <a:rPr lang="de-DE" dirty="0">
                <a:solidFill>
                  <a:srgbClr val="00FF00"/>
                </a:solidFill>
              </a:rPr>
              <a:t>floating point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0609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For those situations, we have to use </a:t>
            </a:r>
            <a:r>
              <a:rPr lang="de-DE" dirty="0">
                <a:solidFill>
                  <a:srgbClr val="00FF00"/>
                </a:solidFill>
              </a:rPr>
              <a:t>floating point numbers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f32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f64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5511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For those situations, we have to use </a:t>
            </a:r>
            <a:r>
              <a:rPr lang="de-DE" dirty="0">
                <a:solidFill>
                  <a:srgbClr val="00FF00"/>
                </a:solidFill>
              </a:rPr>
              <a:t>floating point numbers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f32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f64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with integers, the number </a:t>
            </a:r>
            <a:r>
              <a:rPr lang="de-DE" dirty="0">
                <a:solidFill>
                  <a:srgbClr val="00FF00"/>
                </a:solidFill>
              </a:rPr>
              <a:t>specifies the size in bits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f32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32bit float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f64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64bit float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3243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For those situations, we have to use </a:t>
            </a:r>
            <a:r>
              <a:rPr lang="de-DE" dirty="0">
                <a:solidFill>
                  <a:srgbClr val="00FF00"/>
                </a:solidFill>
              </a:rPr>
              <a:t>floating point numbers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f32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f64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with integers, the number </a:t>
            </a:r>
            <a:r>
              <a:rPr lang="de-DE" dirty="0">
                <a:solidFill>
                  <a:srgbClr val="00FF00"/>
                </a:solidFill>
              </a:rPr>
              <a:t>specifies the size in bits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Floating Point numbers are numbers in </a:t>
            </a:r>
            <a:r>
              <a:rPr lang="de-DE" dirty="0">
                <a:solidFill>
                  <a:srgbClr val="00FF00"/>
                </a:solidFill>
              </a:rPr>
              <a:t>Scientific Notation (in base 2)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in base 10: 5e7 = 5*10^7 = 50.000.000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44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For those situations, we have to use </a:t>
            </a:r>
            <a:r>
              <a:rPr lang="de-DE" dirty="0">
                <a:solidFill>
                  <a:srgbClr val="00FF00"/>
                </a:solidFill>
              </a:rPr>
              <a:t>floating point numbers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f32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f64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with integers, the number </a:t>
            </a:r>
            <a:r>
              <a:rPr lang="de-DE" dirty="0">
                <a:solidFill>
                  <a:srgbClr val="00FF00"/>
                </a:solidFill>
              </a:rPr>
              <a:t>specifies the size in bits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Floating Point numbers are numbers in </a:t>
            </a:r>
            <a:r>
              <a:rPr lang="de-DE" dirty="0">
                <a:solidFill>
                  <a:srgbClr val="00FF00"/>
                </a:solidFill>
              </a:rPr>
              <a:t>Scientific Notation (in base 2)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in base 10: 5e7 = 5*10^7 = 50.000.000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Numbers are made of two numbers: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Mantissa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Number before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here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Exponent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Number after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here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7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6963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Floating Point numbers are numbers in </a:t>
            </a:r>
            <a:r>
              <a:rPr lang="de-DE" dirty="0">
                <a:solidFill>
                  <a:srgbClr val="00FF00"/>
                </a:solidFill>
              </a:rPr>
              <a:t>Scientific Notation (in base 2)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in base 10: 5e7 = 5*10^7 = 50.000.000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Numbers are made of two numbers: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Mantissa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Number before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here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Exponent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Number after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here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7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Floats get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few bits for the mantissa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few for the exponent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f32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 bit sign, 8 bits exponent , 23 bits mantissa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f64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 bit sign, 11 bits exponent , 52 bits mantissa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4999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Floating Point numbers are numbers in </a:t>
            </a:r>
            <a:r>
              <a:rPr lang="de-DE" dirty="0">
                <a:solidFill>
                  <a:srgbClr val="00FF00"/>
                </a:solidFill>
              </a:rPr>
              <a:t>Scientific Notation (in base 2)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Floats get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few bits for the mantissa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few for the exponent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This way,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we can represent fractions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f32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~8 decimal digits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f64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~16 decimal digits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6292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Floating Point numbers are numbers in </a:t>
            </a:r>
            <a:r>
              <a:rPr lang="de-DE" dirty="0">
                <a:solidFill>
                  <a:srgbClr val="00FF00"/>
                </a:solidFill>
              </a:rPr>
              <a:t>Scientific Notation (in base 2)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Floats get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few bits for the mantissa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few for the exponent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This way,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we can represent fractions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f32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~8 decimal digits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f64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~16 decimal digits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This way,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we can represent big numbers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f32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MAX = 3.4*10^38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38 zeroes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 We‘d need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u128 to represent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that!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f64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MAX = 1.8*10^308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308 zeroes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 We‘d need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u1024 to represent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that!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4979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There‘s a problem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Limited precision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539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5CBFE7-1A5C-4D0E-985A-2DAA4243305D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04" y="1616578"/>
            <a:ext cx="7753951" cy="36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29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There‘s a problem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Limited precision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only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store 7 decimal digits at all times in the mantissa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At big exponents, we skip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5.400000000*10^30 + 1 == 5.400000000*10^30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536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There‘s a problem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Limited precision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only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store 7 decimal digits at all times in the mantissa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At big exponents, we skip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5.400000000*10^30 + 1 == 5.400000000*10^30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only have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limited space for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Just like we can‘t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1/3 in base 10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can‘t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 numbers in base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1038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There‘s a problem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Limited precision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only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store 7 decimal digits at all times in the mantissa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At big exponents, we skip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5.400000000*10^30 + 1 == 5.400000000*10^30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only have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limited space for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Just like we can‘t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1/3 in base 10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can‘t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 numbers in base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B298D-1121-8E5C-7CA1-B42F99EF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3429000"/>
            <a:ext cx="694469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639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There‘s a problem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Limited precision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only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store 7 decimal digits at all times in the mantissa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At big exponents, we skip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5.400000000*10^30 + 1 == 5.400000000*10^30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only have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limited space for numbers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Just like we can‘t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1/3 in base 10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can‘t represent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 numbers in base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B298D-1121-8E5C-7CA1-B42F99EF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3429000"/>
            <a:ext cx="6944694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BA8E-10A2-62EB-DEBB-0ECBBDB7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00" y="4696002"/>
            <a:ext cx="662079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91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FFFDA-9E9F-E76F-C80E-B6A2F38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0" y="1442244"/>
            <a:ext cx="10038770" cy="39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48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FFFDA-9E9F-E76F-C80E-B6A2F38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0" y="1442244"/>
            <a:ext cx="10038770" cy="39735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3D8C3F-F3CF-0B8F-72A8-91D73AFA6C80}"/>
              </a:ext>
            </a:extLst>
          </p:cNvPr>
          <p:cNvSpPr/>
          <p:nvPr/>
        </p:nvSpPr>
        <p:spPr>
          <a:xfrm>
            <a:off x="7347426" y="2292041"/>
            <a:ext cx="1236655" cy="60020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52B86-303D-4DB5-070E-9D0C99FE87D3}"/>
              </a:ext>
            </a:extLst>
          </p:cNvPr>
          <p:cNvSpPr txBox="1"/>
          <p:nvPr/>
        </p:nvSpPr>
        <p:spPr>
          <a:xfrm>
            <a:off x="8801603" y="2438252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Float literals </a:t>
            </a:r>
            <a:r>
              <a:rPr lang="de-DE" dirty="0">
                <a:solidFill>
                  <a:schemeClr val="bg1"/>
                </a:solidFill>
              </a:rPr>
              <a:t>always include a dot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4BE74-4042-3911-A359-02F163537C7C}"/>
              </a:ext>
            </a:extLst>
          </p:cNvPr>
          <p:cNvSpPr/>
          <p:nvPr/>
        </p:nvSpPr>
        <p:spPr>
          <a:xfrm>
            <a:off x="7347425" y="3128899"/>
            <a:ext cx="1236655" cy="60020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97F90-ECF7-3DCB-30C4-D3A536DC2BE9}"/>
              </a:ext>
            </a:extLst>
          </p:cNvPr>
          <p:cNvSpPr/>
          <p:nvPr/>
        </p:nvSpPr>
        <p:spPr>
          <a:xfrm>
            <a:off x="9589269" y="3128899"/>
            <a:ext cx="1236655" cy="60020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819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FFFDA-9E9F-E76F-C80E-B6A2F38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0" y="1442244"/>
            <a:ext cx="10038770" cy="3973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352B86-303D-4DB5-070E-9D0C99FE87D3}"/>
              </a:ext>
            </a:extLst>
          </p:cNvPr>
          <p:cNvSpPr txBox="1"/>
          <p:nvPr/>
        </p:nvSpPr>
        <p:spPr>
          <a:xfrm>
            <a:off x="6258485" y="4644047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is an </a:t>
            </a:r>
            <a:r>
              <a:rPr lang="de-DE" dirty="0">
                <a:solidFill>
                  <a:srgbClr val="FFFF00"/>
                </a:solidFill>
              </a:rPr>
              <a:t>integer literal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Can‘t assign integers to float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4BE74-4042-3911-A359-02F163537C7C}"/>
              </a:ext>
            </a:extLst>
          </p:cNvPr>
          <p:cNvSpPr/>
          <p:nvPr/>
        </p:nvSpPr>
        <p:spPr>
          <a:xfrm>
            <a:off x="7343398" y="3937184"/>
            <a:ext cx="499495" cy="60020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3969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D6156-FA56-0DD7-D881-543DFF509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Not all functions return values, some just do stuff with the inputs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 might just write to a file, or print something in the console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3017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D6156-FA56-0DD7-D881-543DFF509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Not all functions return values, some just do stuff with the inputs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 might just write to a file, or print something in the console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</a:t>
            </a:r>
            <a:r>
              <a:rPr lang="de-DE" dirty="0">
                <a:solidFill>
                  <a:srgbClr val="00FF00"/>
                </a:solidFill>
              </a:rPr>
              <a:t>return type is optional</a:t>
            </a:r>
            <a:r>
              <a:rPr lang="de-DE" dirty="0"/>
              <a:t>, and declared using the </a:t>
            </a:r>
            <a:r>
              <a:rPr lang="de-DE" dirty="0">
                <a:solidFill>
                  <a:srgbClr val="00FF00"/>
                </a:solidFill>
              </a:rPr>
              <a:t>Arrow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381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D6156-FA56-0DD7-D881-543DFF509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</a:t>
            </a:r>
            <a:r>
              <a:rPr lang="de-DE" dirty="0">
                <a:solidFill>
                  <a:srgbClr val="00FF00"/>
                </a:solidFill>
              </a:rPr>
              <a:t>return type is optional</a:t>
            </a:r>
            <a:r>
              <a:rPr lang="de-DE" dirty="0"/>
              <a:t>, and declared using the </a:t>
            </a:r>
            <a:r>
              <a:rPr lang="de-DE" dirty="0">
                <a:solidFill>
                  <a:srgbClr val="00FF00"/>
                </a:solidFill>
              </a:rPr>
              <a:t>Arrow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08478-59AC-1773-7353-AC08A1A0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36" y="3094423"/>
            <a:ext cx="6965528" cy="2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2D4FD8-816B-4D2B-9035-0FADDA392F90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04" y="1616578"/>
            <a:ext cx="7753951" cy="3624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42D21E-9E66-3846-03CA-C64E02E64910}"/>
              </a:ext>
            </a:extLst>
          </p:cNvPr>
          <p:cNvSpPr/>
          <p:nvPr/>
        </p:nvSpPr>
        <p:spPr>
          <a:xfrm>
            <a:off x="7061423" y="3125880"/>
            <a:ext cx="725075" cy="54783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4BC7-425B-5B63-C929-4D9C759E3C34}"/>
              </a:ext>
            </a:extLst>
          </p:cNvPr>
          <p:cNvSpPr txBox="1"/>
          <p:nvPr/>
        </p:nvSpPr>
        <p:spPr>
          <a:xfrm>
            <a:off x="8153400" y="3275111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Immutable borrow</a:t>
            </a:r>
          </a:p>
        </p:txBody>
      </p:sp>
    </p:spTree>
    <p:extLst>
      <p:ext uri="{BB962C8B-B14F-4D97-AF65-F5344CB8AC3E}">
        <p14:creationId xmlns:p14="http://schemas.microsoft.com/office/powerpoint/2010/main" val="29980594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D6156-FA56-0DD7-D881-543DFF509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</a:t>
            </a:r>
            <a:r>
              <a:rPr lang="de-DE" dirty="0">
                <a:solidFill>
                  <a:srgbClr val="00FF00"/>
                </a:solidFill>
              </a:rPr>
              <a:t>return type is optional</a:t>
            </a:r>
            <a:r>
              <a:rPr lang="de-DE" dirty="0"/>
              <a:t>, and declared using the </a:t>
            </a:r>
            <a:r>
              <a:rPr lang="de-DE" dirty="0">
                <a:solidFill>
                  <a:srgbClr val="00FF00"/>
                </a:solidFill>
              </a:rPr>
              <a:t>Arrow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08478-59AC-1773-7353-AC08A1A0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36" y="3094423"/>
            <a:ext cx="6965528" cy="2830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CED4E3-2A36-8CC6-1CE3-BFA1A336BB62}"/>
              </a:ext>
            </a:extLst>
          </p:cNvPr>
          <p:cNvSpPr/>
          <p:nvPr/>
        </p:nvSpPr>
        <p:spPr>
          <a:xfrm>
            <a:off x="6835845" y="3094423"/>
            <a:ext cx="837864" cy="6195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078-66A6-00DC-864D-9A30CE9E7F6E}"/>
              </a:ext>
            </a:extLst>
          </p:cNvPr>
          <p:cNvSpPr txBox="1"/>
          <p:nvPr/>
        </p:nvSpPr>
        <p:spPr>
          <a:xfrm>
            <a:off x="6629445" y="27866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Arrow Syntax</a:t>
            </a:r>
          </a:p>
        </p:txBody>
      </p:sp>
    </p:spTree>
    <p:extLst>
      <p:ext uri="{BB962C8B-B14F-4D97-AF65-F5344CB8AC3E}">
        <p14:creationId xmlns:p14="http://schemas.microsoft.com/office/powerpoint/2010/main" val="14326258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D6156-FA56-0DD7-D881-543DFF509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</a:t>
            </a:r>
            <a:r>
              <a:rPr lang="de-DE" dirty="0">
                <a:solidFill>
                  <a:srgbClr val="00FF00"/>
                </a:solidFill>
              </a:rPr>
              <a:t>return type is optional</a:t>
            </a:r>
            <a:r>
              <a:rPr lang="de-DE" dirty="0"/>
              <a:t>, and declared using the </a:t>
            </a:r>
            <a:r>
              <a:rPr lang="de-DE" dirty="0">
                <a:solidFill>
                  <a:srgbClr val="00FF00"/>
                </a:solidFill>
              </a:rPr>
              <a:t>Arrow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08478-59AC-1773-7353-AC08A1A0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36" y="3094423"/>
            <a:ext cx="6965528" cy="2830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CED4E3-2A36-8CC6-1CE3-BFA1A336BB62}"/>
              </a:ext>
            </a:extLst>
          </p:cNvPr>
          <p:cNvSpPr/>
          <p:nvPr/>
        </p:nvSpPr>
        <p:spPr>
          <a:xfrm>
            <a:off x="6835844" y="3094423"/>
            <a:ext cx="2187309" cy="6195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078-66A6-00DC-864D-9A30CE9E7F6E}"/>
              </a:ext>
            </a:extLst>
          </p:cNvPr>
          <p:cNvSpPr txBox="1"/>
          <p:nvPr/>
        </p:nvSpPr>
        <p:spPr>
          <a:xfrm>
            <a:off x="6499741" y="2786646"/>
            <a:ext cx="3307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function </a:t>
            </a:r>
            <a:r>
              <a:rPr lang="de-DE" dirty="0">
                <a:solidFill>
                  <a:srgbClr val="00FF00"/>
                </a:solidFill>
              </a:rPr>
              <a:t>returns a value of type i32</a:t>
            </a:r>
          </a:p>
        </p:txBody>
      </p:sp>
    </p:spTree>
    <p:extLst>
      <p:ext uri="{BB962C8B-B14F-4D97-AF65-F5344CB8AC3E}">
        <p14:creationId xmlns:p14="http://schemas.microsoft.com/office/powerpoint/2010/main" val="17317760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D6156-FA56-0DD7-D881-543DFF509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</a:t>
            </a:r>
            <a:r>
              <a:rPr lang="de-DE" dirty="0">
                <a:solidFill>
                  <a:srgbClr val="00FF00"/>
                </a:solidFill>
              </a:rPr>
              <a:t>return type is optional</a:t>
            </a:r>
            <a:r>
              <a:rPr lang="de-DE" dirty="0"/>
              <a:t>, and declared using the </a:t>
            </a:r>
            <a:r>
              <a:rPr lang="de-DE" dirty="0">
                <a:solidFill>
                  <a:srgbClr val="00FF00"/>
                </a:solidFill>
              </a:rPr>
              <a:t>Arrow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08478-59AC-1773-7353-AC08A1A0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36" y="3094423"/>
            <a:ext cx="6965528" cy="2830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CED4E3-2A36-8CC6-1CE3-BFA1A336BB62}"/>
              </a:ext>
            </a:extLst>
          </p:cNvPr>
          <p:cNvSpPr/>
          <p:nvPr/>
        </p:nvSpPr>
        <p:spPr>
          <a:xfrm>
            <a:off x="3908691" y="4596939"/>
            <a:ext cx="2979520" cy="6195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078-66A6-00DC-864D-9A30CE9E7F6E}"/>
              </a:ext>
            </a:extLst>
          </p:cNvPr>
          <p:cNvSpPr txBox="1"/>
          <p:nvPr/>
        </p:nvSpPr>
        <p:spPr>
          <a:xfrm>
            <a:off x="2874362" y="5216511"/>
            <a:ext cx="504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All return statements </a:t>
            </a:r>
            <a:r>
              <a:rPr lang="de-DE" dirty="0">
                <a:solidFill>
                  <a:srgbClr val="FFFF00"/>
                </a:solidFill>
              </a:rPr>
              <a:t>must return a value of the specified type</a:t>
            </a:r>
          </a:p>
        </p:txBody>
      </p:sp>
    </p:spTree>
    <p:extLst>
      <p:ext uri="{BB962C8B-B14F-4D97-AF65-F5344CB8AC3E}">
        <p14:creationId xmlns:p14="http://schemas.microsoft.com/office/powerpoint/2010/main" val="16308117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462045-289D-1C6B-D515-A2C0385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01" y="1841981"/>
            <a:ext cx="7882597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64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462045-289D-1C6B-D515-A2C0385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01" y="1841981"/>
            <a:ext cx="7882597" cy="31740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37388C-8D82-68C2-9EFA-361E0E1692E5}"/>
              </a:ext>
            </a:extLst>
          </p:cNvPr>
          <p:cNvSpPr/>
          <p:nvPr/>
        </p:nvSpPr>
        <p:spPr>
          <a:xfrm>
            <a:off x="3646858" y="3569749"/>
            <a:ext cx="3325946" cy="6195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FB46F-8232-34C3-E55D-63294C9BC840}"/>
              </a:ext>
            </a:extLst>
          </p:cNvPr>
          <p:cNvSpPr txBox="1"/>
          <p:nvPr/>
        </p:nvSpPr>
        <p:spPr>
          <a:xfrm>
            <a:off x="4238063" y="4189321"/>
            <a:ext cx="21435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returns a value of type i8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i8 is not i32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Compiler error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464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8A1A-EF92-D69D-B032-00BFD229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25" y="1477452"/>
            <a:ext cx="8008950" cy="39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2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8A1A-EF92-D69D-B032-00BFD229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25" y="1477452"/>
            <a:ext cx="8008950" cy="3903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2B0916-2EA3-4BEA-AD58-0E42ADE53383}"/>
              </a:ext>
            </a:extLst>
          </p:cNvPr>
          <p:cNvSpPr/>
          <p:nvPr/>
        </p:nvSpPr>
        <p:spPr>
          <a:xfrm>
            <a:off x="6708285" y="1477452"/>
            <a:ext cx="1678415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A1FD-9F64-2D81-AFAE-DB588E5CF882}"/>
              </a:ext>
            </a:extLst>
          </p:cNvPr>
          <p:cNvSpPr txBox="1"/>
          <p:nvPr/>
        </p:nvSpPr>
        <p:spPr>
          <a:xfrm>
            <a:off x="6540592" y="4414595"/>
            <a:ext cx="3692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If a function is declared to return something, </a:t>
            </a:r>
            <a:r>
              <a:rPr lang="de-DE" dirty="0">
                <a:solidFill>
                  <a:srgbClr val="00FF00"/>
                </a:solidFill>
              </a:rPr>
              <a:t>every possible control flow path </a:t>
            </a:r>
            <a:r>
              <a:rPr lang="de-DE" dirty="0">
                <a:solidFill>
                  <a:schemeClr val="bg1"/>
                </a:solidFill>
              </a:rPr>
              <a:t>must end with a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0473777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8A1A-EF92-D69D-B032-00BFD229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25" y="1477452"/>
            <a:ext cx="8008950" cy="3903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2B0916-2EA3-4BEA-AD58-0E42ADE53383}"/>
              </a:ext>
            </a:extLst>
          </p:cNvPr>
          <p:cNvSpPr/>
          <p:nvPr/>
        </p:nvSpPr>
        <p:spPr>
          <a:xfrm>
            <a:off x="6708285" y="1477452"/>
            <a:ext cx="1678415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A1FD-9F64-2D81-AFAE-DB588E5CF882}"/>
              </a:ext>
            </a:extLst>
          </p:cNvPr>
          <p:cNvSpPr txBox="1"/>
          <p:nvPr/>
        </p:nvSpPr>
        <p:spPr>
          <a:xfrm>
            <a:off x="6540592" y="4414595"/>
            <a:ext cx="3692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If a function is declared to return something, </a:t>
            </a:r>
            <a:r>
              <a:rPr lang="de-DE" dirty="0">
                <a:solidFill>
                  <a:srgbClr val="00FF00"/>
                </a:solidFill>
              </a:rPr>
              <a:t>every possible control flow path </a:t>
            </a:r>
            <a:r>
              <a:rPr lang="de-DE" dirty="0">
                <a:solidFill>
                  <a:schemeClr val="bg1"/>
                </a:solidFill>
              </a:rPr>
              <a:t>must end with a return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8BA4A-7398-1346-739B-2D9B6603CAB4}"/>
              </a:ext>
            </a:extLst>
          </p:cNvPr>
          <p:cNvSpPr/>
          <p:nvPr/>
        </p:nvSpPr>
        <p:spPr>
          <a:xfrm>
            <a:off x="3090296" y="2048785"/>
            <a:ext cx="7010179" cy="1069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4CE2-6194-7836-AE5D-97C6B2435B6C}"/>
              </a:ext>
            </a:extLst>
          </p:cNvPr>
          <p:cNvSpPr txBox="1"/>
          <p:nvPr/>
        </p:nvSpPr>
        <p:spPr>
          <a:xfrm>
            <a:off x="6493450" y="2130576"/>
            <a:ext cx="305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This branch does not return a value, not even after the if-block</a:t>
            </a:r>
          </a:p>
        </p:txBody>
      </p:sp>
    </p:spTree>
    <p:extLst>
      <p:ext uri="{BB962C8B-B14F-4D97-AF65-F5344CB8AC3E}">
        <p14:creationId xmlns:p14="http://schemas.microsoft.com/office/powerpoint/2010/main" val="108077833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FFE9B-EEDB-98F6-8015-5712DF2E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76" y="1494460"/>
            <a:ext cx="8661447" cy="4192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F3DE0-BE16-1974-F57A-1FA90945750C}"/>
              </a:ext>
            </a:extLst>
          </p:cNvPr>
          <p:cNvSpPr/>
          <p:nvPr/>
        </p:nvSpPr>
        <p:spPr>
          <a:xfrm>
            <a:off x="1115811" y="1494459"/>
            <a:ext cx="649466" cy="4471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532352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FFE9B-EEDB-98F6-8015-5712DF2E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76" y="1494460"/>
            <a:ext cx="8661447" cy="4192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F3DE0-BE16-1974-F57A-1FA90945750C}"/>
              </a:ext>
            </a:extLst>
          </p:cNvPr>
          <p:cNvSpPr/>
          <p:nvPr/>
        </p:nvSpPr>
        <p:spPr>
          <a:xfrm>
            <a:off x="1115811" y="1494459"/>
            <a:ext cx="649466" cy="4471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3EE3-FF4E-2C33-2801-EF488BBD3483}"/>
              </a:ext>
            </a:extLst>
          </p:cNvPr>
          <p:cNvSpPr txBox="1"/>
          <p:nvPr/>
        </p:nvSpPr>
        <p:spPr>
          <a:xfrm>
            <a:off x="6779451" y="4092645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 all possible paths lead to a return?</a:t>
            </a:r>
          </a:p>
        </p:txBody>
      </p:sp>
    </p:spTree>
    <p:extLst>
      <p:ext uri="{BB962C8B-B14F-4D97-AF65-F5344CB8AC3E}">
        <p14:creationId xmlns:p14="http://schemas.microsoft.com/office/powerpoint/2010/main" val="250019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69ACBAF-268E-445B-8752-08654FE20B29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04" y="1616578"/>
            <a:ext cx="7753951" cy="3624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42D21E-9E66-3846-03CA-C64E02E64910}"/>
              </a:ext>
            </a:extLst>
          </p:cNvPr>
          <p:cNvSpPr/>
          <p:nvPr/>
        </p:nvSpPr>
        <p:spPr>
          <a:xfrm flipH="1">
            <a:off x="4680761" y="3125880"/>
            <a:ext cx="1415239" cy="54783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4BC7-425B-5B63-C929-4D9C759E3C34}"/>
              </a:ext>
            </a:extLst>
          </p:cNvPr>
          <p:cNvSpPr txBox="1"/>
          <p:nvPr/>
        </p:nvSpPr>
        <p:spPr>
          <a:xfrm>
            <a:off x="4391151" y="4651684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Type: Reference to i32</a:t>
            </a:r>
          </a:p>
        </p:txBody>
      </p:sp>
    </p:spTree>
    <p:extLst>
      <p:ext uri="{BB962C8B-B14F-4D97-AF65-F5344CB8AC3E}">
        <p14:creationId xmlns:p14="http://schemas.microsoft.com/office/powerpoint/2010/main" val="26592560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FFE9B-EEDB-98F6-8015-5712DF2E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76" y="1494460"/>
            <a:ext cx="8661447" cy="4192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F3DE0-BE16-1974-F57A-1FA90945750C}"/>
              </a:ext>
            </a:extLst>
          </p:cNvPr>
          <p:cNvSpPr/>
          <p:nvPr/>
        </p:nvSpPr>
        <p:spPr>
          <a:xfrm>
            <a:off x="1115811" y="1494459"/>
            <a:ext cx="649466" cy="4471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3EE3-FF4E-2C33-2801-EF488BBD3483}"/>
              </a:ext>
            </a:extLst>
          </p:cNvPr>
          <p:cNvSpPr txBox="1"/>
          <p:nvPr/>
        </p:nvSpPr>
        <p:spPr>
          <a:xfrm>
            <a:off x="6779451" y="4092645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 all possible paths lead to a return?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7806A-5192-7137-6F8E-1884E38FA75F}"/>
              </a:ext>
            </a:extLst>
          </p:cNvPr>
          <p:cNvSpPr txBox="1"/>
          <p:nvPr/>
        </p:nvSpPr>
        <p:spPr>
          <a:xfrm>
            <a:off x="3415909" y="4674203"/>
            <a:ext cx="5860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Nope. Imagine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was 4 in the beginning :^)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We get to the end of the function, but there is no return statement there!</a:t>
            </a:r>
          </a:p>
        </p:txBody>
      </p:sp>
    </p:spTree>
    <p:extLst>
      <p:ext uri="{BB962C8B-B14F-4D97-AF65-F5344CB8AC3E}">
        <p14:creationId xmlns:p14="http://schemas.microsoft.com/office/powerpoint/2010/main" val="12946648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FFE9B-EEDB-98F6-8015-5712DF2E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76" y="1494460"/>
            <a:ext cx="8661447" cy="4192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F3DE0-BE16-1974-F57A-1FA90945750C}"/>
              </a:ext>
            </a:extLst>
          </p:cNvPr>
          <p:cNvSpPr/>
          <p:nvPr/>
        </p:nvSpPr>
        <p:spPr>
          <a:xfrm>
            <a:off x="1115811" y="1494459"/>
            <a:ext cx="649466" cy="4471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56D0B-1905-4B3E-CFFA-894AFCE6D755}"/>
              </a:ext>
            </a:extLst>
          </p:cNvPr>
          <p:cNvSpPr/>
          <p:nvPr/>
        </p:nvSpPr>
        <p:spPr>
          <a:xfrm>
            <a:off x="4839203" y="1513745"/>
            <a:ext cx="1678415" cy="4601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FB47D-B103-753A-837D-9F25E8F2EC47}"/>
              </a:ext>
            </a:extLst>
          </p:cNvPr>
          <p:cNvSpPr/>
          <p:nvPr/>
        </p:nvSpPr>
        <p:spPr>
          <a:xfrm>
            <a:off x="3999995" y="3958188"/>
            <a:ext cx="1678415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525DE-5523-84D6-A8F6-81C70EF0BD51}"/>
              </a:ext>
            </a:extLst>
          </p:cNvPr>
          <p:cNvSpPr txBox="1"/>
          <p:nvPr/>
        </p:nvSpPr>
        <p:spPr>
          <a:xfrm>
            <a:off x="5816712" y="4034353"/>
            <a:ext cx="424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Code wouldn‘t compile anyway,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00FF00"/>
                </a:solidFill>
              </a:rPr>
              <a:t>not mutable</a:t>
            </a:r>
            <a:r>
              <a:rPr lang="de-DE" dirty="0">
                <a:solidFill>
                  <a:schemeClr val="bg1"/>
                </a:solidFill>
              </a:rPr>
              <a:t> :^)</a:t>
            </a:r>
          </a:p>
        </p:txBody>
      </p:sp>
    </p:spTree>
    <p:extLst>
      <p:ext uri="{BB962C8B-B14F-4D97-AF65-F5344CB8AC3E}">
        <p14:creationId xmlns:p14="http://schemas.microsoft.com/office/powerpoint/2010/main" val="12888466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3AABA-78D8-8C4C-DD61-818E3A28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23" y="1607249"/>
            <a:ext cx="7058553" cy="42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82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3AABA-78D8-8C4C-DD61-818E3A28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23" y="1607249"/>
            <a:ext cx="7058553" cy="4223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6AC234-FFC0-FA64-83D9-17A9ED1C06C7}"/>
              </a:ext>
            </a:extLst>
          </p:cNvPr>
          <p:cNvSpPr/>
          <p:nvPr/>
        </p:nvSpPr>
        <p:spPr>
          <a:xfrm>
            <a:off x="6920437" y="1641977"/>
            <a:ext cx="261833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A0644-90CD-3178-62BA-AA77B7639CA7}"/>
              </a:ext>
            </a:extLst>
          </p:cNvPr>
          <p:cNvSpPr txBox="1"/>
          <p:nvPr/>
        </p:nvSpPr>
        <p:spPr>
          <a:xfrm>
            <a:off x="5984394" y="1299472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don‘t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19349781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3AABA-78D8-8C4C-DD61-818E3A28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23" y="1607249"/>
            <a:ext cx="7058553" cy="4223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6AC234-FFC0-FA64-83D9-17A9ED1C06C7}"/>
              </a:ext>
            </a:extLst>
          </p:cNvPr>
          <p:cNvSpPr/>
          <p:nvPr/>
        </p:nvSpPr>
        <p:spPr>
          <a:xfrm>
            <a:off x="6422600" y="2167778"/>
            <a:ext cx="1730800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A0644-90CD-3178-62BA-AA77B7639CA7}"/>
              </a:ext>
            </a:extLst>
          </p:cNvPr>
          <p:cNvSpPr txBox="1"/>
          <p:nvPr/>
        </p:nvSpPr>
        <p:spPr>
          <a:xfrm>
            <a:off x="7110452" y="2736768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Now we simply return – without a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52540-F7DB-AE5D-F765-FE7EB7BE9256}"/>
              </a:ext>
            </a:extLst>
          </p:cNvPr>
          <p:cNvSpPr/>
          <p:nvPr/>
        </p:nvSpPr>
        <p:spPr>
          <a:xfrm>
            <a:off x="7372583" y="3250027"/>
            <a:ext cx="1730800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4483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3AABA-78D8-8C4C-DD61-818E3A28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23" y="1607249"/>
            <a:ext cx="7058553" cy="4223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A0644-90CD-3178-62BA-AA77B7639CA7}"/>
              </a:ext>
            </a:extLst>
          </p:cNvPr>
          <p:cNvSpPr txBox="1"/>
          <p:nvPr/>
        </p:nvSpPr>
        <p:spPr>
          <a:xfrm>
            <a:off x="4200524" y="5250751"/>
            <a:ext cx="452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There‘s an </a:t>
            </a:r>
            <a:r>
              <a:rPr lang="de-DE" dirty="0">
                <a:solidFill>
                  <a:srgbClr val="00FF00"/>
                </a:solidFill>
              </a:rPr>
              <a:t>implicit return at the end of every function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not every control flow path </a:t>
            </a:r>
            <a:r>
              <a:rPr lang="de-DE" dirty="0">
                <a:solidFill>
                  <a:schemeClr val="bg1"/>
                </a:solidFill>
              </a:rPr>
              <a:t>needs to end in a return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52540-F7DB-AE5D-F765-FE7EB7BE9256}"/>
              </a:ext>
            </a:extLst>
          </p:cNvPr>
          <p:cNvSpPr/>
          <p:nvPr/>
        </p:nvSpPr>
        <p:spPr>
          <a:xfrm>
            <a:off x="2566723" y="5114201"/>
            <a:ext cx="1730800" cy="4601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177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55507-9869-9418-19F0-4727AEFF4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Time for exercises!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83266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27E4-1E36-2C8B-3C46-4E122CF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1" y="2063119"/>
            <a:ext cx="9142657" cy="2201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735145" y="2067147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38277995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27E4-1E36-2C8B-3C46-4E122CF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1" y="2063119"/>
            <a:ext cx="9142657" cy="2201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735145" y="2067147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4B023-6868-F59A-5127-BCBD99C0409F}"/>
              </a:ext>
            </a:extLst>
          </p:cNvPr>
          <p:cNvSpPr txBox="1"/>
          <p:nvPr/>
        </p:nvSpPr>
        <p:spPr>
          <a:xfrm>
            <a:off x="1524671" y="1757356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</p:spTree>
    <p:extLst>
      <p:ext uri="{BB962C8B-B14F-4D97-AF65-F5344CB8AC3E}">
        <p14:creationId xmlns:p14="http://schemas.microsoft.com/office/powerpoint/2010/main" val="23026640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27E4-1E36-2C8B-3C46-4E122CF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1" y="2063119"/>
            <a:ext cx="9142657" cy="2201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735145" y="2067147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4B023-6868-F59A-5127-BCBD99C0409F}"/>
              </a:ext>
            </a:extLst>
          </p:cNvPr>
          <p:cNvSpPr txBox="1"/>
          <p:nvPr/>
        </p:nvSpPr>
        <p:spPr>
          <a:xfrm>
            <a:off x="1524671" y="1757356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43DA8-4DD5-E5F5-5F07-CC6227C64603}"/>
              </a:ext>
            </a:extLst>
          </p:cNvPr>
          <p:cNvSpPr/>
          <p:nvPr/>
        </p:nvSpPr>
        <p:spPr>
          <a:xfrm>
            <a:off x="7722048" y="2049563"/>
            <a:ext cx="2348437" cy="6815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86513-589B-2695-77BD-4E9CED6595D4}"/>
              </a:ext>
            </a:extLst>
          </p:cNvPr>
          <p:cNvSpPr txBox="1"/>
          <p:nvPr/>
        </p:nvSpPr>
        <p:spPr>
          <a:xfrm>
            <a:off x="7809269" y="271508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Expected return type: i64</a:t>
            </a:r>
          </a:p>
        </p:txBody>
      </p:sp>
    </p:spTree>
    <p:extLst>
      <p:ext uri="{BB962C8B-B14F-4D97-AF65-F5344CB8AC3E}">
        <p14:creationId xmlns:p14="http://schemas.microsoft.com/office/powerpoint/2010/main" val="101287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5DADF13-4771-447E-B7C0-228130A9D13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04" y="1616578"/>
            <a:ext cx="7753951" cy="3624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42D21E-9E66-3846-03CA-C64E02E64910}"/>
              </a:ext>
            </a:extLst>
          </p:cNvPr>
          <p:cNvSpPr/>
          <p:nvPr/>
        </p:nvSpPr>
        <p:spPr>
          <a:xfrm flipH="1">
            <a:off x="7387706" y="3863039"/>
            <a:ext cx="725075" cy="54783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4BC7-425B-5B63-C929-4D9C759E3C34}"/>
              </a:ext>
            </a:extLst>
          </p:cNvPr>
          <p:cNvSpPr txBox="1"/>
          <p:nvPr/>
        </p:nvSpPr>
        <p:spPr>
          <a:xfrm>
            <a:off x="6141469" y="4506672"/>
            <a:ext cx="3217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Dereference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to get the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1800536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27E4-1E36-2C8B-3C46-4E122CF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1" y="2063119"/>
            <a:ext cx="9142657" cy="2201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735145" y="2067147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4B023-6868-F59A-5127-BCBD99C0409F}"/>
              </a:ext>
            </a:extLst>
          </p:cNvPr>
          <p:cNvSpPr txBox="1"/>
          <p:nvPr/>
        </p:nvSpPr>
        <p:spPr>
          <a:xfrm>
            <a:off x="1524671" y="1757356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43DA8-4DD5-E5F5-5F07-CC6227C64603}"/>
              </a:ext>
            </a:extLst>
          </p:cNvPr>
          <p:cNvSpPr/>
          <p:nvPr/>
        </p:nvSpPr>
        <p:spPr>
          <a:xfrm>
            <a:off x="7722048" y="2049563"/>
            <a:ext cx="2348437" cy="6815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86513-589B-2695-77BD-4E9CED6595D4}"/>
              </a:ext>
            </a:extLst>
          </p:cNvPr>
          <p:cNvSpPr txBox="1"/>
          <p:nvPr/>
        </p:nvSpPr>
        <p:spPr>
          <a:xfrm>
            <a:off x="7809269" y="271508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Expected return type: i64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764CB-C5F2-2623-5568-76A732900DEF}"/>
              </a:ext>
            </a:extLst>
          </p:cNvPr>
          <p:cNvSpPr/>
          <p:nvPr/>
        </p:nvSpPr>
        <p:spPr>
          <a:xfrm>
            <a:off x="2905818" y="2823855"/>
            <a:ext cx="4542312" cy="6815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EA947-70B9-42C8-10F4-82C1ECC319A6}"/>
              </a:ext>
            </a:extLst>
          </p:cNvPr>
          <p:cNvSpPr txBox="1"/>
          <p:nvPr/>
        </p:nvSpPr>
        <p:spPr>
          <a:xfrm>
            <a:off x="4240659" y="352824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Actual: </a:t>
            </a:r>
            <a:r>
              <a:rPr lang="de-DE" dirty="0">
                <a:solidFill>
                  <a:srgbClr val="FFFF00"/>
                </a:solidFill>
              </a:rPr>
              <a:t>i32 * i32 = i32</a:t>
            </a:r>
          </a:p>
        </p:txBody>
      </p:sp>
    </p:spTree>
    <p:extLst>
      <p:ext uri="{BB962C8B-B14F-4D97-AF65-F5344CB8AC3E}">
        <p14:creationId xmlns:p14="http://schemas.microsoft.com/office/powerpoint/2010/main" val="38729277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27E4-1E36-2C8B-3C46-4E122CF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1" y="2063119"/>
            <a:ext cx="9142657" cy="2201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735145" y="2067147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4B023-6868-F59A-5127-BCBD99C0409F}"/>
              </a:ext>
            </a:extLst>
          </p:cNvPr>
          <p:cNvSpPr txBox="1"/>
          <p:nvPr/>
        </p:nvSpPr>
        <p:spPr>
          <a:xfrm>
            <a:off x="1524671" y="1757356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43DA8-4DD5-E5F5-5F07-CC6227C64603}"/>
              </a:ext>
            </a:extLst>
          </p:cNvPr>
          <p:cNvSpPr/>
          <p:nvPr/>
        </p:nvSpPr>
        <p:spPr>
          <a:xfrm>
            <a:off x="7722048" y="2049563"/>
            <a:ext cx="2348437" cy="6815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86513-589B-2695-77BD-4E9CED6595D4}"/>
              </a:ext>
            </a:extLst>
          </p:cNvPr>
          <p:cNvSpPr txBox="1"/>
          <p:nvPr/>
        </p:nvSpPr>
        <p:spPr>
          <a:xfrm>
            <a:off x="7809269" y="271508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Expected return type: i64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764CB-C5F2-2623-5568-76A732900DEF}"/>
              </a:ext>
            </a:extLst>
          </p:cNvPr>
          <p:cNvSpPr/>
          <p:nvPr/>
        </p:nvSpPr>
        <p:spPr>
          <a:xfrm>
            <a:off x="2905818" y="2823855"/>
            <a:ext cx="4542312" cy="6815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EA947-70B9-42C8-10F4-82C1ECC319A6}"/>
              </a:ext>
            </a:extLst>
          </p:cNvPr>
          <p:cNvSpPr txBox="1"/>
          <p:nvPr/>
        </p:nvSpPr>
        <p:spPr>
          <a:xfrm>
            <a:off x="4240659" y="352824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Actual: </a:t>
            </a:r>
            <a:r>
              <a:rPr lang="de-DE" dirty="0">
                <a:solidFill>
                  <a:srgbClr val="FFFF00"/>
                </a:solidFill>
              </a:rPr>
              <a:t>i32 * i32 = i32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1478C-72A8-7DF4-0A16-A6135CBC3D8C}"/>
              </a:ext>
            </a:extLst>
          </p:cNvPr>
          <p:cNvSpPr txBox="1"/>
          <p:nvPr/>
        </p:nvSpPr>
        <p:spPr>
          <a:xfrm>
            <a:off x="5141456" y="3956352"/>
            <a:ext cx="5525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Rust does not perform type casts for us, this code does not compile</a:t>
            </a:r>
          </a:p>
        </p:txBody>
      </p:sp>
    </p:spTree>
    <p:extLst>
      <p:ext uri="{BB962C8B-B14F-4D97-AF65-F5344CB8AC3E}">
        <p14:creationId xmlns:p14="http://schemas.microsoft.com/office/powerpoint/2010/main" val="23879900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01174" y="1774262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300D1-9231-C46E-BF6D-B09ECF2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74262"/>
            <a:ext cx="8610600" cy="41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093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01174" y="1774262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300D1-9231-C46E-BF6D-B09ECF2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74262"/>
            <a:ext cx="8610600" cy="4148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ADCE5-EF38-1A78-FAF2-BF25AD88EEE9}"/>
              </a:ext>
            </a:extLst>
          </p:cNvPr>
          <p:cNvSpPr txBox="1"/>
          <p:nvPr/>
        </p:nvSpPr>
        <p:spPr>
          <a:xfrm>
            <a:off x="1790700" y="1466485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</p:spTree>
    <p:extLst>
      <p:ext uri="{BB962C8B-B14F-4D97-AF65-F5344CB8AC3E}">
        <p14:creationId xmlns:p14="http://schemas.microsoft.com/office/powerpoint/2010/main" val="19323370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01174" y="1774262"/>
            <a:ext cx="789526" cy="4551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300D1-9231-C46E-BF6D-B09ECF2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74262"/>
            <a:ext cx="8610600" cy="4148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ADCE5-EF38-1A78-FAF2-BF25AD88EEE9}"/>
              </a:ext>
            </a:extLst>
          </p:cNvPr>
          <p:cNvSpPr txBox="1"/>
          <p:nvPr/>
        </p:nvSpPr>
        <p:spPr>
          <a:xfrm>
            <a:off x="1790700" y="1466485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77BAB-69C6-1EC5-3952-B7CC959C2D22}"/>
              </a:ext>
            </a:extLst>
          </p:cNvPr>
          <p:cNvSpPr txBox="1"/>
          <p:nvPr/>
        </p:nvSpPr>
        <p:spPr>
          <a:xfrm>
            <a:off x="7109763" y="3479396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Yep!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 return statements return i32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 possible paths lead to a return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276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845239" y="1774262"/>
            <a:ext cx="789526" cy="4551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6F7B6-E02D-9A2D-6583-9401AFBA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65" y="1743800"/>
            <a:ext cx="8922470" cy="42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60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845239" y="1774262"/>
            <a:ext cx="789526" cy="4551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6F7B6-E02D-9A2D-6583-9401AFBA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65" y="1743800"/>
            <a:ext cx="8922470" cy="4250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ADCE5-EF38-1A78-FAF2-BF25AD88EEE9}"/>
              </a:ext>
            </a:extLst>
          </p:cNvPr>
          <p:cNvSpPr txBox="1"/>
          <p:nvPr/>
        </p:nvSpPr>
        <p:spPr>
          <a:xfrm>
            <a:off x="1634765" y="1463245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</p:spTree>
    <p:extLst>
      <p:ext uri="{BB962C8B-B14F-4D97-AF65-F5344CB8AC3E}">
        <p14:creationId xmlns:p14="http://schemas.microsoft.com/office/powerpoint/2010/main" val="143000576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845239" y="1774262"/>
            <a:ext cx="789526" cy="4551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6F7B6-E02D-9A2D-6583-9401AFBA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65" y="1743800"/>
            <a:ext cx="8922470" cy="4250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ADCE5-EF38-1A78-FAF2-BF25AD88EEE9}"/>
              </a:ext>
            </a:extLst>
          </p:cNvPr>
          <p:cNvSpPr txBox="1"/>
          <p:nvPr/>
        </p:nvSpPr>
        <p:spPr>
          <a:xfrm>
            <a:off x="1634765" y="1463245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F0142-6E0D-EE96-3762-C9BBDA20774D}"/>
              </a:ext>
            </a:extLst>
          </p:cNvPr>
          <p:cNvSpPr/>
          <p:nvPr/>
        </p:nvSpPr>
        <p:spPr>
          <a:xfrm>
            <a:off x="10203416" y="1711982"/>
            <a:ext cx="209466" cy="4269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07304-C132-7792-FA34-CADC0A7ACE6D}"/>
              </a:ext>
            </a:extLst>
          </p:cNvPr>
          <p:cNvSpPr txBox="1"/>
          <p:nvPr/>
        </p:nvSpPr>
        <p:spPr>
          <a:xfrm>
            <a:off x="7067094" y="2347304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Function not declared to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8952876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845239" y="1774262"/>
            <a:ext cx="789526" cy="4551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6F7B6-E02D-9A2D-6583-9401AFBA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65" y="1743800"/>
            <a:ext cx="8922470" cy="4250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ADCE5-EF38-1A78-FAF2-BF25AD88EEE9}"/>
              </a:ext>
            </a:extLst>
          </p:cNvPr>
          <p:cNvSpPr txBox="1"/>
          <p:nvPr/>
        </p:nvSpPr>
        <p:spPr>
          <a:xfrm>
            <a:off x="1634765" y="1463245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a valid function definition?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F0142-6E0D-EE96-3762-C9BBDA20774D}"/>
              </a:ext>
            </a:extLst>
          </p:cNvPr>
          <p:cNvSpPr/>
          <p:nvPr/>
        </p:nvSpPr>
        <p:spPr>
          <a:xfrm>
            <a:off x="10203416" y="1711982"/>
            <a:ext cx="209466" cy="4269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07304-C132-7792-FA34-CADC0A7ACE6D}"/>
              </a:ext>
            </a:extLst>
          </p:cNvPr>
          <p:cNvSpPr txBox="1"/>
          <p:nvPr/>
        </p:nvSpPr>
        <p:spPr>
          <a:xfrm>
            <a:off x="7067094" y="2347304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Function not declared to return anything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8D223-2BAB-8852-15F6-52CFF8AB23C9}"/>
              </a:ext>
            </a:extLst>
          </p:cNvPr>
          <p:cNvSpPr/>
          <p:nvPr/>
        </p:nvSpPr>
        <p:spPr>
          <a:xfrm>
            <a:off x="2327625" y="5219867"/>
            <a:ext cx="2683448" cy="4269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520DF-EED5-26D0-2059-BFDB2DEB2A16}"/>
              </a:ext>
            </a:extLst>
          </p:cNvPr>
          <p:cNvSpPr txBox="1"/>
          <p:nvPr/>
        </p:nvSpPr>
        <p:spPr>
          <a:xfrm>
            <a:off x="5060382" y="5219867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Yet, we‘re attempting to return i32.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 valid function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642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3FBB09-5C79-67BE-D844-A012D0F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4" y="1743800"/>
            <a:ext cx="9225091" cy="42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3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F25B81A-CD4F-46E3-AC54-7ACA59B1620D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87" y="2773802"/>
            <a:ext cx="6882025" cy="32172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306F2B-D88A-D387-EB39-E1E02B5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588"/>
              </p:ext>
            </p:extLst>
          </p:nvPr>
        </p:nvGraphicFramePr>
        <p:xfrm>
          <a:off x="4536639" y="1204069"/>
          <a:ext cx="3118719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2079146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530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3FBB09-5C79-67BE-D844-A012D0F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4" y="1743800"/>
            <a:ext cx="9225091" cy="4266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DEAC6-1657-3066-7B8F-5E3A9C327357}"/>
              </a:ext>
            </a:extLst>
          </p:cNvPr>
          <p:cNvSpPr txBox="1"/>
          <p:nvPr/>
        </p:nvSpPr>
        <p:spPr>
          <a:xfrm>
            <a:off x="1810054" y="1463245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function </a:t>
            </a:r>
            <a:r>
              <a:rPr lang="de-DE" i="1" dirty="0">
                <a:solidFill>
                  <a:schemeClr val="bg1"/>
                </a:solidFill>
              </a:rPr>
              <a:t>correct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00487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3FBB09-5C79-67BE-D844-A012D0F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4" y="1743800"/>
            <a:ext cx="9225091" cy="4266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DEAC6-1657-3066-7B8F-5E3A9C327357}"/>
              </a:ext>
            </a:extLst>
          </p:cNvPr>
          <p:cNvSpPr txBox="1"/>
          <p:nvPr/>
        </p:nvSpPr>
        <p:spPr>
          <a:xfrm>
            <a:off x="1810054" y="1463245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function </a:t>
            </a:r>
            <a:r>
              <a:rPr lang="de-DE" i="1" dirty="0">
                <a:solidFill>
                  <a:schemeClr val="bg1"/>
                </a:solidFill>
              </a:rPr>
              <a:t>correct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3D05A-D85E-05F1-BE72-21BDA6D122A3}"/>
              </a:ext>
            </a:extLst>
          </p:cNvPr>
          <p:cNvSpPr txBox="1"/>
          <p:nvPr/>
        </p:nvSpPr>
        <p:spPr>
          <a:xfrm>
            <a:off x="6128575" y="3876990"/>
            <a:ext cx="449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algorithm itself is correct, it correctly tells us if a given number is prime or not.</a:t>
            </a:r>
          </a:p>
        </p:txBody>
      </p:sp>
    </p:spTree>
    <p:extLst>
      <p:ext uri="{BB962C8B-B14F-4D97-AF65-F5344CB8AC3E}">
        <p14:creationId xmlns:p14="http://schemas.microsoft.com/office/powerpoint/2010/main" val="224037579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3FBB09-5C79-67BE-D844-A012D0F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4" y="1743800"/>
            <a:ext cx="9225091" cy="4266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DEAC6-1657-3066-7B8F-5E3A9C327357}"/>
              </a:ext>
            </a:extLst>
          </p:cNvPr>
          <p:cNvSpPr txBox="1"/>
          <p:nvPr/>
        </p:nvSpPr>
        <p:spPr>
          <a:xfrm>
            <a:off x="1810054" y="1463245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Is this function </a:t>
            </a:r>
            <a:r>
              <a:rPr lang="de-DE" i="1" dirty="0">
                <a:solidFill>
                  <a:schemeClr val="bg1"/>
                </a:solidFill>
              </a:rPr>
              <a:t>correct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04FEC-61E5-8E14-FC49-717AD5B343D4}"/>
              </a:ext>
            </a:extLst>
          </p:cNvPr>
          <p:cNvSpPr txBox="1"/>
          <p:nvPr/>
        </p:nvSpPr>
        <p:spPr>
          <a:xfrm>
            <a:off x="6128575" y="3876990"/>
            <a:ext cx="4497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algorithm itself is correct, it correctly tells us if a given number is prime or not.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BUT: It </a:t>
            </a:r>
            <a:r>
              <a:rPr lang="de-DE" dirty="0">
                <a:solidFill>
                  <a:srgbClr val="FFFF00"/>
                </a:solidFill>
              </a:rPr>
              <a:t>returns true for negative numbers, 0 and 1</a:t>
            </a:r>
            <a:r>
              <a:rPr lang="de-DE" dirty="0">
                <a:solidFill>
                  <a:schemeClr val="bg1"/>
                </a:solidFill>
              </a:rPr>
              <a:t>! :^)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Those are not prime numbers :(</a:t>
            </a:r>
          </a:p>
        </p:txBody>
      </p:sp>
    </p:spTree>
    <p:extLst>
      <p:ext uri="{BB962C8B-B14F-4D97-AF65-F5344CB8AC3E}">
        <p14:creationId xmlns:p14="http://schemas.microsoft.com/office/powerpoint/2010/main" val="244716208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3FBB09-5C79-67BE-D844-A012D0F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4" y="1743800"/>
            <a:ext cx="9225091" cy="4266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804FEC-61E5-8E14-FC49-717AD5B343D4}"/>
              </a:ext>
            </a:extLst>
          </p:cNvPr>
          <p:cNvSpPr txBox="1"/>
          <p:nvPr/>
        </p:nvSpPr>
        <p:spPr>
          <a:xfrm>
            <a:off x="6128575" y="3876990"/>
            <a:ext cx="4497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algorithm itself is correct, it correctly tells us if a given number is prime or not.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BUT: It </a:t>
            </a:r>
            <a:r>
              <a:rPr lang="de-DE" dirty="0">
                <a:solidFill>
                  <a:srgbClr val="FFFF00"/>
                </a:solidFill>
              </a:rPr>
              <a:t>returns true for negative numbers, 0 and 1</a:t>
            </a:r>
            <a:r>
              <a:rPr lang="de-DE" dirty="0">
                <a:solidFill>
                  <a:schemeClr val="bg1"/>
                </a:solidFill>
              </a:rPr>
              <a:t>! :^)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Those are not prime numbers :(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How do we fix that?</a:t>
            </a:r>
          </a:p>
        </p:txBody>
      </p:sp>
    </p:spTree>
    <p:extLst>
      <p:ext uri="{BB962C8B-B14F-4D97-AF65-F5344CB8AC3E}">
        <p14:creationId xmlns:p14="http://schemas.microsoft.com/office/powerpoint/2010/main" val="4319384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8D6946A-4A9B-B4C2-F045-2520EF86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3" y="1739772"/>
            <a:ext cx="9228123" cy="42663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47BBE-CC81-1B88-6AAB-AD8921D858FD}"/>
              </a:ext>
            </a:extLst>
          </p:cNvPr>
          <p:cNvSpPr txBox="1"/>
          <p:nvPr/>
        </p:nvSpPr>
        <p:spPr>
          <a:xfrm>
            <a:off x="6437901" y="1397630"/>
            <a:ext cx="294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Step 1: Prevent negative numbers!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29B9E-803A-E8CF-9881-6E2A7D820CBE}"/>
              </a:ext>
            </a:extLst>
          </p:cNvPr>
          <p:cNvSpPr/>
          <p:nvPr/>
        </p:nvSpPr>
        <p:spPr>
          <a:xfrm>
            <a:off x="7516611" y="1743800"/>
            <a:ext cx="789526" cy="48240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9443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5AF210-2654-D6A1-BA31-61D68393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2" y="1747828"/>
            <a:ext cx="9228123" cy="46599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47BBE-CC81-1B88-6AAB-AD8921D858FD}"/>
              </a:ext>
            </a:extLst>
          </p:cNvPr>
          <p:cNvSpPr txBox="1"/>
          <p:nvPr/>
        </p:nvSpPr>
        <p:spPr>
          <a:xfrm>
            <a:off x="214341" y="2345747"/>
            <a:ext cx="250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Step 2: 0 and 1 are not prime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29B9E-803A-E8CF-9881-6E2A7D820CBE}"/>
              </a:ext>
            </a:extLst>
          </p:cNvPr>
          <p:cNvSpPr/>
          <p:nvPr/>
        </p:nvSpPr>
        <p:spPr>
          <a:xfrm>
            <a:off x="2723059" y="2258432"/>
            <a:ext cx="8261825" cy="48240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05824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5AF210-2654-D6A1-BA31-61D68393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2" y="1747828"/>
            <a:ext cx="9228123" cy="46599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47BBE-CC81-1B88-6AAB-AD8921D858FD}"/>
              </a:ext>
            </a:extLst>
          </p:cNvPr>
          <p:cNvSpPr txBox="1"/>
          <p:nvPr/>
        </p:nvSpPr>
        <p:spPr>
          <a:xfrm>
            <a:off x="7102552" y="4569310"/>
            <a:ext cx="256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Is this now a correct function?</a:t>
            </a:r>
          </a:p>
        </p:txBody>
      </p:sp>
    </p:spTree>
    <p:extLst>
      <p:ext uri="{BB962C8B-B14F-4D97-AF65-F5344CB8AC3E}">
        <p14:creationId xmlns:p14="http://schemas.microsoft.com/office/powerpoint/2010/main" val="22081666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5AF210-2654-D6A1-BA31-61D68393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2" y="1747828"/>
            <a:ext cx="9228123" cy="46599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7950D-A10D-969E-7C99-E9DA7D3A6EB1}"/>
              </a:ext>
            </a:extLst>
          </p:cNvPr>
          <p:cNvSpPr/>
          <p:nvPr/>
        </p:nvSpPr>
        <p:spPr>
          <a:xfrm>
            <a:off x="1023874" y="1771022"/>
            <a:ext cx="789526" cy="455186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47BBE-CC81-1B88-6AAB-AD8921D858FD}"/>
              </a:ext>
            </a:extLst>
          </p:cNvPr>
          <p:cNvSpPr txBox="1"/>
          <p:nvPr/>
        </p:nvSpPr>
        <p:spPr>
          <a:xfrm>
            <a:off x="7102552" y="4569310"/>
            <a:ext cx="2569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Is this now a correct function?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Yes :)</a:t>
            </a:r>
          </a:p>
        </p:txBody>
      </p:sp>
    </p:spTree>
    <p:extLst>
      <p:ext uri="{BB962C8B-B14F-4D97-AF65-F5344CB8AC3E}">
        <p14:creationId xmlns:p14="http://schemas.microsoft.com/office/powerpoint/2010/main" val="277597850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Next time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B31D44-8332-9278-7DFE-46F1DD972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Using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44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FA7C531-41EE-4157-9642-475697020840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87" y="2773802"/>
            <a:ext cx="6882025" cy="32172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306F2B-D88A-D387-EB39-E1E02B5B6F45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204069"/>
          <a:ext cx="3118719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A14D8BE-B8FB-05FE-EA02-7DF2160B2D15}"/>
              </a:ext>
            </a:extLst>
          </p:cNvPr>
          <p:cNvSpPr/>
          <p:nvPr/>
        </p:nvSpPr>
        <p:spPr>
          <a:xfrm>
            <a:off x="3802615" y="3429000"/>
            <a:ext cx="4805635" cy="5911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46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D0B55C-BB05-4E17-B7FA-2EE9A5749C4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87" y="2773802"/>
            <a:ext cx="6882025" cy="32172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306F2B-D88A-D387-EB39-E1E02B5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46935"/>
              </p:ext>
            </p:extLst>
          </p:nvPr>
        </p:nvGraphicFramePr>
        <p:xfrm>
          <a:off x="4536639" y="1204069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928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A14D8BE-B8FB-05FE-EA02-7DF2160B2D15}"/>
              </a:ext>
            </a:extLst>
          </p:cNvPr>
          <p:cNvSpPr/>
          <p:nvPr/>
        </p:nvSpPr>
        <p:spPr>
          <a:xfrm>
            <a:off x="3802615" y="4081569"/>
            <a:ext cx="5107750" cy="5911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5DD18-B0EC-74DF-12D8-A0AB42F77434}"/>
              </a:ext>
            </a:extLst>
          </p:cNvPr>
          <p:cNvSpPr/>
          <p:nvPr/>
        </p:nvSpPr>
        <p:spPr>
          <a:xfrm rot="5400000">
            <a:off x="4116848" y="2054596"/>
            <a:ext cx="701376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A41CB72-684F-34D5-421E-E7D49FB56043}"/>
              </a:ext>
            </a:extLst>
          </p:cNvPr>
          <p:cNvSpPr/>
          <p:nvPr/>
        </p:nvSpPr>
        <p:spPr>
          <a:xfrm>
            <a:off x="4400549" y="2355883"/>
            <a:ext cx="3368675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B73DA4D9-696B-D3F7-A01F-BBFBB54246E6}"/>
              </a:ext>
            </a:extLst>
          </p:cNvPr>
          <p:cNvSpPr/>
          <p:nvPr/>
        </p:nvSpPr>
        <p:spPr>
          <a:xfrm rot="16200000">
            <a:off x="7572354" y="2272258"/>
            <a:ext cx="301223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22DF1F8-B6F9-A46A-FE0C-8DD56FAA7986}"/>
              </a:ext>
            </a:extLst>
          </p:cNvPr>
          <p:cNvSpPr/>
          <p:nvPr/>
        </p:nvSpPr>
        <p:spPr>
          <a:xfrm rot="10800000">
            <a:off x="7655978" y="2151174"/>
            <a:ext cx="133974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91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8FA38E-C771-49EC-B799-57C21D3F7289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87" y="2773802"/>
            <a:ext cx="6882025" cy="32172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306F2B-D88A-D387-EB39-E1E02B5B6F45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204069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928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A14D8BE-B8FB-05FE-EA02-7DF2160B2D15}"/>
              </a:ext>
            </a:extLst>
          </p:cNvPr>
          <p:cNvSpPr/>
          <p:nvPr/>
        </p:nvSpPr>
        <p:spPr>
          <a:xfrm>
            <a:off x="8326277" y="4746221"/>
            <a:ext cx="652567" cy="5911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5DD18-B0EC-74DF-12D8-A0AB42F77434}"/>
              </a:ext>
            </a:extLst>
          </p:cNvPr>
          <p:cNvSpPr/>
          <p:nvPr/>
        </p:nvSpPr>
        <p:spPr>
          <a:xfrm rot="5400000">
            <a:off x="4116848" y="2054596"/>
            <a:ext cx="701376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A41CB72-684F-34D5-421E-E7D49FB56043}"/>
              </a:ext>
            </a:extLst>
          </p:cNvPr>
          <p:cNvSpPr/>
          <p:nvPr/>
        </p:nvSpPr>
        <p:spPr>
          <a:xfrm>
            <a:off x="4400549" y="2355883"/>
            <a:ext cx="3368675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B73DA4D9-696B-D3F7-A01F-BBFBB54246E6}"/>
              </a:ext>
            </a:extLst>
          </p:cNvPr>
          <p:cNvSpPr/>
          <p:nvPr/>
        </p:nvSpPr>
        <p:spPr>
          <a:xfrm rot="16200000">
            <a:off x="7572354" y="2272258"/>
            <a:ext cx="301223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22DF1F8-B6F9-A46A-FE0C-8DD56FAA7986}"/>
              </a:ext>
            </a:extLst>
          </p:cNvPr>
          <p:cNvSpPr/>
          <p:nvPr/>
        </p:nvSpPr>
        <p:spPr>
          <a:xfrm rot="10800000">
            <a:off x="7655978" y="2151174"/>
            <a:ext cx="133974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DF21B-1693-9A00-0039-60EF207D54DF}"/>
              </a:ext>
            </a:extLst>
          </p:cNvPr>
          <p:cNvSpPr/>
          <p:nvPr/>
        </p:nvSpPr>
        <p:spPr>
          <a:xfrm>
            <a:off x="6614294" y="1953674"/>
            <a:ext cx="1041063" cy="375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C50A-6925-1B71-CAEA-4ECD6C257AAF}"/>
              </a:ext>
            </a:extLst>
          </p:cNvPr>
          <p:cNvSpPr txBox="1"/>
          <p:nvPr/>
        </p:nvSpPr>
        <p:spPr>
          <a:xfrm>
            <a:off x="7789952" y="1987342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Read the value at that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39592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F13EC6-A353-4B4A-9682-C81ED33FEC6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916B-D89D-5D71-8CD8-6A4D89F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87" y="2773802"/>
            <a:ext cx="6882025" cy="32172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306F2B-D88A-D387-EB39-E1E02B5B6F45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204069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928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A14D8BE-B8FB-05FE-EA02-7DF2160B2D15}"/>
              </a:ext>
            </a:extLst>
          </p:cNvPr>
          <p:cNvSpPr/>
          <p:nvPr/>
        </p:nvSpPr>
        <p:spPr>
          <a:xfrm>
            <a:off x="3822757" y="4746221"/>
            <a:ext cx="5381666" cy="5911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5DD18-B0EC-74DF-12D8-A0AB42F77434}"/>
              </a:ext>
            </a:extLst>
          </p:cNvPr>
          <p:cNvSpPr/>
          <p:nvPr/>
        </p:nvSpPr>
        <p:spPr>
          <a:xfrm rot="5400000">
            <a:off x="4116848" y="2054596"/>
            <a:ext cx="701376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A41CB72-684F-34D5-421E-E7D49FB56043}"/>
              </a:ext>
            </a:extLst>
          </p:cNvPr>
          <p:cNvSpPr/>
          <p:nvPr/>
        </p:nvSpPr>
        <p:spPr>
          <a:xfrm>
            <a:off x="4400549" y="2355883"/>
            <a:ext cx="3368675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B73DA4D9-696B-D3F7-A01F-BBFBB54246E6}"/>
              </a:ext>
            </a:extLst>
          </p:cNvPr>
          <p:cNvSpPr/>
          <p:nvPr/>
        </p:nvSpPr>
        <p:spPr>
          <a:xfrm rot="16200000">
            <a:off x="7572354" y="2272258"/>
            <a:ext cx="301223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22DF1F8-B6F9-A46A-FE0C-8DD56FAA7986}"/>
              </a:ext>
            </a:extLst>
          </p:cNvPr>
          <p:cNvSpPr/>
          <p:nvPr/>
        </p:nvSpPr>
        <p:spPr>
          <a:xfrm rot="10800000">
            <a:off x="7655978" y="2151174"/>
            <a:ext cx="133974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DF21B-1693-9A00-0039-60EF207D54DF}"/>
              </a:ext>
            </a:extLst>
          </p:cNvPr>
          <p:cNvSpPr/>
          <p:nvPr/>
        </p:nvSpPr>
        <p:spPr>
          <a:xfrm>
            <a:off x="6614295" y="1591137"/>
            <a:ext cx="1041063" cy="36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74A39-BC96-EFFC-DA92-A4DFA297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511" y="5368498"/>
            <a:ext cx="889338" cy="6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AA12-CA29-8AA1-75F5-464A8305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CFB-AFF3-C700-BB18-20CEE0527B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1A5E96F-8A59-48AB-8B08-8A25511F221B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C19C-E02E-AD39-63A0-6AF2B87109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7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BF3724E-19F3-4390-A635-68F30D4FF777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7" y="1490432"/>
            <a:ext cx="7189318" cy="38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4D1904A-02E8-4364-B5C1-8808A8F7C53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7" y="1490432"/>
            <a:ext cx="7189318" cy="38771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62AA4B-975E-8A99-FD73-8084AB51F10E}"/>
              </a:ext>
            </a:extLst>
          </p:cNvPr>
          <p:cNvSpPr/>
          <p:nvPr/>
        </p:nvSpPr>
        <p:spPr>
          <a:xfrm>
            <a:off x="5997981" y="2649870"/>
            <a:ext cx="563947" cy="4800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C0BEB-BABE-5682-1DEA-650E7E0D8CB0}"/>
              </a:ext>
            </a:extLst>
          </p:cNvPr>
          <p:cNvSpPr/>
          <p:nvPr/>
        </p:nvSpPr>
        <p:spPr>
          <a:xfrm>
            <a:off x="5997981" y="3188981"/>
            <a:ext cx="563947" cy="4800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7AE48-4E20-82F5-1FA0-9E82D5DE8F0E}"/>
              </a:ext>
            </a:extLst>
          </p:cNvPr>
          <p:cNvSpPr txBox="1"/>
          <p:nvPr/>
        </p:nvSpPr>
        <p:spPr>
          <a:xfrm>
            <a:off x="6872099" y="2976018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Immutable borrows</a:t>
            </a:r>
          </a:p>
        </p:txBody>
      </p:sp>
    </p:spTree>
    <p:extLst>
      <p:ext uri="{BB962C8B-B14F-4D97-AF65-F5344CB8AC3E}">
        <p14:creationId xmlns:p14="http://schemas.microsoft.com/office/powerpoint/2010/main" val="8591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C00557D-45CB-4BBD-9941-252703D450F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7" y="1490432"/>
            <a:ext cx="7189318" cy="38771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62AA4B-975E-8A99-FD73-8084AB51F10E}"/>
              </a:ext>
            </a:extLst>
          </p:cNvPr>
          <p:cNvSpPr/>
          <p:nvPr/>
        </p:nvSpPr>
        <p:spPr>
          <a:xfrm>
            <a:off x="7520639" y="4308220"/>
            <a:ext cx="563947" cy="4800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C0BEB-BABE-5682-1DEA-650E7E0D8CB0}"/>
              </a:ext>
            </a:extLst>
          </p:cNvPr>
          <p:cNvSpPr/>
          <p:nvPr/>
        </p:nvSpPr>
        <p:spPr>
          <a:xfrm>
            <a:off x="7524667" y="3769190"/>
            <a:ext cx="563947" cy="4800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7AE48-4E20-82F5-1FA0-9E82D5DE8F0E}"/>
              </a:ext>
            </a:extLst>
          </p:cNvPr>
          <p:cNvSpPr txBox="1"/>
          <p:nvPr/>
        </p:nvSpPr>
        <p:spPr>
          <a:xfrm>
            <a:off x="8527687" y="409533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Implicit dereference</a:t>
            </a:r>
          </a:p>
        </p:txBody>
      </p:sp>
    </p:spTree>
    <p:extLst>
      <p:ext uri="{BB962C8B-B14F-4D97-AF65-F5344CB8AC3E}">
        <p14:creationId xmlns:p14="http://schemas.microsoft.com/office/powerpoint/2010/main" val="126161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88671B0-FEE1-4BAE-9E83-275526BD6EE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21" y="3254781"/>
            <a:ext cx="5127757" cy="2765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3E40F-1366-B0CB-ED79-A28DAF7B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1318"/>
              </p:ext>
            </p:extLst>
          </p:nvPr>
        </p:nvGraphicFramePr>
        <p:xfrm>
          <a:off x="4536639" y="1179824"/>
          <a:ext cx="3118719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2079146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7CB427-827D-47DA-90AF-55EAF38FC923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21" y="3254781"/>
            <a:ext cx="5127757" cy="2765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3E40F-1366-B0CB-ED79-A28DAF7BFCEA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179824"/>
          <a:ext cx="3118719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17BB56-9EBF-C8D8-B36D-A531FA9F40D4}"/>
              </a:ext>
            </a:extLst>
          </p:cNvPr>
          <p:cNvSpPr/>
          <p:nvPr/>
        </p:nvSpPr>
        <p:spPr>
          <a:xfrm>
            <a:off x="4254665" y="3660428"/>
            <a:ext cx="2738279" cy="3597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2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E1EC5A-8B1A-4C0F-8093-FF20076639B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21" y="3254781"/>
            <a:ext cx="5127757" cy="2765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3E40F-1366-B0CB-ED79-A28DAF7B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59548"/>
              </p:ext>
            </p:extLst>
          </p:nvPr>
        </p:nvGraphicFramePr>
        <p:xfrm>
          <a:off x="4536639" y="1179824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2257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17BB56-9EBF-C8D8-B36D-A531FA9F40D4}"/>
              </a:ext>
            </a:extLst>
          </p:cNvPr>
          <p:cNvSpPr/>
          <p:nvPr/>
        </p:nvSpPr>
        <p:spPr>
          <a:xfrm>
            <a:off x="4254665" y="4055191"/>
            <a:ext cx="3108873" cy="3597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81497DA-7FB3-E633-A90A-E9F4DDE791BE}"/>
              </a:ext>
            </a:extLst>
          </p:cNvPr>
          <p:cNvSpPr/>
          <p:nvPr/>
        </p:nvSpPr>
        <p:spPr>
          <a:xfrm>
            <a:off x="4105276" y="2885716"/>
            <a:ext cx="3675060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A7A18D13-39AE-85D9-5D23-99DE861CA2B2}"/>
              </a:ext>
            </a:extLst>
          </p:cNvPr>
          <p:cNvSpPr/>
          <p:nvPr/>
        </p:nvSpPr>
        <p:spPr>
          <a:xfrm rot="5400000">
            <a:off x="3711557" y="2137520"/>
            <a:ext cx="1218801" cy="431363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24E2DB3-D84D-C506-4A29-1766F153E6D9}"/>
              </a:ext>
            </a:extLst>
          </p:cNvPr>
          <p:cNvSpPr/>
          <p:nvPr/>
        </p:nvSpPr>
        <p:spPr>
          <a:xfrm rot="16200000">
            <a:off x="7502612" y="2368900"/>
            <a:ext cx="870213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0D9DA8F0-242B-8FE7-47EE-602F1DCD46CE}"/>
              </a:ext>
            </a:extLst>
          </p:cNvPr>
          <p:cNvSpPr/>
          <p:nvPr/>
        </p:nvSpPr>
        <p:spPr>
          <a:xfrm rot="10800000">
            <a:off x="7655357" y="2149474"/>
            <a:ext cx="498042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99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E2B2FC6-0D98-4113-8990-DAFDE9EEB88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21" y="3254781"/>
            <a:ext cx="5127757" cy="2765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3E40F-1366-B0CB-ED79-A28DAF7B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65275"/>
              </p:ext>
            </p:extLst>
          </p:nvPr>
        </p:nvGraphicFramePr>
        <p:xfrm>
          <a:off x="4536639" y="1179824"/>
          <a:ext cx="3118719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3404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17BB56-9EBF-C8D8-B36D-A531FA9F40D4}"/>
              </a:ext>
            </a:extLst>
          </p:cNvPr>
          <p:cNvSpPr/>
          <p:nvPr/>
        </p:nvSpPr>
        <p:spPr>
          <a:xfrm>
            <a:off x="4254665" y="4457603"/>
            <a:ext cx="3108873" cy="3597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81497DA-7FB3-E633-A90A-E9F4DDE791BE}"/>
              </a:ext>
            </a:extLst>
          </p:cNvPr>
          <p:cNvSpPr/>
          <p:nvPr/>
        </p:nvSpPr>
        <p:spPr>
          <a:xfrm>
            <a:off x="4105276" y="2885716"/>
            <a:ext cx="3675060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A7A18D13-39AE-85D9-5D23-99DE861CA2B2}"/>
              </a:ext>
            </a:extLst>
          </p:cNvPr>
          <p:cNvSpPr/>
          <p:nvPr/>
        </p:nvSpPr>
        <p:spPr>
          <a:xfrm rot="5400000">
            <a:off x="3711557" y="2137520"/>
            <a:ext cx="1218801" cy="431363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24E2DB3-D84D-C506-4A29-1766F153E6D9}"/>
              </a:ext>
            </a:extLst>
          </p:cNvPr>
          <p:cNvSpPr/>
          <p:nvPr/>
        </p:nvSpPr>
        <p:spPr>
          <a:xfrm rot="16200000">
            <a:off x="7502612" y="2368900"/>
            <a:ext cx="870213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0D9DA8F0-242B-8FE7-47EE-602F1DCD46CE}"/>
              </a:ext>
            </a:extLst>
          </p:cNvPr>
          <p:cNvSpPr/>
          <p:nvPr/>
        </p:nvSpPr>
        <p:spPr>
          <a:xfrm rot="10800000">
            <a:off x="7655357" y="2149474"/>
            <a:ext cx="498042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439A220-6F65-E579-F405-B9ADCEB6B524}"/>
              </a:ext>
            </a:extLst>
          </p:cNvPr>
          <p:cNvSpPr/>
          <p:nvPr/>
        </p:nvSpPr>
        <p:spPr>
          <a:xfrm rot="10800000">
            <a:off x="7655357" y="2508639"/>
            <a:ext cx="237693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698B30E-4BB7-2782-A2F8-7CB348083BA2}"/>
              </a:ext>
            </a:extLst>
          </p:cNvPr>
          <p:cNvSpPr/>
          <p:nvPr/>
        </p:nvSpPr>
        <p:spPr>
          <a:xfrm rot="16200000">
            <a:off x="7601169" y="2499454"/>
            <a:ext cx="152400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5E28791C-C088-78E3-7F05-8138850D65DC}"/>
              </a:ext>
            </a:extLst>
          </p:cNvPr>
          <p:cNvSpPr/>
          <p:nvPr/>
        </p:nvSpPr>
        <p:spPr>
          <a:xfrm>
            <a:off x="4318224" y="2575624"/>
            <a:ext cx="3574826" cy="218529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0D5F115-296C-3427-DBA4-CDD1D9EBCD05}"/>
              </a:ext>
            </a:extLst>
          </p:cNvPr>
          <p:cNvSpPr/>
          <p:nvPr/>
        </p:nvSpPr>
        <p:spPr>
          <a:xfrm rot="5400000">
            <a:off x="3988990" y="2073035"/>
            <a:ext cx="876882" cy="218415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34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073255D-5F2E-4D9F-BA32-F8460C453AB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21" y="3254781"/>
            <a:ext cx="5127757" cy="2765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3E40F-1366-B0CB-ED79-A28DAF7BFCEA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179824"/>
          <a:ext cx="3118719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3404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17BB56-9EBF-C8D8-B36D-A531FA9F40D4}"/>
              </a:ext>
            </a:extLst>
          </p:cNvPr>
          <p:cNvSpPr/>
          <p:nvPr/>
        </p:nvSpPr>
        <p:spPr>
          <a:xfrm>
            <a:off x="4254665" y="4860423"/>
            <a:ext cx="4405213" cy="76696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81497DA-7FB3-E633-A90A-E9F4DDE791BE}"/>
              </a:ext>
            </a:extLst>
          </p:cNvPr>
          <p:cNvSpPr/>
          <p:nvPr/>
        </p:nvSpPr>
        <p:spPr>
          <a:xfrm>
            <a:off x="4105276" y="2885716"/>
            <a:ext cx="3675060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A7A18D13-39AE-85D9-5D23-99DE861CA2B2}"/>
              </a:ext>
            </a:extLst>
          </p:cNvPr>
          <p:cNvSpPr/>
          <p:nvPr/>
        </p:nvSpPr>
        <p:spPr>
          <a:xfrm rot="5400000">
            <a:off x="3711557" y="2137520"/>
            <a:ext cx="1218801" cy="431363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24E2DB3-D84D-C506-4A29-1766F153E6D9}"/>
              </a:ext>
            </a:extLst>
          </p:cNvPr>
          <p:cNvSpPr/>
          <p:nvPr/>
        </p:nvSpPr>
        <p:spPr>
          <a:xfrm rot="16200000">
            <a:off x="7502612" y="2368900"/>
            <a:ext cx="870213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0D9DA8F0-242B-8FE7-47EE-602F1DCD46CE}"/>
              </a:ext>
            </a:extLst>
          </p:cNvPr>
          <p:cNvSpPr/>
          <p:nvPr/>
        </p:nvSpPr>
        <p:spPr>
          <a:xfrm rot="10800000">
            <a:off x="7655357" y="2149474"/>
            <a:ext cx="498042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439A220-6F65-E579-F405-B9ADCEB6B524}"/>
              </a:ext>
            </a:extLst>
          </p:cNvPr>
          <p:cNvSpPr/>
          <p:nvPr/>
        </p:nvSpPr>
        <p:spPr>
          <a:xfrm rot="10800000">
            <a:off x="7655357" y="2508639"/>
            <a:ext cx="237693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698B30E-4BB7-2782-A2F8-7CB348083BA2}"/>
              </a:ext>
            </a:extLst>
          </p:cNvPr>
          <p:cNvSpPr/>
          <p:nvPr/>
        </p:nvSpPr>
        <p:spPr>
          <a:xfrm rot="16200000">
            <a:off x="7601169" y="2499454"/>
            <a:ext cx="152400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5E28791C-C088-78E3-7F05-8138850D65DC}"/>
              </a:ext>
            </a:extLst>
          </p:cNvPr>
          <p:cNvSpPr/>
          <p:nvPr/>
        </p:nvSpPr>
        <p:spPr>
          <a:xfrm>
            <a:off x="4318224" y="2575624"/>
            <a:ext cx="3574826" cy="218529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0D5F115-296C-3427-DBA4-CDD1D9EBCD05}"/>
              </a:ext>
            </a:extLst>
          </p:cNvPr>
          <p:cNvSpPr/>
          <p:nvPr/>
        </p:nvSpPr>
        <p:spPr>
          <a:xfrm rot="5400000">
            <a:off x="3988990" y="2073035"/>
            <a:ext cx="876882" cy="218415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6B215-599D-5A68-4936-BAEFBF2DB5DB}"/>
              </a:ext>
            </a:extLst>
          </p:cNvPr>
          <p:cNvSpPr txBox="1"/>
          <p:nvPr/>
        </p:nvSpPr>
        <p:spPr>
          <a:xfrm>
            <a:off x="8659878" y="509001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println!</a:t>
            </a:r>
            <a:r>
              <a:rPr lang="de-DE" dirty="0">
                <a:solidFill>
                  <a:schemeClr val="bg1"/>
                </a:solidFill>
              </a:rPr>
              <a:t> automatically dereferences for us</a:t>
            </a:r>
          </a:p>
        </p:txBody>
      </p:sp>
    </p:spTree>
    <p:extLst>
      <p:ext uri="{BB962C8B-B14F-4D97-AF65-F5344CB8AC3E}">
        <p14:creationId xmlns:p14="http://schemas.microsoft.com/office/powerpoint/2010/main" val="861868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F0F018-BD04-4036-8230-73483CF49625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75D11-1E32-260B-311C-536DEF59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21" y="3254781"/>
            <a:ext cx="5127757" cy="2765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B3E40F-1366-B0CB-ED79-A28DAF7BFCEA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179824"/>
          <a:ext cx="3118719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035989518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3404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17BB56-9EBF-C8D8-B36D-A531FA9F40D4}"/>
              </a:ext>
            </a:extLst>
          </p:cNvPr>
          <p:cNvSpPr/>
          <p:nvPr/>
        </p:nvSpPr>
        <p:spPr>
          <a:xfrm>
            <a:off x="4254665" y="4860423"/>
            <a:ext cx="4405213" cy="76696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81497DA-7FB3-E633-A90A-E9F4DDE791BE}"/>
              </a:ext>
            </a:extLst>
          </p:cNvPr>
          <p:cNvSpPr/>
          <p:nvPr/>
        </p:nvSpPr>
        <p:spPr>
          <a:xfrm>
            <a:off x="4105276" y="2885716"/>
            <a:ext cx="3675060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A7A18D13-39AE-85D9-5D23-99DE861CA2B2}"/>
              </a:ext>
            </a:extLst>
          </p:cNvPr>
          <p:cNvSpPr/>
          <p:nvPr/>
        </p:nvSpPr>
        <p:spPr>
          <a:xfrm rot="5400000">
            <a:off x="3711557" y="2137520"/>
            <a:ext cx="1218801" cy="431363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24E2DB3-D84D-C506-4A29-1766F153E6D9}"/>
              </a:ext>
            </a:extLst>
          </p:cNvPr>
          <p:cNvSpPr/>
          <p:nvPr/>
        </p:nvSpPr>
        <p:spPr>
          <a:xfrm rot="16200000">
            <a:off x="7502612" y="2368900"/>
            <a:ext cx="870213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0D9DA8F0-242B-8FE7-47EE-602F1DCD46CE}"/>
              </a:ext>
            </a:extLst>
          </p:cNvPr>
          <p:cNvSpPr/>
          <p:nvPr/>
        </p:nvSpPr>
        <p:spPr>
          <a:xfrm rot="10800000">
            <a:off x="7655357" y="2149474"/>
            <a:ext cx="498042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439A220-6F65-E579-F405-B9ADCEB6B524}"/>
              </a:ext>
            </a:extLst>
          </p:cNvPr>
          <p:cNvSpPr/>
          <p:nvPr/>
        </p:nvSpPr>
        <p:spPr>
          <a:xfrm rot="10800000">
            <a:off x="7655357" y="2508639"/>
            <a:ext cx="237693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698B30E-4BB7-2782-A2F8-7CB348083BA2}"/>
              </a:ext>
            </a:extLst>
          </p:cNvPr>
          <p:cNvSpPr/>
          <p:nvPr/>
        </p:nvSpPr>
        <p:spPr>
          <a:xfrm rot="16200000">
            <a:off x="7601169" y="2499454"/>
            <a:ext cx="152400" cy="43136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5E28791C-C088-78E3-7F05-8138850D65DC}"/>
              </a:ext>
            </a:extLst>
          </p:cNvPr>
          <p:cNvSpPr/>
          <p:nvPr/>
        </p:nvSpPr>
        <p:spPr>
          <a:xfrm>
            <a:off x="4318224" y="2575624"/>
            <a:ext cx="3574826" cy="218529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0D5F115-296C-3427-DBA4-CDD1D9EBCD05}"/>
              </a:ext>
            </a:extLst>
          </p:cNvPr>
          <p:cNvSpPr/>
          <p:nvPr/>
        </p:nvSpPr>
        <p:spPr>
          <a:xfrm rot="5400000">
            <a:off x="3988990" y="2073035"/>
            <a:ext cx="876882" cy="218415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6B215-599D-5A68-4936-BAEFBF2DB5DB}"/>
              </a:ext>
            </a:extLst>
          </p:cNvPr>
          <p:cNvSpPr txBox="1"/>
          <p:nvPr/>
        </p:nvSpPr>
        <p:spPr>
          <a:xfrm>
            <a:off x="8659878" y="509001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println!</a:t>
            </a:r>
            <a:r>
              <a:rPr lang="de-DE" dirty="0">
                <a:solidFill>
                  <a:schemeClr val="bg1"/>
                </a:solidFill>
              </a:rPr>
              <a:t> automatically dereferences for 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960F47-6191-BBC4-DFA6-FA24CE46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78" y="3257319"/>
            <a:ext cx="2154101" cy="11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8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1367331-B9D4-4039-BBC3-86667BBC62A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4" y="1881261"/>
            <a:ext cx="6968741" cy="30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2CD0-3C96-80FD-6538-92FA413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F1C9-184A-7E96-B3B7-500C284D9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9BD2-E8E5-6C7A-D17B-6FA92060655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A87B00-0ABF-497B-B5F5-B4A38478A19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3BC5-B538-EE4C-AAC2-F258476569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9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9308E7-B915-4B03-8AE1-2DA45B6D08B8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4" y="1881261"/>
            <a:ext cx="6968741" cy="3095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BE903F-0634-91A2-A183-5E0860A87EEB}"/>
              </a:ext>
            </a:extLst>
          </p:cNvPr>
          <p:cNvSpPr/>
          <p:nvPr/>
        </p:nvSpPr>
        <p:spPr>
          <a:xfrm>
            <a:off x="6670689" y="2940581"/>
            <a:ext cx="1482712" cy="439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E3B68-31A0-C2ED-33EC-1E2C8F5B0C36}"/>
              </a:ext>
            </a:extLst>
          </p:cNvPr>
          <p:cNvSpPr txBox="1"/>
          <p:nvPr/>
        </p:nvSpPr>
        <p:spPr>
          <a:xfrm>
            <a:off x="8342355" y="300622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Mutable borrow</a:t>
            </a:r>
          </a:p>
        </p:txBody>
      </p:sp>
    </p:spTree>
    <p:extLst>
      <p:ext uri="{BB962C8B-B14F-4D97-AF65-F5344CB8AC3E}">
        <p14:creationId xmlns:p14="http://schemas.microsoft.com/office/powerpoint/2010/main" val="3208398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185CF03-F90E-41C1-9007-AC309CCCA91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4" y="1881261"/>
            <a:ext cx="6968741" cy="3095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BE903F-0634-91A2-A183-5E0860A87EEB}"/>
              </a:ext>
            </a:extLst>
          </p:cNvPr>
          <p:cNvSpPr/>
          <p:nvPr/>
        </p:nvSpPr>
        <p:spPr>
          <a:xfrm>
            <a:off x="6670689" y="2940581"/>
            <a:ext cx="1482712" cy="439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E3B68-31A0-C2ED-33EC-1E2C8F5B0C36}"/>
              </a:ext>
            </a:extLst>
          </p:cNvPr>
          <p:cNvSpPr txBox="1"/>
          <p:nvPr/>
        </p:nvSpPr>
        <p:spPr>
          <a:xfrm>
            <a:off x="8342355" y="300622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Mutable borrow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28242-DC3C-32C6-CB81-616906E1DF60}"/>
              </a:ext>
            </a:extLst>
          </p:cNvPr>
          <p:cNvSpPr/>
          <p:nvPr/>
        </p:nvSpPr>
        <p:spPr>
          <a:xfrm>
            <a:off x="3254781" y="2453171"/>
            <a:ext cx="1272909" cy="39073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9EA91-C743-51F0-1D44-3682843F12EC}"/>
              </a:ext>
            </a:extLst>
          </p:cNvPr>
          <p:cNvSpPr txBox="1"/>
          <p:nvPr/>
        </p:nvSpPr>
        <p:spPr>
          <a:xfrm>
            <a:off x="4038600" y="2072040"/>
            <a:ext cx="474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Mutable borrow only possible when </a:t>
            </a:r>
            <a:r>
              <a:rPr lang="de-DE" dirty="0">
                <a:solidFill>
                  <a:srgbClr val="FFFF00"/>
                </a:solidFill>
              </a:rPr>
              <a:t>value itself is mutable</a:t>
            </a:r>
          </a:p>
        </p:txBody>
      </p:sp>
    </p:spTree>
    <p:extLst>
      <p:ext uri="{BB962C8B-B14F-4D97-AF65-F5344CB8AC3E}">
        <p14:creationId xmlns:p14="http://schemas.microsoft.com/office/powerpoint/2010/main" val="249054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6BFF228-1B81-403E-AC4C-7FAD42472DA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87306"/>
              </p:ext>
            </p:extLst>
          </p:nvPr>
        </p:nvGraphicFramePr>
        <p:xfrm>
          <a:off x="4536639" y="1179824"/>
          <a:ext cx="3118719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2079146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39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4F77C8A-F8F1-4282-99F0-ED0911DA607C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94410"/>
              </p:ext>
            </p:extLst>
          </p:nvPr>
        </p:nvGraphicFramePr>
        <p:xfrm>
          <a:off x="4536639" y="1179824"/>
          <a:ext cx="3118719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172649302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19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FE17BF4-7EE7-7185-006C-5A19CE524151}"/>
              </a:ext>
            </a:extLst>
          </p:cNvPr>
          <p:cNvSpPr/>
          <p:nvPr/>
        </p:nvSpPr>
        <p:spPr>
          <a:xfrm>
            <a:off x="4074852" y="4140982"/>
            <a:ext cx="4045985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4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91AC9B-9D6F-4B5E-84D2-BFBFF2A785C8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21537"/>
              </p:ext>
            </p:extLst>
          </p:nvPr>
        </p:nvGraphicFramePr>
        <p:xfrm>
          <a:off x="4536639" y="1179824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172649302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1907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735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FE17BF4-7EE7-7185-006C-5A19CE524151}"/>
              </a:ext>
            </a:extLst>
          </p:cNvPr>
          <p:cNvSpPr/>
          <p:nvPr/>
        </p:nvSpPr>
        <p:spPr>
          <a:xfrm>
            <a:off x="4074852" y="4551855"/>
            <a:ext cx="4771660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3BF319E-7F5A-B643-9C05-CCE869612351}"/>
              </a:ext>
            </a:extLst>
          </p:cNvPr>
          <p:cNvSpPr/>
          <p:nvPr/>
        </p:nvSpPr>
        <p:spPr>
          <a:xfrm>
            <a:off x="4330303" y="2398623"/>
            <a:ext cx="3506428" cy="7066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1150737-4D00-3C56-41F8-8353297F28EE}"/>
              </a:ext>
            </a:extLst>
          </p:cNvPr>
          <p:cNvSpPr/>
          <p:nvPr/>
        </p:nvSpPr>
        <p:spPr>
          <a:xfrm rot="5400000">
            <a:off x="4070731" y="2003377"/>
            <a:ext cx="725482" cy="20633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8B27CEB-3E82-1045-5213-B3D7DBA751F6}"/>
              </a:ext>
            </a:extLst>
          </p:cNvPr>
          <p:cNvSpPr/>
          <p:nvPr/>
        </p:nvSpPr>
        <p:spPr>
          <a:xfrm rot="16200000">
            <a:off x="7632640" y="2230828"/>
            <a:ext cx="319810" cy="15710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81103A7-FB97-5870-B546-F4991FBBFDDE}"/>
              </a:ext>
            </a:extLst>
          </p:cNvPr>
          <p:cNvSpPr/>
          <p:nvPr/>
        </p:nvSpPr>
        <p:spPr>
          <a:xfrm rot="10800000">
            <a:off x="7655356" y="2149474"/>
            <a:ext cx="215737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094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A69AA94-40AB-4FFF-A97E-BE73FE087CED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179824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172649302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1907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735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FE17BF4-7EE7-7185-006C-5A19CE524151}"/>
              </a:ext>
            </a:extLst>
          </p:cNvPr>
          <p:cNvSpPr/>
          <p:nvPr/>
        </p:nvSpPr>
        <p:spPr>
          <a:xfrm>
            <a:off x="4074851" y="4970787"/>
            <a:ext cx="1923129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3BF319E-7F5A-B643-9C05-CCE869612351}"/>
              </a:ext>
            </a:extLst>
          </p:cNvPr>
          <p:cNvSpPr/>
          <p:nvPr/>
        </p:nvSpPr>
        <p:spPr>
          <a:xfrm>
            <a:off x="4330303" y="2398623"/>
            <a:ext cx="3506428" cy="7066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1150737-4D00-3C56-41F8-8353297F28EE}"/>
              </a:ext>
            </a:extLst>
          </p:cNvPr>
          <p:cNvSpPr/>
          <p:nvPr/>
        </p:nvSpPr>
        <p:spPr>
          <a:xfrm rot="5400000">
            <a:off x="4070731" y="2003377"/>
            <a:ext cx="725482" cy="20633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8B27CEB-3E82-1045-5213-B3D7DBA751F6}"/>
              </a:ext>
            </a:extLst>
          </p:cNvPr>
          <p:cNvSpPr/>
          <p:nvPr/>
        </p:nvSpPr>
        <p:spPr>
          <a:xfrm rot="16200000">
            <a:off x="7632640" y="2230828"/>
            <a:ext cx="319810" cy="15710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81103A7-FB97-5870-B546-F4991FBBFDDE}"/>
              </a:ext>
            </a:extLst>
          </p:cNvPr>
          <p:cNvSpPr/>
          <p:nvPr/>
        </p:nvSpPr>
        <p:spPr>
          <a:xfrm rot="10800000">
            <a:off x="7655356" y="2149474"/>
            <a:ext cx="215737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BC224-EFA5-9026-AEA5-02C026E57FE5}"/>
              </a:ext>
            </a:extLst>
          </p:cNvPr>
          <p:cNvSpPr txBox="1"/>
          <p:nvPr/>
        </p:nvSpPr>
        <p:spPr>
          <a:xfrm>
            <a:off x="1172203" y="4886417"/>
            <a:ext cx="213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Write </a:t>
            </a:r>
            <a:r>
              <a:rPr lang="de-DE" dirty="0">
                <a:solidFill>
                  <a:srgbClr val="FFFF00"/>
                </a:solidFill>
              </a:rPr>
              <a:t>1337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location pointed to by b</a:t>
            </a:r>
          </a:p>
        </p:txBody>
      </p:sp>
    </p:spTree>
    <p:extLst>
      <p:ext uri="{BB962C8B-B14F-4D97-AF65-F5344CB8AC3E}">
        <p14:creationId xmlns:p14="http://schemas.microsoft.com/office/powerpoint/2010/main" val="229208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6D021F-ACDD-4824-932A-45AA735B796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179824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172649302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1907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735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FE17BF4-7EE7-7185-006C-5A19CE524151}"/>
              </a:ext>
            </a:extLst>
          </p:cNvPr>
          <p:cNvSpPr/>
          <p:nvPr/>
        </p:nvSpPr>
        <p:spPr>
          <a:xfrm>
            <a:off x="4074851" y="4970787"/>
            <a:ext cx="461787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3BF319E-7F5A-B643-9C05-CCE869612351}"/>
              </a:ext>
            </a:extLst>
          </p:cNvPr>
          <p:cNvSpPr/>
          <p:nvPr/>
        </p:nvSpPr>
        <p:spPr>
          <a:xfrm>
            <a:off x="4330303" y="2398623"/>
            <a:ext cx="3506428" cy="7066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1150737-4D00-3C56-41F8-8353297F28EE}"/>
              </a:ext>
            </a:extLst>
          </p:cNvPr>
          <p:cNvSpPr/>
          <p:nvPr/>
        </p:nvSpPr>
        <p:spPr>
          <a:xfrm rot="5400000">
            <a:off x="4070731" y="2003377"/>
            <a:ext cx="725482" cy="20633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8B27CEB-3E82-1045-5213-B3D7DBA751F6}"/>
              </a:ext>
            </a:extLst>
          </p:cNvPr>
          <p:cNvSpPr/>
          <p:nvPr/>
        </p:nvSpPr>
        <p:spPr>
          <a:xfrm rot="16200000">
            <a:off x="7632640" y="2230828"/>
            <a:ext cx="319810" cy="15710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81103A7-FB97-5870-B546-F4991FBBFDDE}"/>
              </a:ext>
            </a:extLst>
          </p:cNvPr>
          <p:cNvSpPr/>
          <p:nvPr/>
        </p:nvSpPr>
        <p:spPr>
          <a:xfrm rot="10800000">
            <a:off x="7655356" y="2149474"/>
            <a:ext cx="215737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BC224-EFA5-9026-AEA5-02C026E57FE5}"/>
              </a:ext>
            </a:extLst>
          </p:cNvPr>
          <p:cNvSpPr txBox="1"/>
          <p:nvPr/>
        </p:nvSpPr>
        <p:spPr>
          <a:xfrm>
            <a:off x="1172203" y="4886417"/>
            <a:ext cx="213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Write </a:t>
            </a:r>
            <a:r>
              <a:rPr lang="de-DE" dirty="0">
                <a:solidFill>
                  <a:srgbClr val="FFFF00"/>
                </a:solidFill>
              </a:rPr>
              <a:t>1337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location pointed to by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3589-96E4-577A-DE45-C48A7CCF4492}"/>
              </a:ext>
            </a:extLst>
          </p:cNvPr>
          <p:cNvSpPr/>
          <p:nvPr/>
        </p:nvSpPr>
        <p:spPr>
          <a:xfrm>
            <a:off x="6611941" y="1940369"/>
            <a:ext cx="1043412" cy="367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786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C09737B-F089-4CD1-B664-2481E08DB83F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68963"/>
              </p:ext>
            </p:extLst>
          </p:nvPr>
        </p:nvGraphicFramePr>
        <p:xfrm>
          <a:off x="4536639" y="1179824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172649302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1907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73545"/>
                  </a:ext>
                </a:extLst>
              </a:tr>
            </a:tbl>
          </a:graphicData>
        </a:graphic>
      </p:graphicFrame>
      <p:sp>
        <p:nvSpPr>
          <p:cNvPr id="7" name="Rectangle 32">
            <a:extLst>
              <a:ext uri="{FF2B5EF4-FFF2-40B4-BE49-F238E27FC236}">
                <a16:creationId xmlns:a16="http://schemas.microsoft.com/office/drawing/2014/main" id="{C3BF319E-7F5A-B643-9C05-CCE869612351}"/>
              </a:ext>
            </a:extLst>
          </p:cNvPr>
          <p:cNvSpPr/>
          <p:nvPr/>
        </p:nvSpPr>
        <p:spPr>
          <a:xfrm>
            <a:off x="4330303" y="2398623"/>
            <a:ext cx="3506428" cy="7066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1150737-4D00-3C56-41F8-8353297F28EE}"/>
              </a:ext>
            </a:extLst>
          </p:cNvPr>
          <p:cNvSpPr/>
          <p:nvPr/>
        </p:nvSpPr>
        <p:spPr>
          <a:xfrm rot="5400000">
            <a:off x="4070731" y="2003377"/>
            <a:ext cx="725482" cy="20633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8B27CEB-3E82-1045-5213-B3D7DBA751F6}"/>
              </a:ext>
            </a:extLst>
          </p:cNvPr>
          <p:cNvSpPr/>
          <p:nvPr/>
        </p:nvSpPr>
        <p:spPr>
          <a:xfrm rot="16200000">
            <a:off x="7632640" y="2230828"/>
            <a:ext cx="319810" cy="15710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81103A7-FB97-5870-B546-F4991FBBFDDE}"/>
              </a:ext>
            </a:extLst>
          </p:cNvPr>
          <p:cNvSpPr/>
          <p:nvPr/>
        </p:nvSpPr>
        <p:spPr>
          <a:xfrm rot="10800000">
            <a:off x="7655356" y="2149474"/>
            <a:ext cx="215737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BC224-EFA5-9026-AEA5-02C026E57FE5}"/>
              </a:ext>
            </a:extLst>
          </p:cNvPr>
          <p:cNvSpPr txBox="1"/>
          <p:nvPr/>
        </p:nvSpPr>
        <p:spPr>
          <a:xfrm>
            <a:off x="1172203" y="4886417"/>
            <a:ext cx="213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Write </a:t>
            </a:r>
            <a:r>
              <a:rPr lang="de-DE" dirty="0">
                <a:solidFill>
                  <a:srgbClr val="FFFF00"/>
                </a:solidFill>
              </a:rPr>
              <a:t>1337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location pointed to by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3589-96E4-577A-DE45-C48A7CCF4492}"/>
              </a:ext>
            </a:extLst>
          </p:cNvPr>
          <p:cNvSpPr/>
          <p:nvPr/>
        </p:nvSpPr>
        <p:spPr>
          <a:xfrm>
            <a:off x="6611941" y="1560097"/>
            <a:ext cx="1043412" cy="367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A34342-F3E3-3312-BC60-ECDAF473369D}"/>
              </a:ext>
            </a:extLst>
          </p:cNvPr>
          <p:cNvSpPr/>
          <p:nvPr/>
        </p:nvSpPr>
        <p:spPr>
          <a:xfrm flipH="1">
            <a:off x="4536638" y="4970787"/>
            <a:ext cx="1308271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225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B8484EF-01C4-40CA-9368-A51CD444ED6B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94C40-5CFD-CF5F-2325-1AC67D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8" y="3716255"/>
            <a:ext cx="5501024" cy="24435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30DC07-75E1-A6FF-90DA-7A18622A5A2F}"/>
              </a:ext>
            </a:extLst>
          </p:cNvPr>
          <p:cNvGraphicFramePr>
            <a:graphicFrameLocks noGrp="1"/>
          </p:cNvGraphicFramePr>
          <p:nvPr/>
        </p:nvGraphicFramePr>
        <p:xfrm>
          <a:off x="4536639" y="1179824"/>
          <a:ext cx="3118719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573">
                  <a:extLst>
                    <a:ext uri="{9D8B030D-6E8A-4147-A177-3AD203B41FA5}">
                      <a16:colId xmlns:a16="http://schemas.microsoft.com/office/drawing/2014/main" val="4276234111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3805485384"/>
                    </a:ext>
                  </a:extLst>
                </a:gridCol>
                <a:gridCol w="1039573">
                  <a:extLst>
                    <a:ext uri="{9D8B030D-6E8A-4147-A177-3AD203B41FA5}">
                      <a16:colId xmlns:a16="http://schemas.microsoft.com/office/drawing/2014/main" val="2172649302"/>
                    </a:ext>
                  </a:extLst>
                </a:gridCol>
              </a:tblGrid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9368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1907"/>
                  </a:ext>
                </a:extLst>
              </a:tr>
              <a:tr h="369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735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FE17BF4-7EE7-7185-006C-5A19CE524151}"/>
              </a:ext>
            </a:extLst>
          </p:cNvPr>
          <p:cNvSpPr/>
          <p:nvPr/>
        </p:nvSpPr>
        <p:spPr>
          <a:xfrm>
            <a:off x="4074851" y="5397553"/>
            <a:ext cx="4021819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3BF319E-7F5A-B643-9C05-CCE869612351}"/>
              </a:ext>
            </a:extLst>
          </p:cNvPr>
          <p:cNvSpPr/>
          <p:nvPr/>
        </p:nvSpPr>
        <p:spPr>
          <a:xfrm>
            <a:off x="4330303" y="2398623"/>
            <a:ext cx="3506428" cy="7066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1150737-4D00-3C56-41F8-8353297F28EE}"/>
              </a:ext>
            </a:extLst>
          </p:cNvPr>
          <p:cNvSpPr/>
          <p:nvPr/>
        </p:nvSpPr>
        <p:spPr>
          <a:xfrm rot="5400000">
            <a:off x="4070731" y="2003377"/>
            <a:ext cx="725482" cy="20633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8B27CEB-3E82-1045-5213-B3D7DBA751F6}"/>
              </a:ext>
            </a:extLst>
          </p:cNvPr>
          <p:cNvSpPr/>
          <p:nvPr/>
        </p:nvSpPr>
        <p:spPr>
          <a:xfrm rot="16200000">
            <a:off x="7632640" y="2230828"/>
            <a:ext cx="319810" cy="157101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81103A7-FB97-5870-B546-F4991FBBFDDE}"/>
              </a:ext>
            </a:extLst>
          </p:cNvPr>
          <p:cNvSpPr/>
          <p:nvPr/>
        </p:nvSpPr>
        <p:spPr>
          <a:xfrm rot="10800000">
            <a:off x="7655356" y="2149474"/>
            <a:ext cx="215737" cy="133972"/>
          </a:xfrm>
          <a:custGeom>
            <a:avLst/>
            <a:gdLst>
              <a:gd name="connsiteX0" fmla="*/ 0 w 533400"/>
              <a:gd name="connsiteY0" fmla="*/ 0 h 692784"/>
              <a:gd name="connsiteX1" fmla="*/ 533400 w 533400"/>
              <a:gd name="connsiteY1" fmla="*/ 0 h 692784"/>
              <a:gd name="connsiteX2" fmla="*/ 533400 w 533400"/>
              <a:gd name="connsiteY2" fmla="*/ 692784 h 692784"/>
              <a:gd name="connsiteX3" fmla="*/ 0 w 533400"/>
              <a:gd name="connsiteY3" fmla="*/ 692784 h 692784"/>
              <a:gd name="connsiteX4" fmla="*/ 0 w 533400"/>
              <a:gd name="connsiteY4" fmla="*/ 0 h 692784"/>
              <a:gd name="connsiteX0" fmla="*/ 0 w 533400"/>
              <a:gd name="connsiteY0" fmla="*/ 0 h 692784"/>
              <a:gd name="connsiteX1" fmla="*/ 533400 w 533400"/>
              <a:gd name="connsiteY1" fmla="*/ 692784 h 692784"/>
              <a:gd name="connsiteX2" fmla="*/ 0 w 533400"/>
              <a:gd name="connsiteY2" fmla="*/ 692784 h 692784"/>
              <a:gd name="connsiteX3" fmla="*/ 0 w 533400"/>
              <a:gd name="connsiteY3" fmla="*/ 0 h 692784"/>
              <a:gd name="connsiteX0" fmla="*/ 533400 w 624840"/>
              <a:gd name="connsiteY0" fmla="*/ 692784 h 784224"/>
              <a:gd name="connsiteX1" fmla="*/ 0 w 624840"/>
              <a:gd name="connsiteY1" fmla="*/ 692784 h 784224"/>
              <a:gd name="connsiteX2" fmla="*/ 0 w 624840"/>
              <a:gd name="connsiteY2" fmla="*/ 0 h 784224"/>
              <a:gd name="connsiteX3" fmla="*/ 624840 w 624840"/>
              <a:gd name="connsiteY3" fmla="*/ 784224 h 784224"/>
              <a:gd name="connsiteX0" fmla="*/ 533400 w 533400"/>
              <a:gd name="connsiteY0" fmla="*/ 692784 h 692784"/>
              <a:gd name="connsiteX1" fmla="*/ 0 w 533400"/>
              <a:gd name="connsiteY1" fmla="*/ 692784 h 692784"/>
              <a:gd name="connsiteX2" fmla="*/ 0 w 533400"/>
              <a:gd name="connsiteY2" fmla="*/ 0 h 6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92784">
                <a:moveTo>
                  <a:pt x="533400" y="692784"/>
                </a:moveTo>
                <a:lnTo>
                  <a:pt x="0" y="69278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2762BE-71FD-F180-71AA-59DD2699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33" y="2876529"/>
            <a:ext cx="290553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3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504A9E-F9AA-4A34-8887-93ED0A7449D7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0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2CD0-3C96-80FD-6538-92FA413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F1C9-184A-7E96-B3B7-500C284D9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9BD2-E8E5-6C7A-D17B-6FA92060655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82431E8-2BAA-4232-86EF-CAECC4D291B7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3BC5-B538-EE4C-AAC2-F258476569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59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504A9E-F9AA-4A34-8887-93ED0A7449D7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E88F8-A3C4-2E21-ACEB-5CFB3124DBDA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3CB5B9-E299-9501-CB4C-67E5627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2303CE-AE38-5317-836C-8D99D3C9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8" y="1963375"/>
            <a:ext cx="7883465" cy="25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971A108-A68D-65B1-C1F7-0BB03EC5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8" y="1963375"/>
            <a:ext cx="7883465" cy="256212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47DE30B-5FFE-4721-88EF-A53C2D4913DC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49ED1-F95D-09B3-DE9E-0883DF6FF883}"/>
              </a:ext>
            </a:extLst>
          </p:cNvPr>
          <p:cNvSpPr/>
          <p:nvPr/>
        </p:nvSpPr>
        <p:spPr>
          <a:xfrm>
            <a:off x="2557903" y="3017117"/>
            <a:ext cx="4938566" cy="483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756C9-8570-E878-4910-86B54589A560}"/>
              </a:ext>
            </a:extLst>
          </p:cNvPr>
          <p:cNvSpPr txBox="1"/>
          <p:nvPr/>
        </p:nvSpPr>
        <p:spPr>
          <a:xfrm>
            <a:off x="7496469" y="3090549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Compiler </a:t>
            </a:r>
            <a:r>
              <a:rPr lang="de-DE" dirty="0">
                <a:solidFill>
                  <a:srgbClr val="00FF00"/>
                </a:solidFill>
              </a:rPr>
              <a:t>moves</a:t>
            </a:r>
            <a:r>
              <a:rPr lang="de-DE" dirty="0">
                <a:solidFill>
                  <a:schemeClr val="bg1"/>
                </a:solidFill>
              </a:rPr>
              <a:t> the value of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3DB41-7EBC-D9CF-9A1C-67630B74EE71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ADEFE6-ABDB-EF79-D1AD-BAB5F0DC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2615154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35B19B-069C-54B7-37D7-8BF20DE3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5" y="660291"/>
            <a:ext cx="6304539" cy="2048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BA4458A-28E9-490A-BD32-40BAED9976A7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EF9B-9312-AD6D-5A3D-3BE7BCB6C256}"/>
              </a:ext>
            </a:extLst>
          </p:cNvPr>
          <p:cNvSpPr/>
          <p:nvPr/>
        </p:nvSpPr>
        <p:spPr>
          <a:xfrm>
            <a:off x="6063582" y="1075528"/>
            <a:ext cx="5599045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31D179-76AC-7A22-A0DD-27825A80A404}"/>
              </a:ext>
            </a:extLst>
          </p:cNvPr>
          <p:cNvGraphicFramePr>
            <a:graphicFrameLocks noGrp="1"/>
          </p:cNvGraphicFramePr>
          <p:nvPr/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9C55B4-E055-F453-82C3-BB766700DA94}"/>
              </a:ext>
            </a:extLst>
          </p:cNvPr>
          <p:cNvGraphicFramePr>
            <a:graphicFrameLocks noGrp="1"/>
          </p:cNvGraphicFramePr>
          <p:nvPr/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FAB12-EB0E-5856-5BAC-242671C005AC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6EAD28F-FC31-A1DF-F1BF-024906C8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233484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5F645F-20CA-551D-48E2-7A6B3381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5" y="660291"/>
            <a:ext cx="6304539" cy="2048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BDE0688-8E7D-4A43-B9EB-D5935E26D0DB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EF9B-9312-AD6D-5A3D-3BE7BCB6C256}"/>
              </a:ext>
            </a:extLst>
          </p:cNvPr>
          <p:cNvSpPr/>
          <p:nvPr/>
        </p:nvSpPr>
        <p:spPr>
          <a:xfrm>
            <a:off x="6063582" y="1475564"/>
            <a:ext cx="387397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E5228A-FBC4-6316-2D94-CF2B0E854322}"/>
              </a:ext>
            </a:extLst>
          </p:cNvPr>
          <p:cNvGraphicFramePr>
            <a:graphicFrameLocks noGrp="1"/>
          </p:cNvGraphicFramePr>
          <p:nvPr/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57352C-4DF3-DC06-E64B-6704E69BEC91}"/>
              </a:ext>
            </a:extLst>
          </p:cNvPr>
          <p:cNvGraphicFramePr>
            <a:graphicFrameLocks noGrp="1"/>
          </p:cNvGraphicFramePr>
          <p:nvPr/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833DB-C9CD-B890-3CCC-D51557B534F5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FC0A1D-5EA4-F56A-69F4-C01C8DAB9552}"/>
              </a:ext>
            </a:extLst>
          </p:cNvPr>
          <p:cNvGraphicFramePr>
            <a:graphicFrameLocks noGrp="1"/>
          </p:cNvGraphicFramePr>
          <p:nvPr/>
        </p:nvGraphicFramePr>
        <p:xfrm>
          <a:off x="2811375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33FDD8-6BF7-307E-57B7-CF96E7B89613}"/>
              </a:ext>
            </a:extLst>
          </p:cNvPr>
          <p:cNvCxnSpPr>
            <a:cxnSpLocks/>
          </p:cNvCxnSpPr>
          <p:nvPr/>
        </p:nvCxnSpPr>
        <p:spPr>
          <a:xfrm flipV="1">
            <a:off x="4596984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313451A-BB26-6461-47DE-75F6EC97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4118413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7C8E77-3235-EEB5-62E5-6BFBEE79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5" y="660291"/>
            <a:ext cx="6304539" cy="2048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FD06FC6-05CE-4172-BC9C-A8B7CBA44A3D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/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6CD882-207A-B979-FE4F-10663A175BF6}"/>
              </a:ext>
            </a:extLst>
          </p:cNvPr>
          <p:cNvGraphicFramePr>
            <a:graphicFrameLocks noGrp="1"/>
          </p:cNvGraphicFramePr>
          <p:nvPr/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D141E-031C-784E-6ACA-9C6B8432B490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B993F-83FF-5C23-309E-2655906686F0}"/>
              </a:ext>
            </a:extLst>
          </p:cNvPr>
          <p:cNvGraphicFramePr>
            <a:graphicFrameLocks noGrp="1"/>
          </p:cNvGraphicFramePr>
          <p:nvPr/>
        </p:nvGraphicFramePr>
        <p:xfrm>
          <a:off x="2811375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706A6-90DA-00CE-0862-97C1A7EDBEA4}"/>
              </a:ext>
            </a:extLst>
          </p:cNvPr>
          <p:cNvCxnSpPr>
            <a:cxnSpLocks/>
          </p:cNvCxnSpPr>
          <p:nvPr/>
        </p:nvCxnSpPr>
        <p:spPr>
          <a:xfrm flipV="1">
            <a:off x="4596984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3A6260-6855-C25A-BC1D-9F657F994EE7}"/>
              </a:ext>
            </a:extLst>
          </p:cNvPr>
          <p:cNvCxnSpPr>
            <a:cxnSpLocks/>
          </p:cNvCxnSpPr>
          <p:nvPr/>
        </p:nvCxnSpPr>
        <p:spPr>
          <a:xfrm>
            <a:off x="5402623" y="3488416"/>
            <a:ext cx="733131" cy="147029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5450961" y="4384048"/>
            <a:ext cx="684793" cy="57465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1D719-2655-A4BF-CA35-9EF7DE4BDE09}"/>
              </a:ext>
            </a:extLst>
          </p:cNvPr>
          <p:cNvSpPr/>
          <p:nvPr/>
        </p:nvSpPr>
        <p:spPr>
          <a:xfrm>
            <a:off x="6063582" y="1475564"/>
            <a:ext cx="3873973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96000" y="494401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Ownership violation!</a:t>
            </a:r>
          </a:p>
          <a:p>
            <a:r>
              <a:rPr lang="de-DE" dirty="0">
                <a:solidFill>
                  <a:schemeClr val="bg1"/>
                </a:solidFill>
              </a:rPr>
              <a:t>Memory would be freed twice at the end!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2180A7-4810-57B8-BD4D-FD8030D7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552391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260B37A-F2B7-5F25-9855-BF8519A5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5" y="660291"/>
            <a:ext cx="6304539" cy="2048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E74E8E0-5937-4574-99D2-586364E11F8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/>
        </p:nvGraphicFramePr>
        <p:xfrm>
          <a:off x="2810560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6CD882-207A-B979-FE4F-10663A175BF6}"/>
              </a:ext>
            </a:extLst>
          </p:cNvPr>
          <p:cNvGraphicFramePr>
            <a:graphicFrameLocks noGrp="1"/>
          </p:cNvGraphicFramePr>
          <p:nvPr/>
        </p:nvGraphicFramePr>
        <p:xfrm>
          <a:off x="6062767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B993F-83FF-5C23-309E-2655906686F0}"/>
              </a:ext>
            </a:extLst>
          </p:cNvPr>
          <p:cNvGraphicFramePr>
            <a:graphicFrameLocks noGrp="1"/>
          </p:cNvGraphicFramePr>
          <p:nvPr/>
        </p:nvGraphicFramePr>
        <p:xfrm>
          <a:off x="2810560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706A6-90DA-00CE-0862-97C1A7EDBEA4}"/>
              </a:ext>
            </a:extLst>
          </p:cNvPr>
          <p:cNvCxnSpPr>
            <a:cxnSpLocks/>
          </p:cNvCxnSpPr>
          <p:nvPr/>
        </p:nvCxnSpPr>
        <p:spPr>
          <a:xfrm flipV="1">
            <a:off x="4596169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4938565" y="3879151"/>
            <a:ext cx="1196374" cy="1079556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62767" y="4944018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Solution: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Move a into b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Invalidate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8B3A1-ECE5-54C2-3ABD-C1F74A80E884}"/>
              </a:ext>
            </a:extLst>
          </p:cNvPr>
          <p:cNvSpPr/>
          <p:nvPr/>
        </p:nvSpPr>
        <p:spPr>
          <a:xfrm>
            <a:off x="6062767" y="1475564"/>
            <a:ext cx="3874788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310C45-C730-3E5C-CA2C-9814B163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747278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B4173-39FD-72BD-2260-BB5877EA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5" y="660291"/>
            <a:ext cx="6304539" cy="2048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E095530-B26F-4DC4-B666-3668100B9D60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/>
        </p:nvGraphicFramePr>
        <p:xfrm>
          <a:off x="2810560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4938565" y="3879151"/>
            <a:ext cx="1196374" cy="107955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62767" y="4944018"/>
            <a:ext cx="4254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Error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is not initialized, can‘t use it – It was moved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8B3A1-ECE5-54C2-3ABD-C1F74A80E884}"/>
              </a:ext>
            </a:extLst>
          </p:cNvPr>
          <p:cNvSpPr/>
          <p:nvPr/>
        </p:nvSpPr>
        <p:spPr>
          <a:xfrm>
            <a:off x="6062768" y="1889667"/>
            <a:ext cx="383853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F9A7DF-0EB0-E273-2DB5-0546D4F7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730886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0BAB40B-2E46-B426-DBDF-004B3906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3" y="666639"/>
            <a:ext cx="6304539" cy="20545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42C8663-3E2B-4E30-AE2C-8BA761C1C068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042290" y="1475564"/>
            <a:ext cx="4298083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436614-FEF4-0BB5-CBEF-6E6FBBE2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2884804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C4322CF-FE60-E5AD-020C-444B6F69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3" y="666639"/>
            <a:ext cx="6304539" cy="20545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560B214-F2E1-4327-AB74-FD72CF66D24D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/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/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/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161BD17-9646-3F8B-EC77-500A86AF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1391F-230A-9266-2CD1-388FE6A8D1A6}"/>
              </a:ext>
            </a:extLst>
          </p:cNvPr>
          <p:cNvSpPr/>
          <p:nvPr/>
        </p:nvSpPr>
        <p:spPr>
          <a:xfrm>
            <a:off x="6042290" y="1475564"/>
            <a:ext cx="4298083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05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5758154-9838-9138-B135-E3973F4F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3" y="666639"/>
            <a:ext cx="6304539" cy="20545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F210E9-C156-4D15-9A2E-67FD21DFE0D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/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/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/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99F8AC-C2B2-0636-3C27-AB65C26D8FB9}"/>
              </a:ext>
            </a:extLst>
          </p:cNvPr>
          <p:cNvSpPr txBox="1"/>
          <p:nvPr/>
        </p:nvSpPr>
        <p:spPr>
          <a:xfrm>
            <a:off x="1655588" y="4664648"/>
            <a:ext cx="3337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 ownership violation: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still owns the memory on the heap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00FF00"/>
                </a:solidFill>
              </a:rPr>
              <a:t>does not</a:t>
            </a:r>
            <a:r>
              <a:rPr lang="de-DE" dirty="0">
                <a:solidFill>
                  <a:schemeClr val="bg1"/>
                </a:solidFill>
              </a:rPr>
              <a:t> own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it just points to 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1E502C-41B1-B95A-8751-892619C2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8D7-2EF0-D39E-ADC3-84321A0EF9D5}"/>
              </a:ext>
            </a:extLst>
          </p:cNvPr>
          <p:cNvSpPr/>
          <p:nvPr/>
        </p:nvSpPr>
        <p:spPr>
          <a:xfrm>
            <a:off x="6042290" y="1475564"/>
            <a:ext cx="4298083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1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2CD0-3C96-80FD-6538-92FA413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F1C9-184A-7E96-B3B7-500C284D9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Lifetimes</a:t>
            </a:r>
          </a:p>
          <a:p>
            <a:pPr>
              <a:buFont typeface="+mj-lt"/>
              <a:buAutoNum type="arabicPeriod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9BD2-E8E5-6C7A-D17B-6FA92060655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AF793E-9FAC-4A87-BFEE-938569570AC3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3BC5-B538-EE4C-AAC2-F258476569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18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55FB7F-BA60-8EBA-6FBA-5800F506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3" y="666639"/>
            <a:ext cx="6304539" cy="20545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D98D49D-6098-48B0-A04A-594165341D9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/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/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/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042292" y="1888994"/>
            <a:ext cx="3883178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19C21-DBD0-F186-EFEC-AF873A53691A}"/>
              </a:ext>
            </a:extLst>
          </p:cNvPr>
          <p:cNvSpPr txBox="1"/>
          <p:nvPr/>
        </p:nvSpPr>
        <p:spPr>
          <a:xfrm>
            <a:off x="1332772" y="4660067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still valid here, no data was moved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BB25FB-CA1B-1424-73D7-C4EDC24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444122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can point to any memory, to the stack, to the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B8DD515-3DE2-4F15-95AD-BB2A76C5D1BC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5C2CC5-8171-3CC1-C461-EF5634DA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246123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can point to any memory, to the stack, to the 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dangling pointers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race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E05B3F-140C-4813-B4E7-00259B04B94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EBE09-C5F3-F5DE-C6A2-08DFAD7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4031735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98F48E-2C48-E75E-ECF3-F50D17B2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5" y="1381670"/>
            <a:ext cx="4919335" cy="4094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F4AF01A-FD2C-405C-B2A6-9620A53AF92F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0A7FB-BCBA-9D8D-1343-33C3BB7DA51B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30D2B6-0E95-F64B-04D9-C00B1172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725796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37E901-B622-6A0E-B9EF-003A8423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5" y="1381670"/>
            <a:ext cx="4919335" cy="4094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D9600D1-1960-4CFB-B262-6747E69662FF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7C184-6AE9-DAD3-C38E-2A1CBBE7EE44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C4BD2A-BCAB-E7AF-5FB6-D5661E52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17709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6D489-80B2-D074-A29C-B526FBBF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5" y="1381670"/>
            <a:ext cx="4919335" cy="4094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40C0CB6-D66A-42CE-956D-C9C0989312A5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5811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can‘t know.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first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printf()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prints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10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somethingElse()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memory the pointer is pointing to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E368F-2786-8250-F11F-E2CB16D2F875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4F4C84-F778-BE10-9123-508FC56D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716803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05ED47-6F4F-4BC2-9455-77A3B087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5" y="1381670"/>
            <a:ext cx="4919335" cy="4094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DF65D0-3AD3-4EB8-80A9-8EABBF73EF5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5811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can‘t know.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first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printf()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prints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10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somethingElse()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memory the pointer is pointing 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95C005-27B6-3452-B1B3-1D783DF9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29714"/>
            <a:ext cx="2543530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E35C40-99D3-4D48-B6CC-6799B252C1CC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31FB6A-462C-2DB9-B702-8E33844B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E283A0-E26B-911B-D0BA-D04DCCAC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533472"/>
            <a:ext cx="4199134" cy="11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0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More is required to make them memory safe, and fit for Rust‘s goals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70867FF-813E-4634-B058-55F92676189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377EAA-AEEA-6B8D-764B-AD05F9C3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000265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More is required to make them memory safe, and fit for Rust‘s goals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needs to analyze when and how references are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Part One: 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Part Two: 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617263D-3473-4E57-B48D-05683789265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6ED9BF-4986-C4A5-FD40-61876BC2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418947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are a construct of the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Technically </a:t>
            </a:r>
            <a:r>
              <a:rPr lang="de-DE" i="1" dirty="0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is a construct of the compiler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5C78B52-576A-4A73-BEBB-5BDFBA45573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E59668-19D3-DDED-C9F0-9BE73B55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7448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7FF168-D121-4EF0-A374-7BF4DE7DECA5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59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are a construct of the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Technically </a:t>
            </a:r>
            <a:r>
              <a:rPr lang="de-DE" i="1" dirty="0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is a construct of the compiler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allow the compiler to analyze and optimize the final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don‘t get into the final executable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Memory Safety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B862005-3725-447B-88FD-816FADA5F49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CB39FB-52C7-6690-A587-48653131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2554007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EF16DD6-C0EF-45C2-A8F0-695ED64F5744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FE94BA-3E6D-0091-2A20-490B851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2240437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reference may point into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2F348F1-FF7F-4407-8351-80253849DA3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92ED4-0647-DC76-5B1E-EF81BF2A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832128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814B8A9-B60D-414C-961B-AE3DE90C019D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1BA38-7E36-EFA7-9EF8-BF6CD863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BA8C8-ADE6-B961-A50E-65DC9412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50" y="1268682"/>
            <a:ext cx="6626379" cy="4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41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09042D-8BF6-D6AF-CB51-F66688FF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50" y="1268682"/>
            <a:ext cx="6626379" cy="455403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BF83FE-AFDD-4080-A715-380E72105955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1730000" y="2283986"/>
            <a:ext cx="5934529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664529" y="2277432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&amp;a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7B48B8-D02E-6595-58D5-D37BD831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512095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09042D-8BF6-D6AF-CB51-F66688FF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50" y="1268682"/>
            <a:ext cx="6626379" cy="455403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BF83FE-AFDD-4080-A715-380E72105955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1730000" y="2283986"/>
            <a:ext cx="5934529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664529" y="2277432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&amp;a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7B48B8-D02E-6595-58D5-D37BD831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2A947-E211-CCB1-EC92-628FB14F718C}"/>
              </a:ext>
            </a:extLst>
          </p:cNvPr>
          <p:cNvSpPr/>
          <p:nvPr/>
        </p:nvSpPr>
        <p:spPr>
          <a:xfrm>
            <a:off x="1828799" y="3798587"/>
            <a:ext cx="5800599" cy="15427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FBDF1-6E25-DDEC-70F7-7941D2E6EB7F}"/>
              </a:ext>
            </a:extLst>
          </p:cNvPr>
          <p:cNvSpPr txBox="1"/>
          <p:nvPr/>
        </p:nvSpPr>
        <p:spPr>
          <a:xfrm>
            <a:off x="7664529" y="3797024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&amp;c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</p:spTree>
    <p:extLst>
      <p:ext uri="{BB962C8B-B14F-4D97-AF65-F5344CB8AC3E}">
        <p14:creationId xmlns:p14="http://schemas.microsoft.com/office/powerpoint/2010/main" val="2416431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644A3C-A43D-9427-E2A8-9F1E45DB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50" y="1268682"/>
            <a:ext cx="6626379" cy="455403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94816"/>
              </p:ext>
            </p:extLst>
          </p:nvPr>
        </p:nvGraphicFramePr>
        <p:xfrm>
          <a:off x="7850950" y="3266836"/>
          <a:ext cx="159113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56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79556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331533-3DAB-41B4-9263-5EABE31B602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664529" y="2279958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&amp;a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77814"/>
              </p:ext>
            </p:extLst>
          </p:nvPr>
        </p:nvGraphicFramePr>
        <p:xfrm>
          <a:off x="9961722" y="3266836"/>
          <a:ext cx="167170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5851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835851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5BAD113-D623-F43E-EFF4-801E42AF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2B12E-C19E-9521-72F6-667829BF37AB}"/>
              </a:ext>
            </a:extLst>
          </p:cNvPr>
          <p:cNvSpPr/>
          <p:nvPr/>
        </p:nvSpPr>
        <p:spPr>
          <a:xfrm>
            <a:off x="1730000" y="2283986"/>
            <a:ext cx="5934529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DE251-0204-E635-96BD-8DA25091954E}"/>
              </a:ext>
            </a:extLst>
          </p:cNvPr>
          <p:cNvSpPr/>
          <p:nvPr/>
        </p:nvSpPr>
        <p:spPr>
          <a:xfrm>
            <a:off x="1828799" y="3798587"/>
            <a:ext cx="5800599" cy="15427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C1CDB4-4D3D-47FA-450D-E37ED2AD4484}"/>
              </a:ext>
            </a:extLst>
          </p:cNvPr>
          <p:cNvSpPr/>
          <p:nvPr/>
        </p:nvSpPr>
        <p:spPr>
          <a:xfrm>
            <a:off x="1929505" y="4805635"/>
            <a:ext cx="4543802" cy="503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475BF-F6ED-F1D6-C2EA-1064A7DE5D39}"/>
              </a:ext>
            </a:extLst>
          </p:cNvPr>
          <p:cNvSpPr txBox="1"/>
          <p:nvPr/>
        </p:nvSpPr>
        <p:spPr>
          <a:xfrm>
            <a:off x="3547220" y="449785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we use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194254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644A3C-A43D-9427-E2A8-9F1E45DB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50" y="1268682"/>
            <a:ext cx="6626379" cy="455403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850950" y="3266836"/>
          <a:ext cx="159113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56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79556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331533-3DAB-41B4-9263-5EABE31B602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664529" y="2279958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&amp;a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/>
        </p:nvGraphicFramePr>
        <p:xfrm>
          <a:off x="9961722" y="3266836"/>
          <a:ext cx="167170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5851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835851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5BAD113-D623-F43E-EFF4-801E42AF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2B12E-C19E-9521-72F6-667829BF37AB}"/>
              </a:ext>
            </a:extLst>
          </p:cNvPr>
          <p:cNvSpPr/>
          <p:nvPr/>
        </p:nvSpPr>
        <p:spPr>
          <a:xfrm>
            <a:off x="1730000" y="2283986"/>
            <a:ext cx="5934529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903F9-57E1-8165-A55B-9F9B0C8F888A}"/>
              </a:ext>
            </a:extLst>
          </p:cNvPr>
          <p:cNvSpPr txBox="1"/>
          <p:nvPr/>
        </p:nvSpPr>
        <p:spPr>
          <a:xfrm>
            <a:off x="7664529" y="4735828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Depending on </a:t>
            </a:r>
            <a:r>
              <a:rPr lang="de-DE" dirty="0">
                <a:solidFill>
                  <a:srgbClr val="00FF00"/>
                </a:solidFill>
              </a:rPr>
              <a:t>RNG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may point to either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When 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*b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both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memory locations must be alive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751B8-20AE-EECE-077B-A47FE08CFE37}"/>
              </a:ext>
            </a:extLst>
          </p:cNvPr>
          <p:cNvSpPr/>
          <p:nvPr/>
        </p:nvSpPr>
        <p:spPr>
          <a:xfrm>
            <a:off x="1929505" y="4805635"/>
            <a:ext cx="4543802" cy="503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7BCB2-2E0E-618D-F729-A1F2C9570461}"/>
              </a:ext>
            </a:extLst>
          </p:cNvPr>
          <p:cNvSpPr txBox="1"/>
          <p:nvPr/>
        </p:nvSpPr>
        <p:spPr>
          <a:xfrm>
            <a:off x="3547220" y="449785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we use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9F1AA-E1DC-C706-862E-7E434272E2D0}"/>
              </a:ext>
            </a:extLst>
          </p:cNvPr>
          <p:cNvSpPr/>
          <p:nvPr/>
        </p:nvSpPr>
        <p:spPr>
          <a:xfrm>
            <a:off x="1828799" y="3798587"/>
            <a:ext cx="5800599" cy="15427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57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644A3C-A43D-9427-E2A8-9F1E45DB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50" y="1268682"/>
            <a:ext cx="6626379" cy="455403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850950" y="3266836"/>
          <a:ext cx="159113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56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79556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331533-3DAB-41B4-9263-5EABE31B602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02226"/>
              </p:ext>
            </p:extLst>
          </p:nvPr>
        </p:nvGraphicFramePr>
        <p:xfrm>
          <a:off x="9961722" y="3266836"/>
          <a:ext cx="167170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5851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835851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5BAD113-D623-F43E-EFF4-801E42AF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8FD45-41B1-A1E0-4421-8E90022B125A}"/>
              </a:ext>
            </a:extLst>
          </p:cNvPr>
          <p:cNvSpPr/>
          <p:nvPr/>
        </p:nvSpPr>
        <p:spPr>
          <a:xfrm>
            <a:off x="1933533" y="3266836"/>
            <a:ext cx="5730996" cy="1579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25D80-DB3E-74B4-8B78-F45CA9AA15F6}"/>
              </a:ext>
            </a:extLst>
          </p:cNvPr>
          <p:cNvSpPr txBox="1"/>
          <p:nvPr/>
        </p:nvSpPr>
        <p:spPr>
          <a:xfrm>
            <a:off x="3413211" y="4394788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c</a:t>
            </a:r>
            <a:r>
              <a:rPr lang="de-DE" dirty="0">
                <a:solidFill>
                  <a:schemeClr val="bg1"/>
                </a:solidFill>
              </a:rPr>
              <a:t> is alive here and then dropped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3DDEE-FE0D-B703-E4D5-B9C3F5D8A1EC}"/>
              </a:ext>
            </a:extLst>
          </p:cNvPr>
          <p:cNvSpPr/>
          <p:nvPr/>
        </p:nvSpPr>
        <p:spPr>
          <a:xfrm>
            <a:off x="1828799" y="3798587"/>
            <a:ext cx="5800599" cy="15427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198FF-E50E-113D-A8B5-42D219B2DA37}"/>
              </a:ext>
            </a:extLst>
          </p:cNvPr>
          <p:cNvSpPr txBox="1"/>
          <p:nvPr/>
        </p:nvSpPr>
        <p:spPr>
          <a:xfrm>
            <a:off x="7664529" y="5033688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&amp;c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</p:spTree>
    <p:extLst>
      <p:ext uri="{BB962C8B-B14F-4D97-AF65-F5344CB8AC3E}">
        <p14:creationId xmlns:p14="http://schemas.microsoft.com/office/powerpoint/2010/main" val="1832548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57F344-40A7-E9BC-8529-DDAA530E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94" y="1273120"/>
            <a:ext cx="6626379" cy="45316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331533-3DAB-41B4-9263-5EABE31B6022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5BAD113-D623-F43E-EFF4-801E42AF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D7E3DF-ABF9-E197-30B1-738E9A86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91" y="1268683"/>
            <a:ext cx="6916409" cy="2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F48D5A-6DCC-C2D2-9144-AA1BED609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loop {}</a:t>
            </a:r>
            <a:r>
              <a:rPr lang="de-DE" dirty="0">
                <a:solidFill>
                  <a:srgbClr val="00FF00"/>
                </a:solidFill>
              </a:rPr>
              <a:t> </a:t>
            </a:r>
            <a:r>
              <a:rPr lang="de-DE" dirty="0"/>
              <a:t>to create an infinite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while condition {} </a:t>
            </a:r>
            <a:r>
              <a:rPr lang="de-DE" dirty="0"/>
              <a:t>to create a conditional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elem in collection {} </a:t>
            </a:r>
            <a:r>
              <a:rPr lang="de-DE" dirty="0"/>
              <a:t>to create an iterator over a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4B3A109-976E-4463-8FAD-AD8FBB5059C4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6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470F02-F5EA-495E-A585-7F3BBDA3C889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D788D3-1BFA-80DF-CD8E-3CBAEB30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898781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References must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only be valid between 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915902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References must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only be valid between uses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Non-Lexical Lifetimes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compiler is </a:t>
            </a:r>
            <a:r>
              <a:rPr lang="de-DE" i="1" dirty="0">
                <a:solidFill>
                  <a:schemeClr val="bg1"/>
                </a:solidFill>
                <a:sym typeface="Wingdings" panose="05000000000000000000" pitchFamily="2" charset="2"/>
              </a:rPr>
              <a:t>very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good at figuring out the shortest required lifetimes for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3E44AD-5EE3-4615-B021-0576573F8E43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328F8F-83A3-126F-0C1F-681CD79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3891965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FE0135-20EC-414E-834F-10CE80D4CA4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10F937-9F52-5FFF-0ECA-D74E8F0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0C7A9-FC22-551C-9376-8190D77D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4" y="1541170"/>
            <a:ext cx="10592807" cy="37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89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0A0A6A4-5E89-45DF-7050-7D66E2F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4" y="1541170"/>
            <a:ext cx="10592807" cy="37756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FE0135-20EC-414E-834F-10CE80D4CA4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10F937-9F52-5FFF-0ECA-D74E8F0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03D10-C434-2DDD-CBB8-74CEB74CB9C0}"/>
              </a:ext>
            </a:extLst>
          </p:cNvPr>
          <p:cNvSpPr/>
          <p:nvPr/>
        </p:nvSpPr>
        <p:spPr>
          <a:xfrm>
            <a:off x="1730000" y="2657219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03136-AC90-7167-A120-2289981B57C4}"/>
              </a:ext>
            </a:extLst>
          </p:cNvPr>
          <p:cNvSpPr/>
          <p:nvPr/>
        </p:nvSpPr>
        <p:spPr>
          <a:xfrm>
            <a:off x="1730000" y="3202370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F94E4-5696-A73C-3888-FAFAB99F77B3}"/>
              </a:ext>
            </a:extLst>
          </p:cNvPr>
          <p:cNvSpPr/>
          <p:nvPr/>
        </p:nvSpPr>
        <p:spPr>
          <a:xfrm>
            <a:off x="1729999" y="3747521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9659F-A4B7-A4D1-926B-01188760147F}"/>
              </a:ext>
            </a:extLst>
          </p:cNvPr>
          <p:cNvSpPr/>
          <p:nvPr/>
        </p:nvSpPr>
        <p:spPr>
          <a:xfrm>
            <a:off x="1729998" y="4292672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42BE2-C6F6-C133-C2B2-83085F60FD71}"/>
              </a:ext>
            </a:extLst>
          </p:cNvPr>
          <p:cNvSpPr txBox="1"/>
          <p:nvPr/>
        </p:nvSpPr>
        <p:spPr>
          <a:xfrm>
            <a:off x="511392" y="275249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D7FD5-A579-9D60-FA4A-3684D9DE1E41}"/>
              </a:ext>
            </a:extLst>
          </p:cNvPr>
          <p:cNvSpPr txBox="1"/>
          <p:nvPr/>
        </p:nvSpPr>
        <p:spPr>
          <a:xfrm>
            <a:off x="511394" y="327576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3730F-2BAF-A076-3A02-497D0EA05444}"/>
              </a:ext>
            </a:extLst>
          </p:cNvPr>
          <p:cNvSpPr txBox="1"/>
          <p:nvPr/>
        </p:nvSpPr>
        <p:spPr>
          <a:xfrm>
            <a:off x="511393" y="3844029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v3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62D19-9E6B-73F9-001C-CA3A6C116A74}"/>
              </a:ext>
            </a:extLst>
          </p:cNvPr>
          <p:cNvSpPr txBox="1"/>
          <p:nvPr/>
        </p:nvSpPr>
        <p:spPr>
          <a:xfrm>
            <a:off x="511392" y="4392039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v4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</p:spTree>
    <p:extLst>
      <p:ext uri="{BB962C8B-B14F-4D97-AF65-F5344CB8AC3E}">
        <p14:creationId xmlns:p14="http://schemas.microsoft.com/office/powerpoint/2010/main" val="3196648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0A0A6A4-5E89-45DF-7050-7D66E2F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4" y="1541170"/>
            <a:ext cx="10592807" cy="37756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FE0135-20EC-414E-834F-10CE80D4CA4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10F937-9F52-5FFF-0ECA-D74E8F0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03D10-C434-2DDD-CBB8-74CEB74CB9C0}"/>
              </a:ext>
            </a:extLst>
          </p:cNvPr>
          <p:cNvSpPr/>
          <p:nvPr/>
        </p:nvSpPr>
        <p:spPr>
          <a:xfrm>
            <a:off x="1730000" y="2657219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03136-AC90-7167-A120-2289981B57C4}"/>
              </a:ext>
            </a:extLst>
          </p:cNvPr>
          <p:cNvSpPr/>
          <p:nvPr/>
        </p:nvSpPr>
        <p:spPr>
          <a:xfrm>
            <a:off x="1730000" y="3202370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F94E4-5696-A73C-3888-FAFAB99F77B3}"/>
              </a:ext>
            </a:extLst>
          </p:cNvPr>
          <p:cNvSpPr/>
          <p:nvPr/>
        </p:nvSpPr>
        <p:spPr>
          <a:xfrm>
            <a:off x="1729999" y="3747521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9659F-A4B7-A4D1-926B-01188760147F}"/>
              </a:ext>
            </a:extLst>
          </p:cNvPr>
          <p:cNvSpPr/>
          <p:nvPr/>
        </p:nvSpPr>
        <p:spPr>
          <a:xfrm>
            <a:off x="1729998" y="4292672"/>
            <a:ext cx="9134039" cy="50088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42BE2-C6F6-C133-C2B2-83085F60FD71}"/>
              </a:ext>
            </a:extLst>
          </p:cNvPr>
          <p:cNvSpPr txBox="1"/>
          <p:nvPr/>
        </p:nvSpPr>
        <p:spPr>
          <a:xfrm>
            <a:off x="511392" y="275249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D7FD5-A579-9D60-FA4A-3684D9DE1E41}"/>
              </a:ext>
            </a:extLst>
          </p:cNvPr>
          <p:cNvSpPr txBox="1"/>
          <p:nvPr/>
        </p:nvSpPr>
        <p:spPr>
          <a:xfrm>
            <a:off x="511394" y="327576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3730F-2BAF-A076-3A02-497D0EA05444}"/>
              </a:ext>
            </a:extLst>
          </p:cNvPr>
          <p:cNvSpPr txBox="1"/>
          <p:nvPr/>
        </p:nvSpPr>
        <p:spPr>
          <a:xfrm>
            <a:off x="511393" y="3844029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v3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62D19-9E6B-73F9-001C-CA3A6C116A74}"/>
              </a:ext>
            </a:extLst>
          </p:cNvPr>
          <p:cNvSpPr txBox="1"/>
          <p:nvPr/>
        </p:nvSpPr>
        <p:spPr>
          <a:xfrm>
            <a:off x="511392" y="4392039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v4</a:t>
            </a:r>
            <a:r>
              <a:rPr lang="de-DE" dirty="0">
                <a:solidFill>
                  <a:schemeClr val="bg1"/>
                </a:solidFill>
              </a:rPr>
              <a:t> used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CB6AE-346D-46BF-BE9F-1F541E8AAB04}"/>
              </a:ext>
            </a:extLst>
          </p:cNvPr>
          <p:cNvSpPr txBox="1"/>
          <p:nvPr/>
        </p:nvSpPr>
        <p:spPr>
          <a:xfrm>
            <a:off x="4711643" y="4901302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overlap, everything is fine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53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FE0135-20EC-414E-834F-10CE80D4CA46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10F937-9F52-5FFF-0ECA-D74E8F0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50F39-FBFD-E839-B3BA-6BD45C2E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67" y="1210622"/>
            <a:ext cx="5930066" cy="48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7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13168C-700B-4883-A059-D4EDFF9A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67" y="1210622"/>
            <a:ext cx="5930066" cy="48590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A4038A-AE72-47A6-88F3-FD4403DCA1E4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9FD9A-BF23-BF03-A34A-480A9A095E0E}"/>
              </a:ext>
            </a:extLst>
          </p:cNvPr>
          <p:cNvSpPr/>
          <p:nvPr/>
        </p:nvSpPr>
        <p:spPr>
          <a:xfrm>
            <a:off x="1760320" y="4580774"/>
            <a:ext cx="5243311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6796-AA94-B0B5-F25F-C7130A5B6323}"/>
              </a:ext>
            </a:extLst>
          </p:cNvPr>
          <p:cNvSpPr txBox="1"/>
          <p:nvPr/>
        </p:nvSpPr>
        <p:spPr>
          <a:xfrm>
            <a:off x="7003632" y="4820832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&amp;y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7D34B1-6EED-2FA5-31C6-9EB49650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DBD3B-4FDB-3A9A-7AE2-42BBE516B59B}"/>
              </a:ext>
            </a:extLst>
          </p:cNvPr>
          <p:cNvSpPr/>
          <p:nvPr/>
        </p:nvSpPr>
        <p:spPr>
          <a:xfrm>
            <a:off x="1760321" y="2670693"/>
            <a:ext cx="5243311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6C85-F848-5AEC-905D-94C7CEE1B343}"/>
              </a:ext>
            </a:extLst>
          </p:cNvPr>
          <p:cNvSpPr txBox="1"/>
          <p:nvPr/>
        </p:nvSpPr>
        <p:spPr>
          <a:xfrm>
            <a:off x="7003632" y="2910751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&amp;x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</p:spTree>
    <p:extLst>
      <p:ext uri="{BB962C8B-B14F-4D97-AF65-F5344CB8AC3E}">
        <p14:creationId xmlns:p14="http://schemas.microsoft.com/office/powerpoint/2010/main" val="18445969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13168C-700B-4883-A059-D4EDFF9A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67" y="1210622"/>
            <a:ext cx="5930066" cy="48590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A4038A-AE72-47A6-88F3-FD4403DCA1E4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9FD9A-BF23-BF03-A34A-480A9A095E0E}"/>
              </a:ext>
            </a:extLst>
          </p:cNvPr>
          <p:cNvSpPr/>
          <p:nvPr/>
        </p:nvSpPr>
        <p:spPr>
          <a:xfrm>
            <a:off x="1760320" y="4580774"/>
            <a:ext cx="5243311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79F41-E594-1F1D-7321-F6414154FEDB}"/>
              </a:ext>
            </a:extLst>
          </p:cNvPr>
          <p:cNvSpPr/>
          <p:nvPr/>
        </p:nvSpPr>
        <p:spPr>
          <a:xfrm>
            <a:off x="1760321" y="2670693"/>
            <a:ext cx="5243311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7D34B1-6EED-2FA5-31C6-9EB49650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FF8C89-6D74-B4C9-DA67-E72E1DA42332}"/>
              </a:ext>
            </a:extLst>
          </p:cNvPr>
          <p:cNvSpPr/>
          <p:nvPr/>
        </p:nvSpPr>
        <p:spPr>
          <a:xfrm>
            <a:off x="1760318" y="3458585"/>
            <a:ext cx="5243312" cy="1122188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45AD8-EFBA-53D0-4432-FF2BE3F7BCDC}"/>
              </a:ext>
            </a:extLst>
          </p:cNvPr>
          <p:cNvSpPr txBox="1"/>
          <p:nvPr/>
        </p:nvSpPr>
        <p:spPr>
          <a:xfrm>
            <a:off x="7003630" y="3758243"/>
            <a:ext cx="401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don‘t care about this section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refers to a dropped value, but we don‘t use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D30E7-4F5B-7F16-A82C-F6F07B5456D4}"/>
              </a:ext>
            </a:extLst>
          </p:cNvPr>
          <p:cNvSpPr txBox="1"/>
          <p:nvPr/>
        </p:nvSpPr>
        <p:spPr>
          <a:xfrm>
            <a:off x="7003632" y="2910751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&amp;x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44098-5B79-48D6-7898-3BFBD70FA764}"/>
              </a:ext>
            </a:extLst>
          </p:cNvPr>
          <p:cNvSpPr txBox="1"/>
          <p:nvPr/>
        </p:nvSpPr>
        <p:spPr>
          <a:xfrm>
            <a:off x="7003632" y="4820832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&amp;y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</p:spTree>
    <p:extLst>
      <p:ext uri="{BB962C8B-B14F-4D97-AF65-F5344CB8AC3E}">
        <p14:creationId xmlns:p14="http://schemas.microsoft.com/office/powerpoint/2010/main" val="33100184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we cross the function border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But as we don‘t know what functions are, we will cover that later :^)</a:t>
            </a:r>
            <a:endParaRPr lang="de-DE" dirty="0">
              <a:solidFill>
                <a:srgbClr val="00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15756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F48D5A-6DCC-C2D2-9144-AA1BED609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loop {}</a:t>
            </a:r>
            <a:r>
              <a:rPr lang="de-DE" dirty="0">
                <a:solidFill>
                  <a:srgbClr val="00FF00"/>
                </a:solidFill>
              </a:rPr>
              <a:t> </a:t>
            </a:r>
            <a:r>
              <a:rPr lang="de-DE" dirty="0"/>
              <a:t>to create an infinite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while condition {} </a:t>
            </a:r>
            <a:r>
              <a:rPr lang="de-DE" dirty="0"/>
              <a:t>to create a conditional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elem in collection {} </a:t>
            </a:r>
            <a:r>
              <a:rPr lang="de-DE" dirty="0"/>
              <a:t>to create an iterator over a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Ownership-Model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Every value in Rust has </a:t>
            </a:r>
            <a:r>
              <a:rPr lang="de-DE" dirty="0">
                <a:solidFill>
                  <a:srgbClr val="00FF00"/>
                </a:solidFill>
              </a:rPr>
              <a:t>exactly one owner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Values are dropped </a:t>
            </a:r>
            <a:r>
              <a:rPr lang="de-DE" dirty="0"/>
              <a:t>(memory is freed) </a:t>
            </a:r>
            <a:r>
              <a:rPr lang="de-DE" dirty="0">
                <a:solidFill>
                  <a:srgbClr val="00FF00"/>
                </a:solidFill>
              </a:rPr>
              <a:t>when the owner is dropped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Ownership-Conflicts</a:t>
            </a:r>
            <a:r>
              <a:rPr lang="de-DE" dirty="0"/>
              <a:t> are resolved by </a:t>
            </a:r>
            <a:r>
              <a:rPr lang="de-DE" dirty="0">
                <a:solidFill>
                  <a:srgbClr val="00FF00"/>
                </a:solidFill>
              </a:rPr>
              <a:t>moving ownership, if we can‘t copy the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6D7166-15D4-48AA-B4C4-70ED8019783E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245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we cross the function border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But as we don‘t know what functions are, we will cover that later :^)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Extra details about lifetimes will be introduced when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Lifetimes</a:t>
            </a:r>
          </a:p>
        </p:txBody>
      </p:sp>
    </p:spTree>
    <p:extLst>
      <p:ext uri="{BB962C8B-B14F-4D97-AF65-F5344CB8AC3E}">
        <p14:creationId xmlns:p14="http://schemas.microsoft.com/office/powerpoint/2010/main" val="22890860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951591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708031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if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loops, break, continue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1407372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are another way of controlling your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255208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are another way of controlling your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allow us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isolate pieces of logic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writing one big blob of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30563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are another way of controlling your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allow us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isolate pieces of logic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writing one big blob of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write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function that calculates prime numbers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write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function that checks if a vector contains a number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can write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function that checks if a vector contains a prime number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2847851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are another way of controlling your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allow us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isolate pieces of logic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writing one big blob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in programming are almost* identical to mathematical functions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take in some inputs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(called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parameters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do something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with those inputs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return some output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(called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return value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8860627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Programming languages come with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many control flow structures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are another way of controlling your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allow us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isolate pieces of logic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writing one big blob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in programming are almost* identical to mathematical functions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take in some inputs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(called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parameters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do something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with those inputs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return some output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(called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return value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Functions are declared using the keyword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most important one –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fn main()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– always needs to be declared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185341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B12F-277B-9239-3750-413D4FC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7" y="2096055"/>
            <a:ext cx="10871405" cy="26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977-3FCC-FA71-97DA-9586BD3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F48D5A-6DCC-C2D2-9144-AA1BED609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loop {}</a:t>
            </a:r>
            <a:r>
              <a:rPr lang="de-DE" dirty="0">
                <a:solidFill>
                  <a:srgbClr val="00FF00"/>
                </a:solidFill>
              </a:rPr>
              <a:t> </a:t>
            </a:r>
            <a:r>
              <a:rPr lang="de-DE" dirty="0"/>
              <a:t>to create an infinite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while condition {} </a:t>
            </a:r>
            <a:r>
              <a:rPr lang="de-DE" dirty="0"/>
              <a:t>to create a conditional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elem in collection {} </a:t>
            </a:r>
            <a:r>
              <a:rPr lang="de-DE" dirty="0"/>
              <a:t>to create an iterator over a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Way to </a:t>
            </a:r>
            <a:r>
              <a:rPr lang="de-DE" dirty="0">
                <a:solidFill>
                  <a:srgbClr val="00FF00"/>
                </a:solidFill>
              </a:rPr>
              <a:t>borrow data without moving or copying 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Can be immutable or 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CB13-F20C-00C9-3F2B-FB68FA0F62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6B6D682-6AA4-4379-82CE-198589094E91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17F6-CB9F-5933-81ED-5AD8B5E59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RUSTikales Rust for beginners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239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B12F-277B-9239-3750-413D4FC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7" y="2096055"/>
            <a:ext cx="10871405" cy="26658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CF236-65BC-A0C4-D9C0-308B1C64458F}"/>
              </a:ext>
            </a:extLst>
          </p:cNvPr>
          <p:cNvSpPr/>
          <p:nvPr/>
        </p:nvSpPr>
        <p:spPr>
          <a:xfrm>
            <a:off x="4797580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B820-8F3C-DF1E-6F7C-24D233260683}"/>
              </a:ext>
            </a:extLst>
          </p:cNvPr>
          <p:cNvSpPr txBox="1"/>
          <p:nvPr/>
        </p:nvSpPr>
        <p:spPr>
          <a:xfrm>
            <a:off x="5541199" y="181911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755553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B12F-277B-9239-3750-413D4FC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7" y="2096055"/>
            <a:ext cx="10871405" cy="26658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CF236-65BC-A0C4-D9C0-308B1C64458F}"/>
              </a:ext>
            </a:extLst>
          </p:cNvPr>
          <p:cNvSpPr/>
          <p:nvPr/>
        </p:nvSpPr>
        <p:spPr>
          <a:xfrm>
            <a:off x="4797580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B820-8F3C-DF1E-6F7C-24D233260683}"/>
              </a:ext>
            </a:extLst>
          </p:cNvPr>
          <p:cNvSpPr txBox="1"/>
          <p:nvPr/>
        </p:nvSpPr>
        <p:spPr>
          <a:xfrm>
            <a:off x="5541199" y="181911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9A07F-6B48-9811-13C5-F2D229451431}"/>
              </a:ext>
            </a:extLst>
          </p:cNvPr>
          <p:cNvSpPr/>
          <p:nvPr/>
        </p:nvSpPr>
        <p:spPr>
          <a:xfrm>
            <a:off x="8164641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AA5A3-ABD5-6B17-0DCE-28FB817EC2D5}"/>
              </a:ext>
            </a:extLst>
          </p:cNvPr>
          <p:cNvSpPr txBox="1"/>
          <p:nvPr/>
        </p:nvSpPr>
        <p:spPr>
          <a:xfrm>
            <a:off x="8469655" y="1821033"/>
            <a:ext cx="19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 Type (optional)</a:t>
            </a:r>
          </a:p>
        </p:txBody>
      </p:sp>
    </p:spTree>
    <p:extLst>
      <p:ext uri="{BB962C8B-B14F-4D97-AF65-F5344CB8AC3E}">
        <p14:creationId xmlns:p14="http://schemas.microsoft.com/office/powerpoint/2010/main" val="13183201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B12F-277B-9239-3750-413D4FC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7" y="2096055"/>
            <a:ext cx="10871405" cy="26658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CF236-65BC-A0C4-D9C0-308B1C64458F}"/>
              </a:ext>
            </a:extLst>
          </p:cNvPr>
          <p:cNvSpPr/>
          <p:nvPr/>
        </p:nvSpPr>
        <p:spPr>
          <a:xfrm>
            <a:off x="4797580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B820-8F3C-DF1E-6F7C-24D233260683}"/>
              </a:ext>
            </a:extLst>
          </p:cNvPr>
          <p:cNvSpPr txBox="1"/>
          <p:nvPr/>
        </p:nvSpPr>
        <p:spPr>
          <a:xfrm>
            <a:off x="5541199" y="181911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9A07F-6B48-9811-13C5-F2D229451431}"/>
              </a:ext>
            </a:extLst>
          </p:cNvPr>
          <p:cNvSpPr/>
          <p:nvPr/>
        </p:nvSpPr>
        <p:spPr>
          <a:xfrm>
            <a:off x="8164641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AA5A3-ABD5-6B17-0DCE-28FB817EC2D5}"/>
              </a:ext>
            </a:extLst>
          </p:cNvPr>
          <p:cNvSpPr txBox="1"/>
          <p:nvPr/>
        </p:nvSpPr>
        <p:spPr>
          <a:xfrm>
            <a:off x="8469655" y="1821033"/>
            <a:ext cx="19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 Type (optional)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4F92B-25E6-6E26-9EB6-9340BC05DD61}"/>
              </a:ext>
            </a:extLst>
          </p:cNvPr>
          <p:cNvSpPr/>
          <p:nvPr/>
        </p:nvSpPr>
        <p:spPr>
          <a:xfrm>
            <a:off x="2283986" y="3076532"/>
            <a:ext cx="540583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F9D5A-66FF-04A6-568C-6E6385AA0BBD}"/>
              </a:ext>
            </a:extLst>
          </p:cNvPr>
          <p:cNvSpPr txBox="1"/>
          <p:nvPr/>
        </p:nvSpPr>
        <p:spPr>
          <a:xfrm>
            <a:off x="4143394" y="378146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13196937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B12F-277B-9239-3750-413D4FC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7" y="2096055"/>
            <a:ext cx="10871405" cy="26658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CF236-65BC-A0C4-D9C0-308B1C64458F}"/>
              </a:ext>
            </a:extLst>
          </p:cNvPr>
          <p:cNvSpPr/>
          <p:nvPr/>
        </p:nvSpPr>
        <p:spPr>
          <a:xfrm>
            <a:off x="4797580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B820-8F3C-DF1E-6F7C-24D233260683}"/>
              </a:ext>
            </a:extLst>
          </p:cNvPr>
          <p:cNvSpPr txBox="1"/>
          <p:nvPr/>
        </p:nvSpPr>
        <p:spPr>
          <a:xfrm>
            <a:off x="5541199" y="181911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9A07F-6B48-9811-13C5-F2D229451431}"/>
              </a:ext>
            </a:extLst>
          </p:cNvPr>
          <p:cNvSpPr/>
          <p:nvPr/>
        </p:nvSpPr>
        <p:spPr>
          <a:xfrm>
            <a:off x="8164641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AA5A3-ABD5-6B17-0DCE-28FB817EC2D5}"/>
              </a:ext>
            </a:extLst>
          </p:cNvPr>
          <p:cNvSpPr txBox="1"/>
          <p:nvPr/>
        </p:nvSpPr>
        <p:spPr>
          <a:xfrm>
            <a:off x="8469655" y="1821033"/>
            <a:ext cx="19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 Type (optional)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4F92B-25E6-6E26-9EB6-9340BC05DD61}"/>
              </a:ext>
            </a:extLst>
          </p:cNvPr>
          <p:cNvSpPr/>
          <p:nvPr/>
        </p:nvSpPr>
        <p:spPr>
          <a:xfrm>
            <a:off x="2283986" y="3076532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F9D5A-66FF-04A6-568C-6E6385AA0BBD}"/>
              </a:ext>
            </a:extLst>
          </p:cNvPr>
          <p:cNvSpPr txBox="1"/>
          <p:nvPr/>
        </p:nvSpPr>
        <p:spPr>
          <a:xfrm>
            <a:off x="1085377" y="378146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FF00"/>
                </a:solidFill>
              </a:rPr>
              <a:t>return</a:t>
            </a:r>
            <a:r>
              <a:rPr lang="de-DE" dirty="0">
                <a:solidFill>
                  <a:schemeClr val="bg1"/>
                </a:solidFill>
              </a:rPr>
              <a:t> keyword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we return the provided value (here </a:t>
            </a:r>
            <a:r>
              <a:rPr lang="de-DE" dirty="0">
                <a:solidFill>
                  <a:srgbClr val="FFFF00"/>
                </a:solidFill>
              </a:rPr>
              <a:t>x * x</a:t>
            </a:r>
            <a:r>
              <a:rPr lang="de-DE" dirty="0">
                <a:solidFill>
                  <a:schemeClr val="bg1"/>
                </a:solidFill>
              </a:rPr>
              <a:t>) from the function</a:t>
            </a:r>
          </a:p>
        </p:txBody>
      </p:sp>
    </p:spTree>
    <p:extLst>
      <p:ext uri="{BB962C8B-B14F-4D97-AF65-F5344CB8AC3E}">
        <p14:creationId xmlns:p14="http://schemas.microsoft.com/office/powerpoint/2010/main" val="26893056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B12F-277B-9239-3750-413D4FC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7" y="2096055"/>
            <a:ext cx="10871405" cy="26658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6CF236-65BC-A0C4-D9C0-308B1C64458F}"/>
              </a:ext>
            </a:extLst>
          </p:cNvPr>
          <p:cNvSpPr/>
          <p:nvPr/>
        </p:nvSpPr>
        <p:spPr>
          <a:xfrm>
            <a:off x="4797580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B820-8F3C-DF1E-6F7C-24D233260683}"/>
              </a:ext>
            </a:extLst>
          </p:cNvPr>
          <p:cNvSpPr txBox="1"/>
          <p:nvPr/>
        </p:nvSpPr>
        <p:spPr>
          <a:xfrm>
            <a:off x="5541199" y="181911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9A07F-6B48-9811-13C5-F2D229451431}"/>
              </a:ext>
            </a:extLst>
          </p:cNvPr>
          <p:cNvSpPr/>
          <p:nvPr/>
        </p:nvSpPr>
        <p:spPr>
          <a:xfrm>
            <a:off x="8164641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AA5A3-ABD5-6B17-0DCE-28FB817EC2D5}"/>
              </a:ext>
            </a:extLst>
          </p:cNvPr>
          <p:cNvSpPr txBox="1"/>
          <p:nvPr/>
        </p:nvSpPr>
        <p:spPr>
          <a:xfrm>
            <a:off x="8469643" y="1818539"/>
            <a:ext cx="19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 Type (optional)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4F92B-25E6-6E26-9EB6-9340BC05DD61}"/>
              </a:ext>
            </a:extLst>
          </p:cNvPr>
          <p:cNvSpPr/>
          <p:nvPr/>
        </p:nvSpPr>
        <p:spPr>
          <a:xfrm>
            <a:off x="2283986" y="3076532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F9D5A-66FF-04A6-568C-6E6385AA0BBD}"/>
              </a:ext>
            </a:extLst>
          </p:cNvPr>
          <p:cNvSpPr txBox="1"/>
          <p:nvPr/>
        </p:nvSpPr>
        <p:spPr>
          <a:xfrm>
            <a:off x="1085377" y="378146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FF00"/>
                </a:solidFill>
              </a:rPr>
              <a:t>return</a:t>
            </a:r>
            <a:r>
              <a:rPr lang="de-DE" dirty="0">
                <a:solidFill>
                  <a:schemeClr val="bg1"/>
                </a:solidFill>
              </a:rPr>
              <a:t> keyword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we return the provided value (here </a:t>
            </a:r>
            <a:r>
              <a:rPr lang="de-DE" dirty="0">
                <a:solidFill>
                  <a:srgbClr val="FFFF00"/>
                </a:solidFill>
              </a:rPr>
              <a:t>x * x</a:t>
            </a:r>
            <a:r>
              <a:rPr lang="de-DE" dirty="0">
                <a:solidFill>
                  <a:schemeClr val="bg1"/>
                </a:solidFill>
              </a:rPr>
              <a:t>) from the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3BEB3-9002-9C1E-2C03-83891EA13FD6}"/>
              </a:ext>
            </a:extLst>
          </p:cNvPr>
          <p:cNvSpPr/>
          <p:nvPr/>
        </p:nvSpPr>
        <p:spPr>
          <a:xfrm>
            <a:off x="1869136" y="2126887"/>
            <a:ext cx="2574016" cy="7049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98BF9-BB3E-E598-6435-18EDEF828AC8}"/>
              </a:ext>
            </a:extLst>
          </p:cNvPr>
          <p:cNvSpPr txBox="1"/>
          <p:nvPr/>
        </p:nvSpPr>
        <p:spPr>
          <a:xfrm>
            <a:off x="2472303" y="1818540"/>
            <a:ext cx="136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58666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B2631B-E6EB-C519-E52F-49B928F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2" y="1908547"/>
            <a:ext cx="11080216" cy="30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6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E6D951-4B59-2DA8-F6C0-3BD245E8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2" y="1908547"/>
            <a:ext cx="11080216" cy="30409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CB053-4063-4A54-6ED1-54224CA12CB6}"/>
              </a:ext>
            </a:extLst>
          </p:cNvPr>
          <p:cNvSpPr/>
          <p:nvPr/>
        </p:nvSpPr>
        <p:spPr>
          <a:xfrm>
            <a:off x="2787564" y="1918987"/>
            <a:ext cx="8024108" cy="57364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EECF-1DD3-813A-70AA-1971BF437660}"/>
              </a:ext>
            </a:extLst>
          </p:cNvPr>
          <p:cNvSpPr txBox="1"/>
          <p:nvPr/>
        </p:nvSpPr>
        <p:spPr>
          <a:xfrm>
            <a:off x="4679486" y="1589911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 are </a:t>
            </a:r>
            <a:r>
              <a:rPr lang="de-DE" dirty="0">
                <a:solidFill>
                  <a:srgbClr val="FFFF00"/>
                </a:solidFill>
              </a:rPr>
              <a:t>comma-separated name-type pairs</a:t>
            </a:r>
          </a:p>
        </p:txBody>
      </p:sp>
    </p:spTree>
    <p:extLst>
      <p:ext uri="{BB962C8B-B14F-4D97-AF65-F5344CB8AC3E}">
        <p14:creationId xmlns:p14="http://schemas.microsoft.com/office/powerpoint/2010/main" val="14406705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DAD84-41F1-2A2B-2B8A-741DF7D6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2" y="1908547"/>
            <a:ext cx="11080216" cy="30409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23B35B-4BF4-1B9A-8C8F-FD793D390DEF}"/>
              </a:ext>
            </a:extLst>
          </p:cNvPr>
          <p:cNvSpPr/>
          <p:nvPr/>
        </p:nvSpPr>
        <p:spPr>
          <a:xfrm>
            <a:off x="1599247" y="2577050"/>
            <a:ext cx="5732066" cy="177742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84DB-DA75-5712-00DF-BC7F179F4C19}"/>
              </a:ext>
            </a:extLst>
          </p:cNvPr>
          <p:cNvSpPr txBox="1"/>
          <p:nvPr/>
        </p:nvSpPr>
        <p:spPr>
          <a:xfrm>
            <a:off x="2588003" y="4354477"/>
            <a:ext cx="3754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 are </a:t>
            </a:r>
            <a:r>
              <a:rPr lang="de-DE" dirty="0">
                <a:solidFill>
                  <a:srgbClr val="FFFF00"/>
                </a:solidFill>
              </a:rPr>
              <a:t>treated like normal variables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Mutability rules apply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Ownership rules apply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Borrow Checker rules apply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614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5FFA2-3899-8A60-5520-7EBC836A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2509709"/>
            <a:ext cx="4829849" cy="183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BE9222-882F-665A-50D3-29D8ACAD0644}"/>
              </a:ext>
            </a:extLst>
          </p:cNvPr>
          <p:cNvSpPr txBox="1"/>
          <p:nvPr/>
        </p:nvSpPr>
        <p:spPr>
          <a:xfrm>
            <a:off x="4387839" y="220193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Functions can also take zero parameters</a:t>
            </a:r>
          </a:p>
        </p:txBody>
      </p:sp>
    </p:spTree>
    <p:extLst>
      <p:ext uri="{BB962C8B-B14F-4D97-AF65-F5344CB8AC3E}">
        <p14:creationId xmlns:p14="http://schemas.microsoft.com/office/powerpoint/2010/main" val="5185334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ADE7F-B02A-4E7B-1EE4-1990A83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Floating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38658-F237-95A5-AA17-CCD76AFE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are good, your computer loves them, but they have their limits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AB2595-0351-4B94-AB50-28698560538A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beginners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90184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4234</Words>
  <Application>Microsoft Office PowerPoint</Application>
  <PresentationFormat>Widescreen</PresentationFormat>
  <Paragraphs>1107</Paragraphs>
  <Slides>158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5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Intermission - Floating Point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Felix Haupt</dc:creator>
  <cp:lastModifiedBy>Philippe Felix Haupt</cp:lastModifiedBy>
  <cp:revision>69</cp:revision>
  <dcterms:created xsi:type="dcterms:W3CDTF">2024-06-18T12:11:13Z</dcterms:created>
  <dcterms:modified xsi:type="dcterms:W3CDTF">2024-06-18T16:25:46Z</dcterms:modified>
</cp:coreProperties>
</file>