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3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404" r:id="rId48"/>
    <p:sldId id="302" r:id="rId49"/>
    <p:sldId id="303" r:id="rId50"/>
    <p:sldId id="304" r:id="rId51"/>
    <p:sldId id="305" r:id="rId52"/>
    <p:sldId id="309" r:id="rId53"/>
    <p:sldId id="408" r:id="rId54"/>
    <p:sldId id="405" r:id="rId55"/>
    <p:sldId id="310" r:id="rId56"/>
    <p:sldId id="311" r:id="rId57"/>
    <p:sldId id="312" r:id="rId58"/>
    <p:sldId id="406" r:id="rId59"/>
    <p:sldId id="407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60" r:id="rId107"/>
    <p:sldId id="359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DC76-A384-4CD2-BC0A-381F39E2BA04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E589F-5CBE-4B24-A685-C666407DB0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44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646B899-A5D5-4559-8E21-D97857286B8D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628E5D-4BEA-4B0C-9B61-6C9243270679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713B1F1-F816-4B57-9574-66941466AB83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6F41DF8-8867-4EDD-BCB7-4FC3E9D3BD95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1F4E0FD-125A-44CB-A96A-CA7F628A9470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A73342-4C87-40CD-A48B-C800AC0E81EC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5382A27-322B-4DD3-97F2-B0E7B5B4ACEC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A8324A8-B78F-47C0-AD7D-21D615297AAC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4CDA056-7CC7-43FB-9BE8-F87151FD7B92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B153E68-92E4-4C1C-A607-DB82425CFB53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4096-4694-4058-8DF2-D19FC618ABB6}" type="datetime1">
              <a:rPr lang="de-DE" smtClean="0"/>
              <a:t>11.06.2024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n in </a:t>
            </a:r>
            <a:r>
              <a:rPr lang="de-DE" dirty="0">
                <a:solidFill>
                  <a:srgbClr val="00FF00"/>
                </a:solidFill>
              </a:rPr>
              <a:t>x..y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stops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before 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n in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x..=y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includes y</a:t>
            </a:r>
            <a:endParaRPr lang="de-DE" dirty="0">
              <a:solidFill>
                <a:srgbClr val="00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break</a:t>
            </a:r>
            <a:r>
              <a:rPr lang="de-DE" dirty="0">
                <a:solidFill>
                  <a:schemeClr val="bg1"/>
                </a:solidFill>
              </a:rPr>
              <a:t> to exit out of a loop early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continue</a:t>
            </a:r>
            <a:r>
              <a:rPr lang="de-DE" dirty="0">
                <a:solidFill>
                  <a:schemeClr val="bg1"/>
                </a:solidFill>
              </a:rPr>
              <a:t> to skip one loop pass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8D91-BE6C-4525-E82F-99A85B935D0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33C7424-C648-4774-B82F-CF6E1C084AA1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EBF1-00D5-1069-7832-334CA0954C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016778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403249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105587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131920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Ask your local Java developer, he‘ll tell you a story or two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489693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1BF56-5F4A-02FA-4D6D-0B818C1E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3" y="599360"/>
            <a:ext cx="7557053" cy="56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05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1BF56-5F4A-02FA-4D6D-0B818C1E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3" y="599360"/>
            <a:ext cx="7557053" cy="5659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135B40-042F-5333-A455-01A99EE0D86B}"/>
              </a:ext>
            </a:extLst>
          </p:cNvPr>
          <p:cNvSpPr/>
          <p:nvPr/>
        </p:nvSpPr>
        <p:spPr>
          <a:xfrm>
            <a:off x="2646523" y="3790530"/>
            <a:ext cx="2199394" cy="66465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D3457-4CD6-6FD6-0B3B-D577EA856A20}"/>
              </a:ext>
            </a:extLst>
          </p:cNvPr>
          <p:cNvSpPr txBox="1"/>
          <p:nvPr/>
        </p:nvSpPr>
        <p:spPr>
          <a:xfrm>
            <a:off x="4845917" y="3963743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Object assignments in Java are references by default</a:t>
            </a:r>
          </a:p>
        </p:txBody>
      </p:sp>
    </p:spTree>
    <p:extLst>
      <p:ext uri="{BB962C8B-B14F-4D97-AF65-F5344CB8AC3E}">
        <p14:creationId xmlns:p14="http://schemas.microsoft.com/office/powerpoint/2010/main" val="358179162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1BF56-5F4A-02FA-4D6D-0B818C1E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3" y="599360"/>
            <a:ext cx="7557053" cy="5659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7208AB-8FDF-D4B9-6DFE-56EB26EC68A0}"/>
              </a:ext>
            </a:extLst>
          </p:cNvPr>
          <p:cNvSpPr/>
          <p:nvPr/>
        </p:nvSpPr>
        <p:spPr>
          <a:xfrm flipV="1">
            <a:off x="2618327" y="1293870"/>
            <a:ext cx="1901306" cy="309347"/>
          </a:xfrm>
          <a:prstGeom prst="rect">
            <a:avLst/>
          </a:prstGeom>
          <a:noFill/>
          <a:ln w="285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F79DD-2FA1-B19C-1AC5-60B17BA00BB0}"/>
              </a:ext>
            </a:extLst>
          </p:cNvPr>
          <p:cNvSpPr txBox="1"/>
          <p:nvPr/>
        </p:nvSpPr>
        <p:spPr>
          <a:xfrm>
            <a:off x="4559915" y="1293871"/>
            <a:ext cx="285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Objects are initialized with </a:t>
            </a:r>
            <a:r>
              <a:rPr lang="de-DE" dirty="0">
                <a:solidFill>
                  <a:srgbClr val="FFFF00"/>
                </a:solidFill>
              </a:rPr>
              <a:t>.a = 10</a:t>
            </a:r>
          </a:p>
        </p:txBody>
      </p:sp>
    </p:spTree>
    <p:extLst>
      <p:ext uri="{BB962C8B-B14F-4D97-AF65-F5344CB8AC3E}">
        <p14:creationId xmlns:p14="http://schemas.microsoft.com/office/powerpoint/2010/main" val="12835036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1BF56-5F4A-02FA-4D6D-0B818C1E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3" y="599360"/>
            <a:ext cx="7557053" cy="5659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135B40-042F-5333-A455-01A99EE0D86B}"/>
              </a:ext>
            </a:extLst>
          </p:cNvPr>
          <p:cNvSpPr/>
          <p:nvPr/>
        </p:nvSpPr>
        <p:spPr>
          <a:xfrm flipV="1">
            <a:off x="2646523" y="4499492"/>
            <a:ext cx="1522658" cy="3544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D3457-4CD6-6FD6-0B3B-D577EA856A20}"/>
              </a:ext>
            </a:extLst>
          </p:cNvPr>
          <p:cNvSpPr txBox="1"/>
          <p:nvPr/>
        </p:nvSpPr>
        <p:spPr>
          <a:xfrm>
            <a:off x="4169181" y="4522843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Modifying t2 </a:t>
            </a:r>
            <a:r>
              <a:rPr lang="de-DE" dirty="0">
                <a:solidFill>
                  <a:schemeClr val="bg1"/>
                </a:solidFill>
              </a:rPr>
              <a:t>also </a:t>
            </a:r>
            <a:r>
              <a:rPr lang="de-DE" dirty="0">
                <a:solidFill>
                  <a:srgbClr val="FF0000"/>
                </a:solidFill>
              </a:rPr>
              <a:t>modifies t1 and t3</a:t>
            </a:r>
          </a:p>
        </p:txBody>
      </p:sp>
    </p:spTree>
    <p:extLst>
      <p:ext uri="{BB962C8B-B14F-4D97-AF65-F5344CB8AC3E}">
        <p14:creationId xmlns:p14="http://schemas.microsoft.com/office/powerpoint/2010/main" val="15949560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1BF56-5F4A-02FA-4D6D-0B818C1E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13" y="599360"/>
            <a:ext cx="7557053" cy="5659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135B40-042F-5333-A455-01A99EE0D86B}"/>
              </a:ext>
            </a:extLst>
          </p:cNvPr>
          <p:cNvSpPr/>
          <p:nvPr/>
        </p:nvSpPr>
        <p:spPr>
          <a:xfrm flipV="1">
            <a:off x="2646523" y="4874113"/>
            <a:ext cx="2690834" cy="6807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D3457-4CD6-6FD6-0B3B-D577EA856A20}"/>
              </a:ext>
            </a:extLst>
          </p:cNvPr>
          <p:cNvSpPr txBox="1"/>
          <p:nvPr/>
        </p:nvSpPr>
        <p:spPr>
          <a:xfrm>
            <a:off x="5337357" y="506060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Do something with t1 and t3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E9D1EB-2D4D-5FE0-A709-6CAAC421ED87}"/>
              </a:ext>
            </a:extLst>
          </p:cNvPr>
          <p:cNvSpPr/>
          <p:nvPr/>
        </p:nvSpPr>
        <p:spPr>
          <a:xfrm flipV="1">
            <a:off x="2646523" y="2363876"/>
            <a:ext cx="3987912" cy="3430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A6CE2-3B3F-B74B-A1A1-182AD12F2110}"/>
              </a:ext>
            </a:extLst>
          </p:cNvPr>
          <p:cNvSpPr txBox="1"/>
          <p:nvPr/>
        </p:nvSpPr>
        <p:spPr>
          <a:xfrm>
            <a:off x="6634435" y="2350516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Prints </a:t>
            </a:r>
            <a:r>
              <a:rPr lang="de-DE" dirty="0">
                <a:solidFill>
                  <a:srgbClr val="FFFF00"/>
                </a:solidFill>
              </a:rPr>
              <a:t>5</a:t>
            </a:r>
            <a:r>
              <a:rPr lang="de-DE" dirty="0">
                <a:solidFill>
                  <a:schemeClr val="bg1"/>
                </a:solidFill>
              </a:rPr>
              <a:t> for both </a:t>
            </a:r>
            <a:r>
              <a:rPr lang="de-DE" dirty="0">
                <a:solidFill>
                  <a:srgbClr val="FFFF00"/>
                </a:solidFill>
              </a:rPr>
              <a:t>t1.a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t3.a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Depending on the situation, you </a:t>
            </a:r>
            <a:r>
              <a:rPr lang="de-DE" dirty="0">
                <a:solidFill>
                  <a:srgbClr val="FF0000"/>
                </a:solidFill>
              </a:rPr>
              <a:t>may not have wanted that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208AB-8FDF-D4B9-6DFE-56EB26EC68A0}"/>
              </a:ext>
            </a:extLst>
          </p:cNvPr>
          <p:cNvSpPr/>
          <p:nvPr/>
        </p:nvSpPr>
        <p:spPr>
          <a:xfrm flipV="1">
            <a:off x="2618327" y="1293870"/>
            <a:ext cx="1873109" cy="309347"/>
          </a:xfrm>
          <a:prstGeom prst="rect">
            <a:avLst/>
          </a:prstGeom>
          <a:noFill/>
          <a:ln w="1905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F79DD-2FA1-B19C-1AC5-60B17BA00BB0}"/>
              </a:ext>
            </a:extLst>
          </p:cNvPr>
          <p:cNvSpPr txBox="1"/>
          <p:nvPr/>
        </p:nvSpPr>
        <p:spPr>
          <a:xfrm>
            <a:off x="4491436" y="1185357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Objects are initialized with </a:t>
            </a:r>
            <a:r>
              <a:rPr lang="de-DE" dirty="0">
                <a:solidFill>
                  <a:srgbClr val="FFFF00"/>
                </a:solidFill>
              </a:rPr>
              <a:t>.a = 10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Reasonable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expect t1.a=10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959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Ask your local Java developer, he‘ll tell you a story or two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Ask your local Multithreading developer, he‘ll tell you a story or two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3222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3933D-DD4B-F7E7-9AB2-8B38069B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35" y="1373614"/>
            <a:ext cx="6410986" cy="4561928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A59B4D7-200F-D2E3-050A-3376141C2C1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59AC6E5-4CD4-41F2-90D4-36DD5E2A6712}" type="datetime1">
              <a:rPr lang="de-DE" smtClean="0"/>
              <a:t>11.06.2024</a:t>
            </a:fld>
            <a:endParaRPr lang="de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D1C48C8-27B8-57BC-4B1C-22456516FB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43875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Ask your local Java developer, he‘ll tell you a story or two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Ask your local Multithreading developer, he‘ll tell you a story or two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Race condition: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Multiple references </a:t>
            </a:r>
            <a:r>
              <a:rPr lang="de-DE" dirty="0">
                <a:solidFill>
                  <a:srgbClr val="FFFF00"/>
                </a:solidFill>
              </a:rPr>
              <a:t>access the same data at the same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One reference writes data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At the same time, </a:t>
            </a:r>
            <a:r>
              <a:rPr lang="de-DE" dirty="0">
                <a:solidFill>
                  <a:srgbClr val="00FF00"/>
                </a:solidFill>
              </a:rPr>
              <a:t>other reference reads data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Does it see the new value, or the old value?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689032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Race condition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To prevent this, Rust has the </a:t>
            </a:r>
            <a:r>
              <a:rPr lang="de-DE" dirty="0">
                <a:solidFill>
                  <a:srgbClr val="00FF00"/>
                </a:solidFill>
              </a:rPr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126918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Race condition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To prevent this, Rust has the </a:t>
            </a:r>
            <a:r>
              <a:rPr lang="de-DE" dirty="0">
                <a:solidFill>
                  <a:srgbClr val="00FF00"/>
                </a:solidFill>
              </a:rPr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Guarantees at compile time </a:t>
            </a:r>
            <a:r>
              <a:rPr lang="de-DE" dirty="0">
                <a:solidFill>
                  <a:schemeClr val="bg1"/>
                </a:solidFill>
              </a:rPr>
              <a:t>that no data races or race conditions happen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124174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Race condition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To prevent this, Rust has the </a:t>
            </a:r>
            <a:r>
              <a:rPr lang="de-DE" dirty="0">
                <a:solidFill>
                  <a:srgbClr val="00FF00"/>
                </a:solidFill>
              </a:rPr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Guarantees at compile time </a:t>
            </a:r>
            <a:r>
              <a:rPr lang="de-DE" dirty="0">
                <a:solidFill>
                  <a:schemeClr val="bg1"/>
                </a:solidFill>
              </a:rPr>
              <a:t>that no data races or race conditions happen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 </a:t>
            </a:r>
            <a:r>
              <a:rPr lang="de-DE" dirty="0">
                <a:solidFill>
                  <a:schemeClr val="bg1"/>
                </a:solidFill>
              </a:rPr>
              <a:t>that </a:t>
            </a:r>
            <a:r>
              <a:rPr lang="de-DE" dirty="0">
                <a:solidFill>
                  <a:srgbClr val="FFFF00"/>
                </a:solidFill>
              </a:rPr>
              <a:t>must be true at any point</a:t>
            </a:r>
            <a:r>
              <a:rPr lang="de-DE" dirty="0">
                <a:solidFill>
                  <a:schemeClr val="bg1"/>
                </a:solidFill>
              </a:rPr>
              <a:t> in your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499918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Race condition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To prevent this, Rust has the </a:t>
            </a:r>
            <a:r>
              <a:rPr lang="de-DE" dirty="0">
                <a:solidFill>
                  <a:srgbClr val="00FF00"/>
                </a:solidFill>
              </a:rPr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Guarantees at compile time </a:t>
            </a:r>
            <a:r>
              <a:rPr lang="de-DE" dirty="0">
                <a:solidFill>
                  <a:schemeClr val="bg1"/>
                </a:solidFill>
              </a:rPr>
              <a:t>that no data races or race conditions happen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 </a:t>
            </a:r>
            <a:r>
              <a:rPr lang="de-DE" dirty="0">
                <a:solidFill>
                  <a:schemeClr val="bg1"/>
                </a:solidFill>
              </a:rPr>
              <a:t>that </a:t>
            </a:r>
            <a:r>
              <a:rPr lang="de-DE" dirty="0">
                <a:solidFill>
                  <a:srgbClr val="FFFF00"/>
                </a:solidFill>
              </a:rPr>
              <a:t>must be true at any point</a:t>
            </a:r>
            <a:r>
              <a:rPr lang="de-DE" dirty="0">
                <a:solidFill>
                  <a:schemeClr val="bg1"/>
                </a:solidFill>
              </a:rPr>
              <a:t> in your program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 </a:t>
            </a:r>
            <a:r>
              <a:rPr lang="de-DE" dirty="0">
                <a:solidFill>
                  <a:srgbClr val="00FF00"/>
                </a:solidFill>
              </a:rPr>
              <a:t>mutably borrowed twice+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Not allowed,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Race condition: What happens if both write at the same time?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498331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Race condition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To prevent this, Rust has the </a:t>
            </a:r>
            <a:r>
              <a:rPr lang="de-DE" dirty="0">
                <a:solidFill>
                  <a:srgbClr val="00FF00"/>
                </a:solidFill>
              </a:rPr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Guarantees at compile time </a:t>
            </a:r>
            <a:r>
              <a:rPr lang="de-DE" dirty="0">
                <a:solidFill>
                  <a:schemeClr val="bg1"/>
                </a:solidFill>
              </a:rPr>
              <a:t>that no data races or race conditions happen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 </a:t>
            </a:r>
            <a:r>
              <a:rPr lang="de-DE" dirty="0">
                <a:solidFill>
                  <a:schemeClr val="bg1"/>
                </a:solidFill>
              </a:rPr>
              <a:t>that </a:t>
            </a:r>
            <a:r>
              <a:rPr lang="de-DE" dirty="0">
                <a:solidFill>
                  <a:srgbClr val="FFFF00"/>
                </a:solidFill>
              </a:rPr>
              <a:t>must be true at any point</a:t>
            </a:r>
            <a:r>
              <a:rPr lang="de-DE" dirty="0">
                <a:solidFill>
                  <a:schemeClr val="bg1"/>
                </a:solidFill>
              </a:rPr>
              <a:t> in your program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 </a:t>
            </a:r>
            <a:r>
              <a:rPr lang="de-DE" dirty="0">
                <a:solidFill>
                  <a:srgbClr val="00FF00"/>
                </a:solidFill>
              </a:rPr>
              <a:t>mutably borrowed twice+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Not allowed,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mutably borrowed once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No other references allowed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even immutable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Race condition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2187758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Race condition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To prevent this, Rust has the </a:t>
            </a:r>
            <a:r>
              <a:rPr lang="de-DE" dirty="0">
                <a:solidFill>
                  <a:srgbClr val="00FF00"/>
                </a:solidFill>
              </a:rPr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Guarantees at compile time </a:t>
            </a:r>
            <a:r>
              <a:rPr lang="de-DE" dirty="0">
                <a:solidFill>
                  <a:schemeClr val="bg1"/>
                </a:solidFill>
              </a:rPr>
              <a:t>that no data races or race conditions happen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 </a:t>
            </a:r>
            <a:r>
              <a:rPr lang="de-DE" dirty="0">
                <a:solidFill>
                  <a:schemeClr val="bg1"/>
                </a:solidFill>
              </a:rPr>
              <a:t>that </a:t>
            </a:r>
            <a:r>
              <a:rPr lang="de-DE" dirty="0">
                <a:solidFill>
                  <a:srgbClr val="FFFF00"/>
                </a:solidFill>
              </a:rPr>
              <a:t>must be true at any point</a:t>
            </a:r>
            <a:r>
              <a:rPr lang="de-DE" dirty="0">
                <a:solidFill>
                  <a:schemeClr val="bg1"/>
                </a:solidFill>
              </a:rPr>
              <a:t> in your program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 </a:t>
            </a:r>
            <a:r>
              <a:rPr lang="de-DE" dirty="0">
                <a:solidFill>
                  <a:srgbClr val="00FF00"/>
                </a:solidFill>
              </a:rPr>
              <a:t>mutably borrowed twice+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Not allowed,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mutably borrowed once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No other references allowed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even immutable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 </a:t>
            </a:r>
            <a:r>
              <a:rPr lang="de-DE" dirty="0">
                <a:solidFill>
                  <a:srgbClr val="00FF00"/>
                </a:solidFill>
              </a:rPr>
              <a:t>immutably borrowed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Only other immutable borrows allowed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Immutable borrow is readonly, 100 Reads don‘t change the value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468394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Rust is all about memory safety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are powerful, but can also lead to all sorts of bugs if not treated carefully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Race condition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To prevent this, Rust has the </a:t>
            </a:r>
            <a:r>
              <a:rPr lang="de-DE" dirty="0">
                <a:solidFill>
                  <a:srgbClr val="00FF00"/>
                </a:solidFill>
              </a:rPr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Guarantees at compile time </a:t>
            </a:r>
            <a:r>
              <a:rPr lang="de-DE" dirty="0">
                <a:solidFill>
                  <a:schemeClr val="bg1"/>
                </a:solidFill>
              </a:rPr>
              <a:t>that no data races or race conditions happen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 </a:t>
            </a:r>
            <a:r>
              <a:rPr lang="de-DE" dirty="0">
                <a:solidFill>
                  <a:schemeClr val="bg1"/>
                </a:solidFill>
              </a:rPr>
              <a:t>that </a:t>
            </a:r>
            <a:r>
              <a:rPr lang="de-DE" dirty="0">
                <a:solidFill>
                  <a:srgbClr val="FFFF00"/>
                </a:solidFill>
              </a:rPr>
              <a:t>must be true at any point</a:t>
            </a:r>
            <a:r>
              <a:rPr lang="de-DE" dirty="0">
                <a:solidFill>
                  <a:schemeClr val="bg1"/>
                </a:solidFill>
              </a:rPr>
              <a:t> in your program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 </a:t>
            </a:r>
            <a:r>
              <a:rPr lang="de-DE" dirty="0">
                <a:solidFill>
                  <a:srgbClr val="00FF00"/>
                </a:solidFill>
              </a:rPr>
              <a:t>mutably borrowed twice+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Not allowed,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mutably borrowed once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No other references allowed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even immutable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 </a:t>
            </a:r>
            <a:r>
              <a:rPr lang="de-DE" dirty="0">
                <a:solidFill>
                  <a:srgbClr val="00FF00"/>
                </a:solidFill>
              </a:rPr>
              <a:t>immutably borrowed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Only other immutable borrows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may not outlive borrowed data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If the original value was dropped in the meantime, we‘d have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dangling references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67132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Borrow Checker checks those rules by evaluating the </a:t>
            </a:r>
            <a:r>
              <a:rPr lang="de-DE" dirty="0">
                <a:solidFill>
                  <a:srgbClr val="00FF00"/>
                </a:solidFill>
              </a:rPr>
              <a:t>lifetimes of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Will be covered next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060605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4DC80-2408-5C07-913B-D52AAFA8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Borrow Checker checks those rules by evaluating the </a:t>
            </a:r>
            <a:r>
              <a:rPr lang="de-DE" dirty="0">
                <a:solidFill>
                  <a:srgbClr val="00FF00"/>
                </a:solidFill>
              </a:rPr>
              <a:t>lifetimes of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Will be covered next week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TLDR for 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References only fall into those categories </a:t>
            </a:r>
            <a:r>
              <a:rPr lang="de-DE" dirty="0">
                <a:solidFill>
                  <a:srgbClr val="00FF00"/>
                </a:solidFill>
              </a:rPr>
              <a:t>for the duration they‘re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631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3933D-DD4B-F7E7-9AB2-8B38069B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35" y="1373614"/>
            <a:ext cx="6410986" cy="45619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F5F77C-E1ED-0DF8-4034-7B8E4E7A4EA6}"/>
              </a:ext>
            </a:extLst>
          </p:cNvPr>
          <p:cNvSpPr/>
          <p:nvPr/>
        </p:nvSpPr>
        <p:spPr>
          <a:xfrm>
            <a:off x="4443098" y="2606241"/>
            <a:ext cx="1828800" cy="42296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6C046-FF6B-0CCD-EF38-37CDA3D8D22B}"/>
              </a:ext>
            </a:extLst>
          </p:cNvPr>
          <p:cNvSpPr txBox="1"/>
          <p:nvPr/>
        </p:nvSpPr>
        <p:spPr>
          <a:xfrm>
            <a:off x="6271898" y="2663832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Jump to </a:t>
            </a:r>
            <a:r>
              <a:rPr lang="de-DE" dirty="0">
                <a:solidFill>
                  <a:srgbClr val="00FF00"/>
                </a:solidFill>
              </a:rPr>
              <a:t>line 2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if n is less than 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C21A8-CBE9-B892-4C71-F3D936A72F2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8555479-5EC3-4C6E-8032-394BDAF10A8A}" type="datetime1">
              <a:rPr lang="de-DE" smtClean="0"/>
              <a:t>11.06.2024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00B9-7702-9D79-CCBE-45F7890AB71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894762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22F7F1-0BE5-1843-43FB-AEED6D5C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6" y="1206832"/>
            <a:ext cx="10592807" cy="37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79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22F7F1-0BE5-1843-43FB-AEED6D5C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6" y="1206832"/>
            <a:ext cx="10592807" cy="3775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2C13E-5A36-80EB-97D6-1E2CE78246C2}"/>
              </a:ext>
            </a:extLst>
          </p:cNvPr>
          <p:cNvSpPr txBox="1"/>
          <p:nvPr/>
        </p:nvSpPr>
        <p:spPr>
          <a:xfrm>
            <a:off x="2183710" y="4535747"/>
            <a:ext cx="782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Even though we have </a:t>
            </a:r>
            <a:r>
              <a:rPr lang="de-DE" dirty="0">
                <a:solidFill>
                  <a:srgbClr val="FFFF00"/>
                </a:solidFill>
              </a:rPr>
              <a:t>4 mutable references</a:t>
            </a:r>
            <a:r>
              <a:rPr lang="de-DE" dirty="0">
                <a:solidFill>
                  <a:schemeClr val="bg1"/>
                </a:solidFill>
              </a:rPr>
              <a:t>, it‘s fine because we‘re </a:t>
            </a:r>
            <a:r>
              <a:rPr lang="de-DE" dirty="0">
                <a:solidFill>
                  <a:srgbClr val="00FF00"/>
                </a:solidFill>
              </a:rPr>
              <a:t>not doing anything with them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96968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F932A-1E89-67B3-1B18-DE938BFF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6" y="1206833"/>
            <a:ext cx="10592807" cy="43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396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F932A-1E89-67B3-1B18-DE938BFF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6" y="1206833"/>
            <a:ext cx="10592807" cy="43307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10A93A-1062-8077-C2D1-6046CB50C0C1}"/>
              </a:ext>
            </a:extLst>
          </p:cNvPr>
          <p:cNvSpPr/>
          <p:nvPr/>
        </p:nvSpPr>
        <p:spPr>
          <a:xfrm>
            <a:off x="1730000" y="2320239"/>
            <a:ext cx="9662403" cy="279396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59804-3904-9959-F044-7002DF3193F0}"/>
              </a:ext>
            </a:extLst>
          </p:cNvPr>
          <p:cNvSpPr txBox="1"/>
          <p:nvPr/>
        </p:nvSpPr>
        <p:spPr>
          <a:xfrm>
            <a:off x="5065695" y="4590980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Mutable reference used in this range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 other references allowed here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32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266C9A1-1FF7-C6A3-32D0-D9D8DE2F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8" y="1210861"/>
            <a:ext cx="10592807" cy="4320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820308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784B5A-2BB6-335B-F3B5-34486914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8" y="1210861"/>
            <a:ext cx="10592807" cy="4320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0A93A-1062-8077-C2D1-6046CB50C0C1}"/>
              </a:ext>
            </a:extLst>
          </p:cNvPr>
          <p:cNvSpPr/>
          <p:nvPr/>
        </p:nvSpPr>
        <p:spPr>
          <a:xfrm>
            <a:off x="1730000" y="3955686"/>
            <a:ext cx="9662403" cy="115851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59804-3904-9959-F044-7002DF3193F0}"/>
              </a:ext>
            </a:extLst>
          </p:cNvPr>
          <p:cNvSpPr txBox="1"/>
          <p:nvPr/>
        </p:nvSpPr>
        <p:spPr>
          <a:xfrm>
            <a:off x="5065695" y="4590980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Mutable reference used in this range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 other references allowed here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829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881134-056B-C047-3E5D-1B985336B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Time for exercises!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176230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E2FB7-646B-5FDE-2E88-561CEA95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8363833" cy="4366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AF4642-6E2C-8EDE-ED5B-DB138E5C67A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71181105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E2FB7-646B-5FDE-2E88-561CEA95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8363833" cy="4366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3E43C-95FC-8995-671A-C4F9A1CB4BE8}"/>
              </a:ext>
            </a:extLst>
          </p:cNvPr>
          <p:cNvSpPr txBox="1"/>
          <p:nvPr/>
        </p:nvSpPr>
        <p:spPr>
          <a:xfrm>
            <a:off x="758918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</p:spTree>
    <p:extLst>
      <p:ext uri="{BB962C8B-B14F-4D97-AF65-F5344CB8AC3E}">
        <p14:creationId xmlns:p14="http://schemas.microsoft.com/office/powerpoint/2010/main" val="169657951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E2FB7-646B-5FDE-2E88-561CEA95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8363833" cy="4366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3E43C-95FC-8995-671A-C4F9A1CB4BE8}"/>
              </a:ext>
            </a:extLst>
          </p:cNvPr>
          <p:cNvSpPr txBox="1"/>
          <p:nvPr/>
        </p:nvSpPr>
        <p:spPr>
          <a:xfrm>
            <a:off x="758918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76F7C-BDD4-0E5F-4D77-BA3A0DAA9CB2}"/>
              </a:ext>
            </a:extLst>
          </p:cNvPr>
          <p:cNvSpPr/>
          <p:nvPr/>
        </p:nvSpPr>
        <p:spPr>
          <a:xfrm>
            <a:off x="3347429" y="2905780"/>
            <a:ext cx="6406131" cy="5232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E18BF-AA8E-32A8-132F-F3012A32C467}"/>
              </a:ext>
            </a:extLst>
          </p:cNvPr>
          <p:cNvSpPr txBox="1"/>
          <p:nvPr/>
        </p:nvSpPr>
        <p:spPr>
          <a:xfrm>
            <a:off x="6725167" y="3438443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contains the memory address of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6653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3933D-DD4B-F7E7-9AB2-8B38069B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35" y="1373614"/>
            <a:ext cx="6410986" cy="45619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E64E8-E518-0E5F-5414-637C86EE68B4}"/>
              </a:ext>
            </a:extLst>
          </p:cNvPr>
          <p:cNvSpPr/>
          <p:nvPr/>
        </p:nvSpPr>
        <p:spPr>
          <a:xfrm>
            <a:off x="4443098" y="3876727"/>
            <a:ext cx="1252768" cy="42296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FC205-E4A9-18B4-14A6-842E9659A83C}"/>
              </a:ext>
            </a:extLst>
          </p:cNvPr>
          <p:cNvSpPr txBox="1"/>
          <p:nvPr/>
        </p:nvSpPr>
        <p:spPr>
          <a:xfrm>
            <a:off x="5690337" y="3934318"/>
            <a:ext cx="27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Jump to </a:t>
            </a:r>
            <a:r>
              <a:rPr lang="de-DE" dirty="0">
                <a:solidFill>
                  <a:srgbClr val="00FF00"/>
                </a:solidFill>
              </a:rPr>
              <a:t>line 10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if n is equal to 7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F64719D-0BA2-7F26-31FE-2F043C97562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99146CF-33DD-4C14-8337-CFE16A3AE877}" type="datetime1">
              <a:rPr lang="de-DE" smtClean="0"/>
              <a:t>11.06.2024</a:t>
            </a:fld>
            <a:endParaRPr lang="de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BE30BF4-31FB-6346-7CCD-B57A7FA1831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12657243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E2FB7-646B-5FDE-2E88-561CEA95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8363833" cy="4366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3E43C-95FC-8995-671A-C4F9A1CB4BE8}"/>
              </a:ext>
            </a:extLst>
          </p:cNvPr>
          <p:cNvSpPr txBox="1"/>
          <p:nvPr/>
        </p:nvSpPr>
        <p:spPr>
          <a:xfrm>
            <a:off x="758918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76F7C-BDD4-0E5F-4D77-BA3A0DAA9CB2}"/>
              </a:ext>
            </a:extLst>
          </p:cNvPr>
          <p:cNvSpPr/>
          <p:nvPr/>
        </p:nvSpPr>
        <p:spPr>
          <a:xfrm>
            <a:off x="3347429" y="3463413"/>
            <a:ext cx="636455" cy="5232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E18BF-AA8E-32A8-132F-F3012A32C467}"/>
              </a:ext>
            </a:extLst>
          </p:cNvPr>
          <p:cNvSpPr txBox="1"/>
          <p:nvPr/>
        </p:nvSpPr>
        <p:spPr>
          <a:xfrm>
            <a:off x="6650424" y="3463413"/>
            <a:ext cx="3005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Dereference</a:t>
            </a:r>
            <a:r>
              <a:rPr lang="de-DE" dirty="0">
                <a:solidFill>
                  <a:srgbClr val="FFFF00"/>
                </a:solidFill>
              </a:rPr>
              <a:t> b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Get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original memory address</a:t>
            </a:r>
            <a:b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Gets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address of a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167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E2FB7-646B-5FDE-2E88-561CEA95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8363833" cy="4366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3E43C-95FC-8995-671A-C4F9A1CB4BE8}"/>
              </a:ext>
            </a:extLst>
          </p:cNvPr>
          <p:cNvSpPr txBox="1"/>
          <p:nvPr/>
        </p:nvSpPr>
        <p:spPr>
          <a:xfrm>
            <a:off x="758918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76F7C-BDD4-0E5F-4D77-BA3A0DAA9CB2}"/>
              </a:ext>
            </a:extLst>
          </p:cNvPr>
          <p:cNvSpPr/>
          <p:nvPr/>
        </p:nvSpPr>
        <p:spPr>
          <a:xfrm>
            <a:off x="3347429" y="3463413"/>
            <a:ext cx="2078548" cy="5232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E18BF-AA8E-32A8-132F-F3012A32C467}"/>
              </a:ext>
            </a:extLst>
          </p:cNvPr>
          <p:cNvSpPr txBox="1"/>
          <p:nvPr/>
        </p:nvSpPr>
        <p:spPr>
          <a:xfrm>
            <a:off x="5446874" y="357113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Writes </a:t>
            </a:r>
            <a:r>
              <a:rPr lang="de-DE" dirty="0">
                <a:solidFill>
                  <a:srgbClr val="FFFF00"/>
                </a:solidFill>
              </a:rPr>
              <a:t>10</a:t>
            </a:r>
            <a:r>
              <a:rPr lang="de-DE" dirty="0">
                <a:solidFill>
                  <a:schemeClr val="bg1"/>
                </a:solidFill>
              </a:rPr>
              <a:t> into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91373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E2FB7-646B-5FDE-2E88-561CEA95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8363833" cy="4366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3E43C-95FC-8995-671A-C4F9A1CB4BE8}"/>
              </a:ext>
            </a:extLst>
          </p:cNvPr>
          <p:cNvSpPr txBox="1"/>
          <p:nvPr/>
        </p:nvSpPr>
        <p:spPr>
          <a:xfrm>
            <a:off x="758918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76F7C-BDD4-0E5F-4D77-BA3A0DAA9CB2}"/>
              </a:ext>
            </a:extLst>
          </p:cNvPr>
          <p:cNvSpPr/>
          <p:nvPr/>
        </p:nvSpPr>
        <p:spPr>
          <a:xfrm>
            <a:off x="3347429" y="3463413"/>
            <a:ext cx="2078548" cy="5232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E18BF-AA8E-32A8-132F-F3012A32C467}"/>
              </a:ext>
            </a:extLst>
          </p:cNvPr>
          <p:cNvSpPr txBox="1"/>
          <p:nvPr/>
        </p:nvSpPr>
        <p:spPr>
          <a:xfrm>
            <a:off x="5446874" y="357113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Writes </a:t>
            </a:r>
            <a:r>
              <a:rPr lang="de-DE" dirty="0">
                <a:solidFill>
                  <a:srgbClr val="FFFF00"/>
                </a:solidFill>
              </a:rPr>
              <a:t>10</a:t>
            </a:r>
            <a:r>
              <a:rPr lang="de-DE" dirty="0">
                <a:solidFill>
                  <a:schemeClr val="bg1"/>
                </a:solidFill>
              </a:rPr>
              <a:t> into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75B1A4-4B7D-400A-596E-2C4C7C7F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557" y="4716974"/>
            <a:ext cx="1991003" cy="895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15008-9BC5-2AF5-6325-92C760823D23}"/>
              </a:ext>
            </a:extLst>
          </p:cNvPr>
          <p:cNvSpPr txBox="1"/>
          <p:nvPr/>
        </p:nvSpPr>
        <p:spPr>
          <a:xfrm>
            <a:off x="7762557" y="4409197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It compiles, and prints:</a:t>
            </a:r>
          </a:p>
        </p:txBody>
      </p:sp>
    </p:spTree>
    <p:extLst>
      <p:ext uri="{BB962C8B-B14F-4D97-AF65-F5344CB8AC3E}">
        <p14:creationId xmlns:p14="http://schemas.microsoft.com/office/powerpoint/2010/main" val="7702998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30CE38-CE00-B715-3BC6-40102C3F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10044973" cy="35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760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30CE38-CE00-B715-3BC6-40102C3F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10044973" cy="3566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F3C14-B8CA-E9CD-2C05-16453EE698E7}"/>
              </a:ext>
            </a:extLst>
          </p:cNvPr>
          <p:cNvSpPr txBox="1"/>
          <p:nvPr/>
        </p:nvSpPr>
        <p:spPr>
          <a:xfrm>
            <a:off x="927032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</p:spTree>
    <p:extLst>
      <p:ext uri="{BB962C8B-B14F-4D97-AF65-F5344CB8AC3E}">
        <p14:creationId xmlns:p14="http://schemas.microsoft.com/office/powerpoint/2010/main" val="41914623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30CE38-CE00-B715-3BC6-40102C3F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10044973" cy="3566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F3C14-B8CA-E9CD-2C05-16453EE698E7}"/>
              </a:ext>
            </a:extLst>
          </p:cNvPr>
          <p:cNvSpPr txBox="1"/>
          <p:nvPr/>
        </p:nvSpPr>
        <p:spPr>
          <a:xfrm>
            <a:off x="927032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24EB8-4C54-EAE4-3EB1-F8B2534BC0E2}"/>
              </a:ext>
            </a:extLst>
          </p:cNvPr>
          <p:cNvSpPr/>
          <p:nvPr/>
        </p:nvSpPr>
        <p:spPr>
          <a:xfrm>
            <a:off x="2296070" y="2263845"/>
            <a:ext cx="9138630" cy="159919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4CC5A-1B77-2644-D5A2-E8377B2049C0}"/>
              </a:ext>
            </a:extLst>
          </p:cNvPr>
          <p:cNvSpPr txBox="1"/>
          <p:nvPr/>
        </p:nvSpPr>
        <p:spPr>
          <a:xfrm>
            <a:off x="9610162" y="3557655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Mutable borrow here</a:t>
            </a:r>
          </a:p>
        </p:txBody>
      </p:sp>
    </p:spTree>
    <p:extLst>
      <p:ext uri="{BB962C8B-B14F-4D97-AF65-F5344CB8AC3E}">
        <p14:creationId xmlns:p14="http://schemas.microsoft.com/office/powerpoint/2010/main" val="28170993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30CE38-CE00-B715-3BC6-40102C3F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10044973" cy="3566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F3C14-B8CA-E9CD-2C05-16453EE698E7}"/>
              </a:ext>
            </a:extLst>
          </p:cNvPr>
          <p:cNvSpPr txBox="1"/>
          <p:nvPr/>
        </p:nvSpPr>
        <p:spPr>
          <a:xfrm>
            <a:off x="927032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24EB8-4C54-EAE4-3EB1-F8B2534BC0E2}"/>
              </a:ext>
            </a:extLst>
          </p:cNvPr>
          <p:cNvSpPr/>
          <p:nvPr/>
        </p:nvSpPr>
        <p:spPr>
          <a:xfrm>
            <a:off x="2296070" y="2263845"/>
            <a:ext cx="9138630" cy="159919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4CC5A-1B77-2644-D5A2-E8377B2049C0}"/>
              </a:ext>
            </a:extLst>
          </p:cNvPr>
          <p:cNvSpPr txBox="1"/>
          <p:nvPr/>
        </p:nvSpPr>
        <p:spPr>
          <a:xfrm>
            <a:off x="9610162" y="3557655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Mutable borrow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04ADA-6E41-5542-215B-C01626A45297}"/>
              </a:ext>
            </a:extLst>
          </p:cNvPr>
          <p:cNvSpPr/>
          <p:nvPr/>
        </p:nvSpPr>
        <p:spPr>
          <a:xfrm>
            <a:off x="2356492" y="2783483"/>
            <a:ext cx="8950647" cy="5295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D16A2-2580-793F-5177-A882EDAB2443}"/>
              </a:ext>
            </a:extLst>
          </p:cNvPr>
          <p:cNvSpPr txBox="1"/>
          <p:nvPr/>
        </p:nvSpPr>
        <p:spPr>
          <a:xfrm>
            <a:off x="9283828" y="3013723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Immutable borrow here</a:t>
            </a:r>
          </a:p>
        </p:txBody>
      </p:sp>
    </p:spTree>
    <p:extLst>
      <p:ext uri="{BB962C8B-B14F-4D97-AF65-F5344CB8AC3E}">
        <p14:creationId xmlns:p14="http://schemas.microsoft.com/office/powerpoint/2010/main" val="1351752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30CE38-CE00-B715-3BC6-40102C3F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10044973" cy="3566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F3C14-B8CA-E9CD-2C05-16453EE698E7}"/>
              </a:ext>
            </a:extLst>
          </p:cNvPr>
          <p:cNvSpPr txBox="1"/>
          <p:nvPr/>
        </p:nvSpPr>
        <p:spPr>
          <a:xfrm>
            <a:off x="9270325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24EB8-4C54-EAE4-3EB1-F8B2534BC0E2}"/>
              </a:ext>
            </a:extLst>
          </p:cNvPr>
          <p:cNvSpPr/>
          <p:nvPr/>
        </p:nvSpPr>
        <p:spPr>
          <a:xfrm>
            <a:off x="2296070" y="2263845"/>
            <a:ext cx="9138630" cy="159919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4CC5A-1B77-2644-D5A2-E8377B2049C0}"/>
              </a:ext>
            </a:extLst>
          </p:cNvPr>
          <p:cNvSpPr txBox="1"/>
          <p:nvPr/>
        </p:nvSpPr>
        <p:spPr>
          <a:xfrm>
            <a:off x="9610162" y="3557655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Mutable borrow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04ADA-6E41-5542-215B-C01626A45297}"/>
              </a:ext>
            </a:extLst>
          </p:cNvPr>
          <p:cNvSpPr/>
          <p:nvPr/>
        </p:nvSpPr>
        <p:spPr>
          <a:xfrm>
            <a:off x="2356492" y="2783483"/>
            <a:ext cx="8950647" cy="5295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D16A2-2580-793F-5177-A882EDAB2443}"/>
              </a:ext>
            </a:extLst>
          </p:cNvPr>
          <p:cNvSpPr txBox="1"/>
          <p:nvPr/>
        </p:nvSpPr>
        <p:spPr>
          <a:xfrm>
            <a:off x="9283828" y="3013723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Immutable borrow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89453-713F-DF96-1677-0112E5831814}"/>
              </a:ext>
            </a:extLst>
          </p:cNvPr>
          <p:cNvSpPr txBox="1"/>
          <p:nvPr/>
        </p:nvSpPr>
        <p:spPr>
          <a:xfrm>
            <a:off x="5211403" y="4812108"/>
            <a:ext cx="24016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Regions overlap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Borrow Checker violation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Code does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compile!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5659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10D0C7-8556-F96F-229A-8EDC9539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0"/>
            <a:ext cx="10079132" cy="35665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0C7376-615A-0D79-C7EF-41832276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80" y="4380528"/>
            <a:ext cx="8092226" cy="1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8167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3933D-DD4B-F7E7-9AB2-8B38069B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35" y="1373614"/>
            <a:ext cx="6410986" cy="45619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B3976E-8A1C-4742-EAB8-117786064C32}"/>
              </a:ext>
            </a:extLst>
          </p:cNvPr>
          <p:cNvSpPr/>
          <p:nvPr/>
        </p:nvSpPr>
        <p:spPr>
          <a:xfrm>
            <a:off x="807932" y="1373614"/>
            <a:ext cx="572003" cy="3544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D291-15AD-FC98-C10B-382846A6019B}"/>
              </a:ext>
            </a:extLst>
          </p:cNvPr>
          <p:cNvSpPr txBox="1"/>
          <p:nvPr/>
        </p:nvSpPr>
        <p:spPr>
          <a:xfrm>
            <a:off x="7790921" y="1373614"/>
            <a:ext cx="2786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 we print in the console?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7C461EA-15E5-2B72-BE96-3C3530AAF1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1C6DED8-E51E-4E11-B6B1-06A933C2F04A}" type="datetime1">
              <a:rPr lang="de-DE" smtClean="0"/>
              <a:t>11.06.2024</a:t>
            </a:fld>
            <a:endParaRPr lang="de-DE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6C2732-CF1D-9069-ABE9-DE8FB2221B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1364819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C9A4-0272-9D3B-13D1-C0B3FB4B4C8A}"/>
              </a:ext>
            </a:extLst>
          </p:cNvPr>
          <p:cNvSpPr txBox="1"/>
          <p:nvPr/>
        </p:nvSpPr>
        <p:spPr>
          <a:xfrm>
            <a:off x="7154072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</p:spTree>
    <p:extLst>
      <p:ext uri="{BB962C8B-B14F-4D97-AF65-F5344CB8AC3E}">
        <p14:creationId xmlns:p14="http://schemas.microsoft.com/office/powerpoint/2010/main" val="145175676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C9A4-0272-9D3B-13D1-C0B3FB4B4C8A}"/>
              </a:ext>
            </a:extLst>
          </p:cNvPr>
          <p:cNvSpPr txBox="1"/>
          <p:nvPr/>
        </p:nvSpPr>
        <p:spPr>
          <a:xfrm>
            <a:off x="7154072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1CE85-3BC8-32A2-3254-111B605529E4}"/>
              </a:ext>
            </a:extLst>
          </p:cNvPr>
          <p:cNvSpPr txBox="1"/>
          <p:nvPr/>
        </p:nvSpPr>
        <p:spPr>
          <a:xfrm>
            <a:off x="7154072" y="233543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It does compile!</a:t>
            </a:r>
          </a:p>
        </p:txBody>
      </p:sp>
    </p:spTree>
    <p:extLst>
      <p:ext uri="{BB962C8B-B14F-4D97-AF65-F5344CB8AC3E}">
        <p14:creationId xmlns:p14="http://schemas.microsoft.com/office/powerpoint/2010/main" val="1754983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C9A4-0272-9D3B-13D1-C0B3FB4B4C8A}"/>
              </a:ext>
            </a:extLst>
          </p:cNvPr>
          <p:cNvSpPr txBox="1"/>
          <p:nvPr/>
        </p:nvSpPr>
        <p:spPr>
          <a:xfrm>
            <a:off x="7154072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1CE85-3BC8-32A2-3254-111B605529E4}"/>
              </a:ext>
            </a:extLst>
          </p:cNvPr>
          <p:cNvSpPr txBox="1"/>
          <p:nvPr/>
        </p:nvSpPr>
        <p:spPr>
          <a:xfrm>
            <a:off x="7154072" y="2335431"/>
            <a:ext cx="4079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We‘re finally at a point where </a:t>
            </a:r>
            <a:r>
              <a:rPr lang="de-DE" dirty="0">
                <a:solidFill>
                  <a:srgbClr val="00FF00"/>
                </a:solidFill>
              </a:rPr>
              <a:t>we can reuse the same Vector </a:t>
            </a:r>
            <a:r>
              <a:rPr lang="de-DE" dirty="0">
                <a:solidFill>
                  <a:schemeClr val="bg1"/>
                </a:solidFill>
              </a:rPr>
              <a:t>in a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-loop!</a:t>
            </a:r>
          </a:p>
        </p:txBody>
      </p:sp>
    </p:spTree>
    <p:extLst>
      <p:ext uri="{BB962C8B-B14F-4D97-AF65-F5344CB8AC3E}">
        <p14:creationId xmlns:p14="http://schemas.microsoft.com/office/powerpoint/2010/main" val="186696747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C9A4-0272-9D3B-13D1-C0B3FB4B4C8A}"/>
              </a:ext>
            </a:extLst>
          </p:cNvPr>
          <p:cNvSpPr txBox="1"/>
          <p:nvPr/>
        </p:nvSpPr>
        <p:spPr>
          <a:xfrm>
            <a:off x="7154072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1CE85-3BC8-32A2-3254-111B605529E4}"/>
              </a:ext>
            </a:extLst>
          </p:cNvPr>
          <p:cNvSpPr txBox="1"/>
          <p:nvPr/>
        </p:nvSpPr>
        <p:spPr>
          <a:xfrm>
            <a:off x="7154072" y="2335431"/>
            <a:ext cx="4079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We‘re finally at a point where </a:t>
            </a:r>
            <a:r>
              <a:rPr lang="de-DE" dirty="0">
                <a:solidFill>
                  <a:srgbClr val="00FF00"/>
                </a:solidFill>
              </a:rPr>
              <a:t>we can reuse the same Vector </a:t>
            </a:r>
            <a:r>
              <a:rPr lang="de-DE" dirty="0">
                <a:solidFill>
                  <a:schemeClr val="bg1"/>
                </a:solidFill>
              </a:rPr>
              <a:t>in a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-loop!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A194A-E0AC-E65B-079D-8B61B81C7E56}"/>
              </a:ext>
            </a:extLst>
          </p:cNvPr>
          <p:cNvSpPr/>
          <p:nvPr/>
        </p:nvSpPr>
        <p:spPr>
          <a:xfrm>
            <a:off x="1901307" y="2727086"/>
            <a:ext cx="4902312" cy="8862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40813-8CBD-3EEA-AFD9-3EB75F50D549}"/>
              </a:ext>
            </a:extLst>
          </p:cNvPr>
          <p:cNvSpPr/>
          <p:nvPr/>
        </p:nvSpPr>
        <p:spPr>
          <a:xfrm>
            <a:off x="1901307" y="3613289"/>
            <a:ext cx="4902312" cy="8862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B4FF8-1F4A-9DC5-7792-8E172379549D}"/>
              </a:ext>
            </a:extLst>
          </p:cNvPr>
          <p:cNvSpPr txBox="1"/>
          <p:nvPr/>
        </p:nvSpPr>
        <p:spPr>
          <a:xfrm>
            <a:off x="6803619" y="3459400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Those loops modify the elements of our original vector!</a:t>
            </a:r>
          </a:p>
        </p:txBody>
      </p:sp>
    </p:spTree>
    <p:extLst>
      <p:ext uri="{BB962C8B-B14F-4D97-AF65-F5344CB8AC3E}">
        <p14:creationId xmlns:p14="http://schemas.microsoft.com/office/powerpoint/2010/main" val="15066892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C9A4-0272-9D3B-13D1-C0B3FB4B4C8A}"/>
              </a:ext>
            </a:extLst>
          </p:cNvPr>
          <p:cNvSpPr txBox="1"/>
          <p:nvPr/>
        </p:nvSpPr>
        <p:spPr>
          <a:xfrm>
            <a:off x="7154072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A194A-E0AC-E65B-079D-8B61B81C7E56}"/>
              </a:ext>
            </a:extLst>
          </p:cNvPr>
          <p:cNvSpPr/>
          <p:nvPr/>
        </p:nvSpPr>
        <p:spPr>
          <a:xfrm>
            <a:off x="1901307" y="2727086"/>
            <a:ext cx="4902312" cy="8862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40813-8CBD-3EEA-AFD9-3EB75F50D549}"/>
              </a:ext>
            </a:extLst>
          </p:cNvPr>
          <p:cNvSpPr/>
          <p:nvPr/>
        </p:nvSpPr>
        <p:spPr>
          <a:xfrm>
            <a:off x="1901307" y="3613289"/>
            <a:ext cx="4902312" cy="8862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D6A56-5E01-A87A-A372-0917DDA99874}"/>
              </a:ext>
            </a:extLst>
          </p:cNvPr>
          <p:cNvSpPr txBox="1"/>
          <p:nvPr/>
        </p:nvSpPr>
        <p:spPr>
          <a:xfrm>
            <a:off x="6805947" y="3016299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Mutable borrow in this 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F3102-4E63-6170-526C-993B1F1FAEFC}"/>
              </a:ext>
            </a:extLst>
          </p:cNvPr>
          <p:cNvSpPr txBox="1"/>
          <p:nvPr/>
        </p:nvSpPr>
        <p:spPr>
          <a:xfrm>
            <a:off x="6803619" y="3902501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Mutable borrow in this range</a:t>
            </a:r>
          </a:p>
        </p:txBody>
      </p:sp>
    </p:spTree>
    <p:extLst>
      <p:ext uri="{BB962C8B-B14F-4D97-AF65-F5344CB8AC3E}">
        <p14:creationId xmlns:p14="http://schemas.microsoft.com/office/powerpoint/2010/main" val="397035427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C9A4-0272-9D3B-13D1-C0B3FB4B4C8A}"/>
              </a:ext>
            </a:extLst>
          </p:cNvPr>
          <p:cNvSpPr txBox="1"/>
          <p:nvPr/>
        </p:nvSpPr>
        <p:spPr>
          <a:xfrm>
            <a:off x="7154072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A194A-E0AC-E65B-079D-8B61B81C7E56}"/>
              </a:ext>
            </a:extLst>
          </p:cNvPr>
          <p:cNvSpPr/>
          <p:nvPr/>
        </p:nvSpPr>
        <p:spPr>
          <a:xfrm>
            <a:off x="1901307" y="2727086"/>
            <a:ext cx="4902312" cy="8862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40813-8CBD-3EEA-AFD9-3EB75F50D549}"/>
              </a:ext>
            </a:extLst>
          </p:cNvPr>
          <p:cNvSpPr/>
          <p:nvPr/>
        </p:nvSpPr>
        <p:spPr>
          <a:xfrm>
            <a:off x="1901307" y="3613289"/>
            <a:ext cx="4902312" cy="8862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D6A56-5E01-A87A-A372-0917DDA99874}"/>
              </a:ext>
            </a:extLst>
          </p:cNvPr>
          <p:cNvSpPr txBox="1"/>
          <p:nvPr/>
        </p:nvSpPr>
        <p:spPr>
          <a:xfrm>
            <a:off x="6805947" y="3016299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Mutable borrow in this 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F3102-4E63-6170-526C-993B1F1FAEFC}"/>
              </a:ext>
            </a:extLst>
          </p:cNvPr>
          <p:cNvSpPr txBox="1"/>
          <p:nvPr/>
        </p:nvSpPr>
        <p:spPr>
          <a:xfrm>
            <a:off x="6803619" y="3902501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Mutable borrow in this 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F6705-0056-B304-6516-2FBD48FDCD67}"/>
              </a:ext>
            </a:extLst>
          </p:cNvPr>
          <p:cNvSpPr txBox="1"/>
          <p:nvPr/>
        </p:nvSpPr>
        <p:spPr>
          <a:xfrm>
            <a:off x="7422538" y="3429000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No overlap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 Borrow Checker violation!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863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C9A4-0272-9D3B-13D1-C0B3FB4B4C8A}"/>
              </a:ext>
            </a:extLst>
          </p:cNvPr>
          <p:cNvSpPr txBox="1"/>
          <p:nvPr/>
        </p:nvSpPr>
        <p:spPr>
          <a:xfrm>
            <a:off x="7154072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2F0647-5CFA-3944-B63E-07044C85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71" y="4516990"/>
            <a:ext cx="878147" cy="11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2897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08943-DCE7-3F67-55D9-D74E529FDB1B}"/>
              </a:ext>
            </a:extLst>
          </p:cNvPr>
          <p:cNvSpPr/>
          <p:nvPr/>
        </p:nvSpPr>
        <p:spPr>
          <a:xfrm>
            <a:off x="692849" y="1245550"/>
            <a:ext cx="696878" cy="44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000000"/>
                </a:solidFill>
              </a:rPr>
              <a:t>2/3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CA97A-EA82-27E8-2167-04EB537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27" y="1245551"/>
            <a:ext cx="5764345" cy="50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C9A4-0272-9D3B-13D1-C0B3FB4B4C8A}"/>
              </a:ext>
            </a:extLst>
          </p:cNvPr>
          <p:cNvSpPr txBox="1"/>
          <p:nvPr/>
        </p:nvSpPr>
        <p:spPr>
          <a:xfrm>
            <a:off x="7154072" y="1245550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2F0647-5CFA-3944-B63E-07044C85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71" y="4516990"/>
            <a:ext cx="878147" cy="1188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1A363-1183-C923-74A0-3DCA1342E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181" y="5705071"/>
            <a:ext cx="5642157" cy="3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724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Next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645C1-D089-56D8-BBE8-2066F2F61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Lifetimes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8604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3933D-DD4B-F7E7-9AB2-8B38069B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35" y="1373614"/>
            <a:ext cx="6410986" cy="45619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B3976E-8A1C-4742-EAB8-117786064C32}"/>
              </a:ext>
            </a:extLst>
          </p:cNvPr>
          <p:cNvSpPr/>
          <p:nvPr/>
        </p:nvSpPr>
        <p:spPr>
          <a:xfrm>
            <a:off x="807932" y="1373614"/>
            <a:ext cx="572003" cy="3544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D291-15AD-FC98-C10B-382846A6019B}"/>
              </a:ext>
            </a:extLst>
          </p:cNvPr>
          <p:cNvSpPr txBox="1"/>
          <p:nvPr/>
        </p:nvSpPr>
        <p:spPr>
          <a:xfrm>
            <a:off x="7790921" y="1373614"/>
            <a:ext cx="2786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 we print in the console?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6B12C-A49F-CC7D-8690-6A1A92A2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952" y="2668603"/>
            <a:ext cx="1667108" cy="19719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50C47-65E7-75FF-F5A8-DDEC972EC8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759B8A6-67BA-46D9-9882-9C90825F8C42}" type="datetime1">
              <a:rPr lang="de-DE" smtClean="0"/>
              <a:t>11.06.2024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A077-EE45-1FA2-F453-22690011FE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3151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n in </a:t>
            </a:r>
            <a:r>
              <a:rPr lang="de-DE" dirty="0">
                <a:solidFill>
                  <a:srgbClr val="00FF00"/>
                </a:solidFill>
              </a:rPr>
              <a:t>x..y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stops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before 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n in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x..=y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includes y</a:t>
            </a:r>
            <a:endParaRPr lang="de-DE" dirty="0">
              <a:solidFill>
                <a:srgbClr val="00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break</a:t>
            </a:r>
            <a:r>
              <a:rPr lang="de-DE" dirty="0">
                <a:solidFill>
                  <a:schemeClr val="bg1"/>
                </a:solidFill>
              </a:rPr>
              <a:t> to exit out of a loop early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continue</a:t>
            </a:r>
            <a:r>
              <a:rPr lang="de-DE" dirty="0">
                <a:solidFill>
                  <a:schemeClr val="bg1"/>
                </a:solidFill>
              </a:rPr>
              <a:t> to skip one loop pass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A4CB-19C7-47E6-8947-F22F57EC66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A5DBD3F-B89B-4095-BDBE-DB901A0DF06D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4CC5-8553-EB03-C3CF-C7C8D9BD1C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6430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n in </a:t>
            </a:r>
            <a:r>
              <a:rPr lang="de-DE" dirty="0">
                <a:solidFill>
                  <a:srgbClr val="00FF00"/>
                </a:solidFill>
              </a:rPr>
              <a:t>x..y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stops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before 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n in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x..=y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includes y</a:t>
            </a:r>
            <a:endParaRPr lang="de-DE" dirty="0">
              <a:solidFill>
                <a:srgbClr val="00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break</a:t>
            </a:r>
            <a:r>
              <a:rPr lang="de-DE" dirty="0">
                <a:solidFill>
                  <a:schemeClr val="bg1"/>
                </a:solidFill>
              </a:rPr>
              <a:t> to exit out of a loop early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continue</a:t>
            </a:r>
            <a:r>
              <a:rPr lang="de-DE" dirty="0">
                <a:solidFill>
                  <a:schemeClr val="bg1"/>
                </a:solidFill>
              </a:rPr>
              <a:t> to skip one loop pass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</a:t>
            </a:r>
            <a:r>
              <a:rPr lang="de-DE" dirty="0">
                <a:solidFill>
                  <a:srgbClr val="00FF00"/>
                </a:solidFill>
              </a:rPr>
              <a:t>nest loops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Nesting means putting a structure inside itself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Similar to nested 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316A-15CC-933D-C4EE-6F9DEAEFE31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588E5A8-106A-4256-8696-37D1A0481F6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56E44-995A-160F-ECAA-732B22A83C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264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n in </a:t>
            </a:r>
            <a:r>
              <a:rPr lang="de-DE" dirty="0">
                <a:solidFill>
                  <a:srgbClr val="00FF00"/>
                </a:solidFill>
              </a:rPr>
              <a:t>x..y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stops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before 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n in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x..=y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includes y</a:t>
            </a:r>
            <a:endParaRPr lang="de-DE" dirty="0">
              <a:solidFill>
                <a:srgbClr val="00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break</a:t>
            </a:r>
            <a:r>
              <a:rPr lang="de-DE" dirty="0">
                <a:solidFill>
                  <a:schemeClr val="bg1"/>
                </a:solidFill>
              </a:rPr>
              <a:t> to exit out of a loop early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continue</a:t>
            </a:r>
            <a:r>
              <a:rPr lang="de-DE" dirty="0">
                <a:solidFill>
                  <a:schemeClr val="bg1"/>
                </a:solidFill>
              </a:rPr>
              <a:t> to skip one loop pass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can </a:t>
            </a:r>
            <a:r>
              <a:rPr lang="de-DE" dirty="0">
                <a:solidFill>
                  <a:srgbClr val="00FF00"/>
                </a:solidFill>
              </a:rPr>
              <a:t>nest loops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Loops allow us to </a:t>
            </a:r>
            <a:r>
              <a:rPr lang="de-DE" dirty="0">
                <a:solidFill>
                  <a:srgbClr val="00FF00"/>
                </a:solidFill>
              </a:rPr>
              <a:t>control the flow of the program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We can </a:t>
            </a:r>
            <a:r>
              <a:rPr lang="de-DE" dirty="0">
                <a:solidFill>
                  <a:srgbClr val="FFFF00"/>
                </a:solidFill>
              </a:rPr>
              <a:t>now implement simple algorithms</a:t>
            </a:r>
            <a:r>
              <a:rPr lang="de-DE" dirty="0">
                <a:solidFill>
                  <a:schemeClr val="bg1"/>
                </a:solidFill>
              </a:rPr>
              <a:t>, such as: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factorial of a number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n!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Primality test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Is n a prime?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7068-5B0E-EF0E-952F-20740678060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FECBCD4-F418-483A-BCAB-590A071921A4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CEC3-BE52-E412-47C1-2E31610A94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3953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B8165-A884-0BB1-9DF4-995E9732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74" y="1701751"/>
            <a:ext cx="9818052" cy="4388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017C3-6C15-5B81-496E-EEFB63BB6DAD}"/>
              </a:ext>
            </a:extLst>
          </p:cNvPr>
          <p:cNvSpPr txBox="1"/>
          <p:nvPr/>
        </p:nvSpPr>
        <p:spPr>
          <a:xfrm>
            <a:off x="7364286" y="1701751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n! = n * (n – 1) * (n – 2) * ... * 2 * 1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C5210CF-D1D9-E846-4304-16BA36C179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2BA1213-3078-4A27-8FFB-2672FA450A56}" type="datetime1">
              <a:rPr lang="de-DE" smtClean="0"/>
              <a:t>11.06.2024</a:t>
            </a:fld>
            <a:endParaRPr lang="de-DE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0B9C83-68B6-483F-957F-775E05B2932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6724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64F7-AF1D-D674-CCC9-D44011A3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FBC80-64E5-AE40-0B85-BF5017F30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>
              <a:buFont typeface="+mj-lt"/>
              <a:buAutoNum type="arabicPeriod"/>
            </a:pPr>
            <a:r>
              <a:rPr lang="de-DE" dirty="0"/>
              <a:t>Ownership</a:t>
            </a:r>
          </a:p>
          <a:p>
            <a:pPr>
              <a:buFont typeface="+mj-lt"/>
              <a:buAutoNum type="arabicPeriod"/>
            </a:pPr>
            <a:r>
              <a:rPr lang="de-DE" dirty="0"/>
              <a:t>Borrow Checker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F9DF-DE73-CFB9-3B96-4542CF56130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1669636-E431-42B3-AA32-6D26BD0961A7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5283D-E9FD-2FDF-45BF-957D1A542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2043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B8165-A884-0BB1-9DF4-995E9732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74" y="1701094"/>
            <a:ext cx="9818052" cy="4388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017C3-6C15-5B81-496E-EEFB63BB6DAD}"/>
              </a:ext>
            </a:extLst>
          </p:cNvPr>
          <p:cNvSpPr txBox="1"/>
          <p:nvPr/>
        </p:nvSpPr>
        <p:spPr>
          <a:xfrm>
            <a:off x="7364286" y="170109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n! = n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(n – 1)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(n – 2)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...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2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ABADD0-474C-AB70-8E8C-E2F6C8C2B799}"/>
              </a:ext>
            </a:extLst>
          </p:cNvPr>
          <p:cNvSpPr/>
          <p:nvPr/>
        </p:nvSpPr>
        <p:spPr>
          <a:xfrm>
            <a:off x="4882171" y="3850953"/>
            <a:ext cx="692849" cy="6525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C491-F115-4AB1-9A30-8815BEAE606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2D2992F-B1F6-4E4C-B7EC-4C4A847D8372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8E8E-8E74-8993-8877-93E4F24A01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35677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B8165-A884-0BB1-9DF4-995E9732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74" y="1701094"/>
            <a:ext cx="9818052" cy="4388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017C3-6C15-5B81-496E-EEFB63BB6DAD}"/>
              </a:ext>
            </a:extLst>
          </p:cNvPr>
          <p:cNvSpPr txBox="1"/>
          <p:nvPr/>
        </p:nvSpPr>
        <p:spPr>
          <a:xfrm>
            <a:off x="7364286" y="1702290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n! = </a:t>
            </a:r>
            <a:r>
              <a:rPr lang="de-DE" sz="1800" dirty="0">
                <a:solidFill>
                  <a:srgbClr val="FFFF00"/>
                </a:solidFill>
              </a:rPr>
              <a:t>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(n – 1)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(n – 2)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...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2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ABADD0-474C-AB70-8E8C-E2F6C8C2B799}"/>
              </a:ext>
            </a:extLst>
          </p:cNvPr>
          <p:cNvSpPr/>
          <p:nvPr/>
        </p:nvSpPr>
        <p:spPr>
          <a:xfrm>
            <a:off x="4882171" y="3850953"/>
            <a:ext cx="692849" cy="6525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3F695-E330-8A52-27D5-1FF53612482B}"/>
              </a:ext>
            </a:extLst>
          </p:cNvPr>
          <p:cNvSpPr/>
          <p:nvPr/>
        </p:nvSpPr>
        <p:spPr>
          <a:xfrm>
            <a:off x="2183282" y="3347429"/>
            <a:ext cx="4862030" cy="5035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92A17-65A9-40EB-BDAE-59A2AB54CB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D16636E-9BF8-4283-BA8F-72F76E8A640C}" type="datetime1">
              <a:rPr lang="de-DE" smtClean="0"/>
              <a:t>11.06.2024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4410-F0EE-B111-5EAC-E09632B69D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1900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B8165-A884-0BB1-9DF4-995E9732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74" y="1701094"/>
            <a:ext cx="9818052" cy="4388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017C3-6C15-5B81-496E-EEFB63BB6DAD}"/>
              </a:ext>
            </a:extLst>
          </p:cNvPr>
          <p:cNvSpPr txBox="1"/>
          <p:nvPr/>
        </p:nvSpPr>
        <p:spPr>
          <a:xfrm>
            <a:off x="7364286" y="170109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n! = </a:t>
            </a:r>
            <a:r>
              <a:rPr lang="de-DE" sz="1800" dirty="0">
                <a:solidFill>
                  <a:srgbClr val="FFFF00"/>
                </a:solidFill>
              </a:rPr>
              <a:t>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(n – 1)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(n – 2)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...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2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00FF00"/>
                </a:solidFill>
              </a:rPr>
              <a:t>*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ABADD0-474C-AB70-8E8C-E2F6C8C2B799}"/>
              </a:ext>
            </a:extLst>
          </p:cNvPr>
          <p:cNvSpPr/>
          <p:nvPr/>
        </p:nvSpPr>
        <p:spPr>
          <a:xfrm>
            <a:off x="4882171" y="3850953"/>
            <a:ext cx="692849" cy="6525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3F695-E330-8A52-27D5-1FF53612482B}"/>
              </a:ext>
            </a:extLst>
          </p:cNvPr>
          <p:cNvSpPr/>
          <p:nvPr/>
        </p:nvSpPr>
        <p:spPr>
          <a:xfrm>
            <a:off x="2183282" y="3347429"/>
            <a:ext cx="4862030" cy="5035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1510B-FA2B-CA61-F7D1-A8169A3A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45" y="5454582"/>
            <a:ext cx="3953956" cy="62477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C0D76B7-DFBC-A1C8-2838-568C9D8F4E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6BD3F95-453B-47F2-ABE5-0636597BAB35}" type="datetime1">
              <a:rPr lang="de-DE" smtClean="0"/>
              <a:t>11.06.2024</a:t>
            </a:fld>
            <a:endParaRPr lang="de-DE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2CAE3B-0ADD-8742-ADEC-7285AF5241D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95827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B8165-A884-0BB1-9DF4-995E9732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74" y="1701094"/>
            <a:ext cx="9818052" cy="4388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1510B-FA2B-CA61-F7D1-A8169A3A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45" y="5454582"/>
            <a:ext cx="3953956" cy="624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D2300-D980-8B5B-7BF4-F9415B3E5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704" y="1191570"/>
            <a:ext cx="1846322" cy="3456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20F05-ED7C-3783-9CB0-07D2606EE17C}"/>
              </a:ext>
            </a:extLst>
          </p:cNvPr>
          <p:cNvSpPr txBox="1"/>
          <p:nvPr/>
        </p:nvSpPr>
        <p:spPr>
          <a:xfrm>
            <a:off x="7799036" y="1191570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WolframAlpha: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6B40DA6-9749-B48E-49E5-4DAEE3630E6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B72CA0D-F48F-47E4-9950-006848B384BD}" type="datetime1">
              <a:rPr lang="de-DE" smtClean="0"/>
              <a:t>11.06.2024</a:t>
            </a:fld>
            <a:endParaRPr lang="de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BA67176-0151-532B-B8A4-54C02EB10B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3309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3652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8672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771CE-F011-2D01-2500-DF6DE62F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2473933"/>
            <a:ext cx="11168839" cy="29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2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771CE-F011-2D01-2500-DF6DE62F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2473933"/>
            <a:ext cx="11168839" cy="29985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8C125-5BA7-E485-5323-90C4F8F5900E}"/>
              </a:ext>
            </a:extLst>
          </p:cNvPr>
          <p:cNvCxnSpPr/>
          <p:nvPr/>
        </p:nvCxnSpPr>
        <p:spPr>
          <a:xfrm flipV="1">
            <a:off x="8994957" y="4974819"/>
            <a:ext cx="1643503" cy="35045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EFFCF5-AF02-49BB-E1DC-DB652E298EA1}"/>
              </a:ext>
            </a:extLst>
          </p:cNvPr>
          <p:cNvSpPr txBox="1"/>
          <p:nvPr/>
        </p:nvSpPr>
        <p:spPr>
          <a:xfrm>
            <a:off x="7436046" y="5260394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red wiggly lines are never good!</a:t>
            </a:r>
          </a:p>
        </p:txBody>
      </p:sp>
    </p:spTree>
    <p:extLst>
      <p:ext uri="{BB962C8B-B14F-4D97-AF65-F5344CB8AC3E}">
        <p14:creationId xmlns:p14="http://schemas.microsoft.com/office/powerpoint/2010/main" val="857233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771CE-F011-2D01-2500-DF6DE62F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2473933"/>
            <a:ext cx="11168839" cy="29985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8C125-5BA7-E485-5323-90C4F8F5900E}"/>
              </a:ext>
            </a:extLst>
          </p:cNvPr>
          <p:cNvCxnSpPr/>
          <p:nvPr/>
        </p:nvCxnSpPr>
        <p:spPr>
          <a:xfrm flipV="1">
            <a:off x="8994957" y="4974819"/>
            <a:ext cx="1643503" cy="35045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EFFCF5-AF02-49BB-E1DC-DB652E298EA1}"/>
              </a:ext>
            </a:extLst>
          </p:cNvPr>
          <p:cNvSpPr txBox="1"/>
          <p:nvPr/>
        </p:nvSpPr>
        <p:spPr>
          <a:xfrm>
            <a:off x="7436046" y="5260394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red wiggly lines are never good!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CC8D5-9219-64C6-329A-2246DB625E78}"/>
              </a:ext>
            </a:extLst>
          </p:cNvPr>
          <p:cNvCxnSpPr>
            <a:cxnSpLocks/>
          </p:cNvCxnSpPr>
          <p:nvPr/>
        </p:nvCxnSpPr>
        <p:spPr>
          <a:xfrm flipH="1">
            <a:off x="5309159" y="2872499"/>
            <a:ext cx="2844241" cy="5957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E4C98-954B-C82C-C620-03F29C215331}"/>
              </a:ext>
            </a:extLst>
          </p:cNvPr>
          <p:cNvSpPr txBox="1"/>
          <p:nvPr/>
        </p:nvSpPr>
        <p:spPr>
          <a:xfrm>
            <a:off x="8153400" y="271861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Dots mean the mistake lies here</a:t>
            </a:r>
          </a:p>
        </p:txBody>
      </p:sp>
    </p:spTree>
    <p:extLst>
      <p:ext uri="{BB962C8B-B14F-4D97-AF65-F5344CB8AC3E}">
        <p14:creationId xmlns:p14="http://schemas.microsoft.com/office/powerpoint/2010/main" val="145698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take a closer look at the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2409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</a:t>
            </a:r>
            <a:r>
              <a:rPr lang="de-DE" dirty="0">
                <a:solidFill>
                  <a:srgbClr val="00FF00"/>
                </a:solidFill>
              </a:rPr>
              <a:t>bool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5209-7823-D7DA-297E-C697F95017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CD796F8-7A3D-4066-92E1-F6091E7DC4B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91DB-7C20-AB30-60AA-291BD15831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78492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take a closer look at the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9EB58-E1AD-8A03-A957-CC902235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" y="2680422"/>
            <a:ext cx="11976056" cy="2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62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take a closer look at the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9EB58-E1AD-8A03-A957-CC902235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" y="2680422"/>
            <a:ext cx="11976056" cy="2628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D2577-9053-B65F-8602-7CFB1A9C161E}"/>
              </a:ext>
            </a:extLst>
          </p:cNvPr>
          <p:cNvSpPr txBox="1"/>
          <p:nvPr/>
        </p:nvSpPr>
        <p:spPr>
          <a:xfrm>
            <a:off x="6775422" y="2680422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A lot of words, let‘s focus on the important bits</a:t>
            </a:r>
          </a:p>
        </p:txBody>
      </p:sp>
    </p:spTree>
    <p:extLst>
      <p:ext uri="{BB962C8B-B14F-4D97-AF65-F5344CB8AC3E}">
        <p14:creationId xmlns:p14="http://schemas.microsoft.com/office/powerpoint/2010/main" val="298959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take a closer look at the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9EB58-E1AD-8A03-A957-CC902235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" y="2680422"/>
            <a:ext cx="11976056" cy="2628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D2577-9053-B65F-8602-7CFB1A9C161E}"/>
              </a:ext>
            </a:extLst>
          </p:cNvPr>
          <p:cNvSpPr txBox="1"/>
          <p:nvPr/>
        </p:nvSpPr>
        <p:spPr>
          <a:xfrm>
            <a:off x="6775422" y="2680422"/>
            <a:ext cx="383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A lot of words, let‘s focus on the important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C9D84-7731-D823-D5EA-8C116A3A4EE6}"/>
              </a:ext>
            </a:extLst>
          </p:cNvPr>
          <p:cNvSpPr/>
          <p:nvPr/>
        </p:nvSpPr>
        <p:spPr>
          <a:xfrm>
            <a:off x="107972" y="2868074"/>
            <a:ext cx="1189106" cy="22074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ACEE3-073C-901E-B4EC-990A402021D9}"/>
              </a:ext>
            </a:extLst>
          </p:cNvPr>
          <p:cNvSpPr/>
          <p:nvPr/>
        </p:nvSpPr>
        <p:spPr>
          <a:xfrm>
            <a:off x="1297078" y="2868074"/>
            <a:ext cx="1526686" cy="2739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CD23F-7833-B052-44B7-79BBECDC6386}"/>
              </a:ext>
            </a:extLst>
          </p:cNvPr>
          <p:cNvSpPr/>
          <p:nvPr/>
        </p:nvSpPr>
        <p:spPr>
          <a:xfrm>
            <a:off x="2730442" y="3536755"/>
            <a:ext cx="3365557" cy="2336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8D42A-4F8D-3573-6A01-4A480D62313E}"/>
              </a:ext>
            </a:extLst>
          </p:cNvPr>
          <p:cNvSpPr/>
          <p:nvPr/>
        </p:nvSpPr>
        <p:spPr>
          <a:xfrm>
            <a:off x="7452891" y="3536754"/>
            <a:ext cx="1240684" cy="2336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06DB5-A9A2-5DC4-004A-58BFC539BDBC}"/>
              </a:ext>
            </a:extLst>
          </p:cNvPr>
          <p:cNvSpPr/>
          <p:nvPr/>
        </p:nvSpPr>
        <p:spPr>
          <a:xfrm>
            <a:off x="3941586" y="5075524"/>
            <a:ext cx="2499496" cy="2336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019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take a closer look at the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9EB58-E1AD-8A03-A957-CC902235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" y="2680422"/>
            <a:ext cx="11976056" cy="2628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D2577-9053-B65F-8602-7CFB1A9C161E}"/>
              </a:ext>
            </a:extLst>
          </p:cNvPr>
          <p:cNvSpPr txBox="1"/>
          <p:nvPr/>
        </p:nvSpPr>
        <p:spPr>
          <a:xfrm>
            <a:off x="6775422" y="2680422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A lot of words, let‘s focus on the important bits,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boiling it down even more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C9D84-7731-D823-D5EA-8C116A3A4EE6}"/>
              </a:ext>
            </a:extLst>
          </p:cNvPr>
          <p:cNvSpPr/>
          <p:nvPr/>
        </p:nvSpPr>
        <p:spPr>
          <a:xfrm>
            <a:off x="107972" y="2868074"/>
            <a:ext cx="1189106" cy="22074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ACEE3-073C-901E-B4EC-990A402021D9}"/>
              </a:ext>
            </a:extLst>
          </p:cNvPr>
          <p:cNvSpPr/>
          <p:nvPr/>
        </p:nvSpPr>
        <p:spPr>
          <a:xfrm>
            <a:off x="1297078" y="2868074"/>
            <a:ext cx="1526686" cy="2739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CD23F-7833-B052-44B7-79BBECDC6386}"/>
              </a:ext>
            </a:extLst>
          </p:cNvPr>
          <p:cNvSpPr/>
          <p:nvPr/>
        </p:nvSpPr>
        <p:spPr>
          <a:xfrm>
            <a:off x="2730442" y="3536755"/>
            <a:ext cx="3365557" cy="2336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8D42A-4F8D-3573-6A01-4A480D62313E}"/>
              </a:ext>
            </a:extLst>
          </p:cNvPr>
          <p:cNvSpPr/>
          <p:nvPr/>
        </p:nvSpPr>
        <p:spPr>
          <a:xfrm>
            <a:off x="7452891" y="3536754"/>
            <a:ext cx="1240684" cy="2336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06DB5-A9A2-5DC4-004A-58BFC539BDBC}"/>
              </a:ext>
            </a:extLst>
          </p:cNvPr>
          <p:cNvSpPr/>
          <p:nvPr/>
        </p:nvSpPr>
        <p:spPr>
          <a:xfrm>
            <a:off x="3941586" y="5075524"/>
            <a:ext cx="2499496" cy="2336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395437-FCB1-F8EC-0AEA-D8B5A231B638}"/>
              </a:ext>
            </a:extLst>
          </p:cNvPr>
          <p:cNvSpPr/>
          <p:nvPr/>
        </p:nvSpPr>
        <p:spPr>
          <a:xfrm>
            <a:off x="4436046" y="3994790"/>
            <a:ext cx="4832827" cy="2336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AC85A-C0AD-082D-2A3C-2D0681A8737C}"/>
              </a:ext>
            </a:extLst>
          </p:cNvPr>
          <p:cNvSpPr/>
          <p:nvPr/>
        </p:nvSpPr>
        <p:spPr>
          <a:xfrm>
            <a:off x="1297077" y="4444106"/>
            <a:ext cx="5204427" cy="233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54BB-F9E3-6F02-F28E-6DA18E178507}"/>
              </a:ext>
            </a:extLst>
          </p:cNvPr>
          <p:cNvSpPr/>
          <p:nvPr/>
        </p:nvSpPr>
        <p:spPr>
          <a:xfrm>
            <a:off x="6116208" y="3537201"/>
            <a:ext cx="5967820" cy="233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E93959-FAAA-2DD9-11F9-C7BC7BF4BE9D}"/>
              </a:ext>
            </a:extLst>
          </p:cNvPr>
          <p:cNvSpPr/>
          <p:nvPr/>
        </p:nvSpPr>
        <p:spPr>
          <a:xfrm>
            <a:off x="8657689" y="4624125"/>
            <a:ext cx="2941925" cy="233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E8E893-458C-2589-3F59-C89E7B03A1D7}"/>
              </a:ext>
            </a:extLst>
          </p:cNvPr>
          <p:cNvSpPr/>
          <p:nvPr/>
        </p:nvSpPr>
        <p:spPr>
          <a:xfrm>
            <a:off x="128228" y="5075525"/>
            <a:ext cx="1978517" cy="233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18A9FF-4999-2674-91F0-CF8D4A8E57EC}"/>
              </a:ext>
            </a:extLst>
          </p:cNvPr>
          <p:cNvSpPr/>
          <p:nvPr/>
        </p:nvSpPr>
        <p:spPr>
          <a:xfrm>
            <a:off x="652549" y="3329643"/>
            <a:ext cx="5204427" cy="233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80C1D-ECDB-6BF6-73B7-9E011A04150B}"/>
              </a:ext>
            </a:extLst>
          </p:cNvPr>
          <p:cNvSpPr/>
          <p:nvPr/>
        </p:nvSpPr>
        <p:spPr>
          <a:xfrm>
            <a:off x="478859" y="3498712"/>
            <a:ext cx="5204427" cy="2336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946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take a closer look at the error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Error boiled down to three keywords: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Borrowed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Moved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55706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Last time: Using a </a:t>
            </a:r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/>
              <a:t> in a </a:t>
            </a:r>
            <a:r>
              <a:rPr lang="de-DE" dirty="0">
                <a:solidFill>
                  <a:srgbClr val="FFFF00"/>
                </a:solidFill>
              </a:rPr>
              <a:t>for-loop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made the variable invalid</a:t>
            </a:r>
            <a:r>
              <a:rPr lang="de-DE" dirty="0"/>
              <a:t> after the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take a closer look at the error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Error boiled down to three keywords: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Borrowed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Moved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Ownership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Today, we‘ll dive deep down into the world of 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04368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At some point, every compiler constructor has to address 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57995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26536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Manual Management</a:t>
            </a:r>
            <a:r>
              <a:rPr lang="de-DE" dirty="0">
                <a:solidFill>
                  <a:schemeClr val="bg1"/>
                </a:solidFill>
              </a:rPr>
              <a:t>, like in C or Assembly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15943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Manual Management</a:t>
            </a:r>
            <a:r>
              <a:rPr lang="de-DE" dirty="0">
                <a:solidFill>
                  <a:schemeClr val="bg1"/>
                </a:solidFill>
              </a:rPr>
              <a:t>, like in C or Assembly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Garbage Collection</a:t>
            </a:r>
            <a:r>
              <a:rPr lang="de-DE" dirty="0">
                <a:solidFill>
                  <a:schemeClr val="bg1"/>
                </a:solidFill>
              </a:rPr>
              <a:t>, like in Java or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3806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</a:t>
            </a:r>
            <a:r>
              <a:rPr lang="de-DE" dirty="0">
                <a:solidFill>
                  <a:srgbClr val="00FF00"/>
                </a:solidFill>
              </a:rPr>
              <a:t>bool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immutable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let mut</a:t>
            </a:r>
            <a:r>
              <a:rPr lang="de-DE" dirty="0">
                <a:sym typeface="Wingdings" panose="05000000000000000000" pitchFamily="2" charset="2"/>
              </a:rPr>
              <a:t>  mutable variable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9B83-992E-277D-D584-FE876A2CC17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B52CD93-3A84-462D-A09C-47F0DB1F0D0B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7249-1CFF-CCFA-3B74-58FB169FD9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21781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Manual Management</a:t>
            </a:r>
            <a:r>
              <a:rPr lang="de-DE" dirty="0">
                <a:solidFill>
                  <a:schemeClr val="bg1"/>
                </a:solidFill>
              </a:rPr>
              <a:t>, like in C or Assembly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Garbage Collection</a:t>
            </a:r>
            <a:r>
              <a:rPr lang="de-DE" dirty="0">
                <a:solidFill>
                  <a:schemeClr val="bg1"/>
                </a:solidFill>
              </a:rPr>
              <a:t>, like in Java or Python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Automatic Reference Counting</a:t>
            </a:r>
            <a:r>
              <a:rPr lang="de-DE" dirty="0">
                <a:solidFill>
                  <a:schemeClr val="bg1"/>
                </a:solidFill>
              </a:rPr>
              <a:t>, like in Swift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75435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Manual Management</a:t>
            </a:r>
            <a:r>
              <a:rPr lang="de-DE" dirty="0">
                <a:solidFill>
                  <a:schemeClr val="bg1"/>
                </a:solidFill>
              </a:rPr>
              <a:t>, like in C or Assembly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Garbage Collection</a:t>
            </a:r>
            <a:r>
              <a:rPr lang="de-DE" dirty="0">
                <a:solidFill>
                  <a:schemeClr val="bg1"/>
                </a:solidFill>
              </a:rPr>
              <a:t>, like in Java or Python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Automatic Reference Counting</a:t>
            </a:r>
            <a:r>
              <a:rPr lang="de-DE" dirty="0">
                <a:solidFill>
                  <a:schemeClr val="bg1"/>
                </a:solidFill>
              </a:rPr>
              <a:t>, like in Swift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Ownership-Model</a:t>
            </a:r>
            <a:r>
              <a:rPr lang="de-DE" dirty="0">
                <a:solidFill>
                  <a:schemeClr val="bg1"/>
                </a:solidFill>
              </a:rPr>
              <a:t>, like in Rust or... Well, so far only Rust has really pulled it off (and maybe C++)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291675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>
                <a:solidFill>
                  <a:srgbClr val="00FF00"/>
                </a:solidFill>
              </a:rPr>
              <a:t>Ownership-Model</a:t>
            </a:r>
            <a:r>
              <a:rPr lang="de-DE" dirty="0">
                <a:solidFill>
                  <a:schemeClr val="bg1"/>
                </a:solidFill>
              </a:rPr>
              <a:t> is the technique used in Rust, it controls everything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851188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>
                <a:solidFill>
                  <a:srgbClr val="00FF00"/>
                </a:solidFill>
              </a:rPr>
              <a:t>Ownership-Model</a:t>
            </a:r>
            <a:r>
              <a:rPr lang="de-DE" dirty="0">
                <a:solidFill>
                  <a:schemeClr val="bg1"/>
                </a:solidFill>
              </a:rPr>
              <a:t> is the technique used in Rust, it controls everything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39811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>
                <a:solidFill>
                  <a:srgbClr val="00FF00"/>
                </a:solidFill>
              </a:rPr>
              <a:t>Ownership-Model</a:t>
            </a:r>
            <a:r>
              <a:rPr lang="de-DE" dirty="0">
                <a:solidFill>
                  <a:schemeClr val="bg1"/>
                </a:solidFill>
              </a:rPr>
              <a:t> is the technique used in Rust, it controls everything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value has an owner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Your </a:t>
            </a:r>
            <a:r>
              <a:rPr lang="de-DE" dirty="0">
                <a:solidFill>
                  <a:srgbClr val="FFFF00"/>
                </a:solidFill>
              </a:rPr>
              <a:t>5 on the stack</a:t>
            </a:r>
            <a:r>
              <a:rPr lang="de-DE" dirty="0">
                <a:solidFill>
                  <a:schemeClr val="bg1"/>
                </a:solidFill>
              </a:rPr>
              <a:t> has an owner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Your </a:t>
            </a:r>
            <a:r>
              <a:rPr lang="de-DE" dirty="0">
                <a:solidFill>
                  <a:srgbClr val="FFFF00"/>
                </a:solidFill>
              </a:rPr>
              <a:t>elements on the heap </a:t>
            </a:r>
            <a:r>
              <a:rPr lang="de-DE" dirty="0">
                <a:solidFill>
                  <a:schemeClr val="bg1"/>
                </a:solidFill>
              </a:rPr>
              <a:t>have an owner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49954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>
                <a:solidFill>
                  <a:srgbClr val="00FF00"/>
                </a:solidFill>
              </a:rPr>
              <a:t>Ownership-Model</a:t>
            </a:r>
            <a:r>
              <a:rPr lang="de-DE" dirty="0">
                <a:solidFill>
                  <a:schemeClr val="bg1"/>
                </a:solidFill>
              </a:rPr>
              <a:t> is the technique used in Rust, it controls everything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value has an owner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 can only be </a:t>
            </a:r>
            <a:r>
              <a:rPr lang="de-DE" dirty="0">
                <a:solidFill>
                  <a:srgbClr val="00FF00"/>
                </a:solidFill>
              </a:rPr>
              <a:t>exactly one owner at any given time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This is related to the Vector-problem we faced earlier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85270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>
                <a:solidFill>
                  <a:srgbClr val="00FF00"/>
                </a:solidFill>
              </a:rPr>
              <a:t>Ownership-Model</a:t>
            </a:r>
            <a:r>
              <a:rPr lang="de-DE" dirty="0">
                <a:solidFill>
                  <a:schemeClr val="bg1"/>
                </a:solidFill>
              </a:rPr>
              <a:t> is the technique used in Rust, it controls everything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value has an owner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 can only be </a:t>
            </a:r>
            <a:r>
              <a:rPr lang="de-DE" dirty="0">
                <a:solidFill>
                  <a:srgbClr val="00FF00"/>
                </a:solidFill>
              </a:rPr>
              <a:t>exactly one owner at any given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When the owner is dropped, the value is dropped (memory is freed)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864220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elephant in the room: </a:t>
            </a:r>
            <a:r>
              <a:rPr lang="de-DE" dirty="0">
                <a:solidFill>
                  <a:srgbClr val="00FF00"/>
                </a:solidFill>
              </a:rPr>
              <a:t>Memory Management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you handle data structures, how do you handle heap allocations, etcetc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different techniques exist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>
                <a:solidFill>
                  <a:srgbClr val="00FF00"/>
                </a:solidFill>
              </a:rPr>
              <a:t>Ownership-Model</a:t>
            </a:r>
            <a:r>
              <a:rPr lang="de-DE" dirty="0">
                <a:solidFill>
                  <a:schemeClr val="bg1"/>
                </a:solidFill>
              </a:rPr>
              <a:t> is the technique used in Rust, it controls everything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Set of rules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value has an owner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 can only be </a:t>
            </a:r>
            <a:r>
              <a:rPr lang="de-DE" dirty="0">
                <a:solidFill>
                  <a:srgbClr val="00FF00"/>
                </a:solidFill>
              </a:rPr>
              <a:t>exactly one owner at any given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When the owner is dropped, the value is dropped (memory is freed)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Almost always initiated </a:t>
            </a:r>
            <a:r>
              <a:rPr lang="de-DE" dirty="0">
                <a:solidFill>
                  <a:srgbClr val="00FF00"/>
                </a:solidFill>
              </a:rPr>
              <a:t>by a variable going out of scope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Drop is recursive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Scope drops variable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variable drops Vector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Vector drops elements, which can drop other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07385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F689E-2F28-C55F-8D30-18C1EEE2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14" y="1244712"/>
            <a:ext cx="7650889" cy="48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74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F689E-2F28-C55F-8D30-18C1EEE2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14" y="1244712"/>
            <a:ext cx="7650889" cy="48047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8E6CFC-F45E-F410-4DE6-DCBD00F5232C}"/>
              </a:ext>
            </a:extLst>
          </p:cNvPr>
          <p:cNvSpPr txBox="1"/>
          <p:nvPr/>
        </p:nvSpPr>
        <p:spPr>
          <a:xfrm>
            <a:off x="3197586" y="4366563"/>
            <a:ext cx="597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</a:t>
            </a:r>
            <a:r>
              <a:rPr lang="de-DE" dirty="0">
                <a:solidFill>
                  <a:schemeClr val="bg1"/>
                </a:solidFill>
              </a:rPr>
              <a:t> dropped here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Vector dropped here  Vector elements dropped here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</a:t>
            </a:r>
            <a:r>
              <a:rPr lang="de-DE" dirty="0">
                <a:solidFill>
                  <a:srgbClr val="00FF00"/>
                </a:solidFill>
              </a:rPr>
              <a:t>bool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immutable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let mut</a:t>
            </a:r>
            <a:r>
              <a:rPr lang="de-DE" dirty="0">
                <a:sym typeface="Wingdings" panose="05000000000000000000" pitchFamily="2" charset="2"/>
              </a:rPr>
              <a:t>  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Arrays: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[type; size]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Vectors: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Vec&lt;type&gt;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var[index]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to access an element at a given index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9B97-DB46-9FF2-C9A8-8F563A9B12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C5E7E8E-2C2B-4B9A-A082-C24B54B77B07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4345-59EA-FC5E-E773-991A3F728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809897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F689E-2F28-C55F-8D30-18C1EEE2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14" y="1244712"/>
            <a:ext cx="7650889" cy="48047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8E6CFC-F45E-F410-4DE6-DCBD00F5232C}"/>
              </a:ext>
            </a:extLst>
          </p:cNvPr>
          <p:cNvSpPr txBox="1"/>
          <p:nvPr/>
        </p:nvSpPr>
        <p:spPr>
          <a:xfrm>
            <a:off x="3197586" y="4366563"/>
            <a:ext cx="597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</a:t>
            </a:r>
            <a:r>
              <a:rPr lang="de-DE" dirty="0">
                <a:solidFill>
                  <a:schemeClr val="bg1"/>
                </a:solidFill>
              </a:rPr>
              <a:t> dropped here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Vector dropped here  Vector elements dropped here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85820-4D40-4936-B0A5-D0E4CFCA0A73}"/>
              </a:ext>
            </a:extLst>
          </p:cNvPr>
          <p:cNvSpPr txBox="1"/>
          <p:nvPr/>
        </p:nvSpPr>
        <p:spPr>
          <a:xfrm>
            <a:off x="2353857" y="4806424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dropped here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Value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dropped here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29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F689E-2F28-C55F-8D30-18C1EEE2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14" y="1244712"/>
            <a:ext cx="7650889" cy="48047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8E6CFC-F45E-F410-4DE6-DCBD00F5232C}"/>
              </a:ext>
            </a:extLst>
          </p:cNvPr>
          <p:cNvSpPr txBox="1"/>
          <p:nvPr/>
        </p:nvSpPr>
        <p:spPr>
          <a:xfrm>
            <a:off x="3197586" y="4366563"/>
            <a:ext cx="597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v</a:t>
            </a:r>
            <a:r>
              <a:rPr lang="de-DE" dirty="0">
                <a:solidFill>
                  <a:schemeClr val="bg1"/>
                </a:solidFill>
              </a:rPr>
              <a:t> dropped here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Vector dropped here  Vector elements dropped here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85820-4D40-4936-B0A5-D0E4CFCA0A73}"/>
              </a:ext>
            </a:extLst>
          </p:cNvPr>
          <p:cNvSpPr txBox="1"/>
          <p:nvPr/>
        </p:nvSpPr>
        <p:spPr>
          <a:xfrm>
            <a:off x="2353857" y="4806424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dropped here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Value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dropped here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8F651-AAF3-D643-33FF-533B1A08093F}"/>
              </a:ext>
            </a:extLst>
          </p:cNvPr>
          <p:cNvSpPr txBox="1"/>
          <p:nvPr/>
        </p:nvSpPr>
        <p:spPr>
          <a:xfrm>
            <a:off x="1547547" y="5680024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dropped here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Value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0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dropped here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65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</a:rPr>
              <a:t>Ownership-Conflicts</a:t>
            </a:r>
            <a:r>
              <a:rPr lang="de-DE" dirty="0">
                <a:solidFill>
                  <a:schemeClr val="bg1"/>
                </a:solidFill>
              </a:rPr>
              <a:t> are resolved by </a:t>
            </a:r>
            <a:r>
              <a:rPr lang="de-DE" dirty="0">
                <a:solidFill>
                  <a:srgbClr val="00FF00"/>
                </a:solidFill>
              </a:rPr>
              <a:t>moving or copying the data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90672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</a:rPr>
              <a:t>Ownership-Conflicts</a:t>
            </a:r>
            <a:r>
              <a:rPr lang="de-DE" dirty="0">
                <a:solidFill>
                  <a:schemeClr val="bg1"/>
                </a:solidFill>
              </a:rPr>
              <a:t> are resolved by </a:t>
            </a:r>
            <a:r>
              <a:rPr lang="de-DE" dirty="0">
                <a:solidFill>
                  <a:srgbClr val="00FF00"/>
                </a:solidFill>
              </a:rPr>
              <a:t>moving or copying the data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Whether a value is copied or moved is </a:t>
            </a:r>
            <a:r>
              <a:rPr lang="de-DE" dirty="0">
                <a:solidFill>
                  <a:srgbClr val="00FF00"/>
                </a:solidFill>
              </a:rPr>
              <a:t>based on the trait system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391042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5341-103E-8CB8-7735-5362214C4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</a:rPr>
              <a:t>Ownership-Conflicts</a:t>
            </a:r>
            <a:r>
              <a:rPr lang="de-DE" dirty="0">
                <a:solidFill>
                  <a:schemeClr val="bg1"/>
                </a:solidFill>
              </a:rPr>
              <a:t> are resolved by </a:t>
            </a:r>
            <a:r>
              <a:rPr lang="de-DE" dirty="0">
                <a:solidFill>
                  <a:srgbClr val="00FF00"/>
                </a:solidFill>
              </a:rPr>
              <a:t>moving or copying the data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Whether a value is copied or moved is </a:t>
            </a:r>
            <a:r>
              <a:rPr lang="de-DE" dirty="0">
                <a:solidFill>
                  <a:srgbClr val="00FF00"/>
                </a:solidFill>
              </a:rPr>
              <a:t>based on the trait system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Types implementing the </a:t>
            </a:r>
            <a:r>
              <a:rPr lang="de-DE" dirty="0">
                <a:solidFill>
                  <a:srgbClr val="00FF00"/>
                </a:solidFill>
              </a:rPr>
              <a:t>Copy-trait</a:t>
            </a:r>
            <a:r>
              <a:rPr lang="de-DE" dirty="0">
                <a:solidFill>
                  <a:schemeClr val="bg1"/>
                </a:solidFill>
              </a:rPr>
              <a:t> are copied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Otherwise, they are moved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822793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624AA-95B9-9688-55A3-4434903E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557076"/>
            <a:ext cx="840222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24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624AA-95B9-9688-55A3-4434903E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557076"/>
            <a:ext cx="8402223" cy="3743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849BF-9D58-AEC5-579A-636E6B6E481D}"/>
              </a:ext>
            </a:extLst>
          </p:cNvPr>
          <p:cNvSpPr txBox="1"/>
          <p:nvPr/>
        </p:nvSpPr>
        <p:spPr>
          <a:xfrm>
            <a:off x="3665686" y="4507548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FF00"/>
                </a:solidFill>
              </a:rPr>
              <a:t>i32</a:t>
            </a:r>
            <a:r>
              <a:rPr lang="de-DE" dirty="0">
                <a:solidFill>
                  <a:schemeClr val="bg1"/>
                </a:solidFill>
              </a:rPr>
              <a:t> is a simple</a:t>
            </a:r>
            <a:r>
              <a:rPr lang="de-DE" dirty="0">
                <a:solidFill>
                  <a:srgbClr val="00FF00"/>
                </a:solidFill>
              </a:rPr>
              <a:t> primitive type</a:t>
            </a:r>
            <a:r>
              <a:rPr lang="de-DE" dirty="0">
                <a:solidFill>
                  <a:schemeClr val="bg1"/>
                </a:solidFill>
              </a:rPr>
              <a:t> that implements the Copy-trait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Value 0 is copied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 can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still use x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after assigning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12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F811-2A76-922B-E3E5-EB3F960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" y="1224571"/>
            <a:ext cx="10881912" cy="25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28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F811-2A76-922B-E3E5-EB3F960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" y="1224571"/>
            <a:ext cx="10881912" cy="2521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1C9E4-5337-8BFF-AD0C-41AC7BFA4FDF}"/>
              </a:ext>
            </a:extLst>
          </p:cNvPr>
          <p:cNvSpPr txBox="1"/>
          <p:nvPr/>
        </p:nvSpPr>
        <p:spPr>
          <a:xfrm>
            <a:off x="3229670" y="3174217"/>
            <a:ext cx="5732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Vec&lt;T&gt;</a:t>
            </a:r>
            <a:r>
              <a:rPr lang="de-DE" dirty="0">
                <a:solidFill>
                  <a:schemeClr val="bg1"/>
                </a:solidFill>
              </a:rPr>
              <a:t> does </a:t>
            </a:r>
            <a:r>
              <a:rPr lang="de-DE" dirty="0">
                <a:solidFill>
                  <a:srgbClr val="00FF00"/>
                </a:solidFill>
              </a:rPr>
              <a:t>not implement the Copy-trait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generic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meaning we can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put </a:t>
            </a:r>
            <a:r>
              <a:rPr lang="de-DE" i="1" dirty="0">
                <a:solidFill>
                  <a:srgbClr val="FFFF00"/>
                </a:solidFill>
                <a:sym typeface="Wingdings" panose="05000000000000000000" pitchFamily="2" charset="2"/>
              </a:rPr>
              <a:t>any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type in it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But we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guarantee that we can copy every type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we put in there!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76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F811-2A76-922B-E3E5-EB3F960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" y="1224571"/>
            <a:ext cx="10881912" cy="2521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1C9E4-5337-8BFF-AD0C-41AC7BFA4FDF}"/>
              </a:ext>
            </a:extLst>
          </p:cNvPr>
          <p:cNvSpPr txBox="1"/>
          <p:nvPr/>
        </p:nvSpPr>
        <p:spPr>
          <a:xfrm>
            <a:off x="3204824" y="3174217"/>
            <a:ext cx="57823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Vec&lt;T&gt;</a:t>
            </a:r>
            <a:r>
              <a:rPr lang="de-DE" dirty="0">
                <a:solidFill>
                  <a:schemeClr val="bg1"/>
                </a:solidFill>
              </a:rPr>
              <a:t> does </a:t>
            </a:r>
            <a:r>
              <a:rPr lang="de-DE" dirty="0">
                <a:solidFill>
                  <a:srgbClr val="00FF00"/>
                </a:solidFill>
              </a:rPr>
              <a:t>not implement the Copy-trait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generic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meaning we can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put </a:t>
            </a:r>
            <a:r>
              <a:rPr lang="de-DE" i="1" dirty="0">
                <a:solidFill>
                  <a:srgbClr val="FFFF00"/>
                </a:solidFill>
                <a:sym typeface="Wingdings" panose="05000000000000000000" pitchFamily="2" charset="2"/>
              </a:rPr>
              <a:t>any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 type in it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But we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can‘t guarantee that we can copy every type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we put in there!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However, we still copy </a:t>
            </a:r>
            <a:r>
              <a:rPr lang="de-DE" i="1" dirty="0">
                <a:solidFill>
                  <a:schemeClr val="bg1"/>
                </a:solidFill>
              </a:rPr>
              <a:t>some</a:t>
            </a:r>
            <a:r>
              <a:rPr lang="de-DE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0399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</a:t>
            </a:r>
            <a:r>
              <a:rPr lang="de-DE" dirty="0">
                <a:solidFill>
                  <a:srgbClr val="00FF00"/>
                </a:solidFill>
              </a:rPr>
              <a:t>bool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immutable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let mut</a:t>
            </a:r>
            <a:r>
              <a:rPr lang="de-DE" dirty="0">
                <a:sym typeface="Wingdings" panose="05000000000000000000" pitchFamily="2" charset="2"/>
              </a:rPr>
              <a:t>  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Arrays: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[type; size]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Vectors: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Vec&lt;type&gt;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var[index]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to access an element at a given index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loop {}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to create an infinite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while condition {}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create a conditional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for elem in collection {}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create an iterator over a collection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04B0-19FF-8593-9C21-7A1A49D7B1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53FDA-15DB-44F0-8341-27D6E46518C4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8DDE-9773-DD7C-D1EA-822A94ADAB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510344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F811-2A76-922B-E3E5-EB3F960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" y="1224571"/>
            <a:ext cx="10881912" cy="2521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DA3647-E98B-0E68-415E-A1E1BEFCE0C0}"/>
              </a:ext>
            </a:extLst>
          </p:cNvPr>
          <p:cNvSpPr txBox="1"/>
          <p:nvPr/>
        </p:nvSpPr>
        <p:spPr>
          <a:xfrm>
            <a:off x="655044" y="3745600"/>
            <a:ext cx="840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Vector is a bit more complex: The data itself is located on the Heap, there‘s only </a:t>
            </a:r>
            <a:r>
              <a:rPr lang="de-DE" dirty="0">
                <a:solidFill>
                  <a:srgbClr val="FFFF00"/>
                </a:solidFill>
              </a:rPr>
              <a:t>Metadata on the Stack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Pointer to the Heap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Length of Vector</a:t>
            </a: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Capacity of Vector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0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F811-2A76-922B-E3E5-EB3F960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" y="1224571"/>
            <a:ext cx="10881912" cy="252102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A29F29-C59B-286E-967A-7CE910091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377"/>
              </p:ext>
            </p:extLst>
          </p:nvPr>
        </p:nvGraphicFramePr>
        <p:xfrm>
          <a:off x="1699897" y="4034869"/>
          <a:ext cx="267561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7808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337808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7605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F811-2A76-922B-E3E5-EB3F960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" y="1224571"/>
            <a:ext cx="10881912" cy="25210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A9F88B-62D2-A3FF-2712-A000A35CF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10880"/>
              </p:ext>
            </p:extLst>
          </p:nvPr>
        </p:nvGraphicFramePr>
        <p:xfrm>
          <a:off x="1699897" y="4034869"/>
          <a:ext cx="267561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7808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337808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7E016-31F0-BB79-72B7-81A2E98BF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48415"/>
              </p:ext>
            </p:extLst>
          </p:nvPr>
        </p:nvGraphicFramePr>
        <p:xfrm>
          <a:off x="7512581" y="4034869"/>
          <a:ext cx="301564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823">
                  <a:extLst>
                    <a:ext uri="{9D8B030D-6E8A-4147-A177-3AD203B41FA5}">
                      <a16:colId xmlns:a16="http://schemas.microsoft.com/office/drawing/2014/main" val="740899943"/>
                    </a:ext>
                  </a:extLst>
                </a:gridCol>
                <a:gridCol w="1507823">
                  <a:extLst>
                    <a:ext uri="{9D8B030D-6E8A-4147-A177-3AD203B41FA5}">
                      <a16:colId xmlns:a16="http://schemas.microsoft.com/office/drawing/2014/main" val="2412213050"/>
                    </a:ext>
                  </a:extLst>
                </a:gridCol>
              </a:tblGrid>
              <a:tr h="19694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26202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04643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34896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21103"/>
                  </a:ext>
                </a:extLst>
              </a:tr>
              <a:tr h="341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90123987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8677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5C08A-D89C-AA92-AF46-0F5866F0259C}"/>
              </a:ext>
            </a:extLst>
          </p:cNvPr>
          <p:cNvCxnSpPr>
            <a:cxnSpLocks/>
          </p:cNvCxnSpPr>
          <p:nvPr/>
        </p:nvCxnSpPr>
        <p:spPr>
          <a:xfrm>
            <a:off x="4375513" y="4592141"/>
            <a:ext cx="313706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86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F811-2A76-922B-E3E5-EB3F960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" y="1224571"/>
            <a:ext cx="10881912" cy="25210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A9F88B-62D2-A3FF-2712-A000A35CF2C8}"/>
              </a:ext>
            </a:extLst>
          </p:cNvPr>
          <p:cNvGraphicFramePr>
            <a:graphicFrameLocks noGrp="1"/>
          </p:cNvGraphicFramePr>
          <p:nvPr/>
        </p:nvGraphicFramePr>
        <p:xfrm>
          <a:off x="1699897" y="4034869"/>
          <a:ext cx="2675616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7808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337808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7E016-31F0-BB79-72B7-81A2E98BF9EB}"/>
              </a:ext>
            </a:extLst>
          </p:cNvPr>
          <p:cNvGraphicFramePr>
            <a:graphicFrameLocks noGrp="1"/>
          </p:cNvGraphicFramePr>
          <p:nvPr/>
        </p:nvGraphicFramePr>
        <p:xfrm>
          <a:off x="7512581" y="4034869"/>
          <a:ext cx="301564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823">
                  <a:extLst>
                    <a:ext uri="{9D8B030D-6E8A-4147-A177-3AD203B41FA5}">
                      <a16:colId xmlns:a16="http://schemas.microsoft.com/office/drawing/2014/main" val="740899943"/>
                    </a:ext>
                  </a:extLst>
                </a:gridCol>
                <a:gridCol w="1507823">
                  <a:extLst>
                    <a:ext uri="{9D8B030D-6E8A-4147-A177-3AD203B41FA5}">
                      <a16:colId xmlns:a16="http://schemas.microsoft.com/office/drawing/2014/main" val="2412213050"/>
                    </a:ext>
                  </a:extLst>
                </a:gridCol>
              </a:tblGrid>
              <a:tr h="19694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26202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04643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34896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21103"/>
                  </a:ext>
                </a:extLst>
              </a:tr>
              <a:tr h="341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90123987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8677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5C08A-D89C-AA92-AF46-0F5866F0259C}"/>
              </a:ext>
            </a:extLst>
          </p:cNvPr>
          <p:cNvCxnSpPr>
            <a:cxnSpLocks/>
          </p:cNvCxnSpPr>
          <p:nvPr/>
        </p:nvCxnSpPr>
        <p:spPr>
          <a:xfrm>
            <a:off x="4375513" y="4592141"/>
            <a:ext cx="313706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BF9144-8BA5-D0CC-BC21-E3CFD71636BA}"/>
              </a:ext>
            </a:extLst>
          </p:cNvPr>
          <p:cNvSpPr txBox="1"/>
          <p:nvPr/>
        </p:nvSpPr>
        <p:spPr>
          <a:xfrm>
            <a:off x="4436224" y="3790285"/>
            <a:ext cx="301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Even if values are moved, the </a:t>
            </a:r>
            <a:r>
              <a:rPr lang="de-DE" dirty="0">
                <a:solidFill>
                  <a:srgbClr val="00FF00"/>
                </a:solidFill>
              </a:rPr>
              <a:t>data on the stack is still copied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9210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A9F88B-62D2-A3FF-2712-A000A35CF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5957"/>
              </p:ext>
            </p:extLst>
          </p:nvPr>
        </p:nvGraphicFramePr>
        <p:xfrm>
          <a:off x="1699896" y="1509192"/>
          <a:ext cx="3379656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552">
                  <a:extLst>
                    <a:ext uri="{9D8B030D-6E8A-4147-A177-3AD203B41FA5}">
                      <a16:colId xmlns:a16="http://schemas.microsoft.com/office/drawing/2014/main" val="1800721692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11942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5465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2525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7E016-31F0-BB79-72B7-81A2E98BF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19812"/>
              </p:ext>
            </p:extLst>
          </p:nvPr>
        </p:nvGraphicFramePr>
        <p:xfrm>
          <a:off x="7512581" y="1509192"/>
          <a:ext cx="301564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823">
                  <a:extLst>
                    <a:ext uri="{9D8B030D-6E8A-4147-A177-3AD203B41FA5}">
                      <a16:colId xmlns:a16="http://schemas.microsoft.com/office/drawing/2014/main" val="740899943"/>
                    </a:ext>
                  </a:extLst>
                </a:gridCol>
                <a:gridCol w="1507823">
                  <a:extLst>
                    <a:ext uri="{9D8B030D-6E8A-4147-A177-3AD203B41FA5}">
                      <a16:colId xmlns:a16="http://schemas.microsoft.com/office/drawing/2014/main" val="2412213050"/>
                    </a:ext>
                  </a:extLst>
                </a:gridCol>
              </a:tblGrid>
              <a:tr h="19694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26202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04643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34896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21103"/>
                  </a:ext>
                </a:extLst>
              </a:tr>
              <a:tr h="341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90123987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8677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5C08A-D89C-AA92-AF46-0F5866F0259C}"/>
              </a:ext>
            </a:extLst>
          </p:cNvPr>
          <p:cNvCxnSpPr>
            <a:cxnSpLocks/>
          </p:cNvCxnSpPr>
          <p:nvPr/>
        </p:nvCxnSpPr>
        <p:spPr>
          <a:xfrm>
            <a:off x="5079552" y="2066464"/>
            <a:ext cx="243302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A8AD17-DE7B-3998-3AF2-0839ED05B3A3}"/>
              </a:ext>
            </a:extLst>
          </p:cNvPr>
          <p:cNvCxnSpPr>
            <a:cxnSpLocks/>
          </p:cNvCxnSpPr>
          <p:nvPr/>
        </p:nvCxnSpPr>
        <p:spPr>
          <a:xfrm flipV="1">
            <a:off x="5079552" y="2066464"/>
            <a:ext cx="2433029" cy="11037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788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A9F88B-62D2-A3FF-2712-A000A35CF2C8}"/>
              </a:ext>
            </a:extLst>
          </p:cNvPr>
          <p:cNvGraphicFramePr>
            <a:graphicFrameLocks noGrp="1"/>
          </p:cNvGraphicFramePr>
          <p:nvPr/>
        </p:nvGraphicFramePr>
        <p:xfrm>
          <a:off x="1699896" y="1509192"/>
          <a:ext cx="3379656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552">
                  <a:extLst>
                    <a:ext uri="{9D8B030D-6E8A-4147-A177-3AD203B41FA5}">
                      <a16:colId xmlns:a16="http://schemas.microsoft.com/office/drawing/2014/main" val="1800721692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11942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5465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2525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7E016-31F0-BB79-72B7-81A2E98BF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84029"/>
              </p:ext>
            </p:extLst>
          </p:nvPr>
        </p:nvGraphicFramePr>
        <p:xfrm>
          <a:off x="7512581" y="1509192"/>
          <a:ext cx="301564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823">
                  <a:extLst>
                    <a:ext uri="{9D8B030D-6E8A-4147-A177-3AD203B41FA5}">
                      <a16:colId xmlns:a16="http://schemas.microsoft.com/office/drawing/2014/main" val="740899943"/>
                    </a:ext>
                  </a:extLst>
                </a:gridCol>
                <a:gridCol w="1507823">
                  <a:extLst>
                    <a:ext uri="{9D8B030D-6E8A-4147-A177-3AD203B41FA5}">
                      <a16:colId xmlns:a16="http://schemas.microsoft.com/office/drawing/2014/main" val="2412213050"/>
                    </a:ext>
                  </a:extLst>
                </a:gridCol>
              </a:tblGrid>
              <a:tr h="19694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26202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04643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34896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21103"/>
                  </a:ext>
                </a:extLst>
              </a:tr>
              <a:tr h="341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90123987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8677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5C08A-D89C-AA92-AF46-0F5866F0259C}"/>
              </a:ext>
            </a:extLst>
          </p:cNvPr>
          <p:cNvCxnSpPr>
            <a:cxnSpLocks/>
          </p:cNvCxnSpPr>
          <p:nvPr/>
        </p:nvCxnSpPr>
        <p:spPr>
          <a:xfrm>
            <a:off x="5079552" y="2066464"/>
            <a:ext cx="243302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A8AD17-DE7B-3998-3AF2-0839ED05B3A3}"/>
              </a:ext>
            </a:extLst>
          </p:cNvPr>
          <p:cNvCxnSpPr>
            <a:cxnSpLocks/>
          </p:cNvCxnSpPr>
          <p:nvPr/>
        </p:nvCxnSpPr>
        <p:spPr>
          <a:xfrm flipV="1">
            <a:off x="5079552" y="2066464"/>
            <a:ext cx="2433029" cy="11037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E991EA-41C5-4832-7F71-68AD3942B697}"/>
              </a:ext>
            </a:extLst>
          </p:cNvPr>
          <p:cNvSpPr txBox="1"/>
          <p:nvPr/>
        </p:nvSpPr>
        <p:spPr>
          <a:xfrm>
            <a:off x="6316673" y="3959070"/>
            <a:ext cx="3673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This is very bad! </a:t>
            </a:r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>
                <a:solidFill>
                  <a:schemeClr val="bg1"/>
                </a:solidFill>
              </a:rPr>
              <a:t> now point to the same heap location, and when dropped will both </a:t>
            </a:r>
            <a:r>
              <a:rPr lang="de-DE" dirty="0">
                <a:solidFill>
                  <a:srgbClr val="FF0000"/>
                </a:solidFill>
              </a:rPr>
              <a:t>free the same memory</a:t>
            </a:r>
            <a:r>
              <a:rPr lang="de-DE" dirty="0">
                <a:solidFill>
                  <a:schemeClr val="bg1"/>
                </a:solidFill>
              </a:rPr>
              <a:t>!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08B647-6439-A031-59B3-25D84BBBCD91}"/>
              </a:ext>
            </a:extLst>
          </p:cNvPr>
          <p:cNvCxnSpPr>
            <a:cxnSpLocks/>
          </p:cNvCxnSpPr>
          <p:nvPr/>
        </p:nvCxnSpPr>
        <p:spPr>
          <a:xfrm flipH="1" flipV="1">
            <a:off x="5583077" y="2967548"/>
            <a:ext cx="808888" cy="959513"/>
          </a:xfrm>
          <a:prstGeom prst="line">
            <a:avLst/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1AFC42-633A-FC7A-9419-2F53409A28DD}"/>
              </a:ext>
            </a:extLst>
          </p:cNvPr>
          <p:cNvCxnSpPr>
            <a:cxnSpLocks/>
          </p:cNvCxnSpPr>
          <p:nvPr/>
        </p:nvCxnSpPr>
        <p:spPr>
          <a:xfrm flipH="1" flipV="1">
            <a:off x="5875328" y="2099180"/>
            <a:ext cx="640324" cy="1827881"/>
          </a:xfrm>
          <a:prstGeom prst="line">
            <a:avLst/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451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A9F88B-62D2-A3FF-2712-A000A35CF2C8}"/>
              </a:ext>
            </a:extLst>
          </p:cNvPr>
          <p:cNvGraphicFramePr>
            <a:graphicFrameLocks noGrp="1"/>
          </p:cNvGraphicFramePr>
          <p:nvPr/>
        </p:nvGraphicFramePr>
        <p:xfrm>
          <a:off x="1699896" y="1509192"/>
          <a:ext cx="3379656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552">
                  <a:extLst>
                    <a:ext uri="{9D8B030D-6E8A-4147-A177-3AD203B41FA5}">
                      <a16:colId xmlns:a16="http://schemas.microsoft.com/office/drawing/2014/main" val="1800721692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11942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5465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2525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7E016-31F0-BB79-72B7-81A2E98BF9EB}"/>
              </a:ext>
            </a:extLst>
          </p:cNvPr>
          <p:cNvGraphicFramePr>
            <a:graphicFrameLocks noGrp="1"/>
          </p:cNvGraphicFramePr>
          <p:nvPr/>
        </p:nvGraphicFramePr>
        <p:xfrm>
          <a:off x="7512581" y="1509192"/>
          <a:ext cx="301564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823">
                  <a:extLst>
                    <a:ext uri="{9D8B030D-6E8A-4147-A177-3AD203B41FA5}">
                      <a16:colId xmlns:a16="http://schemas.microsoft.com/office/drawing/2014/main" val="740899943"/>
                    </a:ext>
                  </a:extLst>
                </a:gridCol>
                <a:gridCol w="1507823">
                  <a:extLst>
                    <a:ext uri="{9D8B030D-6E8A-4147-A177-3AD203B41FA5}">
                      <a16:colId xmlns:a16="http://schemas.microsoft.com/office/drawing/2014/main" val="2412213050"/>
                    </a:ext>
                  </a:extLst>
                </a:gridCol>
              </a:tblGrid>
              <a:tr h="19694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26202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04643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34896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21103"/>
                  </a:ext>
                </a:extLst>
              </a:tr>
              <a:tr h="341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90123987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8677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5C08A-D89C-AA92-AF46-0F5866F0259C}"/>
              </a:ext>
            </a:extLst>
          </p:cNvPr>
          <p:cNvCxnSpPr>
            <a:cxnSpLocks/>
          </p:cNvCxnSpPr>
          <p:nvPr/>
        </p:nvCxnSpPr>
        <p:spPr>
          <a:xfrm>
            <a:off x="5079552" y="2066464"/>
            <a:ext cx="243302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A8AD17-DE7B-3998-3AF2-0839ED05B3A3}"/>
              </a:ext>
            </a:extLst>
          </p:cNvPr>
          <p:cNvCxnSpPr>
            <a:cxnSpLocks/>
          </p:cNvCxnSpPr>
          <p:nvPr/>
        </p:nvCxnSpPr>
        <p:spPr>
          <a:xfrm flipV="1">
            <a:off x="5079552" y="2066464"/>
            <a:ext cx="2433029" cy="11037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E991EA-41C5-4832-7F71-68AD3942B697}"/>
              </a:ext>
            </a:extLst>
          </p:cNvPr>
          <p:cNvSpPr txBox="1"/>
          <p:nvPr/>
        </p:nvSpPr>
        <p:spPr>
          <a:xfrm>
            <a:off x="6316673" y="3959070"/>
            <a:ext cx="3673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This is very bad! </a:t>
            </a:r>
            <a:r>
              <a:rPr lang="de-DE" dirty="0">
                <a:solidFill>
                  <a:srgbClr val="FFFF00"/>
                </a:solidFill>
              </a:rPr>
              <a:t>v1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v2</a:t>
            </a:r>
            <a:r>
              <a:rPr lang="de-DE" dirty="0">
                <a:solidFill>
                  <a:schemeClr val="bg1"/>
                </a:solidFill>
              </a:rPr>
              <a:t> now point to the same heap location, and when dropped will both </a:t>
            </a:r>
            <a:r>
              <a:rPr lang="de-DE" dirty="0">
                <a:solidFill>
                  <a:srgbClr val="FF0000"/>
                </a:solidFill>
              </a:rPr>
              <a:t>free the same memory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  <a:p>
            <a:pPr algn="l"/>
            <a:r>
              <a:rPr lang="de-DE" dirty="0">
                <a:solidFill>
                  <a:srgbClr val="FF0000"/>
                </a:solidFill>
              </a:rPr>
              <a:t>Very bad for many reasons!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08B647-6439-A031-59B3-25D84BBBCD91}"/>
              </a:ext>
            </a:extLst>
          </p:cNvPr>
          <p:cNvCxnSpPr>
            <a:cxnSpLocks/>
          </p:cNvCxnSpPr>
          <p:nvPr/>
        </p:nvCxnSpPr>
        <p:spPr>
          <a:xfrm flipH="1" flipV="1">
            <a:off x="5583077" y="2967548"/>
            <a:ext cx="808888" cy="959513"/>
          </a:xfrm>
          <a:prstGeom prst="line">
            <a:avLst/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1AFC42-633A-FC7A-9419-2F53409A28DD}"/>
              </a:ext>
            </a:extLst>
          </p:cNvPr>
          <p:cNvCxnSpPr>
            <a:cxnSpLocks/>
          </p:cNvCxnSpPr>
          <p:nvPr/>
        </p:nvCxnSpPr>
        <p:spPr>
          <a:xfrm flipH="1" flipV="1">
            <a:off x="5875328" y="2099180"/>
            <a:ext cx="640324" cy="1827881"/>
          </a:xfrm>
          <a:prstGeom prst="line">
            <a:avLst/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15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A9F88B-62D2-A3FF-2712-A000A35CF2C8}"/>
              </a:ext>
            </a:extLst>
          </p:cNvPr>
          <p:cNvGraphicFramePr>
            <a:graphicFrameLocks noGrp="1"/>
          </p:cNvGraphicFramePr>
          <p:nvPr/>
        </p:nvGraphicFramePr>
        <p:xfrm>
          <a:off x="1699896" y="1509192"/>
          <a:ext cx="3379656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552">
                  <a:extLst>
                    <a:ext uri="{9D8B030D-6E8A-4147-A177-3AD203B41FA5}">
                      <a16:colId xmlns:a16="http://schemas.microsoft.com/office/drawing/2014/main" val="1800721692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11942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5465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2525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7E016-31F0-BB79-72B7-81A2E98BF9EB}"/>
              </a:ext>
            </a:extLst>
          </p:cNvPr>
          <p:cNvGraphicFramePr>
            <a:graphicFrameLocks noGrp="1"/>
          </p:cNvGraphicFramePr>
          <p:nvPr/>
        </p:nvGraphicFramePr>
        <p:xfrm>
          <a:off x="7512581" y="1509192"/>
          <a:ext cx="301564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823">
                  <a:extLst>
                    <a:ext uri="{9D8B030D-6E8A-4147-A177-3AD203B41FA5}">
                      <a16:colId xmlns:a16="http://schemas.microsoft.com/office/drawing/2014/main" val="740899943"/>
                    </a:ext>
                  </a:extLst>
                </a:gridCol>
                <a:gridCol w="1507823">
                  <a:extLst>
                    <a:ext uri="{9D8B030D-6E8A-4147-A177-3AD203B41FA5}">
                      <a16:colId xmlns:a16="http://schemas.microsoft.com/office/drawing/2014/main" val="2412213050"/>
                    </a:ext>
                  </a:extLst>
                </a:gridCol>
              </a:tblGrid>
              <a:tr h="19694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26202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04643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34896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21103"/>
                  </a:ext>
                </a:extLst>
              </a:tr>
              <a:tr h="341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90123987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8677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5C08A-D89C-AA92-AF46-0F5866F0259C}"/>
              </a:ext>
            </a:extLst>
          </p:cNvPr>
          <p:cNvCxnSpPr>
            <a:cxnSpLocks/>
          </p:cNvCxnSpPr>
          <p:nvPr/>
        </p:nvCxnSpPr>
        <p:spPr>
          <a:xfrm>
            <a:off x="5079552" y="2066464"/>
            <a:ext cx="243302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A8AD17-DE7B-3998-3AF2-0839ED05B3A3}"/>
              </a:ext>
            </a:extLst>
          </p:cNvPr>
          <p:cNvCxnSpPr>
            <a:cxnSpLocks/>
          </p:cNvCxnSpPr>
          <p:nvPr/>
        </p:nvCxnSpPr>
        <p:spPr>
          <a:xfrm flipV="1">
            <a:off x="5079552" y="2066464"/>
            <a:ext cx="2433029" cy="11037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E991EA-41C5-4832-7F71-68AD3942B697}"/>
              </a:ext>
            </a:extLst>
          </p:cNvPr>
          <p:cNvSpPr txBox="1"/>
          <p:nvPr/>
        </p:nvSpPr>
        <p:spPr>
          <a:xfrm>
            <a:off x="6316673" y="3959070"/>
            <a:ext cx="3673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What does the compiler do?</a:t>
            </a: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It </a:t>
            </a:r>
            <a:r>
              <a:rPr lang="de-DE" dirty="0">
                <a:solidFill>
                  <a:srgbClr val="00FF00"/>
                </a:solidFill>
              </a:rPr>
              <a:t>invalidates v1</a:t>
            </a:r>
            <a:r>
              <a:rPr lang="de-DE" dirty="0">
                <a:solidFill>
                  <a:schemeClr val="bg1"/>
                </a:solidFill>
              </a:rPr>
              <a:t>, and </a:t>
            </a:r>
            <a:r>
              <a:rPr lang="de-DE" dirty="0">
                <a:solidFill>
                  <a:srgbClr val="00FF00"/>
                </a:solidFill>
              </a:rPr>
              <a:t>moves the data into v2</a:t>
            </a:r>
          </a:p>
        </p:txBody>
      </p:sp>
    </p:spTree>
    <p:extLst>
      <p:ext uri="{BB962C8B-B14F-4D97-AF65-F5344CB8AC3E}">
        <p14:creationId xmlns:p14="http://schemas.microsoft.com/office/powerpoint/2010/main" val="18657960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A9F88B-62D2-A3FF-2712-A000A35CF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58526"/>
              </p:ext>
            </p:extLst>
          </p:nvPr>
        </p:nvGraphicFramePr>
        <p:xfrm>
          <a:off x="1699896" y="1509192"/>
          <a:ext cx="3379656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552">
                  <a:extLst>
                    <a:ext uri="{9D8B030D-6E8A-4147-A177-3AD203B41FA5}">
                      <a16:colId xmlns:a16="http://schemas.microsoft.com/office/drawing/2014/main" val="1800721692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11942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5465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2525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7E016-31F0-BB79-72B7-81A2E98BF9EB}"/>
              </a:ext>
            </a:extLst>
          </p:cNvPr>
          <p:cNvGraphicFramePr>
            <a:graphicFrameLocks noGrp="1"/>
          </p:cNvGraphicFramePr>
          <p:nvPr/>
        </p:nvGraphicFramePr>
        <p:xfrm>
          <a:off x="7512581" y="1509192"/>
          <a:ext cx="301564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823">
                  <a:extLst>
                    <a:ext uri="{9D8B030D-6E8A-4147-A177-3AD203B41FA5}">
                      <a16:colId xmlns:a16="http://schemas.microsoft.com/office/drawing/2014/main" val="740899943"/>
                    </a:ext>
                  </a:extLst>
                </a:gridCol>
                <a:gridCol w="1507823">
                  <a:extLst>
                    <a:ext uri="{9D8B030D-6E8A-4147-A177-3AD203B41FA5}">
                      <a16:colId xmlns:a16="http://schemas.microsoft.com/office/drawing/2014/main" val="2412213050"/>
                    </a:ext>
                  </a:extLst>
                </a:gridCol>
              </a:tblGrid>
              <a:tr h="19694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26202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04643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34896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21103"/>
                  </a:ext>
                </a:extLst>
              </a:tr>
              <a:tr h="341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90123987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8677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A8AD17-DE7B-3998-3AF2-0839ED05B3A3}"/>
              </a:ext>
            </a:extLst>
          </p:cNvPr>
          <p:cNvCxnSpPr>
            <a:cxnSpLocks/>
          </p:cNvCxnSpPr>
          <p:nvPr/>
        </p:nvCxnSpPr>
        <p:spPr>
          <a:xfrm flipV="1">
            <a:off x="5079552" y="2066464"/>
            <a:ext cx="2433029" cy="11037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E991EA-41C5-4832-7F71-68AD3942B697}"/>
              </a:ext>
            </a:extLst>
          </p:cNvPr>
          <p:cNvSpPr txBox="1"/>
          <p:nvPr/>
        </p:nvSpPr>
        <p:spPr>
          <a:xfrm>
            <a:off x="6316673" y="3959070"/>
            <a:ext cx="3673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What does the compiler do?</a:t>
            </a: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It </a:t>
            </a:r>
            <a:r>
              <a:rPr lang="de-DE" dirty="0">
                <a:solidFill>
                  <a:srgbClr val="00FF00"/>
                </a:solidFill>
              </a:rPr>
              <a:t>invalidates v1</a:t>
            </a:r>
            <a:r>
              <a:rPr lang="de-DE" dirty="0">
                <a:solidFill>
                  <a:schemeClr val="bg1"/>
                </a:solidFill>
              </a:rPr>
              <a:t>, and </a:t>
            </a:r>
            <a:r>
              <a:rPr lang="de-DE" dirty="0">
                <a:solidFill>
                  <a:srgbClr val="00FF00"/>
                </a:solidFill>
              </a:rPr>
              <a:t>moves the data into v2</a:t>
            </a:r>
          </a:p>
        </p:txBody>
      </p:sp>
    </p:spTree>
    <p:extLst>
      <p:ext uri="{BB962C8B-B14F-4D97-AF65-F5344CB8AC3E}">
        <p14:creationId xmlns:p14="http://schemas.microsoft.com/office/powerpoint/2010/main" val="3905141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A9F88B-62D2-A3FF-2712-A000A35CF2C8}"/>
              </a:ext>
            </a:extLst>
          </p:cNvPr>
          <p:cNvGraphicFramePr>
            <a:graphicFrameLocks noGrp="1"/>
          </p:cNvGraphicFramePr>
          <p:nvPr/>
        </p:nvGraphicFramePr>
        <p:xfrm>
          <a:off x="1699896" y="1509192"/>
          <a:ext cx="3379656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552">
                  <a:extLst>
                    <a:ext uri="{9D8B030D-6E8A-4147-A177-3AD203B41FA5}">
                      <a16:colId xmlns:a16="http://schemas.microsoft.com/office/drawing/2014/main" val="1800721692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200483609"/>
                    </a:ext>
                  </a:extLst>
                </a:gridCol>
                <a:gridCol w="1126552">
                  <a:extLst>
                    <a:ext uri="{9D8B030D-6E8A-4147-A177-3AD203B41FA5}">
                      <a16:colId xmlns:a16="http://schemas.microsoft.com/office/drawing/2014/main" val="7357019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4995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625226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508067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7571"/>
                  </a:ext>
                </a:extLst>
              </a:tr>
              <a:tr h="344420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11942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5465"/>
                  </a:ext>
                </a:extLst>
              </a:tr>
              <a:tr h="34442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2525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7E016-31F0-BB79-72B7-81A2E98BF9EB}"/>
              </a:ext>
            </a:extLst>
          </p:cNvPr>
          <p:cNvGraphicFramePr>
            <a:graphicFrameLocks noGrp="1"/>
          </p:cNvGraphicFramePr>
          <p:nvPr/>
        </p:nvGraphicFramePr>
        <p:xfrm>
          <a:off x="7512581" y="1509192"/>
          <a:ext cx="3015646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823">
                  <a:extLst>
                    <a:ext uri="{9D8B030D-6E8A-4147-A177-3AD203B41FA5}">
                      <a16:colId xmlns:a16="http://schemas.microsoft.com/office/drawing/2014/main" val="740899943"/>
                    </a:ext>
                  </a:extLst>
                </a:gridCol>
                <a:gridCol w="1507823">
                  <a:extLst>
                    <a:ext uri="{9D8B030D-6E8A-4147-A177-3AD203B41FA5}">
                      <a16:colId xmlns:a16="http://schemas.microsoft.com/office/drawing/2014/main" val="2412213050"/>
                    </a:ext>
                  </a:extLst>
                </a:gridCol>
              </a:tblGrid>
              <a:tr h="19694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426202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204643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34896"/>
                  </a:ext>
                </a:extLst>
              </a:tr>
              <a:tr h="19694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21103"/>
                  </a:ext>
                </a:extLst>
              </a:tr>
              <a:tr h="3414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90123987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8677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A8AD17-DE7B-3998-3AF2-0839ED05B3A3}"/>
              </a:ext>
            </a:extLst>
          </p:cNvPr>
          <p:cNvCxnSpPr>
            <a:cxnSpLocks/>
          </p:cNvCxnSpPr>
          <p:nvPr/>
        </p:nvCxnSpPr>
        <p:spPr>
          <a:xfrm flipV="1">
            <a:off x="5079552" y="2066464"/>
            <a:ext cx="2433029" cy="11037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E991EA-41C5-4832-7F71-68AD3942B697}"/>
              </a:ext>
            </a:extLst>
          </p:cNvPr>
          <p:cNvSpPr txBox="1"/>
          <p:nvPr/>
        </p:nvSpPr>
        <p:spPr>
          <a:xfrm>
            <a:off x="6316672" y="3959070"/>
            <a:ext cx="3874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What does the compiler do?</a:t>
            </a: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It </a:t>
            </a:r>
            <a:r>
              <a:rPr lang="de-DE" dirty="0">
                <a:solidFill>
                  <a:srgbClr val="00FF00"/>
                </a:solidFill>
              </a:rPr>
              <a:t>invalidates v1</a:t>
            </a:r>
            <a:r>
              <a:rPr lang="de-DE" dirty="0">
                <a:solidFill>
                  <a:schemeClr val="bg1"/>
                </a:solidFill>
              </a:rPr>
              <a:t>, and </a:t>
            </a:r>
            <a:r>
              <a:rPr lang="de-DE" dirty="0">
                <a:solidFill>
                  <a:srgbClr val="00FF00"/>
                </a:solidFill>
              </a:rPr>
              <a:t>moves the data into v2</a:t>
            </a:r>
          </a:p>
          <a:p>
            <a:pPr algn="l"/>
            <a:endParaRPr lang="de-DE" dirty="0">
              <a:solidFill>
                <a:srgbClr val="00FF00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By doing that, the data on the </a:t>
            </a:r>
            <a:r>
              <a:rPr lang="de-DE" dirty="0">
                <a:solidFill>
                  <a:srgbClr val="00FF00"/>
                </a:solidFill>
              </a:rPr>
              <a:t>heap will only be freed once</a:t>
            </a:r>
            <a:r>
              <a:rPr lang="de-DE" dirty="0">
                <a:solidFill>
                  <a:schemeClr val="bg1"/>
                </a:solidFill>
              </a:rPr>
              <a:t>, everything is fine!</a:t>
            </a:r>
          </a:p>
          <a:p>
            <a:pPr algn="l"/>
            <a:r>
              <a:rPr lang="de-DE" dirty="0">
                <a:solidFill>
                  <a:schemeClr val="bg1"/>
                </a:solidFill>
              </a:rPr>
              <a:t>Downside is that you can‘t use v1 anymore, until you </a:t>
            </a:r>
            <a:r>
              <a:rPr lang="de-DE" dirty="0">
                <a:solidFill>
                  <a:srgbClr val="FFFF00"/>
                </a:solidFill>
              </a:rPr>
              <a:t>re-assign a value</a:t>
            </a:r>
            <a:r>
              <a:rPr lang="de-DE" dirty="0">
                <a:solidFill>
                  <a:schemeClr val="bg1"/>
                </a:solidFill>
              </a:rPr>
              <a:t> to it.</a:t>
            </a:r>
          </a:p>
        </p:txBody>
      </p:sp>
    </p:spTree>
    <p:extLst>
      <p:ext uri="{BB962C8B-B14F-4D97-AF65-F5344CB8AC3E}">
        <p14:creationId xmlns:p14="http://schemas.microsoft.com/office/powerpoint/2010/main" val="8901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</a:t>
            </a:r>
            <a:r>
              <a:rPr lang="de-DE" dirty="0">
                <a:solidFill>
                  <a:srgbClr val="00FF00"/>
                </a:solidFill>
              </a:rPr>
              <a:t>bool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immutable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let mut</a:t>
            </a:r>
            <a:r>
              <a:rPr lang="de-DE" dirty="0">
                <a:sym typeface="Wingdings" panose="05000000000000000000" pitchFamily="2" charset="2"/>
              </a:rPr>
              <a:t>  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Arrays: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[type; size]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Vectors: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Vec&lt;type&gt;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var[index]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to access an element at a given index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loop {}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to create an infinite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while condition {}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create a conditional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for elem in collection {}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create an iterator over a collection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loop, while and for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are equally powerful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but often certain loops are better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Infinite loops using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convoluted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Iterating over a collection with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loop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a lot of work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AB7-E1D7-D3D4-B736-115EEFF55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1249559-477C-4EB1-9B79-32C6CD888887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D2F7-FEC6-2324-40FA-AB0A2299F4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67885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7F811-2A76-922B-E3E5-EB3F960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" y="1224571"/>
            <a:ext cx="10881912" cy="2521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6F9D9-B72B-FEF1-DB4A-2766F7E76624}"/>
              </a:ext>
            </a:extLst>
          </p:cNvPr>
          <p:cNvSpPr txBox="1"/>
          <p:nvPr/>
        </p:nvSpPr>
        <p:spPr>
          <a:xfrm>
            <a:off x="2318363" y="3121223"/>
            <a:ext cx="7555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After the 2nd line, </a:t>
            </a:r>
            <a:r>
              <a:rPr lang="de-DE" dirty="0">
                <a:solidFill>
                  <a:srgbClr val="00FF00"/>
                </a:solidFill>
              </a:rPr>
              <a:t>v1 was moved into v2</a:t>
            </a:r>
            <a:r>
              <a:rPr lang="de-DE" dirty="0">
                <a:solidFill>
                  <a:schemeClr val="bg1"/>
                </a:solidFill>
              </a:rPr>
              <a:t> and can‘t be used anymore, until you re-assign to v1.</a:t>
            </a:r>
          </a:p>
        </p:txBody>
      </p:sp>
    </p:spTree>
    <p:extLst>
      <p:ext uri="{BB962C8B-B14F-4D97-AF65-F5344CB8AC3E}">
        <p14:creationId xmlns:p14="http://schemas.microsoft.com/office/powerpoint/2010/main" val="32789878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2330D-53DF-FB69-47CB-AB4B9C44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4" y="1224571"/>
            <a:ext cx="10839517" cy="25009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B2A855-45D8-4F98-EBBF-83D990ECC5E8}"/>
              </a:ext>
            </a:extLst>
          </p:cNvPr>
          <p:cNvSpPr/>
          <p:nvPr/>
        </p:nvSpPr>
        <p:spPr>
          <a:xfrm>
            <a:off x="7355482" y="2481367"/>
            <a:ext cx="3367570" cy="62437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AE264-9BB9-70D5-9ED1-B9FAC82A6EEA}"/>
              </a:ext>
            </a:extLst>
          </p:cNvPr>
          <p:cNvSpPr txBox="1"/>
          <p:nvPr/>
        </p:nvSpPr>
        <p:spPr>
          <a:xfrm>
            <a:off x="7182498" y="3109045"/>
            <a:ext cx="371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can still copy explicitly using </a:t>
            </a:r>
            <a:r>
              <a:rPr lang="de-DE" dirty="0">
                <a:solidFill>
                  <a:srgbClr val="FFFF00"/>
                </a:solidFill>
              </a:rPr>
              <a:t>.clone()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671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2330D-53DF-FB69-47CB-AB4B9C44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4" y="1224571"/>
            <a:ext cx="10839517" cy="25009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B2A855-45D8-4F98-EBBF-83D990ECC5E8}"/>
              </a:ext>
            </a:extLst>
          </p:cNvPr>
          <p:cNvSpPr/>
          <p:nvPr/>
        </p:nvSpPr>
        <p:spPr>
          <a:xfrm>
            <a:off x="7355482" y="2481367"/>
            <a:ext cx="3367570" cy="62437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AE264-9BB9-70D5-9ED1-B9FAC82A6EEA}"/>
              </a:ext>
            </a:extLst>
          </p:cNvPr>
          <p:cNvSpPr txBox="1"/>
          <p:nvPr/>
        </p:nvSpPr>
        <p:spPr>
          <a:xfrm>
            <a:off x="7089622" y="3109045"/>
            <a:ext cx="3899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can still copy explicitly using </a:t>
            </a:r>
            <a:r>
              <a:rPr lang="de-DE" dirty="0">
                <a:solidFill>
                  <a:srgbClr val="FFFF00"/>
                </a:solidFill>
              </a:rPr>
              <a:t>.clone()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>
                <a:solidFill>
                  <a:srgbClr val="00FF00"/>
                </a:solidFill>
              </a:rPr>
              <a:t>Clone-trait</a:t>
            </a:r>
            <a:r>
              <a:rPr lang="de-DE" dirty="0">
                <a:solidFill>
                  <a:schemeClr val="bg1"/>
                </a:solidFill>
              </a:rPr>
              <a:t> implementation also </a:t>
            </a:r>
            <a:r>
              <a:rPr lang="de-DE" dirty="0">
                <a:solidFill>
                  <a:srgbClr val="FFFF00"/>
                </a:solidFill>
              </a:rPr>
              <a:t>clones the underlying elements</a:t>
            </a:r>
            <a:r>
              <a:rPr lang="de-DE" dirty="0">
                <a:solidFill>
                  <a:schemeClr val="bg1"/>
                </a:solidFill>
              </a:rPr>
              <a:t>, so everything is fine</a:t>
            </a:r>
          </a:p>
        </p:txBody>
      </p:sp>
    </p:spTree>
    <p:extLst>
      <p:ext uri="{BB962C8B-B14F-4D97-AF65-F5344CB8AC3E}">
        <p14:creationId xmlns:p14="http://schemas.microsoft.com/office/powerpoint/2010/main" val="2202790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794-E990-29D6-A420-E09D8C913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go back to the Vector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2D9A2-5DB4-BD37-6D45-2D5A0A11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2469905"/>
            <a:ext cx="11168839" cy="29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348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794-E990-29D6-A420-E09D8C913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go back to the Vector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2D9A2-5DB4-BD37-6D45-2D5A0A11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2469905"/>
            <a:ext cx="11168839" cy="2998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7CD46A-4963-5EDA-3E04-180D8825D374}"/>
              </a:ext>
            </a:extLst>
          </p:cNvPr>
          <p:cNvSpPr/>
          <p:nvPr/>
        </p:nvSpPr>
        <p:spPr>
          <a:xfrm>
            <a:off x="4600197" y="3287006"/>
            <a:ext cx="829808" cy="5075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B5480-9ADE-4B27-9D6A-1290E4BA20FE}"/>
              </a:ext>
            </a:extLst>
          </p:cNvPr>
          <p:cNvSpPr txBox="1"/>
          <p:nvPr/>
        </p:nvSpPr>
        <p:spPr>
          <a:xfrm>
            <a:off x="5861022" y="3386893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We now understand that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moves the value</a:t>
            </a:r>
          </a:p>
        </p:txBody>
      </p:sp>
    </p:spTree>
    <p:extLst>
      <p:ext uri="{BB962C8B-B14F-4D97-AF65-F5344CB8AC3E}">
        <p14:creationId xmlns:p14="http://schemas.microsoft.com/office/powerpoint/2010/main" val="2563937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36229DA-CB7B-A97B-1C22-FA9B5BFA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2473934"/>
            <a:ext cx="11125308" cy="2975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794-E990-29D6-A420-E09D8C913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go back to the Vector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CD46A-4963-5EDA-3E04-180D8825D374}"/>
              </a:ext>
            </a:extLst>
          </p:cNvPr>
          <p:cNvSpPr/>
          <p:nvPr/>
        </p:nvSpPr>
        <p:spPr>
          <a:xfrm>
            <a:off x="4600196" y="3287006"/>
            <a:ext cx="2314953" cy="5075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2FB65-221D-0DB0-B2EE-7938BA2E43EF}"/>
              </a:ext>
            </a:extLst>
          </p:cNvPr>
          <p:cNvSpPr txBox="1"/>
          <p:nvPr/>
        </p:nvSpPr>
        <p:spPr>
          <a:xfrm>
            <a:off x="8531140" y="183510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Easy fix, clone it!!</a:t>
            </a:r>
          </a:p>
        </p:txBody>
      </p:sp>
    </p:spTree>
    <p:extLst>
      <p:ext uri="{BB962C8B-B14F-4D97-AF65-F5344CB8AC3E}">
        <p14:creationId xmlns:p14="http://schemas.microsoft.com/office/powerpoint/2010/main" val="641467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36229DA-CB7B-A97B-1C22-FA9B5BFA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2473934"/>
            <a:ext cx="11125308" cy="2975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794-E990-29D6-A420-E09D8C913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Let‘s go back to the Vector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CD46A-4963-5EDA-3E04-180D8825D374}"/>
              </a:ext>
            </a:extLst>
          </p:cNvPr>
          <p:cNvSpPr/>
          <p:nvPr/>
        </p:nvSpPr>
        <p:spPr>
          <a:xfrm>
            <a:off x="4600196" y="3287006"/>
            <a:ext cx="2314953" cy="5075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B5480-9ADE-4B27-9D6A-1290E4BA20FE}"/>
              </a:ext>
            </a:extLst>
          </p:cNvPr>
          <p:cNvSpPr txBox="1"/>
          <p:nvPr/>
        </p:nvSpPr>
        <p:spPr>
          <a:xfrm>
            <a:off x="8531140" y="1835107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Easy fix, clone it!?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60203B-56C5-2817-43F1-3BB5B0EEE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12" y="1270173"/>
            <a:ext cx="692416" cy="6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66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0FD18-61E4-D4A6-22AE-F5756863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5" y="1194449"/>
            <a:ext cx="10387370" cy="27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27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0FD18-61E4-D4A6-22AE-F5756863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5" y="1194449"/>
            <a:ext cx="10387370" cy="27780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47C32-1C69-4189-9C4B-B567706ADCB1}"/>
              </a:ext>
            </a:extLst>
          </p:cNvPr>
          <p:cNvSpPr/>
          <p:nvPr/>
        </p:nvSpPr>
        <p:spPr>
          <a:xfrm>
            <a:off x="6751253" y="1579052"/>
            <a:ext cx="2195366" cy="39879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FB0F2-85D4-51E9-6DDF-9688CC013403}"/>
              </a:ext>
            </a:extLst>
          </p:cNvPr>
          <p:cNvSpPr txBox="1"/>
          <p:nvPr/>
        </p:nvSpPr>
        <p:spPr>
          <a:xfrm>
            <a:off x="6636905" y="1290219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Cloning might take a while...</a:t>
            </a:r>
          </a:p>
        </p:txBody>
      </p:sp>
    </p:spTree>
    <p:extLst>
      <p:ext uri="{BB962C8B-B14F-4D97-AF65-F5344CB8AC3E}">
        <p14:creationId xmlns:p14="http://schemas.microsoft.com/office/powerpoint/2010/main" val="1383237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Ownership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1AA8-B558-97A0-E8D4-A7A8FE0017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BA44F45-211A-4D26-BB2B-1252839185D9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C85A-A0A2-AF72-1E80-EF9D3F6F0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0FD18-61E4-D4A6-22AE-F5756863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5" y="1194449"/>
            <a:ext cx="10387370" cy="27780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47C32-1C69-4189-9C4B-B567706ADCB1}"/>
              </a:ext>
            </a:extLst>
          </p:cNvPr>
          <p:cNvSpPr/>
          <p:nvPr/>
        </p:nvSpPr>
        <p:spPr>
          <a:xfrm>
            <a:off x="6751253" y="1579052"/>
            <a:ext cx="2195366" cy="39879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FB0F2-85D4-51E9-6DDF-9688CC013403}"/>
              </a:ext>
            </a:extLst>
          </p:cNvPr>
          <p:cNvSpPr txBox="1"/>
          <p:nvPr/>
        </p:nvSpPr>
        <p:spPr>
          <a:xfrm>
            <a:off x="6636905" y="1290219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Cloning might take a while...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9E1B8-0F5A-A315-E0BA-0E31CD82A763}"/>
              </a:ext>
            </a:extLst>
          </p:cNvPr>
          <p:cNvSpPr txBox="1"/>
          <p:nvPr/>
        </p:nvSpPr>
        <p:spPr>
          <a:xfrm>
            <a:off x="3697881" y="4773410"/>
            <a:ext cx="6612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Back to our original problem anyway!! We </a:t>
            </a:r>
            <a:r>
              <a:rPr lang="de-DE" dirty="0">
                <a:solidFill>
                  <a:srgbClr val="FFFF00"/>
                </a:solidFill>
              </a:rPr>
              <a:t>want to modify vec</a:t>
            </a:r>
            <a:r>
              <a:rPr lang="de-DE" dirty="0">
                <a:solidFill>
                  <a:schemeClr val="bg1"/>
                </a:solidFill>
              </a:rPr>
              <a:t>, not any copies of it!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6B833E-3B3B-FBBF-C51B-E0607B6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42" y="4273330"/>
            <a:ext cx="1307936" cy="1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n in </a:t>
            </a:r>
            <a:r>
              <a:rPr lang="de-DE" dirty="0">
                <a:solidFill>
                  <a:srgbClr val="00FF00"/>
                </a:solidFill>
              </a:rPr>
              <a:t>x..y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stops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before 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n in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x..=y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includes y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9805-47CC-BBD2-E8FF-A3911C4A616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C8C4D42-3EDF-421B-9204-462F0630BDCE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AEA-E1F3-ADEA-0270-A3B5C9116F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39929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D1D7-8393-91C4-119F-894C2F6EA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offer an additional way of accessing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69716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D1D7-8393-91C4-119F-894C2F6EA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offer an additional way of accessing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do not involve copying or moving, and do not invalidate original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049953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D1D7-8393-91C4-119F-894C2F6EA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offer an additional way of accessing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do not involve copying or moving, and do not invalidate original 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reference in programming is similar to a real life reference: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617415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D1D7-8393-91C4-119F-894C2F6EA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offer an additional way of accessing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do not involve copying or moving, and do not invalidate original 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reference in programming is similar to a real life reference: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When you‘re referring to something, </a:t>
            </a:r>
            <a:r>
              <a:rPr lang="de-DE" dirty="0">
                <a:solidFill>
                  <a:srgbClr val="00FF00"/>
                </a:solidFill>
              </a:rPr>
              <a:t>you don‘t own it, but simply point to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8873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D1D7-8393-91C4-119F-894C2F6EA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offer an additional way of accessing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do not involve copying or moving, and do not invalidate original 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reference in programming is similar to a real life reference: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When you‘re referring to something, </a:t>
            </a:r>
            <a:r>
              <a:rPr lang="de-DE" dirty="0">
                <a:solidFill>
                  <a:srgbClr val="00FF00"/>
                </a:solidFill>
              </a:rPr>
              <a:t>you don‘t own it, but simply point to 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 reference in a book might point to another book, written by another author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That other book might change in the meantime, but the reference still points to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584901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D1D7-8393-91C4-119F-894C2F6EA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offer an additional way of accessing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do not involve copying or moving, and do not invalidate original 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reference in programming is similar to a real life reference: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When you‘re referring to something, </a:t>
            </a:r>
            <a:r>
              <a:rPr lang="de-DE" dirty="0">
                <a:solidFill>
                  <a:srgbClr val="00FF00"/>
                </a:solidFill>
              </a:rPr>
              <a:t>you don‘t own it, but simply point to 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 reference in a book might point to another book, written by another author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That other book might change in the meantime, but the reference still points to 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References in Rust do the same, they simply point to a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038986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D1D7-8393-91C4-119F-894C2F6EA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offer an additional way of accessing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 do not involve copying or moving, and do not invalidate original 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reference in programming is similar to a real life reference: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When you‘re referring to something, </a:t>
            </a:r>
            <a:r>
              <a:rPr lang="de-DE" dirty="0">
                <a:solidFill>
                  <a:srgbClr val="00FF00"/>
                </a:solidFill>
              </a:rPr>
              <a:t>you don‘t own it, but simply point to 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 reference in a book might point to another book, written by another author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That other book might change in the meantime, but the reference still points to 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References in Rust do the same, they simply point to a value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 the context of Ownership, a reference is called </a:t>
            </a:r>
            <a:r>
              <a:rPr lang="de-DE" dirty="0">
                <a:solidFill>
                  <a:srgbClr val="00FF00"/>
                </a:solidFill>
              </a:rPr>
              <a:t>borrowing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„As in real life, if a person owns something, you can borrow it from them. When you‘re done, you have to give it back. You don‘t own it.“ – Rustdocs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84676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0C5C8-FF03-F960-314C-4BB76A87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12" y="1613355"/>
            <a:ext cx="8920176" cy="36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33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0C5C8-FF03-F960-314C-4BB76A87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12" y="1613355"/>
            <a:ext cx="8920176" cy="36312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7E7C4D-52EC-0333-CD38-08B8B3AE6315}"/>
              </a:ext>
            </a:extLst>
          </p:cNvPr>
          <p:cNvSpPr/>
          <p:nvPr/>
        </p:nvSpPr>
        <p:spPr>
          <a:xfrm>
            <a:off x="9232620" y="3492444"/>
            <a:ext cx="954682" cy="82175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AA452-5D1E-6461-3A1F-F4E44E20822B}"/>
              </a:ext>
            </a:extLst>
          </p:cNvPr>
          <p:cNvSpPr txBox="1"/>
          <p:nvPr/>
        </p:nvSpPr>
        <p:spPr>
          <a:xfrm>
            <a:off x="9030929" y="431775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Reference to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109331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0C5C8-FF03-F960-314C-4BB76A87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12" y="1613355"/>
            <a:ext cx="8920176" cy="36312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7E7C4D-52EC-0333-CD38-08B8B3AE6315}"/>
              </a:ext>
            </a:extLst>
          </p:cNvPr>
          <p:cNvSpPr/>
          <p:nvPr/>
        </p:nvSpPr>
        <p:spPr>
          <a:xfrm>
            <a:off x="6283981" y="3492444"/>
            <a:ext cx="1768377" cy="82175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AA452-5D1E-6461-3A1F-F4E44E20822B}"/>
              </a:ext>
            </a:extLst>
          </p:cNvPr>
          <p:cNvSpPr txBox="1"/>
          <p:nvPr/>
        </p:nvSpPr>
        <p:spPr>
          <a:xfrm>
            <a:off x="6170940" y="431016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Type: Reference to i32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0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928E-3118-AD50-02A9-F9A0051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66A-B601-D4C2-0A42-01CEB63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n in </a:t>
            </a:r>
            <a:r>
              <a:rPr lang="de-DE" dirty="0">
                <a:solidFill>
                  <a:srgbClr val="00FF00"/>
                </a:solidFill>
              </a:rPr>
              <a:t>x..y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stops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before 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n in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x..=y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includes y</a:t>
            </a:r>
            <a:endParaRPr lang="de-DE" dirty="0">
              <a:solidFill>
                <a:srgbClr val="00FF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break</a:t>
            </a:r>
            <a:r>
              <a:rPr lang="de-DE" dirty="0">
                <a:solidFill>
                  <a:schemeClr val="bg1"/>
                </a:solidFill>
              </a:rPr>
              <a:t> to exit out of a loop early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CF08-86E6-D3FD-E1EF-0F164B3797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17493EC-7C0D-40EA-9774-52CFD49FD368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EF96-B599-AE24-8AA8-65470E8E50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951664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0C5C8-FF03-F960-314C-4BB76A87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12" y="1613355"/>
            <a:ext cx="8920176" cy="3631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450EA-02C9-F617-BB89-A27D61444DC9}"/>
              </a:ext>
            </a:extLst>
          </p:cNvPr>
          <p:cNvSpPr txBox="1"/>
          <p:nvPr/>
        </p:nvSpPr>
        <p:spPr>
          <a:xfrm>
            <a:off x="4060025" y="4608253"/>
            <a:ext cx="4071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That means: </a:t>
            </a:r>
            <a:r>
              <a:rPr lang="de-DE" dirty="0">
                <a:solidFill>
                  <a:srgbClr val="00FF00"/>
                </a:solidFill>
              </a:rPr>
              <a:t>b contains the memory address of a</a:t>
            </a:r>
          </a:p>
        </p:txBody>
      </p:sp>
    </p:spTree>
    <p:extLst>
      <p:ext uri="{BB962C8B-B14F-4D97-AF65-F5344CB8AC3E}">
        <p14:creationId xmlns:p14="http://schemas.microsoft.com/office/powerpoint/2010/main" val="31802224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EF235-B51E-F5F4-C361-0778D92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83" y="1423667"/>
            <a:ext cx="10911034" cy="19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783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EF235-B51E-F5F4-C361-0778D92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83" y="1423667"/>
            <a:ext cx="10911034" cy="1942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A06CBA-506F-AC27-2F25-FDFEB099258F}"/>
              </a:ext>
            </a:extLst>
          </p:cNvPr>
          <p:cNvSpPr/>
          <p:nvPr/>
        </p:nvSpPr>
        <p:spPr>
          <a:xfrm>
            <a:off x="6058404" y="2380663"/>
            <a:ext cx="829807" cy="55186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AA440-6D3C-F496-1EDB-1F94758D4411}"/>
              </a:ext>
            </a:extLst>
          </p:cNvPr>
          <p:cNvSpPr txBox="1"/>
          <p:nvPr/>
        </p:nvSpPr>
        <p:spPr>
          <a:xfrm>
            <a:off x="4604225" y="2905780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Reference to v1, no copy or move involved!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v1 is still valid after this line!</a:t>
            </a:r>
          </a:p>
        </p:txBody>
      </p:sp>
    </p:spTree>
    <p:extLst>
      <p:ext uri="{BB962C8B-B14F-4D97-AF65-F5344CB8AC3E}">
        <p14:creationId xmlns:p14="http://schemas.microsoft.com/office/powerpoint/2010/main" val="17275356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EF235-B51E-F5F4-C361-0778D92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80" y="1423667"/>
            <a:ext cx="9940239" cy="17698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060637-ED01-A191-080A-FF262C2D5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27842"/>
              </p:ext>
            </p:extLst>
          </p:nvPr>
        </p:nvGraphicFramePr>
        <p:xfrm>
          <a:off x="1504529" y="3502731"/>
          <a:ext cx="4306137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997">
                  <a:extLst>
                    <a:ext uri="{9D8B030D-6E8A-4147-A177-3AD203B41FA5}">
                      <a16:colId xmlns:a16="http://schemas.microsoft.com/office/drawing/2014/main" val="3494597591"/>
                    </a:ext>
                  </a:extLst>
                </a:gridCol>
                <a:gridCol w="656844">
                  <a:extLst>
                    <a:ext uri="{9D8B030D-6E8A-4147-A177-3AD203B41FA5}">
                      <a16:colId xmlns:a16="http://schemas.microsoft.com/office/drawing/2014/main" val="1185107576"/>
                    </a:ext>
                  </a:extLst>
                </a:gridCol>
                <a:gridCol w="765357">
                  <a:extLst>
                    <a:ext uri="{9D8B030D-6E8A-4147-A177-3AD203B41FA5}">
                      <a16:colId xmlns:a16="http://schemas.microsoft.com/office/drawing/2014/main" val="2360815579"/>
                    </a:ext>
                  </a:extLst>
                </a:gridCol>
                <a:gridCol w="1848939">
                  <a:extLst>
                    <a:ext uri="{9D8B030D-6E8A-4147-A177-3AD203B41FA5}">
                      <a16:colId xmlns:a16="http://schemas.microsoft.com/office/drawing/2014/main" val="2895858904"/>
                    </a:ext>
                  </a:extLst>
                </a:gridCol>
              </a:tblGrid>
              <a:tr h="2512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111697"/>
                  </a:ext>
                </a:extLst>
              </a:tr>
              <a:tr h="251204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52076"/>
                  </a:ext>
                </a:extLst>
              </a:tr>
              <a:tr h="25120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100_000_000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51785"/>
                  </a:ext>
                </a:extLst>
              </a:tr>
              <a:tr h="25120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100_000_000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1543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5A637-870C-EE57-58C0-D5D1D1C44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74046"/>
              </p:ext>
            </p:extLst>
          </p:nvPr>
        </p:nvGraphicFramePr>
        <p:xfrm>
          <a:off x="7778442" y="3502731"/>
          <a:ext cx="2844800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66863005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430572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64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88152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F6DBA6-F74B-E614-EC62-0896B21B7E61}"/>
              </a:ext>
            </a:extLst>
          </p:cNvPr>
          <p:cNvCxnSpPr>
            <a:cxnSpLocks/>
          </p:cNvCxnSpPr>
          <p:nvPr/>
        </p:nvCxnSpPr>
        <p:spPr>
          <a:xfrm>
            <a:off x="5808657" y="4051146"/>
            <a:ext cx="196978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577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EF235-B51E-F5F4-C361-0778D923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80" y="1423667"/>
            <a:ext cx="9940239" cy="17698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060637-ED01-A191-080A-FF262C2D5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69685"/>
              </p:ext>
            </p:extLst>
          </p:nvPr>
        </p:nvGraphicFramePr>
        <p:xfrm>
          <a:off x="1504529" y="3502731"/>
          <a:ext cx="4306137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997">
                  <a:extLst>
                    <a:ext uri="{9D8B030D-6E8A-4147-A177-3AD203B41FA5}">
                      <a16:colId xmlns:a16="http://schemas.microsoft.com/office/drawing/2014/main" val="3494597591"/>
                    </a:ext>
                  </a:extLst>
                </a:gridCol>
                <a:gridCol w="656844">
                  <a:extLst>
                    <a:ext uri="{9D8B030D-6E8A-4147-A177-3AD203B41FA5}">
                      <a16:colId xmlns:a16="http://schemas.microsoft.com/office/drawing/2014/main" val="1185107576"/>
                    </a:ext>
                  </a:extLst>
                </a:gridCol>
                <a:gridCol w="765357">
                  <a:extLst>
                    <a:ext uri="{9D8B030D-6E8A-4147-A177-3AD203B41FA5}">
                      <a16:colId xmlns:a16="http://schemas.microsoft.com/office/drawing/2014/main" val="2360815579"/>
                    </a:ext>
                  </a:extLst>
                </a:gridCol>
                <a:gridCol w="1848939">
                  <a:extLst>
                    <a:ext uri="{9D8B030D-6E8A-4147-A177-3AD203B41FA5}">
                      <a16:colId xmlns:a16="http://schemas.microsoft.com/office/drawing/2014/main" val="2895858904"/>
                    </a:ext>
                  </a:extLst>
                </a:gridCol>
              </a:tblGrid>
              <a:tr h="2512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111697"/>
                  </a:ext>
                </a:extLst>
              </a:tr>
              <a:tr h="251204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52076"/>
                  </a:ext>
                </a:extLst>
              </a:tr>
              <a:tr h="25120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100_000_000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51785"/>
                  </a:ext>
                </a:extLst>
              </a:tr>
              <a:tr h="25120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100_000_000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154361"/>
                  </a:ext>
                </a:extLst>
              </a:tr>
              <a:tr h="2512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1383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5A637-870C-EE57-58C0-D5D1D1C445A3}"/>
              </a:ext>
            </a:extLst>
          </p:cNvPr>
          <p:cNvGraphicFramePr>
            <a:graphicFrameLocks noGrp="1"/>
          </p:cNvGraphicFramePr>
          <p:nvPr/>
        </p:nvGraphicFramePr>
        <p:xfrm>
          <a:off x="7778442" y="3502731"/>
          <a:ext cx="2844800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66863005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430572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9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64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88152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F6DBA6-F74B-E614-EC62-0896B21B7E61}"/>
              </a:ext>
            </a:extLst>
          </p:cNvPr>
          <p:cNvCxnSpPr>
            <a:cxnSpLocks/>
          </p:cNvCxnSpPr>
          <p:nvPr/>
        </p:nvCxnSpPr>
        <p:spPr>
          <a:xfrm>
            <a:off x="5808657" y="4051146"/>
            <a:ext cx="196978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BC5EA0-544D-5A7A-D2EA-249143839B88}"/>
              </a:ext>
            </a:extLst>
          </p:cNvPr>
          <p:cNvSpPr/>
          <p:nvPr/>
        </p:nvSpPr>
        <p:spPr>
          <a:xfrm>
            <a:off x="1268416" y="4442691"/>
            <a:ext cx="236114" cy="1119909"/>
          </a:xfrm>
          <a:custGeom>
            <a:avLst/>
            <a:gdLst>
              <a:gd name="connsiteX0" fmla="*/ 0 w 320240"/>
              <a:gd name="connsiteY0" fmla="*/ 0 h 1196369"/>
              <a:gd name="connsiteX1" fmla="*/ 320240 w 320240"/>
              <a:gd name="connsiteY1" fmla="*/ 0 h 1196369"/>
              <a:gd name="connsiteX2" fmla="*/ 320240 w 320240"/>
              <a:gd name="connsiteY2" fmla="*/ 1196369 h 1196369"/>
              <a:gd name="connsiteX3" fmla="*/ 0 w 320240"/>
              <a:gd name="connsiteY3" fmla="*/ 1196369 h 1196369"/>
              <a:gd name="connsiteX4" fmla="*/ 0 w 320240"/>
              <a:gd name="connsiteY4" fmla="*/ 0 h 1196369"/>
              <a:gd name="connsiteX0" fmla="*/ 320240 w 411680"/>
              <a:gd name="connsiteY0" fmla="*/ 1196369 h 1196369"/>
              <a:gd name="connsiteX1" fmla="*/ 0 w 411680"/>
              <a:gd name="connsiteY1" fmla="*/ 1196369 h 1196369"/>
              <a:gd name="connsiteX2" fmla="*/ 0 w 411680"/>
              <a:gd name="connsiteY2" fmla="*/ 0 h 1196369"/>
              <a:gd name="connsiteX3" fmla="*/ 411680 w 411680"/>
              <a:gd name="connsiteY3" fmla="*/ 91440 h 1196369"/>
              <a:gd name="connsiteX0" fmla="*/ 320240 w 351257"/>
              <a:gd name="connsiteY0" fmla="*/ 1196369 h 1196369"/>
              <a:gd name="connsiteX1" fmla="*/ 0 w 351257"/>
              <a:gd name="connsiteY1" fmla="*/ 1196369 h 1196369"/>
              <a:gd name="connsiteX2" fmla="*/ 0 w 351257"/>
              <a:gd name="connsiteY2" fmla="*/ 0 h 1196369"/>
              <a:gd name="connsiteX3" fmla="*/ 351257 w 351257"/>
              <a:gd name="connsiteY3" fmla="*/ 2820 h 1196369"/>
              <a:gd name="connsiteX0" fmla="*/ 320240 w 325857"/>
              <a:gd name="connsiteY0" fmla="*/ 1198311 h 1198311"/>
              <a:gd name="connsiteX1" fmla="*/ 0 w 325857"/>
              <a:gd name="connsiteY1" fmla="*/ 1198311 h 1198311"/>
              <a:gd name="connsiteX2" fmla="*/ 0 w 325857"/>
              <a:gd name="connsiteY2" fmla="*/ 1942 h 1198311"/>
              <a:gd name="connsiteX3" fmla="*/ 325857 w 325857"/>
              <a:gd name="connsiteY3" fmla="*/ 0 h 1198311"/>
              <a:gd name="connsiteX0" fmla="*/ 320240 w 321095"/>
              <a:gd name="connsiteY0" fmla="*/ 1196724 h 1196724"/>
              <a:gd name="connsiteX1" fmla="*/ 0 w 321095"/>
              <a:gd name="connsiteY1" fmla="*/ 1196724 h 1196724"/>
              <a:gd name="connsiteX2" fmla="*/ 0 w 321095"/>
              <a:gd name="connsiteY2" fmla="*/ 355 h 1196724"/>
              <a:gd name="connsiteX3" fmla="*/ 321095 w 321095"/>
              <a:gd name="connsiteY3" fmla="*/ 0 h 1196724"/>
              <a:gd name="connsiteX0" fmla="*/ 320240 w 321095"/>
              <a:gd name="connsiteY0" fmla="*/ 1196724 h 1196724"/>
              <a:gd name="connsiteX1" fmla="*/ 0 w 321095"/>
              <a:gd name="connsiteY1" fmla="*/ 1196724 h 1196724"/>
              <a:gd name="connsiteX2" fmla="*/ 0 w 321095"/>
              <a:gd name="connsiteY2" fmla="*/ 355 h 1196724"/>
              <a:gd name="connsiteX3" fmla="*/ 321095 w 321095"/>
              <a:gd name="connsiteY3" fmla="*/ 0 h 1196724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0" fmla="*/ 320240 w 320240"/>
              <a:gd name="connsiteY0" fmla="*/ 1286157 h 1286157"/>
              <a:gd name="connsiteX1" fmla="*/ 0 w 320240"/>
              <a:gd name="connsiteY1" fmla="*/ 1286157 h 1286157"/>
              <a:gd name="connsiteX2" fmla="*/ 0 w 320240"/>
              <a:gd name="connsiteY2" fmla="*/ 89788 h 1286157"/>
              <a:gd name="connsiteX3" fmla="*/ 1888 w 320240"/>
              <a:gd name="connsiteY3" fmla="*/ 85746 h 1286157"/>
              <a:gd name="connsiteX0" fmla="*/ 320240 w 320240"/>
              <a:gd name="connsiteY0" fmla="*/ 1284916 h 1284916"/>
              <a:gd name="connsiteX1" fmla="*/ 0 w 320240"/>
              <a:gd name="connsiteY1" fmla="*/ 1284916 h 1284916"/>
              <a:gd name="connsiteX2" fmla="*/ 0 w 320240"/>
              <a:gd name="connsiteY2" fmla="*/ 88547 h 1284916"/>
              <a:gd name="connsiteX3" fmla="*/ 306688 w 320240"/>
              <a:gd name="connsiteY3" fmla="*/ 89267 h 1284916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3" fmla="*/ 306688 w 320240"/>
              <a:gd name="connsiteY3" fmla="*/ 720 h 1196369"/>
              <a:gd name="connsiteX0" fmla="*/ 320240 w 330501"/>
              <a:gd name="connsiteY0" fmla="*/ 1197236 h 1197236"/>
              <a:gd name="connsiteX1" fmla="*/ 0 w 330501"/>
              <a:gd name="connsiteY1" fmla="*/ 1197236 h 1197236"/>
              <a:gd name="connsiteX2" fmla="*/ 0 w 330501"/>
              <a:gd name="connsiteY2" fmla="*/ 867 h 1197236"/>
              <a:gd name="connsiteX3" fmla="*/ 330501 w 330501"/>
              <a:gd name="connsiteY3" fmla="*/ 0 h 1197236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3" fmla="*/ 306803 w 320240"/>
              <a:gd name="connsiteY3" fmla="*/ 720 h 1196369"/>
              <a:gd name="connsiteX0" fmla="*/ 320240 w 320240"/>
              <a:gd name="connsiteY0" fmla="*/ 1198824 h 1198824"/>
              <a:gd name="connsiteX1" fmla="*/ 0 w 320240"/>
              <a:gd name="connsiteY1" fmla="*/ 1198824 h 1198824"/>
              <a:gd name="connsiteX2" fmla="*/ 0 w 320240"/>
              <a:gd name="connsiteY2" fmla="*/ 2455 h 1198824"/>
              <a:gd name="connsiteX3" fmla="*/ 319442 w 320240"/>
              <a:gd name="connsiteY3" fmla="*/ 0 h 119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40" h="1198824">
                <a:moveTo>
                  <a:pt x="320240" y="1198824"/>
                </a:moveTo>
                <a:lnTo>
                  <a:pt x="0" y="1198824"/>
                </a:lnTo>
                <a:lnTo>
                  <a:pt x="0" y="2455"/>
                </a:lnTo>
                <a:lnTo>
                  <a:pt x="319442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8DE689-F950-56AC-66B5-72C88BA62142}"/>
              </a:ext>
            </a:extLst>
          </p:cNvPr>
          <p:cNvSpPr/>
          <p:nvPr/>
        </p:nvSpPr>
        <p:spPr>
          <a:xfrm rot="16200000">
            <a:off x="3534575" y="3053553"/>
            <a:ext cx="242883" cy="4775201"/>
          </a:xfrm>
          <a:custGeom>
            <a:avLst/>
            <a:gdLst>
              <a:gd name="connsiteX0" fmla="*/ 0 w 320240"/>
              <a:gd name="connsiteY0" fmla="*/ 0 h 1196369"/>
              <a:gd name="connsiteX1" fmla="*/ 320240 w 320240"/>
              <a:gd name="connsiteY1" fmla="*/ 0 h 1196369"/>
              <a:gd name="connsiteX2" fmla="*/ 320240 w 320240"/>
              <a:gd name="connsiteY2" fmla="*/ 1196369 h 1196369"/>
              <a:gd name="connsiteX3" fmla="*/ 0 w 320240"/>
              <a:gd name="connsiteY3" fmla="*/ 1196369 h 1196369"/>
              <a:gd name="connsiteX4" fmla="*/ 0 w 320240"/>
              <a:gd name="connsiteY4" fmla="*/ 0 h 1196369"/>
              <a:gd name="connsiteX0" fmla="*/ 320240 w 411680"/>
              <a:gd name="connsiteY0" fmla="*/ 1196369 h 1196369"/>
              <a:gd name="connsiteX1" fmla="*/ 0 w 411680"/>
              <a:gd name="connsiteY1" fmla="*/ 1196369 h 1196369"/>
              <a:gd name="connsiteX2" fmla="*/ 0 w 411680"/>
              <a:gd name="connsiteY2" fmla="*/ 0 h 1196369"/>
              <a:gd name="connsiteX3" fmla="*/ 411680 w 411680"/>
              <a:gd name="connsiteY3" fmla="*/ 91440 h 1196369"/>
              <a:gd name="connsiteX0" fmla="*/ 320240 w 351257"/>
              <a:gd name="connsiteY0" fmla="*/ 1196369 h 1196369"/>
              <a:gd name="connsiteX1" fmla="*/ 0 w 351257"/>
              <a:gd name="connsiteY1" fmla="*/ 1196369 h 1196369"/>
              <a:gd name="connsiteX2" fmla="*/ 0 w 351257"/>
              <a:gd name="connsiteY2" fmla="*/ 0 h 1196369"/>
              <a:gd name="connsiteX3" fmla="*/ 351257 w 351257"/>
              <a:gd name="connsiteY3" fmla="*/ 2820 h 1196369"/>
              <a:gd name="connsiteX0" fmla="*/ 320240 w 325857"/>
              <a:gd name="connsiteY0" fmla="*/ 1198311 h 1198311"/>
              <a:gd name="connsiteX1" fmla="*/ 0 w 325857"/>
              <a:gd name="connsiteY1" fmla="*/ 1198311 h 1198311"/>
              <a:gd name="connsiteX2" fmla="*/ 0 w 325857"/>
              <a:gd name="connsiteY2" fmla="*/ 1942 h 1198311"/>
              <a:gd name="connsiteX3" fmla="*/ 325857 w 325857"/>
              <a:gd name="connsiteY3" fmla="*/ 0 h 1198311"/>
              <a:gd name="connsiteX0" fmla="*/ 320240 w 321095"/>
              <a:gd name="connsiteY0" fmla="*/ 1196724 h 1196724"/>
              <a:gd name="connsiteX1" fmla="*/ 0 w 321095"/>
              <a:gd name="connsiteY1" fmla="*/ 1196724 h 1196724"/>
              <a:gd name="connsiteX2" fmla="*/ 0 w 321095"/>
              <a:gd name="connsiteY2" fmla="*/ 355 h 1196724"/>
              <a:gd name="connsiteX3" fmla="*/ 321095 w 321095"/>
              <a:gd name="connsiteY3" fmla="*/ 0 h 1196724"/>
              <a:gd name="connsiteX0" fmla="*/ 320240 w 321095"/>
              <a:gd name="connsiteY0" fmla="*/ 1196724 h 1196724"/>
              <a:gd name="connsiteX1" fmla="*/ 0 w 321095"/>
              <a:gd name="connsiteY1" fmla="*/ 1196724 h 1196724"/>
              <a:gd name="connsiteX2" fmla="*/ 0 w 321095"/>
              <a:gd name="connsiteY2" fmla="*/ 355 h 1196724"/>
              <a:gd name="connsiteX3" fmla="*/ 321095 w 321095"/>
              <a:gd name="connsiteY3" fmla="*/ 0 h 1196724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0" fmla="*/ 320240 w 320240"/>
              <a:gd name="connsiteY0" fmla="*/ 1286157 h 1286157"/>
              <a:gd name="connsiteX1" fmla="*/ 0 w 320240"/>
              <a:gd name="connsiteY1" fmla="*/ 1286157 h 1286157"/>
              <a:gd name="connsiteX2" fmla="*/ 0 w 320240"/>
              <a:gd name="connsiteY2" fmla="*/ 89788 h 1286157"/>
              <a:gd name="connsiteX3" fmla="*/ 1888 w 320240"/>
              <a:gd name="connsiteY3" fmla="*/ 85746 h 1286157"/>
              <a:gd name="connsiteX0" fmla="*/ 320240 w 320240"/>
              <a:gd name="connsiteY0" fmla="*/ 1284916 h 1284916"/>
              <a:gd name="connsiteX1" fmla="*/ 0 w 320240"/>
              <a:gd name="connsiteY1" fmla="*/ 1284916 h 1284916"/>
              <a:gd name="connsiteX2" fmla="*/ 0 w 320240"/>
              <a:gd name="connsiteY2" fmla="*/ 88547 h 1284916"/>
              <a:gd name="connsiteX3" fmla="*/ 306688 w 320240"/>
              <a:gd name="connsiteY3" fmla="*/ 89267 h 1284916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3" fmla="*/ 306688 w 320240"/>
              <a:gd name="connsiteY3" fmla="*/ 720 h 1196369"/>
              <a:gd name="connsiteX0" fmla="*/ 320240 w 330501"/>
              <a:gd name="connsiteY0" fmla="*/ 1197236 h 1197236"/>
              <a:gd name="connsiteX1" fmla="*/ 0 w 330501"/>
              <a:gd name="connsiteY1" fmla="*/ 1197236 h 1197236"/>
              <a:gd name="connsiteX2" fmla="*/ 0 w 330501"/>
              <a:gd name="connsiteY2" fmla="*/ 867 h 1197236"/>
              <a:gd name="connsiteX3" fmla="*/ 330501 w 330501"/>
              <a:gd name="connsiteY3" fmla="*/ 0 h 1197236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3" fmla="*/ 306803 w 320240"/>
              <a:gd name="connsiteY3" fmla="*/ 720 h 1196369"/>
              <a:gd name="connsiteX0" fmla="*/ 320240 w 320240"/>
              <a:gd name="connsiteY0" fmla="*/ 1198824 h 1198824"/>
              <a:gd name="connsiteX1" fmla="*/ 0 w 320240"/>
              <a:gd name="connsiteY1" fmla="*/ 1198824 h 1198824"/>
              <a:gd name="connsiteX2" fmla="*/ 0 w 320240"/>
              <a:gd name="connsiteY2" fmla="*/ 2455 h 1198824"/>
              <a:gd name="connsiteX3" fmla="*/ 319442 w 320240"/>
              <a:gd name="connsiteY3" fmla="*/ 0 h 1198824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3" fmla="*/ 319442 w 320240"/>
              <a:gd name="connsiteY3" fmla="*/ 278 h 1196369"/>
              <a:gd name="connsiteX0" fmla="*/ 320240 w 320690"/>
              <a:gd name="connsiteY0" fmla="*/ 1196871 h 1196871"/>
              <a:gd name="connsiteX1" fmla="*/ 0 w 320690"/>
              <a:gd name="connsiteY1" fmla="*/ 1196871 h 1196871"/>
              <a:gd name="connsiteX2" fmla="*/ 0 w 320690"/>
              <a:gd name="connsiteY2" fmla="*/ 502 h 1196871"/>
              <a:gd name="connsiteX3" fmla="*/ 320690 w 320690"/>
              <a:gd name="connsiteY3" fmla="*/ 0 h 11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690" h="1196871">
                <a:moveTo>
                  <a:pt x="320240" y="1196871"/>
                </a:moveTo>
                <a:lnTo>
                  <a:pt x="0" y="1196871"/>
                </a:lnTo>
                <a:lnTo>
                  <a:pt x="0" y="502"/>
                </a:lnTo>
                <a:lnTo>
                  <a:pt x="32069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1EEB86-ED3A-5FB5-5A51-AAFE87EDBE46}"/>
              </a:ext>
            </a:extLst>
          </p:cNvPr>
          <p:cNvSpPr/>
          <p:nvPr/>
        </p:nvSpPr>
        <p:spPr>
          <a:xfrm rot="10800000">
            <a:off x="5808657" y="5195886"/>
            <a:ext cx="234960" cy="365116"/>
          </a:xfrm>
          <a:custGeom>
            <a:avLst/>
            <a:gdLst>
              <a:gd name="connsiteX0" fmla="*/ 0 w 320240"/>
              <a:gd name="connsiteY0" fmla="*/ 0 h 1196369"/>
              <a:gd name="connsiteX1" fmla="*/ 320240 w 320240"/>
              <a:gd name="connsiteY1" fmla="*/ 0 h 1196369"/>
              <a:gd name="connsiteX2" fmla="*/ 320240 w 320240"/>
              <a:gd name="connsiteY2" fmla="*/ 1196369 h 1196369"/>
              <a:gd name="connsiteX3" fmla="*/ 0 w 320240"/>
              <a:gd name="connsiteY3" fmla="*/ 1196369 h 1196369"/>
              <a:gd name="connsiteX4" fmla="*/ 0 w 320240"/>
              <a:gd name="connsiteY4" fmla="*/ 0 h 1196369"/>
              <a:gd name="connsiteX0" fmla="*/ 320240 w 411680"/>
              <a:gd name="connsiteY0" fmla="*/ 1196369 h 1196369"/>
              <a:gd name="connsiteX1" fmla="*/ 0 w 411680"/>
              <a:gd name="connsiteY1" fmla="*/ 1196369 h 1196369"/>
              <a:gd name="connsiteX2" fmla="*/ 0 w 411680"/>
              <a:gd name="connsiteY2" fmla="*/ 0 h 1196369"/>
              <a:gd name="connsiteX3" fmla="*/ 411680 w 411680"/>
              <a:gd name="connsiteY3" fmla="*/ 91440 h 1196369"/>
              <a:gd name="connsiteX0" fmla="*/ 320240 w 351257"/>
              <a:gd name="connsiteY0" fmla="*/ 1196369 h 1196369"/>
              <a:gd name="connsiteX1" fmla="*/ 0 w 351257"/>
              <a:gd name="connsiteY1" fmla="*/ 1196369 h 1196369"/>
              <a:gd name="connsiteX2" fmla="*/ 0 w 351257"/>
              <a:gd name="connsiteY2" fmla="*/ 0 h 1196369"/>
              <a:gd name="connsiteX3" fmla="*/ 351257 w 351257"/>
              <a:gd name="connsiteY3" fmla="*/ 2820 h 1196369"/>
              <a:gd name="connsiteX0" fmla="*/ 320240 w 325857"/>
              <a:gd name="connsiteY0" fmla="*/ 1198311 h 1198311"/>
              <a:gd name="connsiteX1" fmla="*/ 0 w 325857"/>
              <a:gd name="connsiteY1" fmla="*/ 1198311 h 1198311"/>
              <a:gd name="connsiteX2" fmla="*/ 0 w 325857"/>
              <a:gd name="connsiteY2" fmla="*/ 1942 h 1198311"/>
              <a:gd name="connsiteX3" fmla="*/ 325857 w 325857"/>
              <a:gd name="connsiteY3" fmla="*/ 0 h 1198311"/>
              <a:gd name="connsiteX0" fmla="*/ 320240 w 321095"/>
              <a:gd name="connsiteY0" fmla="*/ 1196724 h 1196724"/>
              <a:gd name="connsiteX1" fmla="*/ 0 w 321095"/>
              <a:gd name="connsiteY1" fmla="*/ 1196724 h 1196724"/>
              <a:gd name="connsiteX2" fmla="*/ 0 w 321095"/>
              <a:gd name="connsiteY2" fmla="*/ 355 h 1196724"/>
              <a:gd name="connsiteX3" fmla="*/ 321095 w 321095"/>
              <a:gd name="connsiteY3" fmla="*/ 0 h 1196724"/>
              <a:gd name="connsiteX0" fmla="*/ 320240 w 321095"/>
              <a:gd name="connsiteY0" fmla="*/ 1196724 h 1196724"/>
              <a:gd name="connsiteX1" fmla="*/ 0 w 321095"/>
              <a:gd name="connsiteY1" fmla="*/ 1196724 h 1196724"/>
              <a:gd name="connsiteX2" fmla="*/ 0 w 321095"/>
              <a:gd name="connsiteY2" fmla="*/ 355 h 1196724"/>
              <a:gd name="connsiteX3" fmla="*/ 321095 w 321095"/>
              <a:gd name="connsiteY3" fmla="*/ 0 h 1196724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0" fmla="*/ 320240 w 320240"/>
              <a:gd name="connsiteY0" fmla="*/ 1286157 h 1286157"/>
              <a:gd name="connsiteX1" fmla="*/ 0 w 320240"/>
              <a:gd name="connsiteY1" fmla="*/ 1286157 h 1286157"/>
              <a:gd name="connsiteX2" fmla="*/ 0 w 320240"/>
              <a:gd name="connsiteY2" fmla="*/ 89788 h 1286157"/>
              <a:gd name="connsiteX3" fmla="*/ 1888 w 320240"/>
              <a:gd name="connsiteY3" fmla="*/ 85746 h 1286157"/>
              <a:gd name="connsiteX0" fmla="*/ 320240 w 320240"/>
              <a:gd name="connsiteY0" fmla="*/ 1284916 h 1284916"/>
              <a:gd name="connsiteX1" fmla="*/ 0 w 320240"/>
              <a:gd name="connsiteY1" fmla="*/ 1284916 h 1284916"/>
              <a:gd name="connsiteX2" fmla="*/ 0 w 320240"/>
              <a:gd name="connsiteY2" fmla="*/ 88547 h 1284916"/>
              <a:gd name="connsiteX3" fmla="*/ 306688 w 320240"/>
              <a:gd name="connsiteY3" fmla="*/ 89267 h 1284916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3" fmla="*/ 306688 w 320240"/>
              <a:gd name="connsiteY3" fmla="*/ 720 h 1196369"/>
              <a:gd name="connsiteX0" fmla="*/ 320240 w 330501"/>
              <a:gd name="connsiteY0" fmla="*/ 1197236 h 1197236"/>
              <a:gd name="connsiteX1" fmla="*/ 0 w 330501"/>
              <a:gd name="connsiteY1" fmla="*/ 1197236 h 1197236"/>
              <a:gd name="connsiteX2" fmla="*/ 0 w 330501"/>
              <a:gd name="connsiteY2" fmla="*/ 867 h 1197236"/>
              <a:gd name="connsiteX3" fmla="*/ 330501 w 330501"/>
              <a:gd name="connsiteY3" fmla="*/ 0 h 1197236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3" fmla="*/ 306803 w 320240"/>
              <a:gd name="connsiteY3" fmla="*/ 720 h 1196369"/>
              <a:gd name="connsiteX0" fmla="*/ 320240 w 320240"/>
              <a:gd name="connsiteY0" fmla="*/ 1198824 h 1198824"/>
              <a:gd name="connsiteX1" fmla="*/ 0 w 320240"/>
              <a:gd name="connsiteY1" fmla="*/ 1198824 h 1198824"/>
              <a:gd name="connsiteX2" fmla="*/ 0 w 320240"/>
              <a:gd name="connsiteY2" fmla="*/ 2455 h 1198824"/>
              <a:gd name="connsiteX3" fmla="*/ 319442 w 320240"/>
              <a:gd name="connsiteY3" fmla="*/ 0 h 1198824"/>
              <a:gd name="connsiteX0" fmla="*/ 320240 w 320240"/>
              <a:gd name="connsiteY0" fmla="*/ 1196369 h 1196369"/>
              <a:gd name="connsiteX1" fmla="*/ 0 w 320240"/>
              <a:gd name="connsiteY1" fmla="*/ 1196369 h 1196369"/>
              <a:gd name="connsiteX2" fmla="*/ 0 w 320240"/>
              <a:gd name="connsiteY2" fmla="*/ 0 h 1196369"/>
              <a:gd name="connsiteX3" fmla="*/ 319442 w 320240"/>
              <a:gd name="connsiteY3" fmla="*/ 278 h 1196369"/>
              <a:gd name="connsiteX0" fmla="*/ 320240 w 320690"/>
              <a:gd name="connsiteY0" fmla="*/ 1196871 h 1196871"/>
              <a:gd name="connsiteX1" fmla="*/ 0 w 320690"/>
              <a:gd name="connsiteY1" fmla="*/ 1196871 h 1196871"/>
              <a:gd name="connsiteX2" fmla="*/ 0 w 320690"/>
              <a:gd name="connsiteY2" fmla="*/ 502 h 1196871"/>
              <a:gd name="connsiteX3" fmla="*/ 320690 w 320690"/>
              <a:gd name="connsiteY3" fmla="*/ 0 h 119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690" h="1196871">
                <a:moveTo>
                  <a:pt x="320240" y="1196871"/>
                </a:moveTo>
                <a:lnTo>
                  <a:pt x="0" y="1196871"/>
                </a:lnTo>
                <a:lnTo>
                  <a:pt x="0" y="502"/>
                </a:lnTo>
                <a:lnTo>
                  <a:pt x="320690" y="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885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EC794B-CD3E-D114-F7F2-3B8306E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80" y="1426553"/>
            <a:ext cx="9940238" cy="2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29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EC794B-CD3E-D114-F7F2-3B8306E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80" y="1426553"/>
            <a:ext cx="9940238" cy="2667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96B8D-2E76-120F-8EBC-AC25515116FD}"/>
              </a:ext>
            </a:extLst>
          </p:cNvPr>
          <p:cNvSpPr/>
          <p:nvPr/>
        </p:nvSpPr>
        <p:spPr>
          <a:xfrm>
            <a:off x="6860014" y="2316212"/>
            <a:ext cx="1736152" cy="44713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12CB0-644A-B286-3DA5-B69C845E3646}"/>
              </a:ext>
            </a:extLst>
          </p:cNvPr>
          <p:cNvSpPr txBox="1"/>
          <p:nvPr/>
        </p:nvSpPr>
        <p:spPr>
          <a:xfrm>
            <a:off x="8596166" y="2385888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Mutable reference</a:t>
            </a:r>
          </a:p>
        </p:txBody>
      </p:sp>
    </p:spTree>
    <p:extLst>
      <p:ext uri="{BB962C8B-B14F-4D97-AF65-F5344CB8AC3E}">
        <p14:creationId xmlns:p14="http://schemas.microsoft.com/office/powerpoint/2010/main" val="26724559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EC794B-CD3E-D114-F7F2-3B8306E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80" y="1426553"/>
            <a:ext cx="9940238" cy="2667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96B8D-2E76-120F-8EBC-AC25515116FD}"/>
              </a:ext>
            </a:extLst>
          </p:cNvPr>
          <p:cNvSpPr/>
          <p:nvPr/>
        </p:nvSpPr>
        <p:spPr>
          <a:xfrm>
            <a:off x="1881166" y="2764577"/>
            <a:ext cx="2157433" cy="44713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12CB0-644A-B286-3DA5-B69C845E3646}"/>
              </a:ext>
            </a:extLst>
          </p:cNvPr>
          <p:cNvSpPr txBox="1"/>
          <p:nvPr/>
        </p:nvSpPr>
        <p:spPr>
          <a:xfrm>
            <a:off x="3632824" y="4094544"/>
            <a:ext cx="4926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Pushing a value to a reference doesn‘t make sense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Rust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automatically dereferences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reference if necessary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347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EC794B-CD3E-D114-F7F2-3B8306E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80" y="1426553"/>
            <a:ext cx="9940238" cy="2667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96B8D-2E76-120F-8EBC-AC25515116FD}"/>
              </a:ext>
            </a:extLst>
          </p:cNvPr>
          <p:cNvSpPr/>
          <p:nvPr/>
        </p:nvSpPr>
        <p:spPr>
          <a:xfrm>
            <a:off x="1881166" y="2764577"/>
            <a:ext cx="2157433" cy="44713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12CB0-644A-B286-3DA5-B69C845E3646}"/>
              </a:ext>
            </a:extLst>
          </p:cNvPr>
          <p:cNvSpPr txBox="1"/>
          <p:nvPr/>
        </p:nvSpPr>
        <p:spPr>
          <a:xfrm>
            <a:off x="3632824" y="4094544"/>
            <a:ext cx="4926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Pushing a value to a reference doesn‘t make sense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Rust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automatically dereferences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reference if necessary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This line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pushes an element to v1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753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2DED-8FE1-6C6D-C885-DF48440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A8A4-A04B-87EB-96A5-0D70016F12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3AE35A7-4268-4D18-9747-F85C64DECA46}" type="datetime1">
              <a:rPr lang="de-DE" smtClean="0"/>
              <a:t>11.06.2024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59D-1EC9-D127-B0F3-C57DCB35FD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EC794B-CD3E-D114-F7F2-3B8306E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80" y="1426553"/>
            <a:ext cx="9940238" cy="2667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96B8D-2E76-120F-8EBC-AC25515116FD}"/>
              </a:ext>
            </a:extLst>
          </p:cNvPr>
          <p:cNvSpPr/>
          <p:nvPr/>
        </p:nvSpPr>
        <p:spPr>
          <a:xfrm>
            <a:off x="1881166" y="3205435"/>
            <a:ext cx="5055384" cy="44713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12CB0-644A-B286-3DA5-B69C845E3646}"/>
              </a:ext>
            </a:extLst>
          </p:cNvPr>
          <p:cNvSpPr txBox="1"/>
          <p:nvPr/>
        </p:nvSpPr>
        <p:spPr>
          <a:xfrm>
            <a:off x="3632824" y="4094544"/>
            <a:ext cx="4926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Pushing a value to a reference doesn‘t make sense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Rust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automatically dereferences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 reference if necessary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This line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pushes an element to v1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422C2-DC58-5AAB-AFB2-0DFFC431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33" y="5048651"/>
            <a:ext cx="254353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88635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5326</Words>
  <Application>Microsoft Office PowerPoint</Application>
  <PresentationFormat>Widescreen</PresentationFormat>
  <Paragraphs>1125</Paragraphs>
  <Slides>148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5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beginners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Ownership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Intermission - References</vt:lpstr>
      <vt:lpstr>Borrow Checker</vt:lpstr>
      <vt:lpstr>Borrow Checker</vt:lpstr>
      <vt:lpstr>Borrow Checker</vt:lpstr>
      <vt:lpstr>Borrow Checker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Borrow Checker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Felix Haupt</dc:creator>
  <cp:lastModifiedBy>Philippe Felix Haupt</cp:lastModifiedBy>
  <cp:revision>100</cp:revision>
  <dcterms:created xsi:type="dcterms:W3CDTF">2024-06-11T08:40:32Z</dcterms:created>
  <dcterms:modified xsi:type="dcterms:W3CDTF">2024-06-11T12:55:04Z</dcterms:modified>
</cp:coreProperties>
</file>