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1" r:id="rId10"/>
    <p:sldId id="31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3" r:id="rId58"/>
    <p:sldId id="314" r:id="rId59"/>
    <p:sldId id="315" r:id="rId60"/>
    <p:sldId id="316" r:id="rId61"/>
    <p:sldId id="322" r:id="rId62"/>
    <p:sldId id="317" r:id="rId63"/>
    <p:sldId id="318" r:id="rId64"/>
    <p:sldId id="319" r:id="rId65"/>
    <p:sldId id="320" r:id="rId66"/>
    <p:sldId id="321" r:id="rId67"/>
    <p:sldId id="323" r:id="rId68"/>
    <p:sldId id="404" r:id="rId69"/>
    <p:sldId id="325" r:id="rId70"/>
    <p:sldId id="324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405" r:id="rId93"/>
    <p:sldId id="327" r:id="rId94"/>
    <p:sldId id="328" r:id="rId95"/>
    <p:sldId id="329" r:id="rId96"/>
    <p:sldId id="330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21375-4B15-4D5F-AC8D-37C144561DC6}" type="datetimeFigureOut">
              <a:rPr lang="de-DE" smtClean="0"/>
              <a:t>13.05.2024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4169-46BD-4A26-96E1-2D46BA15F3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64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5E02C-1D04-C434-4012-E91BF6D3D15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494EDC-6942-468E-94A3-194E193E2C6A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C2A-909A-0981-65DD-B67627BD9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33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436DB-340F-4646-13CF-32D4D213E6B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D068247-F2AA-429E-A7A8-3E609FFBE29B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A074-83FF-2A59-9E72-8DEB7C8D26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71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0905-4AF1-4212-7A94-81502EEF8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83768F1-B7E6-4B8A-BAFA-74526968E96B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92D9-E47E-4BA2-F2BD-45C43EE73C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986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22E1-1580-77E1-1968-C1D465C642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8E0902B-7813-4866-876E-E0CAF4B31207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EFDD5-75D2-F22A-0239-47782139E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9101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2C6A1-8DB4-CC61-9F25-552C981AC8B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4EDD85B-8B27-4A5A-BD80-EFF4E85914E4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70957-C740-2757-2171-2AB52CD73C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008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7596-14F9-142A-C6EE-E8288E2454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400616C-46DB-4EE8-AE43-5684BBFE6F0C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2A97D-91AA-8A52-C97E-9F3BDF95E6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912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4FE6-DBA5-DB3C-A653-C0ED852041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A506F33-1646-41D9-8D43-6C7A80D93461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3D48-E7F2-DEE3-3035-24E59946D7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0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3DCDD-2FBE-84CF-1266-B4597B7005E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36D53F0-A7F3-4756-9CA3-7A624B20B8DA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6E3F-03B5-A012-AA3C-51E8681E66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2470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07798-DE50-15C8-656C-CA61E9C831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1AEDA6E-D8EB-458F-90D4-497C023C1BD7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5FA4-1B4D-27D1-9652-2771001AD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13250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403A9-CB77-6F63-E8A2-1C909EE5338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9C9708E-164A-49F8-B107-C21662D393F7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6977-77CE-7C1B-80DA-950BC5B3F9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4910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58AE-3BA6-5196-9F05-10AA6EB27DF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D4B05CD-F212-4A46-A84A-452BCED20018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A692-F0C9-AF1C-145C-A45885A71D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167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D2A5901E-C243-401B-B4FE-7878FCBD48ED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DD238-3295-044E-F400-315BD306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D353-A013-4C2D-B580-BF198A193A85}" type="datetime1">
              <a:rPr lang="de-DE" smtClean="0"/>
              <a:t>13.05.2024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F10F-A83E-3417-0420-ACEC0274A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3257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980B-A2ED-E6BF-A8E8-BECC7CC53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51095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declares an </a:t>
            </a:r>
            <a:r>
              <a:rPr lang="de-DE" dirty="0">
                <a:solidFill>
                  <a:srgbClr val="00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 mut</a:t>
            </a:r>
            <a:r>
              <a:rPr lang="de-DE" dirty="0">
                <a:solidFill>
                  <a:schemeClr val="bg1"/>
                </a:solidFill>
              </a:rPr>
              <a:t> declares a </a:t>
            </a:r>
            <a:r>
              <a:rPr lang="de-DE" dirty="0">
                <a:solidFill>
                  <a:srgbClr val="00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88F5B-0BA2-F06E-1F12-6908ACA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6" y="3211447"/>
            <a:ext cx="4282608" cy="2760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E32E3-61B5-B5B7-CC3A-A1F19DC4BACC}"/>
              </a:ext>
            </a:extLst>
          </p:cNvPr>
          <p:cNvSpPr/>
          <p:nvPr/>
        </p:nvSpPr>
        <p:spPr>
          <a:xfrm>
            <a:off x="4672704" y="4603642"/>
            <a:ext cx="3564599" cy="9385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5A2B3-AA57-9931-3427-B50FE44C4635}"/>
              </a:ext>
            </a:extLst>
          </p:cNvPr>
          <p:cNvSpPr txBox="1"/>
          <p:nvPr/>
        </p:nvSpPr>
        <p:spPr>
          <a:xfrm>
            <a:off x="8237303" y="4919037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Can re-assign to </a:t>
            </a:r>
            <a:r>
              <a:rPr lang="de-DE" dirty="0">
                <a:solidFill>
                  <a:srgbClr val="FFFF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966253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5894-4BC0-42F0-6FFC-E3EE7A6C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2" y="2038266"/>
            <a:ext cx="8736996" cy="3294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14603-00B0-4800-925A-F44E21E9C32D}"/>
              </a:ext>
            </a:extLst>
          </p:cNvPr>
          <p:cNvSpPr/>
          <p:nvPr/>
        </p:nvSpPr>
        <p:spPr>
          <a:xfrm>
            <a:off x="1152062" y="2038267"/>
            <a:ext cx="575439" cy="365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3FD75-D4C4-7722-7BD7-E87B52D06BB2}"/>
              </a:ext>
            </a:extLst>
          </p:cNvPr>
          <p:cNvSpPr txBox="1"/>
          <p:nvPr/>
        </p:nvSpPr>
        <p:spPr>
          <a:xfrm>
            <a:off x="4038600" y="330815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print?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73E5F-8FE3-A67C-F3B6-2C5BF7E6F893}"/>
              </a:ext>
            </a:extLst>
          </p:cNvPr>
          <p:cNvSpPr txBox="1"/>
          <p:nvPr/>
        </p:nvSpPr>
        <p:spPr>
          <a:xfrm>
            <a:off x="4038599" y="528532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print?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49EB32-AEE3-8B31-EA62-FE813C0F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71" y="3491178"/>
            <a:ext cx="4315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5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D5F9B-8E1F-BE92-D62C-7A901E54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22" y="1812370"/>
            <a:ext cx="9928155" cy="34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34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D5F9B-8E1F-BE92-D62C-7A901E54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22" y="1812370"/>
            <a:ext cx="9928155" cy="3457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E7ADDB-E6A7-6632-7415-9A095F4717D0}"/>
              </a:ext>
            </a:extLst>
          </p:cNvPr>
          <p:cNvSpPr txBox="1"/>
          <p:nvPr/>
        </p:nvSpPr>
        <p:spPr>
          <a:xfrm>
            <a:off x="4358506" y="2892243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Set the element at </a:t>
            </a:r>
            <a:r>
              <a:rPr lang="de-DE" dirty="0">
                <a:solidFill>
                  <a:srgbClr val="FFFF00"/>
                </a:solidFill>
              </a:rPr>
              <a:t>index 3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F09AE-DBD4-B8B7-E8C2-376FC289FA84}"/>
              </a:ext>
            </a:extLst>
          </p:cNvPr>
          <p:cNvSpPr txBox="1"/>
          <p:nvPr/>
        </p:nvSpPr>
        <p:spPr>
          <a:xfrm>
            <a:off x="4358506" y="4390059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Set the element at </a:t>
            </a:r>
            <a:r>
              <a:rPr lang="de-DE" dirty="0">
                <a:solidFill>
                  <a:srgbClr val="FFFF00"/>
                </a:solidFill>
              </a:rPr>
              <a:t>index 3 </a:t>
            </a:r>
            <a:r>
              <a:rPr lang="de-DE" dirty="0">
                <a:solidFill>
                  <a:schemeClr val="bg1"/>
                </a:solidFill>
              </a:rPr>
              <a:t>to </a:t>
            </a:r>
            <a:r>
              <a:rPr lang="de-DE" dirty="0">
                <a:solidFill>
                  <a:srgbClr val="FFFF00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4593444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9B468A-93BF-D241-959C-453BA538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23" y="1812370"/>
            <a:ext cx="9991240" cy="3457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6CBE6E-F1BF-6D0E-3EF0-A22B115572B5}"/>
              </a:ext>
            </a:extLst>
          </p:cNvPr>
          <p:cNvSpPr txBox="1"/>
          <p:nvPr/>
        </p:nvSpPr>
        <p:spPr>
          <a:xfrm>
            <a:off x="4414901" y="288418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Doesn‘t work!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8E7F74-D860-BDAE-74A1-C0DBC673D33B}"/>
              </a:ext>
            </a:extLst>
          </p:cNvPr>
          <p:cNvSpPr txBox="1"/>
          <p:nvPr/>
        </p:nvSpPr>
        <p:spPr>
          <a:xfrm>
            <a:off x="4414901" y="4390060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Doesn‘t work!</a:t>
            </a:r>
          </a:p>
        </p:txBody>
      </p:sp>
    </p:spTree>
    <p:extLst>
      <p:ext uri="{BB962C8B-B14F-4D97-AF65-F5344CB8AC3E}">
        <p14:creationId xmlns:p14="http://schemas.microsoft.com/office/powerpoint/2010/main" val="16230969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9B468A-93BF-D241-959C-453BA538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23" y="1812370"/>
            <a:ext cx="9991240" cy="34577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F9CC8E-B79F-7358-4167-6C0B92DA5DF7}"/>
              </a:ext>
            </a:extLst>
          </p:cNvPr>
          <p:cNvSpPr/>
          <p:nvPr/>
        </p:nvSpPr>
        <p:spPr>
          <a:xfrm>
            <a:off x="1921448" y="2300099"/>
            <a:ext cx="1659952" cy="4350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ED3F86-BDD4-255D-AB28-B3A23D54C724}"/>
              </a:ext>
            </a:extLst>
          </p:cNvPr>
          <p:cNvSpPr/>
          <p:nvPr/>
        </p:nvSpPr>
        <p:spPr>
          <a:xfrm>
            <a:off x="1921448" y="3821365"/>
            <a:ext cx="1659952" cy="4350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31D14-42F8-1B8C-E8DB-8C46B54166EE}"/>
              </a:ext>
            </a:extLst>
          </p:cNvPr>
          <p:cNvSpPr txBox="1"/>
          <p:nvPr/>
        </p:nvSpPr>
        <p:spPr>
          <a:xfrm>
            <a:off x="4346420" y="3198386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Variables are </a:t>
            </a:r>
            <a:r>
              <a:rPr lang="de-DE" dirty="0">
                <a:solidFill>
                  <a:srgbClr val="FF00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, can‘t modify them!</a:t>
            </a:r>
          </a:p>
        </p:txBody>
      </p:sp>
    </p:spTree>
    <p:extLst>
      <p:ext uri="{BB962C8B-B14F-4D97-AF65-F5344CB8AC3E}">
        <p14:creationId xmlns:p14="http://schemas.microsoft.com/office/powerpoint/2010/main" val="2052650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C0C2A-3A44-3EBD-4F1E-02863A77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9" y="1957412"/>
            <a:ext cx="9385201" cy="30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55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C0C2A-3A44-3EBD-4F1E-02863A77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9" y="1957412"/>
            <a:ext cx="9385201" cy="30265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217897-BD85-D269-2B28-74BDED72A720}"/>
              </a:ext>
            </a:extLst>
          </p:cNvPr>
          <p:cNvSpPr/>
          <p:nvPr/>
        </p:nvSpPr>
        <p:spPr>
          <a:xfrm>
            <a:off x="8471292" y="2372607"/>
            <a:ext cx="584088" cy="399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60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85F107-B5E9-74F8-B1B1-6611EB15E768}"/>
              </a:ext>
            </a:extLst>
          </p:cNvPr>
          <p:cNvSpPr/>
          <p:nvPr/>
        </p:nvSpPr>
        <p:spPr>
          <a:xfrm>
            <a:off x="9175555" y="3697211"/>
            <a:ext cx="584088" cy="399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60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CC94DA1-F966-137E-A204-F7E0401D9FC2}"/>
              </a:ext>
            </a:extLst>
          </p:cNvPr>
          <p:cNvSpPr/>
          <p:nvPr/>
        </p:nvSpPr>
        <p:spPr>
          <a:xfrm>
            <a:off x="4209463" y="2772405"/>
            <a:ext cx="4551859" cy="264853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CCF17962-A601-1796-3E32-DCA6D102A6F9}"/>
              </a:ext>
            </a:extLst>
          </p:cNvPr>
          <p:cNvSpPr/>
          <p:nvPr/>
        </p:nvSpPr>
        <p:spPr>
          <a:xfrm>
            <a:off x="4209463" y="4097009"/>
            <a:ext cx="5258136" cy="264853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30151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278303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</p:spTree>
    <p:extLst>
      <p:ext uri="{BB962C8B-B14F-4D97-AF65-F5344CB8AC3E}">
        <p14:creationId xmlns:p14="http://schemas.microsoft.com/office/powerpoint/2010/main" val="1888314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667FA-22E4-1E1A-6F3D-1B8730A77856}"/>
              </a:ext>
            </a:extLst>
          </p:cNvPr>
          <p:cNvSpPr/>
          <p:nvPr/>
        </p:nvSpPr>
        <p:spPr>
          <a:xfrm>
            <a:off x="3875122" y="2486991"/>
            <a:ext cx="5626687" cy="356913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1B060-5866-2923-45BF-DEF63206D273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6286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declares an </a:t>
            </a:r>
            <a:r>
              <a:rPr lang="de-DE" dirty="0">
                <a:solidFill>
                  <a:srgbClr val="00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 mut</a:t>
            </a:r>
            <a:r>
              <a:rPr lang="de-DE" dirty="0">
                <a:solidFill>
                  <a:schemeClr val="bg1"/>
                </a:solidFill>
              </a:rPr>
              <a:t> declares a </a:t>
            </a:r>
            <a:r>
              <a:rPr lang="de-DE" dirty="0">
                <a:solidFill>
                  <a:srgbClr val="00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88F5B-0BA2-F06E-1F12-6908ACA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6" y="3211447"/>
            <a:ext cx="4282608" cy="2760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A16417-19AD-8559-3F19-3A65F26DEEF9}"/>
              </a:ext>
            </a:extLst>
          </p:cNvPr>
          <p:cNvSpPr/>
          <p:nvPr/>
        </p:nvSpPr>
        <p:spPr>
          <a:xfrm>
            <a:off x="3367570" y="3211447"/>
            <a:ext cx="587126" cy="361561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0/3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D6C85-1D27-2AFB-309F-9F2219462EF0}"/>
              </a:ext>
            </a:extLst>
          </p:cNvPr>
          <p:cNvSpPr txBox="1"/>
          <p:nvPr/>
        </p:nvSpPr>
        <p:spPr>
          <a:xfrm>
            <a:off x="6096000" y="513191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274232253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76CE05D-C1FC-D02B-46BE-64366C3F28AF}"/>
              </a:ext>
            </a:extLst>
          </p:cNvPr>
          <p:cNvSpPr/>
          <p:nvPr/>
        </p:nvSpPr>
        <p:spPr>
          <a:xfrm>
            <a:off x="6096000" y="2427559"/>
            <a:ext cx="1695315" cy="416345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C6FAC58-06A8-3ADC-0499-D0E4E3692398}"/>
              </a:ext>
            </a:extLst>
          </p:cNvPr>
          <p:cNvSpPr/>
          <p:nvPr/>
        </p:nvSpPr>
        <p:spPr>
          <a:xfrm rot="10800000">
            <a:off x="4038599" y="2843903"/>
            <a:ext cx="2057398" cy="329506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2CA1-607F-AF4B-245B-4274ED6C4192}"/>
              </a:ext>
            </a:extLst>
          </p:cNvPr>
          <p:cNvSpPr/>
          <p:nvPr/>
        </p:nvSpPr>
        <p:spPr>
          <a:xfrm>
            <a:off x="2922494" y="3173409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0E8B77-A195-F218-D66D-0264846CF689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1173746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676CE05D-C1FC-D02B-46BE-64366C3F28AF}"/>
              </a:ext>
            </a:extLst>
          </p:cNvPr>
          <p:cNvSpPr/>
          <p:nvPr/>
        </p:nvSpPr>
        <p:spPr>
          <a:xfrm>
            <a:off x="6708618" y="2427559"/>
            <a:ext cx="1998060" cy="416345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C6FAC58-06A8-3ADC-0499-D0E4E3692398}"/>
              </a:ext>
            </a:extLst>
          </p:cNvPr>
          <p:cNvSpPr/>
          <p:nvPr/>
        </p:nvSpPr>
        <p:spPr>
          <a:xfrm rot="10800000">
            <a:off x="5777948" y="2843903"/>
            <a:ext cx="1028032" cy="329506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2CA1-607F-AF4B-245B-4274ED6C4192}"/>
              </a:ext>
            </a:extLst>
          </p:cNvPr>
          <p:cNvSpPr/>
          <p:nvPr/>
        </p:nvSpPr>
        <p:spPr>
          <a:xfrm>
            <a:off x="2922494" y="3173409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60944-F6D9-0AB3-CDCD-53611A91110B}"/>
              </a:ext>
            </a:extLst>
          </p:cNvPr>
          <p:cNvSpPr/>
          <p:nvPr/>
        </p:nvSpPr>
        <p:spPr>
          <a:xfrm>
            <a:off x="4927703" y="3173409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8CBB0-5D0A-955B-29AA-629A2CD60C09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274900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02FF-B45B-6F30-870A-D619827D1519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2CA1-607F-AF4B-245B-4274ED6C4192}"/>
              </a:ext>
            </a:extLst>
          </p:cNvPr>
          <p:cNvSpPr/>
          <p:nvPr/>
        </p:nvSpPr>
        <p:spPr>
          <a:xfrm>
            <a:off x="2922494" y="3173409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60944-F6D9-0AB3-CDCD-53611A91110B}"/>
              </a:ext>
            </a:extLst>
          </p:cNvPr>
          <p:cNvSpPr/>
          <p:nvPr/>
        </p:nvSpPr>
        <p:spPr>
          <a:xfrm>
            <a:off x="4927703" y="3173409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1E509FA-1189-A06F-4DF9-FC791884C86B}"/>
              </a:ext>
            </a:extLst>
          </p:cNvPr>
          <p:cNvSpPr/>
          <p:nvPr/>
        </p:nvSpPr>
        <p:spPr>
          <a:xfrm>
            <a:off x="6626087" y="2486990"/>
            <a:ext cx="3878470" cy="942009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89CE1-DE92-E33B-699E-531EEFD11F18}"/>
              </a:ext>
            </a:extLst>
          </p:cNvPr>
          <p:cNvSpPr/>
          <p:nvPr/>
        </p:nvSpPr>
        <p:spPr>
          <a:xfrm>
            <a:off x="100738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706086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5905333" y="4354477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array look like here?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02FF-B45B-6F30-870A-D619827D1519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2CA1-607F-AF4B-245B-4274ED6C4192}"/>
              </a:ext>
            </a:extLst>
          </p:cNvPr>
          <p:cNvSpPr/>
          <p:nvPr/>
        </p:nvSpPr>
        <p:spPr>
          <a:xfrm>
            <a:off x="2922494" y="3734567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60944-F6D9-0AB3-CDCD-53611A91110B}"/>
              </a:ext>
            </a:extLst>
          </p:cNvPr>
          <p:cNvSpPr/>
          <p:nvPr/>
        </p:nvSpPr>
        <p:spPr>
          <a:xfrm>
            <a:off x="4927703" y="3734567"/>
            <a:ext cx="1494897" cy="48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1E509FA-1189-A06F-4DF9-FC791884C86B}"/>
              </a:ext>
            </a:extLst>
          </p:cNvPr>
          <p:cNvSpPr/>
          <p:nvPr/>
        </p:nvSpPr>
        <p:spPr>
          <a:xfrm>
            <a:off x="6626087" y="2486990"/>
            <a:ext cx="2888974" cy="1462158"/>
          </a:xfrm>
          <a:custGeom>
            <a:avLst/>
            <a:gdLst>
              <a:gd name="connsiteX0" fmla="*/ 0 w 5627387"/>
              <a:gd name="connsiteY0" fmla="*/ 0 h 492880"/>
              <a:gd name="connsiteX1" fmla="*/ 5627387 w 5627387"/>
              <a:gd name="connsiteY1" fmla="*/ 0 h 492880"/>
              <a:gd name="connsiteX2" fmla="*/ 5627387 w 5627387"/>
              <a:gd name="connsiteY2" fmla="*/ 492880 h 492880"/>
              <a:gd name="connsiteX3" fmla="*/ 0 w 5627387"/>
              <a:gd name="connsiteY3" fmla="*/ 492880 h 492880"/>
              <a:gd name="connsiteX4" fmla="*/ 0 w 5627387"/>
              <a:gd name="connsiteY4" fmla="*/ 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3" fmla="*/ 91440 w 5627387"/>
              <a:gd name="connsiteY3" fmla="*/ 9144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  <a:gd name="connsiteX0" fmla="*/ 5627387 w 5627387"/>
              <a:gd name="connsiteY0" fmla="*/ 0 h 492880"/>
              <a:gd name="connsiteX1" fmla="*/ 5627387 w 5627387"/>
              <a:gd name="connsiteY1" fmla="*/ 492880 h 492880"/>
              <a:gd name="connsiteX2" fmla="*/ 0 w 5627387"/>
              <a:gd name="connsiteY2" fmla="*/ 492880 h 49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387" h="492880">
                <a:moveTo>
                  <a:pt x="5627387" y="0"/>
                </a:moveTo>
                <a:lnTo>
                  <a:pt x="5627387" y="492880"/>
                </a:lnTo>
                <a:lnTo>
                  <a:pt x="0" y="492880"/>
                </a:lnTo>
              </a:path>
            </a:pathLst>
          </a:custGeom>
          <a:ln w="1905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89CE1-DE92-E33B-699E-531EEFD11F18}"/>
              </a:ext>
            </a:extLst>
          </p:cNvPr>
          <p:cNvSpPr/>
          <p:nvPr/>
        </p:nvSpPr>
        <p:spPr>
          <a:xfrm>
            <a:off x="100738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888734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387CC-F444-BE16-1207-732ABB22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8" y="1985900"/>
            <a:ext cx="10243464" cy="28120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6CAFF1-FE7F-0CE4-9566-E551A912EA73}"/>
              </a:ext>
            </a:extLst>
          </p:cNvPr>
          <p:cNvSpPr/>
          <p:nvPr/>
        </p:nvSpPr>
        <p:spPr>
          <a:xfrm>
            <a:off x="361647" y="1985900"/>
            <a:ext cx="612621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00C5-7227-5721-026E-C29E63777B82}"/>
              </a:ext>
            </a:extLst>
          </p:cNvPr>
          <p:cNvSpPr txBox="1"/>
          <p:nvPr/>
        </p:nvSpPr>
        <p:spPr>
          <a:xfrm>
            <a:off x="6828567" y="398447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Result: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C02FF-B45B-6F30-870A-D619827D1519}"/>
              </a:ext>
            </a:extLst>
          </p:cNvPr>
          <p:cNvSpPr/>
          <p:nvPr/>
        </p:nvSpPr>
        <p:spPr>
          <a:xfrm>
            <a:off x="91594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110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89CE1-DE92-E33B-699E-531EEFD11F18}"/>
              </a:ext>
            </a:extLst>
          </p:cNvPr>
          <p:cNvSpPr/>
          <p:nvPr/>
        </p:nvSpPr>
        <p:spPr>
          <a:xfrm>
            <a:off x="10073862" y="2011215"/>
            <a:ext cx="70457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7320B0-82BC-A6E1-C0B2-B89AE457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30" y="4292252"/>
            <a:ext cx="4733002" cy="5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54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043074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75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C9254D-6EBE-C7D3-98A7-6EBF52604016}"/>
              </a:ext>
            </a:extLst>
          </p:cNvPr>
          <p:cNvSpPr txBox="1"/>
          <p:nvPr/>
        </p:nvSpPr>
        <p:spPr>
          <a:xfrm>
            <a:off x="5586208" y="304100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Are there </a:t>
            </a:r>
            <a:r>
              <a:rPr lang="de-DE" dirty="0">
                <a:solidFill>
                  <a:srgbClr val="FFFF00"/>
                </a:solidFill>
              </a:rPr>
              <a:t>any elements </a:t>
            </a:r>
            <a:r>
              <a:rPr lang="de-DE" dirty="0">
                <a:solidFill>
                  <a:schemeClr val="bg1"/>
                </a:solidFill>
              </a:rPr>
              <a:t>in our array?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0AE00-C3CF-64D5-0F1B-0D728FC5CFB8}"/>
              </a:ext>
            </a:extLst>
          </p:cNvPr>
          <p:cNvCxnSpPr>
            <a:cxnSpLocks/>
          </p:cNvCxnSpPr>
          <p:nvPr/>
        </p:nvCxnSpPr>
        <p:spPr>
          <a:xfrm flipH="1">
            <a:off x="4649561" y="3194897"/>
            <a:ext cx="93664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921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D0F94-1D5F-A172-3D2B-D009307DC0C7}"/>
              </a:ext>
            </a:extLst>
          </p:cNvPr>
          <p:cNvSpPr txBox="1"/>
          <p:nvPr/>
        </p:nvSpPr>
        <p:spPr>
          <a:xfrm>
            <a:off x="5581145" y="3509215"/>
            <a:ext cx="512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Set every element </a:t>
            </a:r>
            <a:r>
              <a:rPr lang="de-DE" dirty="0">
                <a:solidFill>
                  <a:schemeClr val="bg1"/>
                </a:solidFill>
              </a:rPr>
              <a:t>in the array to the </a:t>
            </a:r>
            <a:r>
              <a:rPr lang="de-DE" dirty="0">
                <a:solidFill>
                  <a:srgbClr val="FFFF00"/>
                </a:solidFill>
              </a:rPr>
              <a:t>provided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EEC42-308E-64F1-A736-70D2C911759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3663104"/>
            <a:ext cx="154254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31E761-6411-52DD-7467-4DA79C5CF408}"/>
              </a:ext>
            </a:extLst>
          </p:cNvPr>
          <p:cNvSpPr txBox="1"/>
          <p:nvPr/>
        </p:nvSpPr>
        <p:spPr>
          <a:xfrm>
            <a:off x="5586208" y="304100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Are there </a:t>
            </a:r>
            <a:r>
              <a:rPr lang="de-DE" dirty="0">
                <a:solidFill>
                  <a:srgbClr val="FFFF00"/>
                </a:solidFill>
              </a:rPr>
              <a:t>any elements </a:t>
            </a:r>
            <a:r>
              <a:rPr lang="de-DE" dirty="0">
                <a:solidFill>
                  <a:schemeClr val="bg1"/>
                </a:solidFill>
              </a:rPr>
              <a:t>in our array?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C62C5-B8AD-771B-4194-B14D13259E1B}"/>
              </a:ext>
            </a:extLst>
          </p:cNvPr>
          <p:cNvCxnSpPr>
            <a:cxnSpLocks/>
          </p:cNvCxnSpPr>
          <p:nvPr/>
        </p:nvCxnSpPr>
        <p:spPr>
          <a:xfrm flipH="1">
            <a:off x="4649561" y="3194897"/>
            <a:ext cx="93664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769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A11E0-F83E-D932-3375-1FFC808CC027}"/>
              </a:ext>
            </a:extLst>
          </p:cNvPr>
          <p:cNvSpPr txBox="1"/>
          <p:nvPr/>
        </p:nvSpPr>
        <p:spPr>
          <a:xfrm>
            <a:off x="5586208" y="304100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Are there </a:t>
            </a:r>
            <a:r>
              <a:rPr lang="de-DE" dirty="0">
                <a:solidFill>
                  <a:srgbClr val="FFFF00"/>
                </a:solidFill>
              </a:rPr>
              <a:t>any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elements</a:t>
            </a:r>
            <a:r>
              <a:rPr lang="de-DE" dirty="0">
                <a:solidFill>
                  <a:schemeClr val="bg1"/>
                </a:solidFill>
              </a:rPr>
              <a:t> in our array?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43C780-E36E-B2F3-B182-E46D9B0A651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49561" y="3194897"/>
            <a:ext cx="93664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1D0F94-1D5F-A172-3D2B-D009307DC0C7}"/>
              </a:ext>
            </a:extLst>
          </p:cNvPr>
          <p:cNvSpPr txBox="1"/>
          <p:nvPr/>
        </p:nvSpPr>
        <p:spPr>
          <a:xfrm>
            <a:off x="5581145" y="3509215"/>
            <a:ext cx="512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Set every element </a:t>
            </a:r>
            <a:r>
              <a:rPr lang="de-DE" dirty="0">
                <a:solidFill>
                  <a:schemeClr val="bg1"/>
                </a:solidFill>
              </a:rPr>
              <a:t>in the array to the</a:t>
            </a:r>
            <a:r>
              <a:rPr lang="de-DE" dirty="0">
                <a:solidFill>
                  <a:srgbClr val="FFFF00"/>
                </a:solidFill>
              </a:rPr>
              <a:t> provided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EEC42-308E-64F1-A736-70D2C911759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3663104"/>
            <a:ext cx="154254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6CC4F-237E-21FC-671A-3C89C189C34C}"/>
              </a:ext>
            </a:extLst>
          </p:cNvPr>
          <p:cNvSpPr txBox="1"/>
          <p:nvPr/>
        </p:nvSpPr>
        <p:spPr>
          <a:xfrm>
            <a:off x="5586208" y="3977422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array </a:t>
            </a:r>
            <a:r>
              <a:rPr lang="de-DE" dirty="0">
                <a:solidFill>
                  <a:srgbClr val="FFFF00"/>
                </a:solidFill>
              </a:rPr>
              <a:t>contain the given value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10E9E-B8CB-805C-91ED-D469B4B1D5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90932" y="4131311"/>
            <a:ext cx="5952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declares an </a:t>
            </a:r>
            <a:r>
              <a:rPr lang="de-DE" dirty="0">
                <a:solidFill>
                  <a:srgbClr val="00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 mut</a:t>
            </a:r>
            <a:r>
              <a:rPr lang="de-DE" dirty="0">
                <a:solidFill>
                  <a:schemeClr val="bg1"/>
                </a:solidFill>
              </a:rPr>
              <a:t> declares a </a:t>
            </a:r>
            <a:r>
              <a:rPr lang="de-DE" dirty="0">
                <a:solidFill>
                  <a:srgbClr val="00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88F5B-0BA2-F06E-1F12-6908ACA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6" y="3211447"/>
            <a:ext cx="4282608" cy="2760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A16417-19AD-8559-3F19-3A65F26DEEF9}"/>
              </a:ext>
            </a:extLst>
          </p:cNvPr>
          <p:cNvSpPr/>
          <p:nvPr/>
        </p:nvSpPr>
        <p:spPr>
          <a:xfrm>
            <a:off x="3367570" y="3211447"/>
            <a:ext cx="587126" cy="361561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0/3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D6C85-1D27-2AFB-309F-9F2219462EF0}"/>
              </a:ext>
            </a:extLst>
          </p:cNvPr>
          <p:cNvSpPr txBox="1"/>
          <p:nvPr/>
        </p:nvSpPr>
        <p:spPr>
          <a:xfrm>
            <a:off x="6096000" y="5131919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work?</a:t>
            </a:r>
          </a:p>
          <a:p>
            <a:r>
              <a:rPr lang="de-DE" dirty="0">
                <a:solidFill>
                  <a:schemeClr val="bg1"/>
                </a:solidFill>
              </a:rPr>
              <a:t>No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u8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unsigned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can‘t be negative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47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A11E0-F83E-D932-3375-1FFC808CC027}"/>
              </a:ext>
            </a:extLst>
          </p:cNvPr>
          <p:cNvSpPr txBox="1"/>
          <p:nvPr/>
        </p:nvSpPr>
        <p:spPr>
          <a:xfrm>
            <a:off x="5586208" y="304100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Are there </a:t>
            </a:r>
            <a:r>
              <a:rPr lang="de-DE" dirty="0">
                <a:solidFill>
                  <a:srgbClr val="FFFF00"/>
                </a:solidFill>
              </a:rPr>
              <a:t>any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elements</a:t>
            </a:r>
            <a:r>
              <a:rPr lang="de-DE" dirty="0">
                <a:solidFill>
                  <a:schemeClr val="bg1"/>
                </a:solidFill>
              </a:rPr>
              <a:t> in our array?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D0F94-1D5F-A172-3D2B-D009307DC0C7}"/>
              </a:ext>
            </a:extLst>
          </p:cNvPr>
          <p:cNvSpPr txBox="1"/>
          <p:nvPr/>
        </p:nvSpPr>
        <p:spPr>
          <a:xfrm>
            <a:off x="5581145" y="3509215"/>
            <a:ext cx="512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Set every element </a:t>
            </a:r>
            <a:r>
              <a:rPr lang="de-DE" dirty="0">
                <a:solidFill>
                  <a:schemeClr val="bg1"/>
                </a:solidFill>
              </a:rPr>
              <a:t>in the array to the</a:t>
            </a:r>
            <a:r>
              <a:rPr lang="de-DE" dirty="0">
                <a:solidFill>
                  <a:srgbClr val="FFFF00"/>
                </a:solidFill>
              </a:rPr>
              <a:t> provided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EEC42-308E-64F1-A736-70D2C911759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3663104"/>
            <a:ext cx="154254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6CC4F-237E-21FC-671A-3C89C189C34C}"/>
              </a:ext>
            </a:extLst>
          </p:cNvPr>
          <p:cNvSpPr txBox="1"/>
          <p:nvPr/>
        </p:nvSpPr>
        <p:spPr>
          <a:xfrm>
            <a:off x="5586208" y="3977422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array </a:t>
            </a:r>
            <a:r>
              <a:rPr lang="de-DE" dirty="0">
                <a:solidFill>
                  <a:srgbClr val="FFFF00"/>
                </a:solidFill>
              </a:rPr>
              <a:t>contain the given value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10E9E-B8CB-805C-91ED-D469B4B1D5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90932" y="4131311"/>
            <a:ext cx="5952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4725EC-15B8-F18A-1FBA-48CBAC8CF3DE}"/>
              </a:ext>
            </a:extLst>
          </p:cNvPr>
          <p:cNvSpPr txBox="1"/>
          <p:nvPr/>
        </p:nvSpPr>
        <p:spPr>
          <a:xfrm>
            <a:off x="5586208" y="4445628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Get the size </a:t>
            </a:r>
            <a:r>
              <a:rPr lang="de-DE" dirty="0">
                <a:solidFill>
                  <a:schemeClr val="bg1"/>
                </a:solidFill>
              </a:rPr>
              <a:t>of our array (here: </a:t>
            </a:r>
            <a:r>
              <a:rPr lang="de-DE" dirty="0">
                <a:solidFill>
                  <a:srgbClr val="FFFF00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5F545B-21AE-4E7B-B97E-92DEC05F1D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41487" y="4599517"/>
            <a:ext cx="194472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B70912-C5D2-A95E-61FA-FEB774D5F822}"/>
              </a:ext>
            </a:extLst>
          </p:cNvPr>
          <p:cNvCxnSpPr>
            <a:cxnSpLocks/>
          </p:cNvCxnSpPr>
          <p:nvPr/>
        </p:nvCxnSpPr>
        <p:spPr>
          <a:xfrm flipH="1">
            <a:off x="4649561" y="3194897"/>
            <a:ext cx="93664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270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4546-9EB6-5CFC-69B1-22E4251B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039"/>
            <a:ext cx="5442261" cy="3291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A11E0-F83E-D932-3375-1FFC808CC027}"/>
              </a:ext>
            </a:extLst>
          </p:cNvPr>
          <p:cNvSpPr txBox="1"/>
          <p:nvPr/>
        </p:nvSpPr>
        <p:spPr>
          <a:xfrm>
            <a:off x="5586208" y="3041008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Are there </a:t>
            </a:r>
            <a:r>
              <a:rPr lang="de-DE" dirty="0">
                <a:solidFill>
                  <a:srgbClr val="FFFF00"/>
                </a:solidFill>
              </a:rPr>
              <a:t>any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FFFF00"/>
                </a:solidFill>
              </a:rPr>
              <a:t>elements</a:t>
            </a:r>
            <a:r>
              <a:rPr lang="de-DE" dirty="0">
                <a:solidFill>
                  <a:schemeClr val="bg1"/>
                </a:solidFill>
              </a:rPr>
              <a:t> in our array?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D0F94-1D5F-A172-3D2B-D009307DC0C7}"/>
              </a:ext>
            </a:extLst>
          </p:cNvPr>
          <p:cNvSpPr txBox="1"/>
          <p:nvPr/>
        </p:nvSpPr>
        <p:spPr>
          <a:xfrm>
            <a:off x="5581145" y="3509215"/>
            <a:ext cx="512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Set every element </a:t>
            </a:r>
            <a:r>
              <a:rPr lang="de-DE" dirty="0">
                <a:solidFill>
                  <a:schemeClr val="bg1"/>
                </a:solidFill>
              </a:rPr>
              <a:t>in the array to the</a:t>
            </a:r>
            <a:r>
              <a:rPr lang="de-DE" dirty="0">
                <a:solidFill>
                  <a:srgbClr val="FFFF00"/>
                </a:solidFill>
              </a:rPr>
              <a:t> provided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EEC42-308E-64F1-A736-70D2C911759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3663104"/>
            <a:ext cx="154254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6CC4F-237E-21FC-671A-3C89C189C34C}"/>
              </a:ext>
            </a:extLst>
          </p:cNvPr>
          <p:cNvSpPr txBox="1"/>
          <p:nvPr/>
        </p:nvSpPr>
        <p:spPr>
          <a:xfrm>
            <a:off x="5586208" y="3977422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the array </a:t>
            </a:r>
            <a:r>
              <a:rPr lang="de-DE" dirty="0">
                <a:solidFill>
                  <a:srgbClr val="FFFF00"/>
                </a:solidFill>
              </a:rPr>
              <a:t>contain the given value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10E9E-B8CB-805C-91ED-D469B4B1D5E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90932" y="4131311"/>
            <a:ext cx="59527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4725EC-15B8-F18A-1FBA-48CBAC8CF3DE}"/>
              </a:ext>
            </a:extLst>
          </p:cNvPr>
          <p:cNvSpPr txBox="1"/>
          <p:nvPr/>
        </p:nvSpPr>
        <p:spPr>
          <a:xfrm>
            <a:off x="5586208" y="4445628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Get the size </a:t>
            </a:r>
            <a:r>
              <a:rPr lang="de-DE" dirty="0">
                <a:solidFill>
                  <a:schemeClr val="bg1"/>
                </a:solidFill>
              </a:rPr>
              <a:t>of our array (here: </a:t>
            </a:r>
            <a:r>
              <a:rPr lang="de-DE" dirty="0">
                <a:solidFill>
                  <a:srgbClr val="FFFF00"/>
                </a:solidFill>
              </a:rPr>
              <a:t>1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5F545B-21AE-4E7B-B97E-92DEC05F1D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41487" y="4599517"/>
            <a:ext cx="1944721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A16B00-2061-395C-44AC-EAD8032EC44E}"/>
              </a:ext>
            </a:extLst>
          </p:cNvPr>
          <p:cNvSpPr txBox="1"/>
          <p:nvPr/>
        </p:nvSpPr>
        <p:spPr>
          <a:xfrm>
            <a:off x="5581145" y="4913833"/>
            <a:ext cx="386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Sort the array (in place)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4CDBE-BEE6-2174-5E64-719E1863BD2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850953" y="5067722"/>
            <a:ext cx="1730192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C41048-793B-0469-850A-6B459B9823DE}"/>
              </a:ext>
            </a:extLst>
          </p:cNvPr>
          <p:cNvCxnSpPr>
            <a:cxnSpLocks/>
          </p:cNvCxnSpPr>
          <p:nvPr/>
        </p:nvCxnSpPr>
        <p:spPr>
          <a:xfrm flipH="1">
            <a:off x="4649561" y="3194897"/>
            <a:ext cx="93664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901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DE7B6-2D51-367E-7AEF-221EB356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312"/>
            <a:ext cx="8179703" cy="32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59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DE7B6-2D51-367E-7AEF-221EB356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312"/>
            <a:ext cx="8179703" cy="328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8FC0B-E17E-907B-CDE0-E0343655C2BB}"/>
              </a:ext>
            </a:extLst>
          </p:cNvPr>
          <p:cNvSpPr txBox="1"/>
          <p:nvPr/>
        </p:nvSpPr>
        <p:spPr>
          <a:xfrm>
            <a:off x="7936246" y="3524391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all elements of a collection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9404F-609D-3DBA-3BB8-A859D6B904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678280"/>
            <a:ext cx="18402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33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DE7B6-2D51-367E-7AEF-221EB356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312"/>
            <a:ext cx="8179703" cy="328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8FC0B-E17E-907B-CDE0-E0343655C2BB}"/>
              </a:ext>
            </a:extLst>
          </p:cNvPr>
          <p:cNvSpPr txBox="1"/>
          <p:nvPr/>
        </p:nvSpPr>
        <p:spPr>
          <a:xfrm>
            <a:off x="7936246" y="3524391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all elements of a collection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9404F-609D-3DBA-3BB8-A859D6B904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678280"/>
            <a:ext cx="18402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9C017-6D43-02EC-CB1F-A5829E87F060}"/>
              </a:ext>
            </a:extLst>
          </p:cNvPr>
          <p:cNvSpPr txBox="1"/>
          <p:nvPr/>
        </p:nvSpPr>
        <p:spPr>
          <a:xfrm>
            <a:off x="7936246" y="3986057"/>
            <a:ext cx="39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 single element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inserts it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at the end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3319D-2749-043F-EFA2-F3A0BD7AAB36}"/>
              </a:ext>
            </a:extLst>
          </p:cNvPr>
          <p:cNvCxnSpPr>
            <a:cxnSpLocks/>
          </p:cNvCxnSpPr>
          <p:nvPr/>
        </p:nvCxnSpPr>
        <p:spPr>
          <a:xfrm flipH="1">
            <a:off x="4038600" y="4139946"/>
            <a:ext cx="38976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725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DE7B6-2D51-367E-7AEF-221EB356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312"/>
            <a:ext cx="8179703" cy="328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8FC0B-E17E-907B-CDE0-E0343655C2BB}"/>
              </a:ext>
            </a:extLst>
          </p:cNvPr>
          <p:cNvSpPr txBox="1"/>
          <p:nvPr/>
        </p:nvSpPr>
        <p:spPr>
          <a:xfrm>
            <a:off x="7936246" y="3524391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all elements of a collection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9404F-609D-3DBA-3BB8-A859D6B904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678280"/>
            <a:ext cx="18402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9C017-6D43-02EC-CB1F-A5829E87F060}"/>
              </a:ext>
            </a:extLst>
          </p:cNvPr>
          <p:cNvSpPr txBox="1"/>
          <p:nvPr/>
        </p:nvSpPr>
        <p:spPr>
          <a:xfrm>
            <a:off x="7936246" y="3986057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 single element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3319D-2749-043F-EFA2-F3A0BD7AAB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38600" y="4139946"/>
            <a:ext cx="38976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368A7-8D51-892B-6C2C-D47DBF0CBEFE}"/>
              </a:ext>
            </a:extLst>
          </p:cNvPr>
          <p:cNvSpPr txBox="1"/>
          <p:nvPr/>
        </p:nvSpPr>
        <p:spPr>
          <a:xfrm>
            <a:off x="7936246" y="4447723"/>
            <a:ext cx="39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Remove the element at a given index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Shifts all values after it to the left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D8321-B74B-2F00-DE76-4B315A0CABAC}"/>
              </a:ext>
            </a:extLst>
          </p:cNvPr>
          <p:cNvCxnSpPr>
            <a:cxnSpLocks/>
          </p:cNvCxnSpPr>
          <p:nvPr/>
        </p:nvCxnSpPr>
        <p:spPr>
          <a:xfrm flipH="1">
            <a:off x="5687810" y="4601612"/>
            <a:ext cx="224843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710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come with many useful methods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EDE7B6-2D51-367E-7AEF-221EB356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485312"/>
            <a:ext cx="8179703" cy="3287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8FC0B-E17E-907B-CDE0-E0343655C2BB}"/>
              </a:ext>
            </a:extLst>
          </p:cNvPr>
          <p:cNvSpPr txBox="1"/>
          <p:nvPr/>
        </p:nvSpPr>
        <p:spPr>
          <a:xfrm>
            <a:off x="7936246" y="3524391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all elements of a collection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9404F-609D-3DBA-3BB8-A859D6B904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678280"/>
            <a:ext cx="18402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9C017-6D43-02EC-CB1F-A5829E87F060}"/>
              </a:ext>
            </a:extLst>
          </p:cNvPr>
          <p:cNvSpPr txBox="1"/>
          <p:nvPr/>
        </p:nvSpPr>
        <p:spPr>
          <a:xfrm>
            <a:off x="7936246" y="3986057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Push a single element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3319D-2749-043F-EFA2-F3A0BD7AAB3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38600" y="4139946"/>
            <a:ext cx="389764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E368A7-8D51-892B-6C2C-D47DBF0CBEFE}"/>
              </a:ext>
            </a:extLst>
          </p:cNvPr>
          <p:cNvSpPr txBox="1"/>
          <p:nvPr/>
        </p:nvSpPr>
        <p:spPr>
          <a:xfrm>
            <a:off x="7936246" y="4447723"/>
            <a:ext cx="39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Remove the element at a given index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D8321-B74B-2F00-DE76-4B315A0CABAC}"/>
              </a:ext>
            </a:extLst>
          </p:cNvPr>
          <p:cNvCxnSpPr>
            <a:cxnSpLocks/>
          </p:cNvCxnSpPr>
          <p:nvPr/>
        </p:nvCxnSpPr>
        <p:spPr>
          <a:xfrm flipH="1">
            <a:off x="5687810" y="4601612"/>
            <a:ext cx="224843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74C8F-427E-00B6-DDE3-8FE4B1411D61}"/>
              </a:ext>
            </a:extLst>
          </p:cNvPr>
          <p:cNvSpPr txBox="1"/>
          <p:nvPr/>
        </p:nvSpPr>
        <p:spPr>
          <a:xfrm>
            <a:off x="7936246" y="4947880"/>
            <a:ext cx="394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Insert an element at a given index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Shifts all values after it to the right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F33DD-CCE3-E294-FCB9-8CE06B2AB925}"/>
              </a:ext>
            </a:extLst>
          </p:cNvPr>
          <p:cNvCxnSpPr>
            <a:cxnSpLocks/>
          </p:cNvCxnSpPr>
          <p:nvPr/>
        </p:nvCxnSpPr>
        <p:spPr>
          <a:xfrm flipH="1">
            <a:off x="7726076" y="5101769"/>
            <a:ext cx="210170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734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Time for exercises!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252896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90897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</p:spTree>
    <p:extLst>
      <p:ext uri="{BB962C8B-B14F-4D97-AF65-F5344CB8AC3E}">
        <p14:creationId xmlns:p14="http://schemas.microsoft.com/office/powerpoint/2010/main" val="139633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9476205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2155084" y="2546601"/>
            <a:ext cx="6698886" cy="47857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085D5-772B-C56C-27FE-ADAF78782220}"/>
              </a:ext>
            </a:extLst>
          </p:cNvPr>
          <p:cNvSpPr txBox="1"/>
          <p:nvPr/>
        </p:nvSpPr>
        <p:spPr>
          <a:xfrm>
            <a:off x="8932606" y="25907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vec[4] = 3</a:t>
            </a:r>
            <a:endParaRPr lang="de-DE" sz="1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02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2155084" y="3069484"/>
            <a:ext cx="2827792" cy="35951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981C2-3B80-D6AA-C6E8-F39492A9294A}"/>
              </a:ext>
            </a:extLst>
          </p:cNvPr>
          <p:cNvSpPr txBox="1"/>
          <p:nvPr/>
        </p:nvSpPr>
        <p:spPr>
          <a:xfrm>
            <a:off x="5174725" y="305966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3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vec[3] = 2</a:t>
            </a:r>
            <a:endParaRPr lang="de-DE" sz="1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5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2155084" y="3069484"/>
            <a:ext cx="2827792" cy="35951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981C2-3B80-D6AA-C6E8-F39492A9294A}"/>
              </a:ext>
            </a:extLst>
          </p:cNvPr>
          <p:cNvSpPr txBox="1"/>
          <p:nvPr/>
        </p:nvSpPr>
        <p:spPr>
          <a:xfrm>
            <a:off x="5174725" y="305966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3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vec[3] = 2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05763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2167503" y="3492444"/>
            <a:ext cx="4462903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981C2-3B80-D6AA-C6E8-F39492A9294A}"/>
              </a:ext>
            </a:extLst>
          </p:cNvPr>
          <p:cNvSpPr txBox="1"/>
          <p:nvPr/>
        </p:nvSpPr>
        <p:spPr>
          <a:xfrm>
            <a:off x="6677241" y="3537384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vec[vec[value]]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98086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4366562" y="3492444"/>
            <a:ext cx="1889224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981C2-3B80-D6AA-C6E8-F39492A9294A}"/>
              </a:ext>
            </a:extLst>
          </p:cNvPr>
          <p:cNvSpPr txBox="1"/>
          <p:nvPr/>
        </p:nvSpPr>
        <p:spPr>
          <a:xfrm>
            <a:off x="6677241" y="3537384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vec[vec[value]]</a:t>
            </a:r>
            <a:b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 vec[value] = 2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26155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3581400" y="3492444"/>
            <a:ext cx="2879824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981C2-3B80-D6AA-C6E8-F39492A9294A}"/>
              </a:ext>
            </a:extLst>
          </p:cNvPr>
          <p:cNvSpPr txBox="1"/>
          <p:nvPr/>
        </p:nvSpPr>
        <p:spPr>
          <a:xfrm>
            <a:off x="6677241" y="3537384"/>
            <a:ext cx="2815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vec[vec[value]]</a:t>
            </a:r>
            <a:b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 vec[value] = 2</a:t>
            </a:r>
            <a:b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</a:b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vec[2] = 1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169802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4555888" y="3943602"/>
            <a:ext cx="1003020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0D99-F942-83A2-A271-1E4FA5F8C53B}"/>
              </a:ext>
            </a:extLst>
          </p:cNvPr>
          <p:cNvSpPr txBox="1"/>
          <p:nvPr/>
        </p:nvSpPr>
        <p:spPr>
          <a:xfrm>
            <a:off x="5877136" y="398854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1</a:t>
            </a:r>
            <a:endParaRPr lang="de-DE" sz="1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440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3793085" y="3943602"/>
            <a:ext cx="1926949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0D99-F942-83A2-A271-1E4FA5F8C53B}"/>
              </a:ext>
            </a:extLst>
          </p:cNvPr>
          <p:cNvSpPr txBox="1"/>
          <p:nvPr/>
        </p:nvSpPr>
        <p:spPr>
          <a:xfrm>
            <a:off x="5877136" y="3988542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1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vec[0]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vec[1]</a:t>
            </a:r>
            <a:endParaRPr lang="de-DE" sz="1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518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3793085" y="3943602"/>
            <a:ext cx="1926949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0D99-F942-83A2-A271-1E4FA5F8C53B}"/>
              </a:ext>
            </a:extLst>
          </p:cNvPr>
          <p:cNvSpPr txBox="1"/>
          <p:nvPr/>
        </p:nvSpPr>
        <p:spPr>
          <a:xfrm>
            <a:off x="5877136" y="3988542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1 </a:t>
            </a:r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vec[0]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vec[1] = 31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D795A-2E70-FA10-2644-0B027BC266B0}"/>
              </a:ext>
            </a:extLst>
          </p:cNvPr>
          <p:cNvSpPr/>
          <p:nvPr/>
        </p:nvSpPr>
        <p:spPr>
          <a:xfrm>
            <a:off x="8479348" y="2080709"/>
            <a:ext cx="592145" cy="4449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186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E5EA1-C524-90A8-3B06-0D529259CD9D}"/>
              </a:ext>
            </a:extLst>
          </p:cNvPr>
          <p:cNvSpPr/>
          <p:nvPr/>
        </p:nvSpPr>
        <p:spPr>
          <a:xfrm>
            <a:off x="2163141" y="3943602"/>
            <a:ext cx="3556894" cy="45921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0D99-F942-83A2-A271-1E4FA5F8C53B}"/>
              </a:ext>
            </a:extLst>
          </p:cNvPr>
          <p:cNvSpPr txBox="1"/>
          <p:nvPr/>
        </p:nvSpPr>
        <p:spPr>
          <a:xfrm>
            <a:off x="5877136" y="398854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vec[0]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31</a:t>
            </a:r>
            <a:endParaRPr lang="de-DE" sz="1800" dirty="0">
              <a:solidFill>
                <a:srgbClr val="00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667DC-0CF7-D7AD-CB65-A93D37FF6BEA}"/>
              </a:ext>
            </a:extLst>
          </p:cNvPr>
          <p:cNvSpPr/>
          <p:nvPr/>
        </p:nvSpPr>
        <p:spPr>
          <a:xfrm>
            <a:off x="7879482" y="2077463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840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0285-37A9-8681-799B-53EF80FD94B4}"/>
              </a:ext>
            </a:extLst>
          </p:cNvPr>
          <p:cNvSpPr txBox="1"/>
          <p:nvPr/>
        </p:nvSpPr>
        <p:spPr>
          <a:xfrm>
            <a:off x="5635443" y="1277878"/>
            <a:ext cx="373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 in the console?</a:t>
            </a:r>
          </a:p>
        </p:txBody>
      </p:sp>
    </p:spTree>
    <p:extLst>
      <p:ext uri="{BB962C8B-B14F-4D97-AF65-F5344CB8AC3E}">
        <p14:creationId xmlns:p14="http://schemas.microsoft.com/office/powerpoint/2010/main" val="405604663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F09E2F-1200-83AD-295B-7B64F021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9766604" cy="448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0000"/>
          </a:solidFill>
          <a:ln>
            <a:solidFill>
              <a:srgbClr val="B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2/3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0FC8-E362-5CD2-E721-94F7B65F942E}"/>
              </a:ext>
            </a:extLst>
          </p:cNvPr>
          <p:cNvSpPr txBox="1"/>
          <p:nvPr/>
        </p:nvSpPr>
        <p:spPr>
          <a:xfrm>
            <a:off x="6839873" y="1325948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This code compiles.</a:t>
            </a:r>
          </a:p>
          <a:p>
            <a:r>
              <a:rPr lang="de-DE" dirty="0">
                <a:solidFill>
                  <a:schemeClr val="bg1"/>
                </a:solidFill>
              </a:rPr>
              <a:t>What does it print in the end?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A9AEE0-6D26-0CB2-256F-E196EC694B95}"/>
              </a:ext>
            </a:extLst>
          </p:cNvPr>
          <p:cNvSpPr/>
          <p:nvPr/>
        </p:nvSpPr>
        <p:spPr>
          <a:xfrm>
            <a:off x="9772397" y="2080709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667DC-0CF7-D7AD-CB65-A93D37FF6BEA}"/>
              </a:ext>
            </a:extLst>
          </p:cNvPr>
          <p:cNvSpPr/>
          <p:nvPr/>
        </p:nvSpPr>
        <p:spPr>
          <a:xfrm>
            <a:off x="7879482" y="2077463"/>
            <a:ext cx="547835" cy="44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31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84539-5BE3-C27C-4C2F-D55BFAA6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94" y="4878997"/>
            <a:ext cx="4076030" cy="827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D8AD1-64AC-7D11-7C97-88913699824E}"/>
              </a:ext>
            </a:extLst>
          </p:cNvPr>
          <p:cNvSpPr txBox="1"/>
          <p:nvPr/>
        </p:nvSpPr>
        <p:spPr>
          <a:xfrm>
            <a:off x="6513591" y="351624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sym typeface="Wingdings" panose="05000000000000000000" pitchFamily="2" charset="2"/>
              </a:rPr>
              <a:t> value = </a:t>
            </a:r>
            <a:r>
              <a:rPr lang="de-DE" sz="1800" dirty="0">
                <a:solidFill>
                  <a:srgbClr val="00FF00"/>
                </a:solidFill>
                <a:sym typeface="Wingdings" panose="05000000000000000000" pitchFamily="2" charset="2"/>
              </a:rPr>
              <a:t>1</a:t>
            </a:r>
            <a:endParaRPr lang="de-DE" sz="1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344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7769526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</p:spTree>
    <p:extLst>
      <p:ext uri="{BB962C8B-B14F-4D97-AF65-F5344CB8AC3E}">
        <p14:creationId xmlns:p14="http://schemas.microsoft.com/office/powerpoint/2010/main" val="30019370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F5B-98AD-9010-BCE1-FC454C3B8859}"/>
              </a:ext>
            </a:extLst>
          </p:cNvPr>
          <p:cNvSpPr txBox="1"/>
          <p:nvPr/>
        </p:nvSpPr>
        <p:spPr>
          <a:xfrm>
            <a:off x="7754273" y="337545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It does compile!</a:t>
            </a:r>
          </a:p>
        </p:txBody>
      </p:sp>
    </p:spTree>
    <p:extLst>
      <p:ext uri="{BB962C8B-B14F-4D97-AF65-F5344CB8AC3E}">
        <p14:creationId xmlns:p14="http://schemas.microsoft.com/office/powerpoint/2010/main" val="768594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F5B-98AD-9010-BCE1-FC454C3B8859}"/>
              </a:ext>
            </a:extLst>
          </p:cNvPr>
          <p:cNvSpPr txBox="1"/>
          <p:nvPr/>
        </p:nvSpPr>
        <p:spPr>
          <a:xfrm>
            <a:off x="7754273" y="3375454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len()</a:t>
            </a:r>
            <a:r>
              <a:rPr lang="de-DE" dirty="0">
                <a:solidFill>
                  <a:schemeClr val="bg1"/>
                </a:solidFill>
              </a:rPr>
              <a:t> returns a </a:t>
            </a:r>
            <a:r>
              <a:rPr lang="de-DE" dirty="0">
                <a:solidFill>
                  <a:srgbClr val="FFFF00"/>
                </a:solidFill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size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has type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A2D8E-BFA6-F3EA-05C0-A984486A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72" y="2622232"/>
            <a:ext cx="7879149" cy="6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6150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F5B-98AD-9010-BCE1-FC454C3B8859}"/>
              </a:ext>
            </a:extLst>
          </p:cNvPr>
          <p:cNvSpPr txBox="1"/>
          <p:nvPr/>
        </p:nvSpPr>
        <p:spPr>
          <a:xfrm>
            <a:off x="6594153" y="340322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at least </a:t>
            </a:r>
            <a:r>
              <a:rPr lang="de-DE" dirty="0">
                <a:solidFill>
                  <a:srgbClr val="FFFF00"/>
                </a:solidFill>
              </a:rPr>
              <a:t>the first element of arr </a:t>
            </a:r>
            <a:r>
              <a:rPr lang="de-DE" dirty="0">
                <a:solidFill>
                  <a:schemeClr val="bg1"/>
                </a:solidFill>
              </a:rPr>
              <a:t>is of type </a:t>
            </a:r>
            <a:r>
              <a:rPr lang="de-DE" dirty="0">
                <a:solidFill>
                  <a:srgbClr val="FFFF00"/>
                </a:solidFill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 elements are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A2D8E-BFA6-F3EA-05C0-A984486A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72" y="2622232"/>
            <a:ext cx="7879149" cy="626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98AFE3-3E05-F341-A172-DB7B1F7A5099}"/>
              </a:ext>
            </a:extLst>
          </p:cNvPr>
          <p:cNvSpPr/>
          <p:nvPr/>
        </p:nvSpPr>
        <p:spPr>
          <a:xfrm>
            <a:off x="2521649" y="3351457"/>
            <a:ext cx="4004025" cy="62675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8696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F5B-98AD-9010-BCE1-FC454C3B8859}"/>
              </a:ext>
            </a:extLst>
          </p:cNvPr>
          <p:cNvSpPr txBox="1"/>
          <p:nvPr/>
        </p:nvSpPr>
        <p:spPr>
          <a:xfrm>
            <a:off x="6594153" y="340322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at least </a:t>
            </a:r>
            <a:r>
              <a:rPr lang="de-DE" dirty="0">
                <a:solidFill>
                  <a:srgbClr val="FFFF00"/>
                </a:solidFill>
              </a:rPr>
              <a:t>the first element of arr </a:t>
            </a:r>
            <a:r>
              <a:rPr lang="de-DE" dirty="0">
                <a:solidFill>
                  <a:schemeClr val="bg1"/>
                </a:solidFill>
              </a:rPr>
              <a:t>is of type </a:t>
            </a:r>
            <a:r>
              <a:rPr lang="de-DE" dirty="0">
                <a:solidFill>
                  <a:srgbClr val="FFFF00"/>
                </a:solidFill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 elements are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A2D8E-BFA6-F3EA-05C0-A984486A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72" y="2622232"/>
            <a:ext cx="7879149" cy="626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98AFE3-3E05-F341-A172-DB7B1F7A5099}"/>
              </a:ext>
            </a:extLst>
          </p:cNvPr>
          <p:cNvSpPr/>
          <p:nvPr/>
        </p:nvSpPr>
        <p:spPr>
          <a:xfrm>
            <a:off x="2521649" y="3351457"/>
            <a:ext cx="4004025" cy="62675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D9DB7-C1B9-5D08-7D18-7EF0A666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59" y="1940766"/>
            <a:ext cx="9933636" cy="6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92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0289B-FF19-9ABA-D49E-430A5264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20" y="1222433"/>
            <a:ext cx="8706710" cy="4092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AFBB-CD50-0D30-1C7A-5C4115E081C9}"/>
              </a:ext>
            </a:extLst>
          </p:cNvPr>
          <p:cNvSpPr/>
          <p:nvPr/>
        </p:nvSpPr>
        <p:spPr>
          <a:xfrm>
            <a:off x="827793" y="1222433"/>
            <a:ext cx="632427" cy="3651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346FA-DA6B-ECF6-0CBD-5634FF9DFDD2}"/>
              </a:ext>
            </a:extLst>
          </p:cNvPr>
          <p:cNvSpPr txBox="1"/>
          <p:nvPr/>
        </p:nvSpPr>
        <p:spPr>
          <a:xfrm>
            <a:off x="7933626" y="1218226"/>
            <a:ext cx="2233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 this compile?</a:t>
            </a:r>
          </a:p>
          <a:p>
            <a:r>
              <a:rPr lang="de-DE" dirty="0">
                <a:solidFill>
                  <a:schemeClr val="bg1"/>
                </a:solidFill>
              </a:rPr>
              <a:t>If yes, what does it print?</a:t>
            </a:r>
          </a:p>
          <a:p>
            <a:r>
              <a:rPr lang="de-DE" dirty="0">
                <a:solidFill>
                  <a:schemeClr val="bg1"/>
                </a:solidFill>
              </a:rPr>
              <a:t>What type does </a:t>
            </a:r>
            <a:r>
              <a:rPr lang="de-DE" dirty="0">
                <a:solidFill>
                  <a:srgbClr val="FFFF00"/>
                </a:solidFill>
              </a:rPr>
              <a:t>arr</a:t>
            </a:r>
            <a:r>
              <a:rPr lang="de-DE" dirty="0">
                <a:solidFill>
                  <a:schemeClr val="bg1"/>
                </a:solidFill>
              </a:rPr>
              <a:t> have?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0DF5B-98AD-9010-BCE1-FC454C3B8859}"/>
              </a:ext>
            </a:extLst>
          </p:cNvPr>
          <p:cNvSpPr txBox="1"/>
          <p:nvPr/>
        </p:nvSpPr>
        <p:spPr>
          <a:xfrm>
            <a:off x="6594153" y="3403222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at least </a:t>
            </a:r>
            <a:r>
              <a:rPr lang="de-DE" dirty="0">
                <a:solidFill>
                  <a:srgbClr val="FFFF00"/>
                </a:solidFill>
              </a:rPr>
              <a:t>the first element of arr </a:t>
            </a:r>
            <a:r>
              <a:rPr lang="de-DE" dirty="0">
                <a:solidFill>
                  <a:schemeClr val="bg1"/>
                </a:solidFill>
              </a:rPr>
              <a:t>is of type </a:t>
            </a:r>
            <a:r>
              <a:rPr lang="de-DE" dirty="0">
                <a:solidFill>
                  <a:srgbClr val="FFFF00"/>
                </a:solidFill>
              </a:rPr>
              <a:t>usize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all elements are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usize</a:t>
            </a:r>
            <a:endParaRPr lang="de-DE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A2D8E-BFA6-F3EA-05C0-A984486A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72" y="2622232"/>
            <a:ext cx="7879149" cy="626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98AFE3-3E05-F341-A172-DB7B1F7A5099}"/>
              </a:ext>
            </a:extLst>
          </p:cNvPr>
          <p:cNvSpPr/>
          <p:nvPr/>
        </p:nvSpPr>
        <p:spPr>
          <a:xfrm>
            <a:off x="2521649" y="3351457"/>
            <a:ext cx="4004025" cy="62675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D9DB7-C1B9-5D08-7D18-7EF0A666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59" y="1940766"/>
            <a:ext cx="9933636" cy="62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90515-8BCE-2DEA-41D1-178A8EFB4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017" y="4608780"/>
            <a:ext cx="246731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57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Next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Control Flow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Doing the same thing over and over again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loop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while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7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0285-37A9-8681-799B-53EF80FD94B4}"/>
              </a:ext>
            </a:extLst>
          </p:cNvPr>
          <p:cNvSpPr txBox="1"/>
          <p:nvPr/>
        </p:nvSpPr>
        <p:spPr>
          <a:xfrm>
            <a:off x="5635443" y="1277878"/>
            <a:ext cx="373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 in the console?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F7B83-F16E-30DD-3CC4-B13470532809}"/>
              </a:ext>
            </a:extLst>
          </p:cNvPr>
          <p:cNvSpPr/>
          <p:nvPr/>
        </p:nvSpPr>
        <p:spPr>
          <a:xfrm>
            <a:off x="3782474" y="2243704"/>
            <a:ext cx="4028194" cy="118529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580C-CAC0-03EB-86E7-887940675A19}"/>
              </a:ext>
            </a:extLst>
          </p:cNvPr>
          <p:cNvSpPr txBox="1"/>
          <p:nvPr/>
        </p:nvSpPr>
        <p:spPr>
          <a:xfrm>
            <a:off x="7810668" y="26824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are both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</p:txBody>
      </p:sp>
    </p:spTree>
    <p:extLst>
      <p:ext uri="{BB962C8B-B14F-4D97-AF65-F5344CB8AC3E}">
        <p14:creationId xmlns:p14="http://schemas.microsoft.com/office/powerpoint/2010/main" val="230459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0285-37A9-8681-799B-53EF80FD94B4}"/>
              </a:ext>
            </a:extLst>
          </p:cNvPr>
          <p:cNvSpPr txBox="1"/>
          <p:nvPr/>
        </p:nvSpPr>
        <p:spPr>
          <a:xfrm>
            <a:off x="5635443" y="1277878"/>
            <a:ext cx="373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 in the console?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F7B83-F16E-30DD-3CC4-B13470532809}"/>
              </a:ext>
            </a:extLst>
          </p:cNvPr>
          <p:cNvSpPr/>
          <p:nvPr/>
        </p:nvSpPr>
        <p:spPr>
          <a:xfrm>
            <a:off x="3782474" y="2243704"/>
            <a:ext cx="4028194" cy="118529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580C-CAC0-03EB-86E7-887940675A19}"/>
              </a:ext>
            </a:extLst>
          </p:cNvPr>
          <p:cNvSpPr txBox="1"/>
          <p:nvPr/>
        </p:nvSpPr>
        <p:spPr>
          <a:xfrm>
            <a:off x="7810668" y="268246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are both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contains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356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2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0285-37A9-8681-799B-53EF80FD94B4}"/>
              </a:ext>
            </a:extLst>
          </p:cNvPr>
          <p:cNvSpPr txBox="1"/>
          <p:nvPr/>
        </p:nvSpPr>
        <p:spPr>
          <a:xfrm>
            <a:off x="5635443" y="1277878"/>
            <a:ext cx="373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 in the console?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F7B83-F16E-30DD-3CC4-B13470532809}"/>
              </a:ext>
            </a:extLst>
          </p:cNvPr>
          <p:cNvSpPr/>
          <p:nvPr/>
        </p:nvSpPr>
        <p:spPr>
          <a:xfrm flipV="1">
            <a:off x="5828796" y="3532725"/>
            <a:ext cx="1981872" cy="48338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580C-CAC0-03EB-86E7-887940675A19}"/>
              </a:ext>
            </a:extLst>
          </p:cNvPr>
          <p:cNvSpPr txBox="1"/>
          <p:nvPr/>
        </p:nvSpPr>
        <p:spPr>
          <a:xfrm>
            <a:off x="7810668" y="2682463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are both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contains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356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356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 not fit into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u8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79193-CFB9-4B09-8F29-57F4D26C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85655"/>
            <a:ext cx="6554115" cy="36866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4A115D-1BF2-B682-02A1-079169CB5C1B}"/>
              </a:ext>
            </a:extLst>
          </p:cNvPr>
          <p:cNvSpPr/>
          <p:nvPr/>
        </p:nvSpPr>
        <p:spPr>
          <a:xfrm>
            <a:off x="2130121" y="1585655"/>
            <a:ext cx="692849" cy="4592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20285-37A9-8681-799B-53EF80FD94B4}"/>
              </a:ext>
            </a:extLst>
          </p:cNvPr>
          <p:cNvSpPr txBox="1"/>
          <p:nvPr/>
        </p:nvSpPr>
        <p:spPr>
          <a:xfrm>
            <a:off x="5635443" y="1277878"/>
            <a:ext cx="373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the program print in the console?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580C-CAC0-03EB-86E7-887940675A19}"/>
              </a:ext>
            </a:extLst>
          </p:cNvPr>
          <p:cNvSpPr txBox="1"/>
          <p:nvPr/>
        </p:nvSpPr>
        <p:spPr>
          <a:xfrm>
            <a:off x="7810668" y="2682463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a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>
                <a:solidFill>
                  <a:srgbClr val="FFFF00"/>
                </a:solidFill>
              </a:rPr>
              <a:t>b</a:t>
            </a:r>
            <a:r>
              <a:rPr lang="de-DE" dirty="0">
                <a:solidFill>
                  <a:schemeClr val="bg1"/>
                </a:solidFill>
              </a:rPr>
              <a:t> are both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b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contains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356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356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 not fit into an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u8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Overflow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c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contains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100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8BC7BB-5622-E9D0-5690-358A5F55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95" y="4617962"/>
            <a:ext cx="257210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9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0032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5226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2098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Integer division </a:t>
            </a:r>
            <a:r>
              <a:rPr lang="de-DE" dirty="0">
                <a:solidFill>
                  <a:srgbClr val="FFFF00"/>
                </a:solidFill>
              </a:rPr>
              <a:t>truncates</a:t>
            </a:r>
            <a:r>
              <a:rPr lang="de-DE" dirty="0">
                <a:solidFill>
                  <a:schemeClr val="bg1"/>
                </a:solidFill>
              </a:rPr>
              <a:t> the result (rounds toward 0)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Use </a:t>
            </a:r>
            <a:r>
              <a:rPr lang="de-DE" dirty="0">
                <a:solidFill>
                  <a:srgbClr val="00FF00"/>
                </a:solidFill>
              </a:rPr>
              <a:t>floats (f32, f64) </a:t>
            </a:r>
            <a:r>
              <a:rPr lang="de-DE" dirty="0">
                <a:solidFill>
                  <a:schemeClr val="bg1"/>
                </a:solidFill>
              </a:rPr>
              <a:t>if decimal digits are important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68875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Integer division </a:t>
            </a:r>
            <a:r>
              <a:rPr lang="de-DE" dirty="0">
                <a:solidFill>
                  <a:srgbClr val="FFFF00"/>
                </a:solidFill>
              </a:rPr>
              <a:t>truncates</a:t>
            </a:r>
            <a:r>
              <a:rPr lang="de-DE" dirty="0">
                <a:solidFill>
                  <a:schemeClr val="bg1"/>
                </a:solidFill>
              </a:rPr>
              <a:t> the result (rounds toward 0)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implementations come with additional constants to make life easier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91550-F984-C9FB-3569-B89B6455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52" y="3348077"/>
            <a:ext cx="7391695" cy="25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Integer division </a:t>
            </a:r>
            <a:r>
              <a:rPr lang="de-DE" dirty="0">
                <a:solidFill>
                  <a:srgbClr val="FFFF00"/>
                </a:solidFill>
              </a:rPr>
              <a:t>truncates</a:t>
            </a:r>
            <a:r>
              <a:rPr lang="de-DE" dirty="0">
                <a:solidFill>
                  <a:schemeClr val="bg1"/>
                </a:solidFill>
              </a:rPr>
              <a:t> the result (rounds toward 0)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implementations come with additional constants to make life easier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91550-F984-C9FB-3569-B89B6455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52" y="3348077"/>
            <a:ext cx="7391695" cy="2530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FDDF-3E3D-57CB-9588-EFE51681BAAF}"/>
              </a:ext>
            </a:extLst>
          </p:cNvPr>
          <p:cNvSpPr/>
          <p:nvPr/>
        </p:nvSpPr>
        <p:spPr>
          <a:xfrm>
            <a:off x="6783478" y="3846925"/>
            <a:ext cx="1562940" cy="48338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4B80-A214-810D-5B86-39F17B6C75AA}"/>
              </a:ext>
            </a:extLst>
          </p:cNvPr>
          <p:cNvSpPr txBox="1"/>
          <p:nvPr/>
        </p:nvSpPr>
        <p:spPr>
          <a:xfrm>
            <a:off x="5498684" y="3348077"/>
            <a:ext cx="429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Special constant variable defined in another module</a:t>
            </a:r>
          </a:p>
        </p:txBody>
      </p:sp>
    </p:spTree>
    <p:extLst>
      <p:ext uri="{BB962C8B-B14F-4D97-AF65-F5344CB8AC3E}">
        <p14:creationId xmlns:p14="http://schemas.microsoft.com/office/powerpoint/2010/main" val="320576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Integer division </a:t>
            </a:r>
            <a:r>
              <a:rPr lang="de-DE" dirty="0">
                <a:solidFill>
                  <a:srgbClr val="FFFF00"/>
                </a:solidFill>
              </a:rPr>
              <a:t>truncates</a:t>
            </a:r>
            <a:r>
              <a:rPr lang="de-DE" dirty="0">
                <a:solidFill>
                  <a:schemeClr val="bg1"/>
                </a:solidFill>
              </a:rPr>
              <a:t> the result (rounds toward 0)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implementations come with additional constants to make life easier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limits are bounds, there‘s no way of storing more than that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your bottle can only hold </a:t>
            </a:r>
            <a:r>
              <a:rPr lang="de-DE" dirty="0">
                <a:solidFill>
                  <a:srgbClr val="FFFF00"/>
                </a:solidFill>
              </a:rPr>
              <a:t>2 liters </a:t>
            </a:r>
            <a:r>
              <a:rPr lang="de-DE" dirty="0">
                <a:solidFill>
                  <a:schemeClr val="bg1"/>
                </a:solidFill>
              </a:rPr>
              <a:t>of water, you can‘t fill it with </a:t>
            </a:r>
            <a:r>
              <a:rPr lang="de-DE" dirty="0">
                <a:solidFill>
                  <a:srgbClr val="FFFF00"/>
                </a:solidFill>
              </a:rPr>
              <a:t>10 liters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It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overflows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0709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Important to know: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Rust only performs most </a:t>
            </a:r>
            <a:r>
              <a:rPr lang="de-DE" dirty="0">
                <a:solidFill>
                  <a:srgbClr val="FFFF00"/>
                </a:solidFill>
              </a:rPr>
              <a:t>sanity checks</a:t>
            </a:r>
            <a:r>
              <a:rPr lang="de-DE" dirty="0"/>
              <a:t> (e.g. Arithmetic Overflow) in </a:t>
            </a:r>
            <a:r>
              <a:rPr lang="de-DE" dirty="0">
                <a:solidFill>
                  <a:srgbClr val="FFFF00"/>
                </a:solidFill>
              </a:rPr>
              <a:t>Debug</a:t>
            </a:r>
            <a:r>
              <a:rPr lang="de-DE" dirty="0"/>
              <a:t> mode, not </a:t>
            </a:r>
            <a:r>
              <a:rPr lang="de-DE" dirty="0">
                <a:solidFill>
                  <a:srgbClr val="FFFF00"/>
                </a:solidFill>
              </a:rPr>
              <a:t>Release</a:t>
            </a:r>
            <a:r>
              <a:rPr lang="de-DE" dirty="0"/>
              <a:t> mode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Default type for integers is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Integer division </a:t>
            </a:r>
            <a:r>
              <a:rPr lang="de-DE" dirty="0">
                <a:solidFill>
                  <a:srgbClr val="FFFF00"/>
                </a:solidFill>
              </a:rPr>
              <a:t>truncates</a:t>
            </a:r>
            <a:r>
              <a:rPr lang="de-DE" dirty="0">
                <a:solidFill>
                  <a:schemeClr val="bg1"/>
                </a:solidFill>
              </a:rPr>
              <a:t> the result (rounds toward 0)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implementations come with additional constants to make life easier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Type limits are bounds, there‘s no way of storing more than that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If your bottle can only hold </a:t>
            </a:r>
            <a:r>
              <a:rPr lang="de-DE" dirty="0">
                <a:solidFill>
                  <a:srgbClr val="FFFF00"/>
                </a:solidFill>
              </a:rPr>
              <a:t>2 liters </a:t>
            </a:r>
            <a:r>
              <a:rPr lang="de-DE" dirty="0">
                <a:solidFill>
                  <a:schemeClr val="bg1"/>
                </a:solidFill>
              </a:rPr>
              <a:t>of water, you can‘t fill it with </a:t>
            </a:r>
            <a:r>
              <a:rPr lang="de-DE" dirty="0">
                <a:solidFill>
                  <a:srgbClr val="FFFF00"/>
                </a:solidFill>
              </a:rPr>
              <a:t>10 liters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It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overflows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Overflows in Programming work slightly different: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Instead of being stuck at 2 liters, it wraps around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Our bottle would contain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10 % 2 = 0 liters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water!</a:t>
            </a:r>
          </a:p>
          <a:p>
            <a:pPr lvl="3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There‘s no physical space for the other bits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71091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3048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34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FA91D-F7B0-E350-D227-38C7FDC7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79F7-7D49-40FE-7F4A-961AD8547A74}"/>
              </a:ext>
            </a:extLst>
          </p:cNvPr>
          <p:cNvSpPr txBox="1"/>
          <p:nvPr/>
        </p:nvSpPr>
        <p:spPr>
          <a:xfrm>
            <a:off x="5063482" y="2469284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lot of effort, a lot of manual management!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4ED64-8CB7-55D6-F425-B4002DAE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15420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79F7-7D49-40FE-7F4A-961AD8547A74}"/>
              </a:ext>
            </a:extLst>
          </p:cNvPr>
          <p:cNvSpPr txBox="1"/>
          <p:nvPr/>
        </p:nvSpPr>
        <p:spPr>
          <a:xfrm>
            <a:off x="5063482" y="2469284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lot of effort, a lot of manual management!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7FF27-CABA-5C79-6969-3B880794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82" y="3407102"/>
            <a:ext cx="3689840" cy="2363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50ED0-46B9-97E8-7D47-C322065F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79F7-7D49-40FE-7F4A-961AD8547A74}"/>
              </a:ext>
            </a:extLst>
          </p:cNvPr>
          <p:cNvSpPr txBox="1"/>
          <p:nvPr/>
        </p:nvSpPr>
        <p:spPr>
          <a:xfrm>
            <a:off x="5063482" y="2469284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 lot of effort, a lot of manual management!</a:t>
            </a:r>
          </a:p>
          <a:p>
            <a:r>
              <a:rPr lang="de-DE" dirty="0">
                <a:solidFill>
                  <a:schemeClr val="bg1"/>
                </a:solidFill>
              </a:rPr>
              <a:t>Now imagine having 1000 </a:t>
            </a:r>
            <a:r>
              <a:rPr lang="de-DE" dirty="0">
                <a:solidFill>
                  <a:srgbClr val="FFFF00"/>
                </a:solidFill>
              </a:rPr>
              <a:t>x</a:t>
            </a:r>
            <a:r>
              <a:rPr lang="de-DE" dirty="0">
                <a:solidFill>
                  <a:schemeClr val="bg1"/>
                </a:solidFill>
              </a:rPr>
              <a:t>‘s!!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7FF27-CABA-5C79-6969-3B880794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82" y="3407102"/>
            <a:ext cx="3689840" cy="2363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75444A-550E-854B-AFF1-0A1E9397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0F817-6C0E-ACA3-9723-452AD57D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3" y="2469285"/>
            <a:ext cx="6568062" cy="405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D2D05-1753-6144-89CE-1DA3B09ABE1E}"/>
              </a:ext>
            </a:extLst>
          </p:cNvPr>
          <p:cNvSpPr txBox="1"/>
          <p:nvPr/>
        </p:nvSpPr>
        <p:spPr>
          <a:xfrm>
            <a:off x="5063482" y="2875033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FFFF00"/>
                </a:solidFill>
              </a:rPr>
              <a:t>Array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8685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0F817-6C0E-ACA3-9723-452AD57D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3" y="2469285"/>
            <a:ext cx="6568062" cy="405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D2D05-1753-6144-89CE-1DA3B09ABE1E}"/>
              </a:ext>
            </a:extLst>
          </p:cNvPr>
          <p:cNvSpPr txBox="1"/>
          <p:nvPr/>
        </p:nvSpPr>
        <p:spPr>
          <a:xfrm>
            <a:off x="5063482" y="2875033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FFFF00"/>
                </a:solidFill>
              </a:rPr>
              <a:t>Array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A2C15-F72C-ACA2-EEA7-EE207DE68D10}"/>
              </a:ext>
            </a:extLst>
          </p:cNvPr>
          <p:cNvSpPr/>
          <p:nvPr/>
        </p:nvSpPr>
        <p:spPr>
          <a:xfrm>
            <a:off x="6312180" y="2469284"/>
            <a:ext cx="1389727" cy="40574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9CCBE-74F3-D2C7-334D-D15B581D0AA5}"/>
              </a:ext>
            </a:extLst>
          </p:cNvPr>
          <p:cNvSpPr txBox="1"/>
          <p:nvPr/>
        </p:nvSpPr>
        <p:spPr>
          <a:xfrm>
            <a:off x="6099984" y="2161506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5</a:t>
            </a:r>
            <a:r>
              <a:rPr lang="de-DE" dirty="0">
                <a:solidFill>
                  <a:schemeClr val="bg1"/>
                </a:solidFill>
              </a:rPr>
              <a:t> elements of type </a:t>
            </a:r>
            <a:r>
              <a:rPr lang="de-DE" dirty="0">
                <a:solidFill>
                  <a:srgbClr val="FFFF00"/>
                </a:solidFill>
              </a:rPr>
              <a:t>i32</a:t>
            </a:r>
          </a:p>
        </p:txBody>
      </p:sp>
    </p:spTree>
    <p:extLst>
      <p:ext uri="{BB962C8B-B14F-4D97-AF65-F5344CB8AC3E}">
        <p14:creationId xmlns:p14="http://schemas.microsoft.com/office/powerpoint/2010/main" val="369322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0F817-6C0E-ACA3-9723-452AD57D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3" y="2469285"/>
            <a:ext cx="6568062" cy="405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D2D05-1753-6144-89CE-1DA3B09ABE1E}"/>
              </a:ext>
            </a:extLst>
          </p:cNvPr>
          <p:cNvSpPr txBox="1"/>
          <p:nvPr/>
        </p:nvSpPr>
        <p:spPr>
          <a:xfrm>
            <a:off x="5063482" y="2875033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FFFF00"/>
                </a:solidFill>
              </a:rPr>
              <a:t>Array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A2C15-F72C-ACA2-EEA7-EE207DE68D10}"/>
              </a:ext>
            </a:extLst>
          </p:cNvPr>
          <p:cNvSpPr/>
          <p:nvPr/>
        </p:nvSpPr>
        <p:spPr>
          <a:xfrm flipH="1">
            <a:off x="8104058" y="2469284"/>
            <a:ext cx="3364210" cy="405748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9CCBE-74F3-D2C7-334D-D15B581D0AA5}"/>
              </a:ext>
            </a:extLst>
          </p:cNvPr>
          <p:cNvSpPr txBox="1"/>
          <p:nvPr/>
        </p:nvSpPr>
        <p:spPr>
          <a:xfrm>
            <a:off x="8104057" y="2161507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array using </a:t>
            </a:r>
            <a:r>
              <a:rPr lang="de-DE" dirty="0">
                <a:solidFill>
                  <a:srgbClr val="FFFF00"/>
                </a:solidFill>
              </a:rPr>
              <a:t>[elem1, elem2, ...]</a:t>
            </a:r>
          </a:p>
        </p:txBody>
      </p:sp>
    </p:spTree>
    <p:extLst>
      <p:ext uri="{BB962C8B-B14F-4D97-AF65-F5344CB8AC3E}">
        <p14:creationId xmlns:p14="http://schemas.microsoft.com/office/powerpoint/2010/main" val="386232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A6FF3B-DE1A-FB71-92B0-B91AF6D62DA1}"/>
              </a:ext>
            </a:extLst>
          </p:cNvPr>
          <p:cNvSpPr/>
          <p:nvPr/>
        </p:nvSpPr>
        <p:spPr>
          <a:xfrm>
            <a:off x="6835844" y="2743200"/>
            <a:ext cx="2819737" cy="4672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BE25A-C3E7-F091-70C0-66D1B729887A}"/>
              </a:ext>
            </a:extLst>
          </p:cNvPr>
          <p:cNvSpPr txBox="1"/>
          <p:nvPr/>
        </p:nvSpPr>
        <p:spPr>
          <a:xfrm>
            <a:off x="7307794" y="2435817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Arrays can be </a:t>
            </a:r>
            <a:r>
              <a:rPr lang="de-DE" dirty="0">
                <a:solidFill>
                  <a:srgbClr val="FFFF00"/>
                </a:solidFill>
              </a:rPr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3525136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A6FF3B-DE1A-FB71-92B0-B91AF6D62DA1}"/>
              </a:ext>
            </a:extLst>
          </p:cNvPr>
          <p:cNvSpPr/>
          <p:nvPr/>
        </p:nvSpPr>
        <p:spPr>
          <a:xfrm>
            <a:off x="6835844" y="2743200"/>
            <a:ext cx="2819737" cy="46727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CBE89-24F2-D6F0-BC43-9A55BBDAF2F5}"/>
              </a:ext>
            </a:extLst>
          </p:cNvPr>
          <p:cNvSpPr txBox="1"/>
          <p:nvPr/>
        </p:nvSpPr>
        <p:spPr>
          <a:xfrm>
            <a:off x="8493970" y="364753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Read: An </a:t>
            </a:r>
            <a:r>
              <a:rPr lang="de-DE" dirty="0">
                <a:solidFill>
                  <a:srgbClr val="FFFF00"/>
                </a:solidFill>
              </a:rPr>
              <a:t>array of arrays of i32</a:t>
            </a:r>
          </a:p>
        </p:txBody>
      </p:sp>
    </p:spTree>
    <p:extLst>
      <p:ext uri="{BB962C8B-B14F-4D97-AF65-F5344CB8AC3E}">
        <p14:creationId xmlns:p14="http://schemas.microsoft.com/office/powerpoint/2010/main" val="283656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A6FF3B-DE1A-FB71-92B0-B91AF6D62DA1}"/>
              </a:ext>
            </a:extLst>
          </p:cNvPr>
          <p:cNvSpPr/>
          <p:nvPr/>
        </p:nvSpPr>
        <p:spPr>
          <a:xfrm>
            <a:off x="5973813" y="3307147"/>
            <a:ext cx="195367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DBBB0-83EA-F0EA-F9EF-BB7031A52B24}"/>
              </a:ext>
            </a:extLst>
          </p:cNvPr>
          <p:cNvSpPr/>
          <p:nvPr/>
        </p:nvSpPr>
        <p:spPr>
          <a:xfrm>
            <a:off x="5973812" y="3841541"/>
            <a:ext cx="195367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70240-11EE-01CC-CBF0-C1EF0B8DEF20}"/>
              </a:ext>
            </a:extLst>
          </p:cNvPr>
          <p:cNvSpPr/>
          <p:nvPr/>
        </p:nvSpPr>
        <p:spPr>
          <a:xfrm>
            <a:off x="5973811" y="4379963"/>
            <a:ext cx="195367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1E53D-3C67-C714-7CFD-466D579DA13D}"/>
              </a:ext>
            </a:extLst>
          </p:cNvPr>
          <p:cNvSpPr/>
          <p:nvPr/>
        </p:nvSpPr>
        <p:spPr>
          <a:xfrm>
            <a:off x="8781463" y="2775425"/>
            <a:ext cx="68076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7EEA6-6CA0-241E-39A9-C7F8F29AAFA5}"/>
              </a:ext>
            </a:extLst>
          </p:cNvPr>
          <p:cNvSpPr txBox="1"/>
          <p:nvPr/>
        </p:nvSpPr>
        <p:spPr>
          <a:xfrm>
            <a:off x="8439066" y="362537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3 arrays...</a:t>
            </a:r>
          </a:p>
        </p:txBody>
      </p:sp>
    </p:spTree>
    <p:extLst>
      <p:ext uri="{BB962C8B-B14F-4D97-AF65-F5344CB8AC3E}">
        <p14:creationId xmlns:p14="http://schemas.microsoft.com/office/powerpoint/2010/main" val="409976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A6FF3B-DE1A-FB71-92B0-B91AF6D62DA1}"/>
              </a:ext>
            </a:extLst>
          </p:cNvPr>
          <p:cNvSpPr/>
          <p:nvPr/>
        </p:nvSpPr>
        <p:spPr>
          <a:xfrm>
            <a:off x="6122208" y="3295063"/>
            <a:ext cx="310171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1E53D-3C67-C714-7CFD-466D579DA13D}"/>
              </a:ext>
            </a:extLst>
          </p:cNvPr>
          <p:cNvSpPr/>
          <p:nvPr/>
        </p:nvSpPr>
        <p:spPr>
          <a:xfrm>
            <a:off x="7931514" y="2775425"/>
            <a:ext cx="68076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7EEA6-6CA0-241E-39A9-C7F8F29AAFA5}"/>
              </a:ext>
            </a:extLst>
          </p:cNvPr>
          <p:cNvSpPr txBox="1"/>
          <p:nvPr/>
        </p:nvSpPr>
        <p:spPr>
          <a:xfrm>
            <a:off x="8439066" y="3625374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3 arrays...</a:t>
            </a:r>
          </a:p>
          <a:p>
            <a:r>
              <a:rPr lang="de-DE" dirty="0">
                <a:solidFill>
                  <a:srgbClr val="FFFF00"/>
                </a:solidFill>
              </a:rPr>
              <a:t>of 3 values each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63788-8AD3-4918-335D-BCBC2D54B582}"/>
              </a:ext>
            </a:extLst>
          </p:cNvPr>
          <p:cNvSpPr/>
          <p:nvPr/>
        </p:nvSpPr>
        <p:spPr>
          <a:xfrm>
            <a:off x="6790865" y="3295063"/>
            <a:ext cx="310171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F035F-CB3C-A912-6C02-F6C86423D4B7}"/>
              </a:ext>
            </a:extLst>
          </p:cNvPr>
          <p:cNvSpPr/>
          <p:nvPr/>
        </p:nvSpPr>
        <p:spPr>
          <a:xfrm>
            <a:off x="7446837" y="3300098"/>
            <a:ext cx="310171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Recap</a:t>
            </a:r>
          </a:p>
          <a:p>
            <a:pPr>
              <a:buFont typeface="+mj-lt"/>
              <a:buAutoNum type="arabicPeriod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984771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7B47-F599-2B8E-2F10-ABB6933F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82" y="2710126"/>
            <a:ext cx="5538147" cy="26414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11E53D-3C67-C714-7CFD-466D579DA13D}"/>
              </a:ext>
            </a:extLst>
          </p:cNvPr>
          <p:cNvSpPr/>
          <p:nvPr/>
        </p:nvSpPr>
        <p:spPr>
          <a:xfrm>
            <a:off x="7261540" y="2775425"/>
            <a:ext cx="680764" cy="40282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7EEA6-6CA0-241E-39A9-C7F8F29AAFA5}"/>
              </a:ext>
            </a:extLst>
          </p:cNvPr>
          <p:cNvSpPr txBox="1"/>
          <p:nvPr/>
        </p:nvSpPr>
        <p:spPr>
          <a:xfrm>
            <a:off x="8439066" y="3625374"/>
            <a:ext cx="1636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3 arrays...</a:t>
            </a:r>
          </a:p>
          <a:p>
            <a:r>
              <a:rPr lang="de-DE" dirty="0">
                <a:solidFill>
                  <a:srgbClr val="FFFF00"/>
                </a:solidFill>
              </a:rPr>
              <a:t>of 3 values each...</a:t>
            </a:r>
          </a:p>
          <a:p>
            <a:r>
              <a:rPr lang="de-DE" dirty="0">
                <a:solidFill>
                  <a:srgbClr val="FFFF00"/>
                </a:solidFill>
              </a:rPr>
              <a:t>all of type i32</a:t>
            </a:r>
          </a:p>
        </p:txBody>
      </p:sp>
    </p:spTree>
    <p:extLst>
      <p:ext uri="{BB962C8B-B14F-4D97-AF65-F5344CB8AC3E}">
        <p14:creationId xmlns:p14="http://schemas.microsoft.com/office/powerpoint/2010/main" val="2948356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9E32B1-41E6-BD7A-C517-A8D32F94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82" y="2714203"/>
            <a:ext cx="5501061" cy="2673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2C48CC-9991-63F6-837B-E68199E0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6" y="2469284"/>
            <a:ext cx="4503026" cy="3300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11E53D-3C67-C714-7CFD-466D579DA13D}"/>
              </a:ext>
            </a:extLst>
          </p:cNvPr>
          <p:cNvSpPr/>
          <p:nvPr/>
        </p:nvSpPr>
        <p:spPr>
          <a:xfrm>
            <a:off x="7407848" y="3788066"/>
            <a:ext cx="781469" cy="538214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853EE-19EB-227D-4A1B-03AA53F8E7C3}"/>
              </a:ext>
            </a:extLst>
          </p:cNvPr>
          <p:cNvSpPr txBox="1"/>
          <p:nvPr/>
        </p:nvSpPr>
        <p:spPr>
          <a:xfrm>
            <a:off x="8439066" y="3625374"/>
            <a:ext cx="2553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3 arrays...</a:t>
            </a:r>
          </a:p>
          <a:p>
            <a:r>
              <a:rPr lang="de-DE" dirty="0">
                <a:solidFill>
                  <a:srgbClr val="FFFF00"/>
                </a:solidFill>
              </a:rPr>
              <a:t>of 3 values each...</a:t>
            </a:r>
          </a:p>
          <a:p>
            <a:r>
              <a:rPr lang="de-DE" dirty="0">
                <a:solidFill>
                  <a:srgbClr val="FFFF00"/>
                </a:solidFill>
              </a:rPr>
              <a:t>all of type i32...</a:t>
            </a:r>
          </a:p>
          <a:p>
            <a:r>
              <a:rPr lang="de-DE" dirty="0">
                <a:solidFill>
                  <a:srgbClr val="FFFF00"/>
                </a:solidFill>
              </a:rPr>
              <a:t>Static typecheck catches that!</a:t>
            </a:r>
          </a:p>
        </p:txBody>
      </p:sp>
    </p:spTree>
    <p:extLst>
      <p:ext uri="{BB962C8B-B14F-4D97-AF65-F5344CB8AC3E}">
        <p14:creationId xmlns:p14="http://schemas.microsoft.com/office/powerpoint/2010/main" val="3866040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3605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FD6C2-3893-1AD9-5313-9F32769D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2796728"/>
            <a:ext cx="900238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8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FD6C2-3893-1AD9-5313-9F32769D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2796728"/>
            <a:ext cx="9002381" cy="78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36412-1292-BE34-7B74-1CFE59DA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44" y="671867"/>
            <a:ext cx="4762047" cy="17401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03FB0-01E1-2F98-A396-23EC792C034E}"/>
              </a:ext>
            </a:extLst>
          </p:cNvPr>
          <p:cNvCxnSpPr>
            <a:cxnSpLocks/>
          </p:cNvCxnSpPr>
          <p:nvPr/>
        </p:nvCxnSpPr>
        <p:spPr>
          <a:xfrm>
            <a:off x="8044307" y="2199394"/>
            <a:ext cx="0" cy="87411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87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45555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EF90-CD76-C6BA-9896-108345F9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6" y="3153444"/>
            <a:ext cx="8921107" cy="55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D90D2-2938-067E-E3FA-3A313FC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2" y="4089238"/>
            <a:ext cx="844985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10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EF90-CD76-C6BA-9896-108345F9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6" y="3153444"/>
            <a:ext cx="8921107" cy="55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D90D2-2938-067E-E3FA-3A313FC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2" y="4089238"/>
            <a:ext cx="8449854" cy="819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9D8C7-A5C9-A129-39BB-9DFEA8EF3409}"/>
              </a:ext>
            </a:extLst>
          </p:cNvPr>
          <p:cNvSpPr/>
          <p:nvPr/>
        </p:nvSpPr>
        <p:spPr>
          <a:xfrm>
            <a:off x="3367570" y="3153444"/>
            <a:ext cx="1780462" cy="55111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DA30-A509-6910-74AF-339BB694153A}"/>
              </a:ext>
            </a:extLst>
          </p:cNvPr>
          <p:cNvSpPr txBox="1"/>
          <p:nvPr/>
        </p:nvSpPr>
        <p:spPr>
          <a:xfrm>
            <a:off x="3562739" y="370455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Specify directly</a:t>
            </a:r>
          </a:p>
        </p:txBody>
      </p:sp>
    </p:spTree>
    <p:extLst>
      <p:ext uri="{BB962C8B-B14F-4D97-AF65-F5344CB8AC3E}">
        <p14:creationId xmlns:p14="http://schemas.microsoft.com/office/powerpoint/2010/main" val="635711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2EF90-CD76-C6BA-9896-108345F9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6" y="3153444"/>
            <a:ext cx="8921107" cy="55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D90D2-2938-067E-E3FA-3A313FC9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2" y="4089238"/>
            <a:ext cx="8449854" cy="819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59D8C7-A5C9-A129-39BB-9DFEA8EF3409}"/>
              </a:ext>
            </a:extLst>
          </p:cNvPr>
          <p:cNvSpPr/>
          <p:nvPr/>
        </p:nvSpPr>
        <p:spPr>
          <a:xfrm>
            <a:off x="7589117" y="4164521"/>
            <a:ext cx="2360522" cy="66125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ADA30-A509-6910-74AF-339BB694153A}"/>
              </a:ext>
            </a:extLst>
          </p:cNvPr>
          <p:cNvSpPr txBox="1"/>
          <p:nvPr/>
        </p:nvSpPr>
        <p:spPr>
          <a:xfrm>
            <a:off x="6584334" y="4825776"/>
            <a:ext cx="496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Compiler knows the size of this array, so it can infer the type</a:t>
            </a:r>
          </a:p>
        </p:txBody>
      </p:sp>
    </p:spTree>
    <p:extLst>
      <p:ext uri="{BB962C8B-B14F-4D97-AF65-F5344CB8AC3E}">
        <p14:creationId xmlns:p14="http://schemas.microsoft.com/office/powerpoint/2010/main" val="84885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8529F0-F5ED-9C36-6632-3F1E693D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3" y="3337407"/>
            <a:ext cx="9416574" cy="53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CEC2A3-8DD5-31BA-C797-96F7D7CF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73" y="4426985"/>
            <a:ext cx="7342214" cy="931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7AA0EF-BFDF-F31B-94FF-19F12E0322DA}"/>
              </a:ext>
            </a:extLst>
          </p:cNvPr>
          <p:cNvSpPr txBox="1"/>
          <p:nvPr/>
        </p:nvSpPr>
        <p:spPr>
          <a:xfrm>
            <a:off x="5179760" y="4119208"/>
            <a:ext cx="4254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compiler will complain if the size doesn‘t match</a:t>
            </a:r>
          </a:p>
        </p:txBody>
      </p:sp>
    </p:spTree>
    <p:extLst>
      <p:ext uri="{BB962C8B-B14F-4D97-AF65-F5344CB8AC3E}">
        <p14:creationId xmlns:p14="http://schemas.microsoft.com/office/powerpoint/2010/main" val="35395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25731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875E9-3D7D-FE7C-001D-40F77604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3115337"/>
            <a:ext cx="1020269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1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875E9-3D7D-FE7C-001D-40F77604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3115337"/>
            <a:ext cx="10202699" cy="72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24A05-13C3-1D8C-7550-BCF3E1A449EC}"/>
              </a:ext>
            </a:extLst>
          </p:cNvPr>
          <p:cNvSpPr/>
          <p:nvPr/>
        </p:nvSpPr>
        <p:spPr>
          <a:xfrm>
            <a:off x="3713995" y="3115337"/>
            <a:ext cx="3331316" cy="7240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E67B8-84CC-0575-5FFC-B9CAED9C7DF3}"/>
              </a:ext>
            </a:extLst>
          </p:cNvPr>
          <p:cNvSpPr txBox="1"/>
          <p:nvPr/>
        </p:nvSpPr>
        <p:spPr>
          <a:xfrm>
            <a:off x="3581400" y="3843678"/>
            <a:ext cx="3796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Might take a while to specify 1000 elements...</a:t>
            </a:r>
          </a:p>
        </p:txBody>
      </p:sp>
    </p:spTree>
    <p:extLst>
      <p:ext uri="{BB962C8B-B14F-4D97-AF65-F5344CB8AC3E}">
        <p14:creationId xmlns:p14="http://schemas.microsoft.com/office/powerpoint/2010/main" val="2453403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875E9-3D7D-FE7C-001D-40F77604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3115337"/>
            <a:ext cx="10202699" cy="72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F24A05-13C3-1D8C-7550-BCF3E1A449EC}"/>
              </a:ext>
            </a:extLst>
          </p:cNvPr>
          <p:cNvSpPr/>
          <p:nvPr/>
        </p:nvSpPr>
        <p:spPr>
          <a:xfrm>
            <a:off x="7783884" y="3107438"/>
            <a:ext cx="3331316" cy="72400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E67B8-84CC-0575-5FFC-B9CAED9C7DF3}"/>
              </a:ext>
            </a:extLst>
          </p:cNvPr>
          <p:cNvSpPr txBox="1"/>
          <p:nvPr/>
        </p:nvSpPr>
        <p:spPr>
          <a:xfrm>
            <a:off x="7660408" y="3847237"/>
            <a:ext cx="357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Short form: Creates an array of </a:t>
            </a:r>
            <a:r>
              <a:rPr lang="de-DE" dirty="0">
                <a:solidFill>
                  <a:srgbClr val="FFFF00"/>
                </a:solidFill>
              </a:rPr>
              <a:t>size 1000</a:t>
            </a:r>
            <a:r>
              <a:rPr lang="de-DE" dirty="0">
                <a:solidFill>
                  <a:schemeClr val="bg1"/>
                </a:solidFill>
              </a:rPr>
              <a:t>, and </a:t>
            </a:r>
            <a:r>
              <a:rPr lang="de-DE" dirty="0">
                <a:solidFill>
                  <a:srgbClr val="FFFF00"/>
                </a:solidFill>
              </a:rPr>
              <a:t>sets each element to 12</a:t>
            </a:r>
          </a:p>
        </p:txBody>
      </p:sp>
    </p:spTree>
    <p:extLst>
      <p:ext uri="{BB962C8B-B14F-4D97-AF65-F5344CB8AC3E}">
        <p14:creationId xmlns:p14="http://schemas.microsoft.com/office/powerpoint/2010/main" val="2025975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31363E-2213-8274-CF69-958A8405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3115338"/>
            <a:ext cx="10120550" cy="731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24A05-13C3-1D8C-7550-BCF3E1A449EC}"/>
              </a:ext>
            </a:extLst>
          </p:cNvPr>
          <p:cNvSpPr/>
          <p:nvPr/>
        </p:nvSpPr>
        <p:spPr>
          <a:xfrm>
            <a:off x="8733124" y="3186301"/>
            <a:ext cx="346425" cy="55589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E67B8-84CC-0575-5FFC-B9CAED9C7DF3}"/>
              </a:ext>
            </a:extLst>
          </p:cNvPr>
          <p:cNvSpPr txBox="1"/>
          <p:nvPr/>
        </p:nvSpPr>
        <p:spPr>
          <a:xfrm>
            <a:off x="8479341" y="3847549"/>
            <a:ext cx="120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Watch out!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6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01625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EC0C3-DBCA-4FB7-F129-7B2945C4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354653"/>
            <a:ext cx="929769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5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EC0C3-DBCA-4FB7-F129-7B2945C4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354653"/>
            <a:ext cx="9297698" cy="695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2B347-E2BD-E06C-CB03-3657A374CCE2}"/>
              </a:ext>
            </a:extLst>
          </p:cNvPr>
          <p:cNvSpPr/>
          <p:nvPr/>
        </p:nvSpPr>
        <p:spPr>
          <a:xfrm>
            <a:off x="4038600" y="3354654"/>
            <a:ext cx="2543469" cy="6954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DCF1-EF19-E7D4-927D-E8E82399D027}"/>
              </a:ext>
            </a:extLst>
          </p:cNvPr>
          <p:cNvSpPr txBox="1"/>
          <p:nvPr/>
        </p:nvSpPr>
        <p:spPr>
          <a:xfrm>
            <a:off x="4204101" y="4050075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Vector of i32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(Note the </a:t>
            </a:r>
            <a:r>
              <a:rPr lang="de-DE" dirty="0">
                <a:solidFill>
                  <a:srgbClr val="FFFF00"/>
                </a:solidFill>
              </a:rPr>
              <a:t>&lt;&gt;</a:t>
            </a:r>
            <a:r>
              <a:rPr lang="de-DE" dirty="0">
                <a:solidFill>
                  <a:schemeClr val="bg1"/>
                </a:solidFill>
              </a:rPr>
              <a:t> instead of </a:t>
            </a:r>
            <a:r>
              <a:rPr lang="de-DE" dirty="0">
                <a:solidFill>
                  <a:srgbClr val="FFFF00"/>
                </a:solidFill>
              </a:rPr>
              <a:t>[]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857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EC0C3-DBCA-4FB7-F129-7B2945C4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354653"/>
            <a:ext cx="9297698" cy="695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2B347-E2BD-E06C-CB03-3657A374CCE2}"/>
              </a:ext>
            </a:extLst>
          </p:cNvPr>
          <p:cNvSpPr/>
          <p:nvPr/>
        </p:nvSpPr>
        <p:spPr>
          <a:xfrm>
            <a:off x="7355483" y="3354653"/>
            <a:ext cx="3065456" cy="6954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DCF1-EF19-E7D4-927D-E8E82399D027}"/>
              </a:ext>
            </a:extLst>
          </p:cNvPr>
          <p:cNvSpPr txBox="1"/>
          <p:nvPr/>
        </p:nvSpPr>
        <p:spPr>
          <a:xfrm>
            <a:off x="7105236" y="4043759"/>
            <a:ext cx="356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Structs and functions </a:t>
            </a:r>
            <a:r>
              <a:rPr lang="de-DE" dirty="0">
                <a:solidFill>
                  <a:schemeClr val="bg1"/>
                </a:solidFill>
              </a:rPr>
              <a:t>will be covered later, but this creates a </a:t>
            </a:r>
            <a:r>
              <a:rPr lang="de-DE" dirty="0">
                <a:solidFill>
                  <a:srgbClr val="FFFF00"/>
                </a:solidFill>
              </a:rPr>
              <a:t>new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rgbClr val="00FF00"/>
                </a:solidFill>
              </a:rPr>
              <a:t>Vec</a:t>
            </a:r>
            <a:r>
              <a:rPr lang="de-DE" dirty="0">
                <a:solidFill>
                  <a:schemeClr val="bg1"/>
                </a:solidFill>
              </a:rPr>
              <a:t>tor for us</a:t>
            </a:r>
          </a:p>
        </p:txBody>
      </p:sp>
    </p:spTree>
    <p:extLst>
      <p:ext uri="{BB962C8B-B14F-4D97-AF65-F5344CB8AC3E}">
        <p14:creationId xmlns:p14="http://schemas.microsoft.com/office/powerpoint/2010/main" val="3342550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EC0C3-DBCA-4FB7-F129-7B2945C4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354653"/>
            <a:ext cx="9297698" cy="695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2B347-E2BD-E06C-CB03-3657A374CCE2}"/>
              </a:ext>
            </a:extLst>
          </p:cNvPr>
          <p:cNvSpPr/>
          <p:nvPr/>
        </p:nvSpPr>
        <p:spPr>
          <a:xfrm>
            <a:off x="7355483" y="3354653"/>
            <a:ext cx="3065456" cy="6954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DCF1-EF19-E7D4-927D-E8E82399D027}"/>
              </a:ext>
            </a:extLst>
          </p:cNvPr>
          <p:cNvSpPr txBox="1"/>
          <p:nvPr/>
        </p:nvSpPr>
        <p:spPr>
          <a:xfrm>
            <a:off x="4103808" y="4030867"/>
            <a:ext cx="398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Vector has a </a:t>
            </a:r>
            <a:r>
              <a:rPr lang="de-DE" dirty="0">
                <a:solidFill>
                  <a:srgbClr val="FFFF00"/>
                </a:solidFill>
              </a:rPr>
              <a:t>capacity of 0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resized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first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push an element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137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00FF00"/>
                </a:solidFill>
              </a:rPr>
              <a:t>collections of values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Collections of values with the </a:t>
            </a:r>
            <a:r>
              <a:rPr lang="de-DE" dirty="0">
                <a:solidFill>
                  <a:srgbClr val="00FF00"/>
                </a:solidFill>
              </a:rPr>
              <a:t>same type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size is specified when declaring them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Vectors have an internal capacity, and are resized automatically when adding too many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EC0C3-DBCA-4FB7-F129-7B2945C4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354653"/>
            <a:ext cx="9297698" cy="695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2B347-E2BD-E06C-CB03-3657A374CCE2}"/>
              </a:ext>
            </a:extLst>
          </p:cNvPr>
          <p:cNvSpPr/>
          <p:nvPr/>
        </p:nvSpPr>
        <p:spPr>
          <a:xfrm>
            <a:off x="7355483" y="3354653"/>
            <a:ext cx="3065456" cy="6954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DCF1-EF19-E7D4-927D-E8E82399D027}"/>
              </a:ext>
            </a:extLst>
          </p:cNvPr>
          <p:cNvSpPr txBox="1"/>
          <p:nvPr/>
        </p:nvSpPr>
        <p:spPr>
          <a:xfrm>
            <a:off x="4103808" y="4030867"/>
            <a:ext cx="398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This Vector has a </a:t>
            </a:r>
            <a:r>
              <a:rPr lang="de-DE" dirty="0">
                <a:solidFill>
                  <a:srgbClr val="FFFF00"/>
                </a:solidFill>
              </a:rPr>
              <a:t>capacity of 0</a:t>
            </a:r>
          </a:p>
          <a:p>
            <a:pPr algn="ctr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resized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the first time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push an element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5BA79-A94F-16DF-1791-96599B7D87B1}"/>
              </a:ext>
            </a:extLst>
          </p:cNvPr>
          <p:cNvSpPr/>
          <p:nvPr/>
        </p:nvSpPr>
        <p:spPr>
          <a:xfrm>
            <a:off x="3619987" y="4549902"/>
            <a:ext cx="684793" cy="350452"/>
          </a:xfrm>
          <a:prstGeom prst="rect">
            <a:avLst/>
          </a:prstGeom>
          <a:solidFill>
            <a:srgbClr val="B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3/3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E980-05EE-EAFB-A03B-33AFDE99B87A}"/>
              </a:ext>
            </a:extLst>
          </p:cNvPr>
          <p:cNvSpPr txBox="1"/>
          <p:nvPr/>
        </p:nvSpPr>
        <p:spPr>
          <a:xfrm>
            <a:off x="4304780" y="4571239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Why? Seems inefficient...</a:t>
            </a:r>
          </a:p>
        </p:txBody>
      </p:sp>
    </p:spTree>
    <p:extLst>
      <p:ext uri="{BB962C8B-B14F-4D97-AF65-F5344CB8AC3E}">
        <p14:creationId xmlns:p14="http://schemas.microsoft.com/office/powerpoint/2010/main" val="183547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Floating Point numbers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boolean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char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98576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Vec::new()</a:t>
            </a:r>
            <a:r>
              <a:rPr lang="de-DE" dirty="0">
                <a:solidFill>
                  <a:schemeClr val="bg1"/>
                </a:solidFill>
              </a:rPr>
              <a:t> has a </a:t>
            </a:r>
            <a:r>
              <a:rPr lang="de-DE" dirty="0">
                <a:solidFill>
                  <a:srgbClr val="FFFF00"/>
                </a:solidFill>
              </a:rPr>
              <a:t>capacity of 0</a:t>
            </a:r>
            <a:r>
              <a:rPr lang="de-DE" dirty="0">
                <a:solidFill>
                  <a:schemeClr val="bg1"/>
                </a:solidFill>
              </a:rPr>
              <a:t>, which means it </a:t>
            </a:r>
            <a:r>
              <a:rPr lang="de-DE" dirty="0">
                <a:solidFill>
                  <a:srgbClr val="FFFF00"/>
                </a:solidFill>
              </a:rPr>
              <a:t>can‘t store any elements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No heap allocation necessary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more efficient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Only when you add an element, you need Heap memory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645849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Vec::new()</a:t>
            </a:r>
            <a:r>
              <a:rPr lang="de-DE" dirty="0">
                <a:solidFill>
                  <a:schemeClr val="bg1"/>
                </a:solidFill>
              </a:rPr>
              <a:t> has a </a:t>
            </a:r>
            <a:r>
              <a:rPr lang="de-DE" dirty="0">
                <a:solidFill>
                  <a:srgbClr val="FFFF00"/>
                </a:solidFill>
              </a:rPr>
              <a:t>capacity of 0</a:t>
            </a:r>
            <a:r>
              <a:rPr lang="de-DE" dirty="0">
                <a:solidFill>
                  <a:schemeClr val="bg1"/>
                </a:solidFill>
              </a:rPr>
              <a:t>, which means it </a:t>
            </a:r>
            <a:r>
              <a:rPr lang="de-DE" dirty="0">
                <a:solidFill>
                  <a:srgbClr val="FFFF00"/>
                </a:solidFill>
              </a:rPr>
              <a:t>can‘t store any elements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No heap allocation necessary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more efficient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Only when you add an element, you need Heap memory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For something to be on the Stack, </a:t>
            </a:r>
            <a:r>
              <a:rPr lang="de-DE" dirty="0">
                <a:solidFill>
                  <a:srgbClr val="FFFF00"/>
                </a:solidFill>
              </a:rPr>
              <a:t>its size has to be known at compile time</a:t>
            </a:r>
            <a:br>
              <a:rPr lang="de-DE" dirty="0">
                <a:solidFill>
                  <a:srgbClr val="FFFF00"/>
                </a:solidFill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Arrays are fixed size, can‘t add or remove elements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391984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Generally: Stack access is quicker than Heap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64284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Generally: Stack access is quicker than Heap access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Heap</a:t>
            </a:r>
            <a:r>
              <a:rPr lang="de-DE" dirty="0">
                <a:solidFill>
                  <a:schemeClr val="bg1"/>
                </a:solidFill>
              </a:rPr>
              <a:t> needs to be </a:t>
            </a:r>
            <a:r>
              <a:rPr lang="de-DE" dirty="0">
                <a:solidFill>
                  <a:srgbClr val="FFFF00"/>
                </a:solidFill>
              </a:rPr>
              <a:t>allocated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may have Pointer-Overhead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Heap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needs to be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de-allocated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800945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Generally: Stack access is quicker than Heap access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Heap</a:t>
            </a:r>
            <a:r>
              <a:rPr lang="de-DE" dirty="0">
                <a:solidFill>
                  <a:schemeClr val="bg1"/>
                </a:solidFill>
              </a:rPr>
              <a:t> needs to be </a:t>
            </a:r>
            <a:r>
              <a:rPr lang="de-DE" dirty="0">
                <a:solidFill>
                  <a:srgbClr val="FFFF00"/>
                </a:solidFill>
              </a:rPr>
              <a:t>allocated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de-allocated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For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Stack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those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[de-]allocations are builtin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0 overhead</a:t>
            </a:r>
            <a:b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More on that when we talk about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functions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7472154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have a </a:t>
            </a:r>
            <a:r>
              <a:rPr lang="de-DE" dirty="0">
                <a:solidFill>
                  <a:srgbClr val="FFFF00"/>
                </a:solidFill>
              </a:rPr>
              <a:t>fixed size</a:t>
            </a:r>
            <a:r>
              <a:rPr lang="de-DE" dirty="0">
                <a:solidFill>
                  <a:schemeClr val="bg1"/>
                </a:solidFill>
              </a:rPr>
              <a:t>, Vectors are </a:t>
            </a:r>
            <a:r>
              <a:rPr lang="de-DE" dirty="0">
                <a:solidFill>
                  <a:srgbClr val="FFFF00"/>
                </a:solidFill>
              </a:rPr>
              <a:t>resizable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 elements are located on the </a:t>
            </a:r>
            <a:r>
              <a:rPr lang="de-DE" dirty="0">
                <a:solidFill>
                  <a:srgbClr val="00FF00"/>
                </a:solidFill>
              </a:rPr>
              <a:t>Stack</a:t>
            </a:r>
            <a:r>
              <a:rPr lang="de-DE" dirty="0">
                <a:solidFill>
                  <a:schemeClr val="bg1"/>
                </a:solidFill>
              </a:rPr>
              <a:t>, Vector elements are on the </a:t>
            </a:r>
            <a:r>
              <a:rPr lang="de-DE" dirty="0">
                <a:solidFill>
                  <a:srgbClr val="00FF00"/>
                </a:solidFill>
              </a:rPr>
              <a:t>Heap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Generally: Stack access is quicker than Heap access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Heap</a:t>
            </a:r>
            <a:r>
              <a:rPr lang="de-DE" dirty="0">
                <a:solidFill>
                  <a:schemeClr val="bg1"/>
                </a:solidFill>
              </a:rPr>
              <a:t> needs to be </a:t>
            </a:r>
            <a:r>
              <a:rPr lang="de-DE" dirty="0">
                <a:solidFill>
                  <a:srgbClr val="FFFF00"/>
                </a:solidFill>
              </a:rPr>
              <a:t>allocated </a:t>
            </a:r>
            <a:r>
              <a:rPr lang="de-DE" dirty="0">
                <a:solidFill>
                  <a:schemeClr val="bg1"/>
                </a:solidFill>
              </a:rPr>
              <a:t>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de-allocated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For the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Stack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those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[de-]allocations are builtin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and have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0 overhead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If you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know the size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of your collection, and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never add or remove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any elements, it‘s </a:t>
            </a:r>
            <a:r>
              <a:rPr lang="de-DE" dirty="0">
                <a:solidFill>
                  <a:srgbClr val="FFFF00"/>
                </a:solidFill>
                <a:sym typeface="Wingdings" panose="05000000000000000000" pitchFamily="2" charset="2"/>
              </a:rPr>
              <a:t>always better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to use an Array instead of a Vector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2824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5C39E-BFC7-45F3-8230-501305FA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68" y="1134400"/>
            <a:ext cx="8427664" cy="24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53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5C39E-BFC7-45F3-8230-501305FA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68" y="1134400"/>
            <a:ext cx="8427664" cy="242527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9D96D8-11E6-6DD7-70B3-08A4287D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59786"/>
              </p:ext>
            </p:extLst>
          </p:nvPr>
        </p:nvGraphicFramePr>
        <p:xfrm>
          <a:off x="1882166" y="3559672"/>
          <a:ext cx="3221556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852">
                  <a:extLst>
                    <a:ext uri="{9D8B030D-6E8A-4147-A177-3AD203B41FA5}">
                      <a16:colId xmlns:a16="http://schemas.microsoft.com/office/drawing/2014/main" val="3935313168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70997612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9483830"/>
                    </a:ext>
                  </a:extLst>
                </a:gridCol>
              </a:tblGrid>
              <a:tr h="290209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9278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array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75827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7854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17214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1213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140701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4501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5C39E-BFC7-45F3-8230-501305FA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68" y="1134400"/>
            <a:ext cx="8427664" cy="242527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9D96D8-11E6-6DD7-70B3-08A4287DF311}"/>
              </a:ext>
            </a:extLst>
          </p:cNvPr>
          <p:cNvGraphicFramePr>
            <a:graphicFrameLocks noGrp="1"/>
          </p:cNvGraphicFramePr>
          <p:nvPr/>
        </p:nvGraphicFramePr>
        <p:xfrm>
          <a:off x="1882166" y="3559672"/>
          <a:ext cx="3221556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852">
                  <a:extLst>
                    <a:ext uri="{9D8B030D-6E8A-4147-A177-3AD203B41FA5}">
                      <a16:colId xmlns:a16="http://schemas.microsoft.com/office/drawing/2014/main" val="3935313168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70997612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9483830"/>
                    </a:ext>
                  </a:extLst>
                </a:gridCol>
              </a:tblGrid>
              <a:tr h="290209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9278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array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75827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7854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17214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1213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140701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71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124021-811D-399C-9199-B25DD55BA520}"/>
              </a:ext>
            </a:extLst>
          </p:cNvPr>
          <p:cNvSpPr/>
          <p:nvPr/>
        </p:nvSpPr>
        <p:spPr>
          <a:xfrm>
            <a:off x="1882166" y="1599193"/>
            <a:ext cx="8427664" cy="49949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424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5C39E-BFC7-45F3-8230-501305FA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68" y="1134400"/>
            <a:ext cx="8427664" cy="242527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9D96D8-11E6-6DD7-70B3-08A4287D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49278"/>
              </p:ext>
            </p:extLst>
          </p:nvPr>
        </p:nvGraphicFramePr>
        <p:xfrm>
          <a:off x="1882166" y="3559672"/>
          <a:ext cx="3221556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852">
                  <a:extLst>
                    <a:ext uri="{9D8B030D-6E8A-4147-A177-3AD203B41FA5}">
                      <a16:colId xmlns:a16="http://schemas.microsoft.com/office/drawing/2014/main" val="3935313168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70997612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9483830"/>
                    </a:ext>
                  </a:extLst>
                </a:gridCol>
              </a:tblGrid>
              <a:tr h="290209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9278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array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75827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7854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17214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1213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140701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71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6124021-811D-399C-9199-B25DD55BA520}"/>
              </a:ext>
            </a:extLst>
          </p:cNvPr>
          <p:cNvSpPr/>
          <p:nvPr/>
        </p:nvSpPr>
        <p:spPr>
          <a:xfrm>
            <a:off x="1882166" y="2097288"/>
            <a:ext cx="8427664" cy="49949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3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number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How many bits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does the value have?</a:t>
            </a:r>
          </a:p>
          <a:p>
            <a:pPr lvl="1">
              <a:buFontTx/>
              <a:buChar char="-"/>
            </a:pP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unsigned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i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is </a:t>
            </a:r>
            <a:r>
              <a:rPr lang="de-DE" dirty="0">
                <a:solidFill>
                  <a:srgbClr val="00FF00"/>
                </a:solidFill>
                <a:sym typeface="Wingdings" panose="05000000000000000000" pitchFamily="2" charset="2"/>
              </a:rPr>
              <a:t>signed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 Negative numbers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969795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5C39E-BFC7-45F3-8230-501305FA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68" y="1134400"/>
            <a:ext cx="8427664" cy="242527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9D96D8-11E6-6DD7-70B3-08A4287D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3051"/>
              </p:ext>
            </p:extLst>
          </p:nvPr>
        </p:nvGraphicFramePr>
        <p:xfrm>
          <a:off x="1882166" y="3559672"/>
          <a:ext cx="3221556" cy="2631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852">
                  <a:extLst>
                    <a:ext uri="{9D8B030D-6E8A-4147-A177-3AD203B41FA5}">
                      <a16:colId xmlns:a16="http://schemas.microsoft.com/office/drawing/2014/main" val="3935313168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70997612"/>
                    </a:ext>
                  </a:extLst>
                </a:gridCol>
                <a:gridCol w="1073852">
                  <a:extLst>
                    <a:ext uri="{9D8B030D-6E8A-4147-A177-3AD203B41FA5}">
                      <a16:colId xmlns:a16="http://schemas.microsoft.com/office/drawing/2014/main" val="39483830"/>
                    </a:ext>
                  </a:extLst>
                </a:gridCol>
              </a:tblGrid>
              <a:tr h="290209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Stack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9278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array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75827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07854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617214"/>
                  </a:ext>
                </a:extLst>
              </a:tr>
              <a:tr h="290209">
                <a:tc row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612130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140701"/>
                  </a:ext>
                </a:extLst>
              </a:tr>
              <a:tr h="290209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71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C793EB-CB1F-FCA3-4E55-EE382021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21619"/>
              </p:ext>
            </p:extLst>
          </p:nvPr>
        </p:nvGraphicFramePr>
        <p:xfrm>
          <a:off x="7597174" y="3559672"/>
          <a:ext cx="2712658" cy="1879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6329">
                  <a:extLst>
                    <a:ext uri="{9D8B030D-6E8A-4147-A177-3AD203B41FA5}">
                      <a16:colId xmlns:a16="http://schemas.microsoft.com/office/drawing/2014/main" val="1639940355"/>
                    </a:ext>
                  </a:extLst>
                </a:gridCol>
                <a:gridCol w="1356329">
                  <a:extLst>
                    <a:ext uri="{9D8B030D-6E8A-4147-A177-3AD203B41FA5}">
                      <a16:colId xmlns:a16="http://schemas.microsoft.com/office/drawing/2014/main" val="18847581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05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71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0xabc8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8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0782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F19DF7-17FE-98F0-0905-785A24BC37E4}"/>
              </a:ext>
            </a:extLst>
          </p:cNvPr>
          <p:cNvCxnSpPr/>
          <p:nvPr/>
        </p:nvCxnSpPr>
        <p:spPr>
          <a:xfrm flipV="1">
            <a:off x="5103722" y="4132927"/>
            <a:ext cx="2493452" cy="1123866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3FB3C00-884B-EBC6-0D9E-2D0BF859995D}"/>
              </a:ext>
            </a:extLst>
          </p:cNvPr>
          <p:cNvSpPr/>
          <p:nvPr/>
        </p:nvSpPr>
        <p:spPr>
          <a:xfrm>
            <a:off x="1882168" y="2624905"/>
            <a:ext cx="8427664" cy="49949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968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 </a:t>
            </a:r>
            <a:r>
              <a:rPr lang="de-DE" dirty="0">
                <a:solidFill>
                  <a:srgbClr val="00FF00"/>
                </a:solidFill>
              </a:rPr>
              <a:t>Vec::push()</a:t>
            </a:r>
            <a:r>
              <a:rPr lang="de-DE" dirty="0">
                <a:solidFill>
                  <a:schemeClr val="bg1"/>
                </a:solidFill>
              </a:rPr>
              <a:t>, we can add elements to a Vector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541014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 </a:t>
            </a:r>
            <a:r>
              <a:rPr lang="de-DE" dirty="0">
                <a:solidFill>
                  <a:srgbClr val="00FF00"/>
                </a:solidFill>
              </a:rPr>
              <a:t>Vec::push()</a:t>
            </a:r>
            <a:r>
              <a:rPr lang="de-DE" dirty="0">
                <a:solidFill>
                  <a:schemeClr val="bg1"/>
                </a:solidFill>
              </a:rPr>
              <a:t>, we can add elements to a Vector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C226E-BBE3-0E00-99B8-C7CEBEB1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78" y="2520838"/>
            <a:ext cx="8460044" cy="25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7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 </a:t>
            </a:r>
            <a:r>
              <a:rPr lang="de-DE" dirty="0">
                <a:solidFill>
                  <a:srgbClr val="00FF00"/>
                </a:solidFill>
              </a:rPr>
              <a:t>Vec::push()</a:t>
            </a:r>
            <a:r>
              <a:rPr lang="de-DE" dirty="0">
                <a:solidFill>
                  <a:schemeClr val="bg1"/>
                </a:solidFill>
              </a:rPr>
              <a:t>, we can add elements to a Vector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C226E-BBE3-0E00-99B8-C7CEBEB1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78" y="2520838"/>
            <a:ext cx="8460044" cy="2585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653552-35AC-F759-7A58-62C440186C28}"/>
              </a:ext>
            </a:extLst>
          </p:cNvPr>
          <p:cNvSpPr/>
          <p:nvPr/>
        </p:nvSpPr>
        <p:spPr>
          <a:xfrm>
            <a:off x="3407852" y="3589122"/>
            <a:ext cx="1752264" cy="107955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C7B79-75A3-91BC-82C2-DBE17F808AC0}"/>
              </a:ext>
            </a:extLst>
          </p:cNvPr>
          <p:cNvSpPr txBox="1"/>
          <p:nvPr/>
        </p:nvSpPr>
        <p:spPr>
          <a:xfrm>
            <a:off x="5436721" y="3867290"/>
            <a:ext cx="319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Methods</a:t>
            </a:r>
            <a:r>
              <a:rPr lang="de-DE" dirty="0">
                <a:solidFill>
                  <a:schemeClr val="bg1"/>
                </a:solidFill>
              </a:rPr>
              <a:t> will be covered later, but this </a:t>
            </a:r>
            <a:r>
              <a:rPr lang="de-DE" dirty="0">
                <a:solidFill>
                  <a:srgbClr val="FFFF00"/>
                </a:solidFill>
              </a:rPr>
              <a:t>puts a 1 and a 2 </a:t>
            </a:r>
            <a:r>
              <a:rPr lang="de-DE" dirty="0">
                <a:solidFill>
                  <a:schemeClr val="bg1"/>
                </a:solidFill>
              </a:rPr>
              <a:t>into the vector</a:t>
            </a:r>
          </a:p>
        </p:txBody>
      </p:sp>
    </p:spTree>
    <p:extLst>
      <p:ext uri="{BB962C8B-B14F-4D97-AF65-F5344CB8AC3E}">
        <p14:creationId xmlns:p14="http://schemas.microsoft.com/office/powerpoint/2010/main" val="12397337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Using </a:t>
            </a:r>
            <a:r>
              <a:rPr lang="de-DE" dirty="0">
                <a:solidFill>
                  <a:srgbClr val="00FF00"/>
                </a:solidFill>
              </a:rPr>
              <a:t>Vec::push()</a:t>
            </a:r>
            <a:r>
              <a:rPr lang="de-DE" dirty="0">
                <a:solidFill>
                  <a:schemeClr val="bg1"/>
                </a:solidFill>
              </a:rPr>
              <a:t>, we can add elements to a Vector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C226E-BBE3-0E00-99B8-C7CEBEB1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78" y="2520838"/>
            <a:ext cx="8460044" cy="2585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653552-35AC-F759-7A58-62C440186C28}"/>
              </a:ext>
            </a:extLst>
          </p:cNvPr>
          <p:cNvSpPr/>
          <p:nvPr/>
        </p:nvSpPr>
        <p:spPr>
          <a:xfrm flipV="1">
            <a:off x="2702918" y="3061427"/>
            <a:ext cx="2457198" cy="435045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C7B79-75A3-91BC-82C2-DBE17F808AC0}"/>
              </a:ext>
            </a:extLst>
          </p:cNvPr>
          <p:cNvSpPr txBox="1"/>
          <p:nvPr/>
        </p:nvSpPr>
        <p:spPr>
          <a:xfrm>
            <a:off x="5296094" y="3429000"/>
            <a:ext cx="319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Because we </a:t>
            </a:r>
            <a:r>
              <a:rPr lang="de-DE" dirty="0">
                <a:solidFill>
                  <a:srgbClr val="FFFF00"/>
                </a:solidFill>
              </a:rPr>
              <a:t>modify the vector</a:t>
            </a:r>
            <a:r>
              <a:rPr lang="de-DE" dirty="0">
                <a:solidFill>
                  <a:schemeClr val="bg1"/>
                </a:solidFill>
              </a:rPr>
              <a:t>, the variable has to be </a:t>
            </a:r>
            <a:r>
              <a:rPr lang="de-DE" dirty="0">
                <a:solidFill>
                  <a:srgbClr val="FFFF00"/>
                </a:solidFill>
              </a:rPr>
              <a:t>mutable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284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6EE2D-BDB3-2F49-4A4F-5D1BB13F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00" y="2505251"/>
            <a:ext cx="6955599" cy="346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2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6EE2D-BDB3-2F49-4A4F-5D1BB13F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00" y="2505251"/>
            <a:ext cx="6955599" cy="3466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AFC20-2887-4A26-5B8B-DB7F18D5A7DE}"/>
              </a:ext>
            </a:extLst>
          </p:cNvPr>
          <p:cNvSpPr txBox="1"/>
          <p:nvPr/>
        </p:nvSpPr>
        <p:spPr>
          <a:xfrm>
            <a:off x="5679753" y="3769257"/>
            <a:ext cx="389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6 lines of code! That‘s a lot of work!</a:t>
            </a:r>
          </a:p>
          <a:p>
            <a:r>
              <a:rPr lang="de-DE" dirty="0">
                <a:solidFill>
                  <a:schemeClr val="bg1"/>
                </a:solidFill>
              </a:rPr>
              <a:t>Now imagine declaring it with 10 elements!</a:t>
            </a:r>
          </a:p>
        </p:txBody>
      </p:sp>
    </p:spTree>
    <p:extLst>
      <p:ext uri="{BB962C8B-B14F-4D97-AF65-F5344CB8AC3E}">
        <p14:creationId xmlns:p14="http://schemas.microsoft.com/office/powerpoint/2010/main" val="16235617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6629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Getting and setting elements...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Checking if an Array/Vector contains an element...</a:t>
            </a:r>
            <a:endParaRPr lang="de-DE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03098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9402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declares an </a:t>
            </a:r>
            <a:r>
              <a:rPr lang="de-DE" dirty="0">
                <a:solidFill>
                  <a:srgbClr val="00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 mut</a:t>
            </a:r>
            <a:r>
              <a:rPr lang="de-DE" dirty="0">
                <a:solidFill>
                  <a:schemeClr val="bg1"/>
                </a:solidFill>
              </a:rPr>
              <a:t> declares a </a:t>
            </a:r>
            <a:r>
              <a:rPr lang="de-DE" dirty="0">
                <a:solidFill>
                  <a:srgbClr val="00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88F5B-0BA2-F06E-1F12-6908ACA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6" y="3211447"/>
            <a:ext cx="4282608" cy="2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447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104-51AD-268C-AB25-90CE9BBB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4" y="3170350"/>
            <a:ext cx="9110432" cy="14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6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104-51AD-268C-AB25-90CE9BBB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4" y="3170350"/>
            <a:ext cx="9110432" cy="1463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6CE02-C85D-040A-C886-AAD043169228}"/>
              </a:ext>
            </a:extLst>
          </p:cNvPr>
          <p:cNvSpPr txBox="1"/>
          <p:nvPr/>
        </p:nvSpPr>
        <p:spPr>
          <a:xfrm>
            <a:off x="4735067" y="486461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Vector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09EF02-2A4C-EEF9-EDF7-937706568C09}"/>
              </a:ext>
            </a:extLst>
          </p:cNvPr>
          <p:cNvCxnSpPr/>
          <p:nvPr/>
        </p:nvCxnSpPr>
        <p:spPr>
          <a:xfrm flipV="1">
            <a:off x="5724063" y="4080560"/>
            <a:ext cx="1031218" cy="8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113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104-51AD-268C-AB25-90CE9BBB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4" y="3170350"/>
            <a:ext cx="9110432" cy="1463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6CE02-C85D-040A-C886-AAD043169228}"/>
              </a:ext>
            </a:extLst>
          </p:cNvPr>
          <p:cNvSpPr txBox="1"/>
          <p:nvPr/>
        </p:nvSpPr>
        <p:spPr>
          <a:xfrm>
            <a:off x="4735067" y="486461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Vector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09EF02-2A4C-EEF9-EDF7-937706568C09}"/>
              </a:ext>
            </a:extLst>
          </p:cNvPr>
          <p:cNvCxnSpPr/>
          <p:nvPr/>
        </p:nvCxnSpPr>
        <p:spPr>
          <a:xfrm flipV="1">
            <a:off x="5724063" y="4080560"/>
            <a:ext cx="1031218" cy="8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0A6FEA9-8BB3-8640-E999-3D31E1592971}"/>
              </a:ext>
            </a:extLst>
          </p:cNvPr>
          <p:cNvSpPr/>
          <p:nvPr/>
        </p:nvSpPr>
        <p:spPr>
          <a:xfrm>
            <a:off x="7484384" y="3697882"/>
            <a:ext cx="2815708" cy="455186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409F5-13C1-9D52-D580-E0C7FEB72609}"/>
              </a:ext>
            </a:extLst>
          </p:cNvPr>
          <p:cNvSpPr txBox="1"/>
          <p:nvPr/>
        </p:nvSpPr>
        <p:spPr>
          <a:xfrm>
            <a:off x="7948710" y="412536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Fill with those values!</a:t>
            </a:r>
          </a:p>
        </p:txBody>
      </p:sp>
    </p:spTree>
    <p:extLst>
      <p:ext uri="{BB962C8B-B14F-4D97-AF65-F5344CB8AC3E}">
        <p14:creationId xmlns:p14="http://schemas.microsoft.com/office/powerpoint/2010/main" val="633244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AE0D36-99C6-07DA-4474-0B8A4F82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2" y="3124086"/>
            <a:ext cx="9123875" cy="17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42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AE0D36-99C6-07DA-4474-0B8A4F82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2" y="3124086"/>
            <a:ext cx="9123875" cy="17054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01BAD7-AEA3-0F83-02F2-A4AA6CDE2307}"/>
              </a:ext>
            </a:extLst>
          </p:cNvPr>
          <p:cNvSpPr txBox="1"/>
          <p:nvPr/>
        </p:nvSpPr>
        <p:spPr>
          <a:xfrm>
            <a:off x="5520564" y="495726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A560B-4051-934E-1D73-568B8C861515}"/>
              </a:ext>
            </a:extLst>
          </p:cNvPr>
          <p:cNvCxnSpPr/>
          <p:nvPr/>
        </p:nvCxnSpPr>
        <p:spPr>
          <a:xfrm flipV="1">
            <a:off x="6509560" y="4173208"/>
            <a:ext cx="1031218" cy="8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044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AE0D36-99C6-07DA-4474-0B8A4F82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2" y="3124086"/>
            <a:ext cx="9123875" cy="17054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01BAD7-AEA3-0F83-02F2-A4AA6CDE2307}"/>
              </a:ext>
            </a:extLst>
          </p:cNvPr>
          <p:cNvSpPr txBox="1"/>
          <p:nvPr/>
        </p:nvSpPr>
        <p:spPr>
          <a:xfrm>
            <a:off x="5520564" y="495726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a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A560B-4051-934E-1D73-568B8C861515}"/>
              </a:ext>
            </a:extLst>
          </p:cNvPr>
          <p:cNvCxnSpPr/>
          <p:nvPr/>
        </p:nvCxnSpPr>
        <p:spPr>
          <a:xfrm flipV="1">
            <a:off x="6509560" y="4173208"/>
            <a:ext cx="1031218" cy="8056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B63D87-504B-4FC8-9F1C-D7986C9F6838}"/>
              </a:ext>
            </a:extLst>
          </p:cNvPr>
          <p:cNvSpPr txBox="1"/>
          <p:nvPr/>
        </p:nvSpPr>
        <p:spPr>
          <a:xfrm>
            <a:off x="8209459" y="4978847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Push a </a:t>
            </a:r>
            <a:r>
              <a:rPr lang="de-DE" dirty="0">
                <a:solidFill>
                  <a:srgbClr val="FFFF00"/>
                </a:solidFill>
              </a:rPr>
              <a:t>5</a:t>
            </a:r>
            <a:r>
              <a:rPr lang="de-DE" dirty="0">
                <a:solidFill>
                  <a:schemeClr val="bg1"/>
                </a:solidFill>
              </a:rPr>
              <a:t> ... </a:t>
            </a:r>
            <a:r>
              <a:rPr lang="de-DE" dirty="0">
                <a:solidFill>
                  <a:srgbClr val="FFFF00"/>
                </a:solidFill>
              </a:rPr>
              <a:t>1000</a:t>
            </a:r>
            <a:r>
              <a:rPr lang="de-DE" dirty="0">
                <a:solidFill>
                  <a:schemeClr val="bg1"/>
                </a:solidFill>
              </a:rPr>
              <a:t> times!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95ADA-46EF-D73C-EA02-5BE613A6EC99}"/>
              </a:ext>
            </a:extLst>
          </p:cNvPr>
          <p:cNvCxnSpPr>
            <a:cxnSpLocks/>
          </p:cNvCxnSpPr>
          <p:nvPr/>
        </p:nvCxnSpPr>
        <p:spPr>
          <a:xfrm flipV="1">
            <a:off x="8633863" y="4209463"/>
            <a:ext cx="0" cy="747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15027-57F1-E308-17D3-064610A62616}"/>
              </a:ext>
            </a:extLst>
          </p:cNvPr>
          <p:cNvCxnSpPr>
            <a:cxnSpLocks/>
          </p:cNvCxnSpPr>
          <p:nvPr/>
        </p:nvCxnSpPr>
        <p:spPr>
          <a:xfrm flipV="1">
            <a:off x="9749001" y="4209463"/>
            <a:ext cx="0" cy="7477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698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vec![] </a:t>
            </a:r>
            <a:r>
              <a:rPr lang="de-DE" dirty="0">
                <a:solidFill>
                  <a:schemeClr val="bg1"/>
                </a:solidFill>
              </a:rPr>
              <a:t>has one benefit over Array declarations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size argument can be dynamic!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7D7AA-3DF8-A3C2-3C2E-5D1DA70C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58" y="3350412"/>
            <a:ext cx="8874283" cy="18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88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vec![] </a:t>
            </a:r>
            <a:r>
              <a:rPr lang="de-DE" dirty="0">
                <a:solidFill>
                  <a:schemeClr val="bg1"/>
                </a:solidFill>
              </a:rPr>
              <a:t>has one benefit over Array declarations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size argument can be dynamic!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7D7AA-3DF8-A3C2-3C2E-5D1DA70C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58" y="3350412"/>
            <a:ext cx="8874283" cy="182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B784A-3B62-F469-B57F-7CEF9455C877}"/>
              </a:ext>
            </a:extLst>
          </p:cNvPr>
          <p:cNvSpPr txBox="1"/>
          <p:nvPr/>
        </p:nvSpPr>
        <p:spPr>
          <a:xfrm>
            <a:off x="7524665" y="3447316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size</a:t>
            </a:r>
            <a:r>
              <a:rPr lang="de-DE" dirty="0">
                <a:solidFill>
                  <a:schemeClr val="bg1"/>
                </a:solidFill>
              </a:rPr>
              <a:t> is evaluated at </a:t>
            </a:r>
            <a:r>
              <a:rPr lang="de-DE" dirty="0">
                <a:solidFill>
                  <a:srgbClr val="FFFF00"/>
                </a:solidFill>
              </a:rPr>
              <a:t>runtime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8A019-689E-3ADE-3A58-B196C32274E0}"/>
              </a:ext>
            </a:extLst>
          </p:cNvPr>
          <p:cNvCxnSpPr>
            <a:cxnSpLocks/>
          </p:cNvCxnSpPr>
          <p:nvPr/>
        </p:nvCxnSpPr>
        <p:spPr>
          <a:xfrm flipH="1">
            <a:off x="6936550" y="3601205"/>
            <a:ext cx="5881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846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vec![] </a:t>
            </a:r>
            <a:r>
              <a:rPr lang="de-DE" dirty="0">
                <a:solidFill>
                  <a:schemeClr val="bg1"/>
                </a:solidFill>
              </a:rPr>
              <a:t>has one benefit over Array declarations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size argument can be dynamic!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7D7AA-3DF8-A3C2-3C2E-5D1DA70C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58" y="3350412"/>
            <a:ext cx="8874283" cy="182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B784A-3B62-F469-B57F-7CEF9455C877}"/>
              </a:ext>
            </a:extLst>
          </p:cNvPr>
          <p:cNvSpPr txBox="1"/>
          <p:nvPr/>
        </p:nvSpPr>
        <p:spPr>
          <a:xfrm>
            <a:off x="7524665" y="3447316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size</a:t>
            </a:r>
            <a:r>
              <a:rPr lang="de-DE" dirty="0">
                <a:solidFill>
                  <a:schemeClr val="bg1"/>
                </a:solidFill>
              </a:rPr>
              <a:t> is evaluated at </a:t>
            </a:r>
            <a:r>
              <a:rPr lang="de-DE" dirty="0">
                <a:solidFill>
                  <a:srgbClr val="FFFF00"/>
                </a:solidFill>
              </a:rPr>
              <a:t>runtime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8A019-689E-3ADE-3A58-B196C32274E0}"/>
              </a:ext>
            </a:extLst>
          </p:cNvPr>
          <p:cNvCxnSpPr>
            <a:cxnSpLocks/>
          </p:cNvCxnSpPr>
          <p:nvPr/>
        </p:nvCxnSpPr>
        <p:spPr>
          <a:xfrm flipH="1">
            <a:off x="6936550" y="3601205"/>
            <a:ext cx="5881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341E7-AC97-C370-97BB-10C19F4B42AA}"/>
              </a:ext>
            </a:extLst>
          </p:cNvPr>
          <p:cNvCxnSpPr/>
          <p:nvPr/>
        </p:nvCxnSpPr>
        <p:spPr>
          <a:xfrm flipV="1">
            <a:off x="9494453" y="5171597"/>
            <a:ext cx="0" cy="29466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35483D-7BEE-8161-E805-FC1DA8AF2BDB}"/>
              </a:ext>
            </a:extLst>
          </p:cNvPr>
          <p:cNvSpPr txBox="1"/>
          <p:nvPr/>
        </p:nvSpPr>
        <p:spPr>
          <a:xfrm>
            <a:off x="7863034" y="5466259"/>
            <a:ext cx="376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needs to be known at </a:t>
            </a:r>
            <a:r>
              <a:rPr lang="de-DE" dirty="0">
                <a:solidFill>
                  <a:srgbClr val="FFFF00"/>
                </a:solidFill>
              </a:rPr>
              <a:t>compile time</a:t>
            </a:r>
            <a:r>
              <a:rPr lang="de-DE" dirty="0">
                <a:solidFill>
                  <a:schemeClr val="bg1"/>
                </a:solidFill>
              </a:rPr>
              <a:t> for Arrays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8B9467-585B-0B8F-64A5-A548CA549FA0}"/>
              </a:ext>
            </a:extLst>
          </p:cNvPr>
          <p:cNvCxnSpPr>
            <a:cxnSpLocks/>
          </p:cNvCxnSpPr>
          <p:nvPr/>
        </p:nvCxnSpPr>
        <p:spPr>
          <a:xfrm flipH="1" flipV="1">
            <a:off x="7037255" y="5103722"/>
            <a:ext cx="890230" cy="3625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50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Intermission -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/>
              <a:t>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Imagine you want to declare a Vector with 5 elements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Introducing: The </a:t>
            </a:r>
            <a:r>
              <a:rPr lang="de-DE" dirty="0">
                <a:solidFill>
                  <a:srgbClr val="00FF00"/>
                </a:solidFill>
              </a:rPr>
              <a:t>vec![]</a:t>
            </a:r>
            <a:r>
              <a:rPr lang="de-DE" dirty="0">
                <a:solidFill>
                  <a:schemeClr val="bg1"/>
                </a:solidFill>
              </a:rPr>
              <a:t> macro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Rust‘s </a:t>
            </a:r>
            <a:r>
              <a:rPr lang="de-DE" dirty="0">
                <a:solidFill>
                  <a:srgbClr val="00FF00"/>
                </a:solidFill>
              </a:rPr>
              <a:t>Trait System</a:t>
            </a:r>
            <a:r>
              <a:rPr lang="de-DE" dirty="0">
                <a:solidFill>
                  <a:schemeClr val="bg1"/>
                </a:solidFill>
              </a:rPr>
              <a:t>, Arrays and Vectors </a:t>
            </a:r>
            <a:r>
              <a:rPr lang="de-DE" dirty="0">
                <a:solidFill>
                  <a:srgbClr val="00FF00"/>
                </a:solidFill>
              </a:rPr>
              <a:t>share a lot of similarities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By using this macro, we add declaration to that list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vec![] </a:t>
            </a:r>
            <a:r>
              <a:rPr lang="de-DE" dirty="0">
                <a:solidFill>
                  <a:schemeClr val="bg1"/>
                </a:solidFill>
              </a:rPr>
              <a:t>has one benefit over Array declarations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The size argument can be dynamic!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7D7AA-3DF8-A3C2-3C2E-5D1DA70C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58" y="3350412"/>
            <a:ext cx="8874283" cy="182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B784A-3B62-F469-B57F-7CEF9455C877}"/>
              </a:ext>
            </a:extLst>
          </p:cNvPr>
          <p:cNvSpPr txBox="1"/>
          <p:nvPr/>
        </p:nvSpPr>
        <p:spPr>
          <a:xfrm>
            <a:off x="7524665" y="3447316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size</a:t>
            </a:r>
            <a:r>
              <a:rPr lang="de-DE" dirty="0">
                <a:solidFill>
                  <a:schemeClr val="bg1"/>
                </a:solidFill>
              </a:rPr>
              <a:t> is evaluated at </a:t>
            </a:r>
            <a:r>
              <a:rPr lang="de-DE" dirty="0">
                <a:solidFill>
                  <a:srgbClr val="FFFF00"/>
                </a:solidFill>
              </a:rPr>
              <a:t>runtime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8A019-689E-3ADE-3A58-B196C32274E0}"/>
              </a:ext>
            </a:extLst>
          </p:cNvPr>
          <p:cNvCxnSpPr>
            <a:cxnSpLocks/>
          </p:cNvCxnSpPr>
          <p:nvPr/>
        </p:nvCxnSpPr>
        <p:spPr>
          <a:xfrm flipH="1">
            <a:off x="6936550" y="3601205"/>
            <a:ext cx="588115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341E7-AC97-C370-97BB-10C19F4B42AA}"/>
              </a:ext>
            </a:extLst>
          </p:cNvPr>
          <p:cNvCxnSpPr>
            <a:cxnSpLocks/>
          </p:cNvCxnSpPr>
          <p:nvPr/>
        </p:nvCxnSpPr>
        <p:spPr>
          <a:xfrm flipH="1">
            <a:off x="9494453" y="3283793"/>
            <a:ext cx="700906" cy="78871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35483D-7BEE-8161-E805-FC1DA8AF2BDB}"/>
              </a:ext>
            </a:extLst>
          </p:cNvPr>
          <p:cNvSpPr txBox="1"/>
          <p:nvPr/>
        </p:nvSpPr>
        <p:spPr>
          <a:xfrm>
            <a:off x="9357494" y="2976016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Doesn‘t matter for </a:t>
            </a:r>
            <a:r>
              <a:rPr lang="de-DE" dirty="0">
                <a:solidFill>
                  <a:srgbClr val="FFFF00"/>
                </a:solidFill>
              </a:rPr>
              <a:t>vec![]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BA5863-2C54-8DD7-0AE6-2E981B948403}"/>
              </a:ext>
            </a:extLst>
          </p:cNvPr>
          <p:cNvCxnSpPr/>
          <p:nvPr/>
        </p:nvCxnSpPr>
        <p:spPr>
          <a:xfrm flipV="1">
            <a:off x="9494453" y="5171597"/>
            <a:ext cx="0" cy="29466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E77F82-D3FA-8F83-A062-B13ADCE3DF82}"/>
              </a:ext>
            </a:extLst>
          </p:cNvPr>
          <p:cNvSpPr txBox="1"/>
          <p:nvPr/>
        </p:nvSpPr>
        <p:spPr>
          <a:xfrm>
            <a:off x="7863034" y="5466259"/>
            <a:ext cx="3765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needs to be known at </a:t>
            </a:r>
            <a:r>
              <a:rPr lang="de-DE" dirty="0">
                <a:solidFill>
                  <a:srgbClr val="FFFF00"/>
                </a:solidFill>
              </a:rPr>
              <a:t>compile time</a:t>
            </a:r>
            <a:r>
              <a:rPr lang="de-DE" dirty="0">
                <a:solidFill>
                  <a:schemeClr val="bg1"/>
                </a:solidFill>
              </a:rPr>
              <a:t> for Arrays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018107-AED4-075F-AF34-FDB27EE01F4B}"/>
              </a:ext>
            </a:extLst>
          </p:cNvPr>
          <p:cNvCxnSpPr>
            <a:cxnSpLocks/>
          </p:cNvCxnSpPr>
          <p:nvPr/>
        </p:nvCxnSpPr>
        <p:spPr>
          <a:xfrm flipH="1" flipV="1">
            <a:off x="7037255" y="5103722"/>
            <a:ext cx="890230" cy="3625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6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B1FD-388F-D966-35DC-E484D72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Rust offers many </a:t>
            </a:r>
            <a:r>
              <a:rPr lang="de-DE" dirty="0">
                <a:solidFill>
                  <a:srgbClr val="00FF00"/>
                </a:solidFill>
              </a:rPr>
              <a:t>basic types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Integer types in Rust: </a:t>
            </a:r>
            <a:r>
              <a:rPr lang="de-DE" dirty="0">
                <a:solidFill>
                  <a:srgbClr val="FFFF00"/>
                </a:solidFill>
              </a:rPr>
              <a:t>i8, u8, i16, u16, ..., i128, u128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</a:t>
            </a:r>
            <a:r>
              <a:rPr lang="de-DE" dirty="0">
                <a:solidFill>
                  <a:schemeClr val="bg1"/>
                </a:solidFill>
              </a:rPr>
              <a:t> declares an </a:t>
            </a:r>
            <a:r>
              <a:rPr lang="de-DE" dirty="0">
                <a:solidFill>
                  <a:srgbClr val="00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  <a:p>
            <a:pPr>
              <a:buFontTx/>
              <a:buChar char="-"/>
            </a:pPr>
            <a:r>
              <a:rPr lang="de-DE" dirty="0">
                <a:solidFill>
                  <a:srgbClr val="00FF00"/>
                </a:solidFill>
              </a:rPr>
              <a:t>let mut</a:t>
            </a:r>
            <a:r>
              <a:rPr lang="de-DE" dirty="0">
                <a:solidFill>
                  <a:schemeClr val="bg1"/>
                </a:solidFill>
              </a:rPr>
              <a:t> declares a </a:t>
            </a:r>
            <a:r>
              <a:rPr lang="de-DE" dirty="0">
                <a:solidFill>
                  <a:srgbClr val="00FF00"/>
                </a:solidFill>
              </a:rPr>
              <a:t>mutable</a:t>
            </a:r>
            <a:r>
              <a:rPr lang="de-DE" dirty="0">
                <a:solidFill>
                  <a:schemeClr val="bg1"/>
                </a:solidFill>
              </a:rPr>
              <a:t>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688F5B-0BA2-F06E-1F12-6908ACA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96" y="3211447"/>
            <a:ext cx="4282608" cy="27602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EE32E3-61B5-B5B7-CC3A-A1F19DC4BACC}"/>
              </a:ext>
            </a:extLst>
          </p:cNvPr>
          <p:cNvSpPr/>
          <p:nvPr/>
        </p:nvSpPr>
        <p:spPr>
          <a:xfrm>
            <a:off x="4672705" y="3693854"/>
            <a:ext cx="2823764" cy="9385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5A2B3-AA57-9931-3427-B50FE44C4635}"/>
              </a:ext>
            </a:extLst>
          </p:cNvPr>
          <p:cNvSpPr txBox="1"/>
          <p:nvPr/>
        </p:nvSpPr>
        <p:spPr>
          <a:xfrm>
            <a:off x="7496469" y="4009249"/>
            <a:ext cx="283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</a:rPr>
              <a:t>Immutable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bg1"/>
                </a:solidFill>
              </a:rPr>
              <a:t> Can‘t re-assign to </a:t>
            </a:r>
            <a:r>
              <a:rPr lang="de-DE" dirty="0">
                <a:solidFill>
                  <a:srgbClr val="FFFF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44269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</a:t>
            </a:r>
            <a:r>
              <a:rPr lang="de-DE" dirty="0">
                <a:solidFill>
                  <a:srgbClr val="FFFF00"/>
                </a:solidFill>
              </a:rPr>
              <a:t>Traits</a:t>
            </a:r>
            <a:r>
              <a:rPr lang="de-DE" dirty="0">
                <a:solidFill>
                  <a:schemeClr val="bg1"/>
                </a:solidFill>
              </a:rPr>
              <a:t>, the </a:t>
            </a:r>
            <a:r>
              <a:rPr lang="de-DE" dirty="0">
                <a:solidFill>
                  <a:srgbClr val="FFFF00"/>
                </a:solidFill>
              </a:rPr>
              <a:t>Syntax</a:t>
            </a:r>
            <a:r>
              <a:rPr lang="de-DE" dirty="0">
                <a:solidFill>
                  <a:schemeClr val="bg1"/>
                </a:solidFill>
              </a:rPr>
              <a:t> for getting and setting elements is the </a:t>
            </a:r>
            <a:r>
              <a:rPr lang="de-DE" dirty="0">
                <a:solidFill>
                  <a:srgbClr val="FFFF00"/>
                </a:solidFill>
              </a:rPr>
              <a:t>same for 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762652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</a:t>
            </a:r>
            <a:r>
              <a:rPr lang="de-DE" dirty="0">
                <a:solidFill>
                  <a:srgbClr val="FFFF00"/>
                </a:solidFill>
              </a:rPr>
              <a:t>Traits</a:t>
            </a:r>
            <a:r>
              <a:rPr lang="de-DE" dirty="0">
                <a:solidFill>
                  <a:schemeClr val="bg1"/>
                </a:solidFill>
              </a:rPr>
              <a:t>, the </a:t>
            </a:r>
            <a:r>
              <a:rPr lang="de-DE" dirty="0">
                <a:solidFill>
                  <a:srgbClr val="FFFF00"/>
                </a:solidFill>
              </a:rPr>
              <a:t>Syntax</a:t>
            </a:r>
            <a:r>
              <a:rPr lang="de-DE" dirty="0">
                <a:solidFill>
                  <a:schemeClr val="bg1"/>
                </a:solidFill>
              </a:rPr>
              <a:t> for getting and setting elements is the </a:t>
            </a:r>
            <a:r>
              <a:rPr lang="de-DE" dirty="0">
                <a:solidFill>
                  <a:srgbClr val="FFFF00"/>
                </a:solidFill>
              </a:rPr>
              <a:t>same for Arrays and Vectors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Indices </a:t>
            </a:r>
            <a:r>
              <a:rPr lang="de-DE" dirty="0">
                <a:solidFill>
                  <a:schemeClr val="bg1"/>
                </a:solidFill>
              </a:rPr>
              <a:t>are always of type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1116300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Thanks to </a:t>
            </a:r>
            <a:r>
              <a:rPr lang="de-DE" dirty="0">
                <a:solidFill>
                  <a:srgbClr val="FFFF00"/>
                </a:solidFill>
              </a:rPr>
              <a:t>Traits</a:t>
            </a:r>
            <a:r>
              <a:rPr lang="de-DE" dirty="0">
                <a:solidFill>
                  <a:schemeClr val="bg1"/>
                </a:solidFill>
              </a:rPr>
              <a:t>, the </a:t>
            </a:r>
            <a:r>
              <a:rPr lang="de-DE" dirty="0">
                <a:solidFill>
                  <a:srgbClr val="FFFF00"/>
                </a:solidFill>
              </a:rPr>
              <a:t>Syntax</a:t>
            </a:r>
            <a:r>
              <a:rPr lang="de-DE" dirty="0">
                <a:solidFill>
                  <a:schemeClr val="bg1"/>
                </a:solidFill>
              </a:rPr>
              <a:t> for getting and setting elements is the </a:t>
            </a:r>
            <a:r>
              <a:rPr lang="de-DE" dirty="0">
                <a:solidFill>
                  <a:srgbClr val="FFFF00"/>
                </a:solidFill>
              </a:rPr>
              <a:t>same for Arrays and Vectors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FF00"/>
                </a:solidFill>
              </a:rPr>
              <a:t>Indices </a:t>
            </a:r>
            <a:r>
              <a:rPr lang="de-DE" dirty="0">
                <a:solidFill>
                  <a:schemeClr val="bg1"/>
                </a:solidFill>
              </a:rPr>
              <a:t>are always of type </a:t>
            </a:r>
            <a:r>
              <a:rPr lang="de-DE" dirty="0">
                <a:solidFill>
                  <a:srgbClr val="00FF00"/>
                </a:solidFill>
              </a:rPr>
              <a:t>usize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FFFF00"/>
                </a:solidFill>
              </a:rPr>
              <a:t>zero-indexed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528988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FFFF00"/>
                </a:solidFill>
              </a:rPr>
              <a:t>zero-indexed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7D943-5452-B171-1594-2A55CCA8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2530132"/>
            <a:ext cx="1075522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850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FFFF00"/>
                </a:solidFill>
              </a:rPr>
              <a:t>zero-indexed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7D943-5452-B171-1594-2A55CCA8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2530132"/>
            <a:ext cx="10755226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EE025-AACF-654A-4532-FC94A92C6CB1}"/>
              </a:ext>
            </a:extLst>
          </p:cNvPr>
          <p:cNvSpPr txBox="1"/>
          <p:nvPr/>
        </p:nvSpPr>
        <p:spPr>
          <a:xfrm>
            <a:off x="2420944" y="374622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0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3470B-4290-171E-1865-168FA235BCE0}"/>
              </a:ext>
            </a:extLst>
          </p:cNvPr>
          <p:cNvCxnSpPr>
            <a:cxnSpLocks/>
          </p:cNvCxnSpPr>
          <p:nvPr/>
        </p:nvCxnSpPr>
        <p:spPr>
          <a:xfrm flipV="1">
            <a:off x="4495464" y="3065456"/>
            <a:ext cx="3180149" cy="73313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71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FFFF00"/>
                </a:solidFill>
              </a:rPr>
              <a:t>zero-indexed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7D943-5452-B171-1594-2A55CCA8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2530132"/>
            <a:ext cx="10755226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EE025-AACF-654A-4532-FC94A92C6CB1}"/>
              </a:ext>
            </a:extLst>
          </p:cNvPr>
          <p:cNvSpPr txBox="1"/>
          <p:nvPr/>
        </p:nvSpPr>
        <p:spPr>
          <a:xfrm>
            <a:off x="2420944" y="374622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0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3470B-4290-171E-1865-168FA235BCE0}"/>
              </a:ext>
            </a:extLst>
          </p:cNvPr>
          <p:cNvCxnSpPr>
            <a:cxnSpLocks/>
          </p:cNvCxnSpPr>
          <p:nvPr/>
        </p:nvCxnSpPr>
        <p:spPr>
          <a:xfrm flipV="1">
            <a:off x="4495464" y="3065456"/>
            <a:ext cx="3180149" cy="73313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B38F08-E0CD-BAF7-1B32-B86CE90B5FA2}"/>
              </a:ext>
            </a:extLst>
          </p:cNvPr>
          <p:cNvSpPr txBox="1"/>
          <p:nvPr/>
        </p:nvSpPr>
        <p:spPr>
          <a:xfrm>
            <a:off x="4929837" y="437691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1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45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9D75F-EB39-3468-7E56-1C5D452A8E2F}"/>
              </a:ext>
            </a:extLst>
          </p:cNvPr>
          <p:cNvCxnSpPr>
            <a:cxnSpLocks/>
          </p:cNvCxnSpPr>
          <p:nvPr/>
        </p:nvCxnSpPr>
        <p:spPr>
          <a:xfrm flipV="1">
            <a:off x="6927822" y="3081957"/>
            <a:ext cx="1998656" cy="129496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851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FC7B-9FB3-B02F-B5E9-12DA21CC3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1"/>
                </a:solidFill>
              </a:rPr>
              <a:t>Arrays and Vectors are </a:t>
            </a:r>
            <a:r>
              <a:rPr lang="de-DE" dirty="0">
                <a:solidFill>
                  <a:srgbClr val="FFFF00"/>
                </a:solidFill>
              </a:rPr>
              <a:t>zero-indexed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7D943-5452-B171-1594-2A55CCA8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2530132"/>
            <a:ext cx="10755226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EE025-AACF-654A-4532-FC94A92C6CB1}"/>
              </a:ext>
            </a:extLst>
          </p:cNvPr>
          <p:cNvSpPr txBox="1"/>
          <p:nvPr/>
        </p:nvSpPr>
        <p:spPr>
          <a:xfrm>
            <a:off x="2420944" y="374622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0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3470B-4290-171E-1865-168FA235BCE0}"/>
              </a:ext>
            </a:extLst>
          </p:cNvPr>
          <p:cNvCxnSpPr>
            <a:cxnSpLocks/>
          </p:cNvCxnSpPr>
          <p:nvPr/>
        </p:nvCxnSpPr>
        <p:spPr>
          <a:xfrm flipV="1">
            <a:off x="4495464" y="3065456"/>
            <a:ext cx="3180149" cy="73313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B38F08-E0CD-BAF7-1B32-B86CE90B5FA2}"/>
              </a:ext>
            </a:extLst>
          </p:cNvPr>
          <p:cNvSpPr txBox="1"/>
          <p:nvPr/>
        </p:nvSpPr>
        <p:spPr>
          <a:xfrm>
            <a:off x="4929837" y="437691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1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45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9D75F-EB39-3468-7E56-1C5D452A8E2F}"/>
              </a:ext>
            </a:extLst>
          </p:cNvPr>
          <p:cNvCxnSpPr>
            <a:cxnSpLocks/>
          </p:cNvCxnSpPr>
          <p:nvPr/>
        </p:nvCxnSpPr>
        <p:spPr>
          <a:xfrm flipV="1">
            <a:off x="6927822" y="3081957"/>
            <a:ext cx="1998656" cy="1294961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67EC5A-EB2F-8AE5-102A-400399272E62}"/>
              </a:ext>
            </a:extLst>
          </p:cNvPr>
          <p:cNvSpPr txBox="1"/>
          <p:nvPr/>
        </p:nvSpPr>
        <p:spPr>
          <a:xfrm>
            <a:off x="8014762" y="486651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Element at </a:t>
            </a:r>
            <a:r>
              <a:rPr lang="de-DE" dirty="0">
                <a:solidFill>
                  <a:srgbClr val="FFFF00"/>
                </a:solidFill>
              </a:rPr>
              <a:t>index 2</a:t>
            </a:r>
            <a:r>
              <a:rPr lang="de-DE" dirty="0">
                <a:solidFill>
                  <a:schemeClr val="bg1"/>
                </a:solidFill>
              </a:rPr>
              <a:t> is </a:t>
            </a:r>
            <a:r>
              <a:rPr lang="de-DE" dirty="0">
                <a:solidFill>
                  <a:srgbClr val="FFFF00"/>
                </a:solidFill>
              </a:rPr>
              <a:t>90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953E40-7953-BDE1-FBA7-57CCB6BEABBD}"/>
              </a:ext>
            </a:extLst>
          </p:cNvPr>
          <p:cNvCxnSpPr>
            <a:cxnSpLocks/>
          </p:cNvCxnSpPr>
          <p:nvPr/>
        </p:nvCxnSpPr>
        <p:spPr>
          <a:xfrm flipV="1">
            <a:off x="9876122" y="3117822"/>
            <a:ext cx="418957" cy="1748693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03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5894-4BC0-42F0-6FFC-E3EE7A6C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2" y="2038266"/>
            <a:ext cx="8736996" cy="32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10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5894-4BC0-42F0-6FFC-E3EE7A6C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2" y="2038266"/>
            <a:ext cx="8736996" cy="3294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B59B0-6469-2DAA-C164-397DBB4B3954}"/>
              </a:ext>
            </a:extLst>
          </p:cNvPr>
          <p:cNvSpPr txBox="1"/>
          <p:nvPr/>
        </p:nvSpPr>
        <p:spPr>
          <a:xfrm>
            <a:off x="7649541" y="2565959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Get element at </a:t>
            </a:r>
            <a:r>
              <a:rPr lang="de-DE" dirty="0">
                <a:solidFill>
                  <a:srgbClr val="FFFF00"/>
                </a:solidFill>
              </a:rPr>
              <a:t>index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02C702-1FAE-2894-4FC1-DAC51FA9F0BB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807648" y="2719847"/>
            <a:ext cx="84189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8C4EAC-89E3-749A-97B0-44C1EB04135D}"/>
              </a:ext>
            </a:extLst>
          </p:cNvPr>
          <p:cNvSpPr txBox="1"/>
          <p:nvPr/>
        </p:nvSpPr>
        <p:spPr>
          <a:xfrm>
            <a:off x="7649541" y="448270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Get element at </a:t>
            </a:r>
            <a:r>
              <a:rPr lang="de-DE" dirty="0">
                <a:solidFill>
                  <a:srgbClr val="FFFF00"/>
                </a:solidFill>
              </a:rPr>
              <a:t>index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BAF6C6-C58E-4D67-321D-AFB6966F553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07648" y="4636596"/>
            <a:ext cx="841893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909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B096-EA02-FACC-60A6-A0968520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Arrays and Vectors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DBE1-6E4C-10E9-1D65-45C5F6391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F14DCCD-3583-4C9C-BBF4-453F095EC102}" type="datetime1">
              <a:rPr lang="de-DE" smtClean="0"/>
              <a:t>13.05.2024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E5C7-32E7-F719-E1CD-876A25DE93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RUSTikales Rust for beginners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5894-4BC0-42F0-6FFC-E3EE7A6C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02" y="2038266"/>
            <a:ext cx="8736996" cy="3294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14603-00B0-4800-925A-F44E21E9C32D}"/>
              </a:ext>
            </a:extLst>
          </p:cNvPr>
          <p:cNvSpPr/>
          <p:nvPr/>
        </p:nvSpPr>
        <p:spPr>
          <a:xfrm>
            <a:off x="1152062" y="2038267"/>
            <a:ext cx="575439" cy="3651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3FD75-D4C4-7722-7BD7-E87B52D06BB2}"/>
              </a:ext>
            </a:extLst>
          </p:cNvPr>
          <p:cNvSpPr txBox="1"/>
          <p:nvPr/>
        </p:nvSpPr>
        <p:spPr>
          <a:xfrm>
            <a:off x="4038600" y="330815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print?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73E5F-8FE3-A67C-F3B6-2C5BF7E6F893}"/>
              </a:ext>
            </a:extLst>
          </p:cNvPr>
          <p:cNvSpPr txBox="1"/>
          <p:nvPr/>
        </p:nvSpPr>
        <p:spPr>
          <a:xfrm>
            <a:off x="4038599" y="5285326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60414354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BFD8670-388A-45DB-B6D8-A4419426ACB6}" vid="{3722A3BE-AE64-47AA-9AAF-C7F0BEC62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</Template>
  <TotalTime>0</TotalTime>
  <Words>5246</Words>
  <Application>Microsoft Office PowerPoint</Application>
  <PresentationFormat>Widescreen</PresentationFormat>
  <Paragraphs>1025</Paragraphs>
  <Slides>148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5" baseType="lpstr">
      <vt:lpstr>Arial</vt:lpstr>
      <vt:lpstr>Calibri</vt:lpstr>
      <vt:lpstr>Lato</vt:lpstr>
      <vt:lpstr>Montserrat</vt:lpstr>
      <vt:lpstr>Symbol</vt:lpstr>
      <vt:lpstr>Wingdings</vt:lpstr>
      <vt:lpstr>courses</vt:lpstr>
      <vt:lpstr>RUSTikales Rust for beginners</vt:lpstr>
      <vt:lpstr>Plan for today</vt:lpstr>
      <vt:lpstr>Plan for today</vt:lpstr>
      <vt:lpstr>Plan for today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Intermission - The vec![] macro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Arrays and Vectors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Intermission - Exercise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RUSTikales Rust for beginners</dc:title>
  <dc:creator>Philippe Felix Haupt</dc:creator>
  <cp:lastModifiedBy>Philippe Felix Haupt</cp:lastModifiedBy>
  <cp:revision>35</cp:revision>
  <dcterms:created xsi:type="dcterms:W3CDTF">2024-05-09T22:50:29Z</dcterms:created>
  <dcterms:modified xsi:type="dcterms:W3CDTF">2024-05-13T13:25:43Z</dcterms:modified>
</cp:coreProperties>
</file>