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</p:sldIdLst>
  <p:sldSz cy="5143500" cx="9144000"/>
  <p:notesSz cx="6858000" cy="9144000"/>
  <p:embeddedFontLst>
    <p:embeddedFont>
      <p:font typeface="Montserrat"/>
      <p:regular r:id="rId141"/>
      <p:bold r:id="rId142"/>
      <p:italic r:id="rId143"/>
      <p:boldItalic r:id="rId144"/>
    </p:embeddedFont>
    <p:embeddedFont>
      <p:font typeface="Lato"/>
      <p:regular r:id="rId145"/>
      <p:bold r:id="rId146"/>
      <p:italic r:id="rId147"/>
      <p:boldItalic r:id="rId1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48" Type="http://schemas.openxmlformats.org/officeDocument/2006/relationships/font" Target="fonts/Lato-boldItalic.fntdata"/><Relationship Id="rId9" Type="http://schemas.openxmlformats.org/officeDocument/2006/relationships/slide" Target="slides/slide3.xml"/><Relationship Id="rId143" Type="http://schemas.openxmlformats.org/officeDocument/2006/relationships/font" Target="fonts/Montserrat-italic.fntdata"/><Relationship Id="rId142" Type="http://schemas.openxmlformats.org/officeDocument/2006/relationships/font" Target="fonts/Montserrat-bold.fntdata"/><Relationship Id="rId141" Type="http://schemas.openxmlformats.org/officeDocument/2006/relationships/font" Target="fonts/Montserrat-regular.fntdata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46" Type="http://schemas.openxmlformats.org/officeDocument/2006/relationships/font" Target="fonts/Lato-bold.fntdata"/><Relationship Id="rId7" Type="http://schemas.openxmlformats.org/officeDocument/2006/relationships/slide" Target="slides/slide1.xml"/><Relationship Id="rId145" Type="http://schemas.openxmlformats.org/officeDocument/2006/relationships/font" Target="fonts/Lato-regular.fntdata"/><Relationship Id="rId8" Type="http://schemas.openxmlformats.org/officeDocument/2006/relationships/slide" Target="slides/slide2.xml"/><Relationship Id="rId144" Type="http://schemas.openxmlformats.org/officeDocument/2006/relationships/font" Target="fonts/Montserrat-boldItalic.fntdata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7c37e947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7c37e947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7c37e947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7c37e947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a7c37e947d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a7c37e947d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a7c37e947d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a7c37e947d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a7c37e947d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a7c37e947d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a7c37e947d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a7c37e947d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a7c37e947d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a7c37e947d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a7c37e947d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a7c37e947d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a7c37e947d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a7c37e947d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a7c37e947d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a7c37e947d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a7c37e947d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a7c37e947d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a7c37e947d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a7c37e947d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7c37e947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7c37e947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a7c37e947d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a7c37e947d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7c37e947d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2a7c37e947d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a7c37e947d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a7c37e947d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a7c37e947d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a7c37e947d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2a7c37e947d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2a7c37e947d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a7c37e947d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a7c37e947d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a7c37e947d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a7c37e947d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a7c37e947d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a7c37e947d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a7c37e947d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a7c37e947d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a7c37e947d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a7c37e947d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7c37e947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7c37e947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a7c37e947d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a7c37e947d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a7c37e947d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a7c37e947d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a7c37e947d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a7c37e947d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a7c37e947d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a7c37e947d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a7c37e947d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a7c37e947d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a7c37e947d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a7c37e947d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7c37e947d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7c37e947d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a7c37e947d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a7c37e947d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a7c37e947d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a7c37e947d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a7c37e947d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a7c37e947d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7c37e947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7c37e947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a7c37e947d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a7c37e947d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2a7c37e947d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2a7c37e947d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a7c37e947d_0_1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2a7c37e947d_0_1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a7c37e947d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a7c37e947d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2a7c37e947d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2a7c37e947d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7c37e947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7c37e947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7c37e947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7c37e947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7c37e947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7c37e947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7c37e947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7c37e947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7c37e947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7c37e947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7c37e947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7c37e947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7c37e947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7c37e947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7c37e947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7c37e947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7c37e947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7c37e947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7c37e947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7c37e947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7c37e947d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7c37e947d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7c37e947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7c37e947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7c37e947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7c37e947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7c37e947d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7c37e947d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7c37e947d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7c37e947d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7c37e947d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7c37e947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7c37e947d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7c37e947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7c37e947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7c37e947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a7c37e947d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a7c37e947d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7c37e947d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a7c37e947d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7c37e947d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7c37e947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7c37e947d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7c37e947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7c37e947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7c37e947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a7c37e947d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a7c37e947d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a7c37e947d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a7c37e947d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7c37e947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a7c37e947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a7c37e947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a7c37e947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a7c37e947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a7c37e947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7c37e947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7c37e947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a7c37e947d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a7c37e947d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a7c37e947d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a7c37e947d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a7c37e947d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a7c37e947d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a7c37e947d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a7c37e947d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a7c37e947d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a7c37e947d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a7c37e947d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a7c37e947d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a7c37e947d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a7c37e947d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a7c37e947d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a7c37e947d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a7c37e947d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a7c37e947d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a7c37e947d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a7c37e947d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7c37e947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7c37e947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a7c37e947d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a7c37e947d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a7c37e947d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a7c37e947d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a7c37e947d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a7c37e947d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a7c37e947d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a7c37e947d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a7c37e947d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a7c37e947d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a7c37e947d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a7c37e947d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a7c37e947d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a7c37e947d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a7c37e947d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a7c37e947d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a7c37e947d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a7c37e947d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a7c37e947d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a7c37e947d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7c37e947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7c37e947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a7c37e947d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a7c37e947d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a7c37e947d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a7c37e947d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7c37e947d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a7c37e947d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a7c37e947d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a7c37e947d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a7c37e947d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a7c37e947d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a7c37e947d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a7c37e947d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a7c37e947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a7c37e947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a7c37e947d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a7c37e947d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a7c37e947d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a7c37e947d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a7c37e947d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a7c37e947d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7c37e947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7c37e947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a7c37e947d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a7c37e947d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a7c37e947d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a7c37e947d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a7c37e947d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a7c37e947d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a7c37e947d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a7c37e947d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a7c37e947d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a7c37e947d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a7c37e947d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a7c37e947d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a7c37e947d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a7c37e947d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a7c37e947d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a7c37e947d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a7c37e947d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a7c37e947d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a7c37e947d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a7c37e947d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7c37e947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7c37e947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a7c37e947d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a7c37e947d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a7c37e947d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a7c37e947d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a7c37e947d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a7c37e947d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a7c37e947d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a7c37e947d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a7c37e947d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a7c37e947d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a7c37e947d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a7c37e947d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a7c37e947d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a7c37e947d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a7c37e947d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a7c37e947d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a7c37e947d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a7c37e947d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a7c37e947d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a7c37e947d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7c37e947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7c37e947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7c37e947d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7c37e947d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a7c37e947d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a7c37e947d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a7c37e947d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a7c37e947d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a7c37e947d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a7c37e947d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a7c37e947d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a7c37e947d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a7c37e947d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a7c37e947d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a7c37e947d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a7c37e947d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a7c37e947d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a7c37e947d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a7c37e947d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a7c37e947d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a7c37e947d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a7c37e947d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7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2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2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9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9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3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3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5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5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5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5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5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4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4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4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4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6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6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6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7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keyword </a:t>
            </a:r>
            <a:r>
              <a:rPr lang="de">
                <a:solidFill>
                  <a:srgbClr val="4A86E8"/>
                </a:solidFill>
              </a:rPr>
              <a:t>fn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Take in a list of </a:t>
            </a:r>
            <a:r>
              <a:rPr lang="de">
                <a:solidFill>
                  <a:srgbClr val="00FF00"/>
                </a:solidFill>
              </a:rPr>
              <a:t>parameters/arguments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</a:t>
            </a:r>
            <a:r>
              <a:rPr lang="de"/>
              <a:t>an </a:t>
            </a:r>
            <a:r>
              <a:rPr lang="de">
                <a:solidFill>
                  <a:srgbClr val="00FF00"/>
                </a:solidFill>
              </a:rPr>
              <a:t>return</a:t>
            </a:r>
            <a:r>
              <a:rPr lang="de"/>
              <a:t> values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22" name="Google Shape;1022;p1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3" name="Google Shape;102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4" name="Google Shape;1024;p124"/>
          <p:cNvCxnSpPr/>
          <p:nvPr/>
        </p:nvCxnSpPr>
        <p:spPr>
          <a:xfrm flipH="1">
            <a:off x="3823400" y="4326575"/>
            <a:ext cx="591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124"/>
          <p:cNvSpPr txBox="1"/>
          <p:nvPr/>
        </p:nvSpPr>
        <p:spPr>
          <a:xfrm>
            <a:off x="4414700" y="3999500"/>
            <a:ext cx="303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Named arguments must be given last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For named Debu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 etc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de" sz="11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{p:?}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31" name="Google Shape;1031;p1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2" name="Google Shape;103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450" y="3660950"/>
            <a:ext cx="3005126" cy="12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39" name="Google Shape;1039;p1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0" name="Google Shape;1040;p1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</a:t>
            </a:r>
            <a:r>
              <a:rPr lang="de"/>
              <a:t>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and </a:t>
            </a:r>
            <a:r>
              <a:rPr lang="de">
                <a:solidFill>
                  <a:srgbClr val="4A86E8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46" name="Google Shape;1046;p1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7" name="Google Shape;1047;p1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</a:t>
            </a:r>
            <a:r>
              <a:rPr lang="de"/>
              <a:t>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and </a:t>
            </a:r>
            <a:r>
              <a:rPr lang="de">
                <a:solidFill>
                  <a:srgbClr val="4A86E8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53" name="Google Shape;1053;p1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1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and </a:t>
            </a:r>
            <a:r>
              <a:rPr lang="de">
                <a:solidFill>
                  <a:srgbClr val="4A86E8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we could theoretically tell Rust how to add two persons together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60" name="Google Shape;1060;p1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1" name="Google Shape;1061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54" y="206250"/>
            <a:ext cx="4525520" cy="46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67" name="Google Shape;1067;p1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8" name="Google Shape;106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54" y="206250"/>
            <a:ext cx="4525520" cy="4679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9" name="Google Shape;1069;p130"/>
          <p:cNvCxnSpPr/>
          <p:nvPr/>
        </p:nvCxnSpPr>
        <p:spPr>
          <a:xfrm flipH="1">
            <a:off x="5812575" y="3609700"/>
            <a:ext cx="47940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0" name="Google Shape;1070;p130"/>
          <p:cNvSpPr txBox="1"/>
          <p:nvPr/>
        </p:nvSpPr>
        <p:spPr>
          <a:xfrm>
            <a:off x="5929050" y="2942125"/>
            <a:ext cx="2710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a call to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Add::add()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which we implemented above :)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 that this consumes both persons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76" name="Google Shape;1076;p1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1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and </a:t>
            </a:r>
            <a:r>
              <a:rPr lang="de">
                <a:solidFill>
                  <a:srgbClr val="4A86E8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we could theoretically tell Rust how to add two persons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more importantly, Ownership is also handled with traits :)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83" name="Google Shape;1083;p1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4" name="Google Shape;1084;p1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and </a:t>
            </a:r>
            <a:r>
              <a:rPr lang="de">
                <a:solidFill>
                  <a:srgbClr val="4A86E8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we could theoretically tell Rust how to add two persons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more importantly, Ownership is also handled with traits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Structs in Rust are always moved, unless the Copy-trait is implemented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Copy is a derived trait, and only works if all fields can be copied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our Person that doesn’t work, because String can’t be copied :^)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90" name="Google Shape;1090;p1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1" name="Google Shape;1091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37" y="943875"/>
            <a:ext cx="4408924" cy="38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the keyword </a:t>
            </a:r>
            <a:r>
              <a:rPr lang="de">
                <a:solidFill>
                  <a:srgbClr val="4A86E8"/>
                </a:solidFill>
              </a:rPr>
              <a:t>struct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Made out of </a:t>
            </a:r>
            <a:r>
              <a:rPr lang="de">
                <a:solidFill>
                  <a:srgbClr val="00FF00"/>
                </a:solidFill>
              </a:rPr>
              <a:t>fields</a:t>
            </a:r>
            <a:endParaRPr>
              <a:solidFill>
                <a:srgbClr val="00FF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Field names must be unique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Count as </a:t>
            </a:r>
            <a:r>
              <a:rPr lang="de">
                <a:solidFill>
                  <a:srgbClr val="00FF00"/>
                </a:solidFill>
              </a:rPr>
              <a:t>type definition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97" name="Google Shape;1097;p1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8" name="Google Shape;1098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37" y="943875"/>
            <a:ext cx="4408924" cy="389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Google Shape;1099;p134"/>
          <p:cNvCxnSpPr/>
          <p:nvPr/>
        </p:nvCxnSpPr>
        <p:spPr>
          <a:xfrm rot="10800000">
            <a:off x="3975750" y="1190175"/>
            <a:ext cx="14067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0" name="Google Shape;1100;p134"/>
          <p:cNvSpPr txBox="1"/>
          <p:nvPr/>
        </p:nvSpPr>
        <p:spPr>
          <a:xfrm>
            <a:off x="5382450" y="15980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Clone is required for Copy to work, so we need to derive this too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106" name="Google Shape;1106;p1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7" name="Google Shape;1107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37" y="943875"/>
            <a:ext cx="4408924" cy="389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8" name="Google Shape;1108;p135"/>
          <p:cNvCxnSpPr/>
          <p:nvPr/>
        </p:nvCxnSpPr>
        <p:spPr>
          <a:xfrm rot="10800000">
            <a:off x="4853575" y="3659000"/>
            <a:ext cx="8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p135"/>
          <p:cNvSpPr txBox="1"/>
          <p:nvPr/>
        </p:nvSpPr>
        <p:spPr>
          <a:xfrm>
            <a:off x="5678175" y="3475300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we derived Copy, Rust no longer moves `p`!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115" name="Google Shape;1115;p1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6" name="Google Shape;1116;p1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2" name="Google Shape;1122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137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9" name="Google Shape;1129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38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1" name="Google Shape;1131;p138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7" name="Google Shape;113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39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9" name="Google Shape;1139;p139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139"/>
          <p:cNvSpPr txBox="1"/>
          <p:nvPr/>
        </p:nvSpPr>
        <p:spPr>
          <a:xfrm>
            <a:off x="5767750" y="11634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6" name="Google Shape;1146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40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8" name="Google Shape;1148;p140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9" name="Google Shape;1149;p140"/>
          <p:cNvSpPr txBox="1"/>
          <p:nvPr/>
        </p:nvSpPr>
        <p:spPr>
          <a:xfrm>
            <a:off x="5767750" y="11634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0" name="Google Shape;1150;p140"/>
          <p:cNvSpPr/>
          <p:nvPr/>
        </p:nvSpPr>
        <p:spPr>
          <a:xfrm>
            <a:off x="3796400" y="159800"/>
            <a:ext cx="107400" cy="67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1" name="Google Shape;1151;p140"/>
          <p:cNvSpPr txBox="1"/>
          <p:nvPr/>
        </p:nvSpPr>
        <p:spPr>
          <a:xfrm>
            <a:off x="3903800" y="3056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2" name="Google Shape;1152;p140"/>
          <p:cNvSpPr/>
          <p:nvPr/>
        </p:nvSpPr>
        <p:spPr>
          <a:xfrm>
            <a:off x="3796400" y="1920600"/>
            <a:ext cx="107400" cy="14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3" name="Google Shape;1153;p140"/>
          <p:cNvSpPr txBox="1"/>
          <p:nvPr/>
        </p:nvSpPr>
        <p:spPr>
          <a:xfrm>
            <a:off x="3903800" y="24651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9" name="Google Shape;1159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41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1" name="Google Shape;1161;p141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2" name="Google Shape;1162;p141"/>
          <p:cNvSpPr txBox="1"/>
          <p:nvPr/>
        </p:nvSpPr>
        <p:spPr>
          <a:xfrm>
            <a:off x="5767750" y="11634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3" name="Google Shape;1163;p141"/>
          <p:cNvSpPr/>
          <p:nvPr/>
        </p:nvSpPr>
        <p:spPr>
          <a:xfrm>
            <a:off x="3796400" y="159800"/>
            <a:ext cx="107400" cy="67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4" name="Google Shape;1164;p141"/>
          <p:cNvSpPr txBox="1"/>
          <p:nvPr/>
        </p:nvSpPr>
        <p:spPr>
          <a:xfrm>
            <a:off x="3903800" y="3056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5" name="Google Shape;1165;p141"/>
          <p:cNvSpPr/>
          <p:nvPr/>
        </p:nvSpPr>
        <p:spPr>
          <a:xfrm>
            <a:off x="3796400" y="1920600"/>
            <a:ext cx="107400" cy="14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6" name="Google Shape;1166;p141"/>
          <p:cNvSpPr txBox="1"/>
          <p:nvPr/>
        </p:nvSpPr>
        <p:spPr>
          <a:xfrm>
            <a:off x="3903800" y="24651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7" name="Google Shape;1167;p141"/>
          <p:cNvSpPr txBox="1"/>
          <p:nvPr/>
        </p:nvSpPr>
        <p:spPr>
          <a:xfrm>
            <a:off x="5767750" y="2465088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8" name="Google Shape;1168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750" y="2850000"/>
            <a:ext cx="2791299" cy="2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4" name="Google Shape;1174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42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1" name="Google Shape;1181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143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3" name="Google Shape;1183;p143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the keyword </a:t>
            </a:r>
            <a:r>
              <a:rPr lang="de">
                <a:solidFill>
                  <a:srgbClr val="4A86E8"/>
                </a:solidFill>
              </a:rPr>
              <a:t>struct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Made out of </a:t>
            </a:r>
            <a:r>
              <a:rPr lang="de">
                <a:solidFill>
                  <a:srgbClr val="00FF00"/>
                </a:solidFill>
              </a:rPr>
              <a:t>fields</a:t>
            </a:r>
            <a:endParaRPr>
              <a:solidFill>
                <a:srgbClr val="00FF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Field names must be unique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Count as</a:t>
            </a:r>
            <a:r>
              <a:rPr lang="de">
                <a:solidFill>
                  <a:srgbClr val="00FF00"/>
                </a:solidFill>
              </a:rPr>
              <a:t> type definition</a:t>
            </a:r>
            <a:endParaRPr>
              <a:solidFill>
                <a:srgbClr val="00FF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Can be used as parameter and variable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Can be used as field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etc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9" name="Google Shape;1189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44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1" name="Google Shape;1191;p144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92" name="Google Shape;1192;p144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44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9" name="Google Shape;1199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145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1" name="Google Shape;1201;p145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2" name="Google Shape;1202;p145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3" name="Google Shape;1203;p145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4" name="Google Shape;1204;p145"/>
          <p:cNvCxnSpPr/>
          <p:nvPr/>
        </p:nvCxnSpPr>
        <p:spPr>
          <a:xfrm rot="10800000">
            <a:off x="3590325" y="354252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145"/>
          <p:cNvSpPr txBox="1"/>
          <p:nvPr/>
        </p:nvSpPr>
        <p:spPr>
          <a:xfrm>
            <a:off x="4132425" y="31499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okay, we actually provide function definitions in the trait (which is allowed in Rust)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1" name="Google Shape;1211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146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3" name="Google Shape;1213;p146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4" name="Google Shape;1214;p146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5" name="Google Shape;1215;p146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6" name="Google Shape;1216;p146"/>
          <p:cNvCxnSpPr/>
          <p:nvPr/>
        </p:nvCxnSpPr>
        <p:spPr>
          <a:xfrm rot="10800000">
            <a:off x="3590325" y="354252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146"/>
          <p:cNvSpPr txBox="1"/>
          <p:nvPr/>
        </p:nvSpPr>
        <p:spPr>
          <a:xfrm>
            <a:off x="4132425" y="31499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okay, we actually provide function definitions in the trait (which is allowed in Rust)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8" name="Google Shape;1218;p146"/>
          <p:cNvCxnSpPr/>
          <p:nvPr/>
        </p:nvCxnSpPr>
        <p:spPr>
          <a:xfrm rot="10800000">
            <a:off x="2371500" y="2632975"/>
            <a:ext cx="18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9" name="Google Shape;1219;p146"/>
          <p:cNvSpPr txBox="1"/>
          <p:nvPr/>
        </p:nvSpPr>
        <p:spPr>
          <a:xfrm>
            <a:off x="4186200" y="2438900"/>
            <a:ext cx="410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Point does not implement Debug and Display :(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5" name="Google Shape;1225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147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7" name="Google Shape;1227;p147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8" name="Google Shape;1228;p147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9" name="Google Shape;1229;p147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0" name="Google Shape;1230;p147"/>
          <p:cNvCxnSpPr/>
          <p:nvPr/>
        </p:nvCxnSpPr>
        <p:spPr>
          <a:xfrm rot="10800000">
            <a:off x="3590325" y="354252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147"/>
          <p:cNvSpPr txBox="1"/>
          <p:nvPr/>
        </p:nvSpPr>
        <p:spPr>
          <a:xfrm>
            <a:off x="4132425" y="31499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okay, we actually provide function definitions in the trait (which is allowed in Rust)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2" name="Google Shape;1232;p147"/>
          <p:cNvCxnSpPr/>
          <p:nvPr/>
        </p:nvCxnSpPr>
        <p:spPr>
          <a:xfrm rot="10800000">
            <a:off x="2371500" y="2632975"/>
            <a:ext cx="18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3" name="Google Shape;1233;p147"/>
          <p:cNvSpPr txBox="1"/>
          <p:nvPr/>
        </p:nvSpPr>
        <p:spPr>
          <a:xfrm>
            <a:off x="4186200" y="2438900"/>
            <a:ext cx="410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Point does not implement Debug and Display :(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4" name="Google Shape;1234;p147"/>
          <p:cNvSpPr txBox="1"/>
          <p:nvPr/>
        </p:nvSpPr>
        <p:spPr>
          <a:xfrm>
            <a:off x="4950150" y="27001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Does not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0" name="Google Shape;1240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148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7" name="Google Shape;1247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149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9" name="Google Shape;1249;p149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5" name="Google Shape;1255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150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7" name="Google Shape;1257;p150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8" name="Google Shape;1258;p150"/>
          <p:cNvSpPr/>
          <p:nvPr/>
        </p:nvSpPr>
        <p:spPr>
          <a:xfrm>
            <a:off x="4253400" y="173250"/>
            <a:ext cx="89700" cy="78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9" name="Google Shape;1259;p150"/>
          <p:cNvSpPr txBox="1"/>
          <p:nvPr/>
        </p:nvSpPr>
        <p:spPr>
          <a:xfrm>
            <a:off x="4343100" y="3729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0" name="Google Shape;1260;p150"/>
          <p:cNvSpPr/>
          <p:nvPr/>
        </p:nvSpPr>
        <p:spPr>
          <a:xfrm>
            <a:off x="5646825" y="1875800"/>
            <a:ext cx="89700" cy="183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1" name="Google Shape;1261;p150"/>
          <p:cNvSpPr txBox="1"/>
          <p:nvPr/>
        </p:nvSpPr>
        <p:spPr>
          <a:xfrm>
            <a:off x="5736525" y="25995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7" name="Google Shape;1267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151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9" name="Google Shape;1269;p151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0" name="Google Shape;1270;p151"/>
          <p:cNvSpPr txBox="1"/>
          <p:nvPr/>
        </p:nvSpPr>
        <p:spPr>
          <a:xfrm>
            <a:off x="6125575" y="1342625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6" name="Google Shape;1276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152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8" name="Google Shape;1278;p152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9" name="Google Shape;1279;p152"/>
          <p:cNvSpPr txBox="1"/>
          <p:nvPr/>
        </p:nvSpPr>
        <p:spPr>
          <a:xfrm>
            <a:off x="6125575" y="1342625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0" name="Google Shape;1280;p152"/>
          <p:cNvSpPr txBox="1"/>
          <p:nvPr/>
        </p:nvSpPr>
        <p:spPr>
          <a:xfrm>
            <a:off x="6125575" y="22566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compiles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1" name="Google Shape;1281;p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572" y="2571750"/>
            <a:ext cx="12858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7" name="Google Shape;1287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153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Associated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the keyword </a:t>
            </a:r>
            <a:r>
              <a:rPr lang="de">
                <a:solidFill>
                  <a:srgbClr val="4A86E8"/>
                </a:solidFill>
              </a:rPr>
              <a:t>impl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like normal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by calling </a:t>
            </a:r>
            <a:r>
              <a:rPr lang="de">
                <a:solidFill>
                  <a:srgbClr val="00FF00"/>
                </a:solidFill>
              </a:rPr>
              <a:t>&lt;struct&gt;::&lt;fn_name&gt;()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4" name="Google Shape;1294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154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6" name="Google Shape;1296;p154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2" name="Google Shape;1302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155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4" name="Google Shape;1304;p155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5" name="Google Shape;1305;p155"/>
          <p:cNvSpPr/>
          <p:nvPr/>
        </p:nvSpPr>
        <p:spPr>
          <a:xfrm>
            <a:off x="3231850" y="876675"/>
            <a:ext cx="98700" cy="699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155"/>
          <p:cNvSpPr txBox="1"/>
          <p:nvPr/>
        </p:nvSpPr>
        <p:spPr>
          <a:xfrm>
            <a:off x="3330550" y="10337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7" name="Google Shape;1307;p155"/>
          <p:cNvSpPr/>
          <p:nvPr/>
        </p:nvSpPr>
        <p:spPr>
          <a:xfrm>
            <a:off x="5817050" y="2037100"/>
            <a:ext cx="98700" cy="1178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8" name="Google Shape;1308;p155"/>
          <p:cNvSpPr txBox="1"/>
          <p:nvPr/>
        </p:nvSpPr>
        <p:spPr>
          <a:xfrm>
            <a:off x="5911150" y="24337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4" name="Google Shape;1314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156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6" name="Google Shape;1316;p156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7" name="Google Shape;1317;p156"/>
          <p:cNvSpPr txBox="1"/>
          <p:nvPr/>
        </p:nvSpPr>
        <p:spPr>
          <a:xfrm>
            <a:off x="5332275" y="876700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3" name="Google Shape;1323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57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5" name="Google Shape;1325;p157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6" name="Google Shape;1326;p157"/>
          <p:cNvSpPr txBox="1"/>
          <p:nvPr/>
        </p:nvSpPr>
        <p:spPr>
          <a:xfrm>
            <a:off x="5332275" y="876700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7" name="Google Shape;1327;p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850" y="1940075"/>
            <a:ext cx="3173731" cy="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p157"/>
          <p:cNvSpPr txBox="1"/>
          <p:nvPr/>
        </p:nvSpPr>
        <p:spPr>
          <a:xfrm>
            <a:off x="4837850" y="15551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compiles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4" name="Google Shape;1334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335" name="Google Shape;1335;p1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Enums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match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Associated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Associated functions where the first parameter is either </a:t>
            </a:r>
            <a:r>
              <a:rPr lang="de">
                <a:solidFill>
                  <a:srgbClr val="4A86E8"/>
                </a:solidFill>
              </a:rPr>
              <a:t>self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&amp;self</a:t>
            </a:r>
            <a:r>
              <a:rPr lang="de"/>
              <a:t> or </a:t>
            </a:r>
            <a:r>
              <a:rPr lang="de">
                <a:solidFill>
                  <a:srgbClr val="4A86E8"/>
                </a:solidFill>
              </a:rPr>
              <a:t>&amp;mut self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Can be called on </a:t>
            </a:r>
            <a:r>
              <a:rPr lang="de">
                <a:solidFill>
                  <a:srgbClr val="00FF00"/>
                </a:solidFill>
              </a:rPr>
              <a:t>instances </a:t>
            </a:r>
            <a:r>
              <a:rPr lang="de"/>
              <a:t>of structs using </a:t>
            </a:r>
            <a:r>
              <a:rPr lang="de">
                <a:solidFill>
                  <a:srgbClr val="00FF00"/>
                </a:solidFill>
              </a:rPr>
              <a:t>&lt;instance&gt;.&lt;fn_name&gt;()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Associated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Order of </a:t>
            </a:r>
            <a:r>
              <a:rPr lang="de">
                <a:solidFill>
                  <a:srgbClr val="4A86E8"/>
                </a:solidFill>
              </a:rPr>
              <a:t>struct </a:t>
            </a:r>
            <a:r>
              <a:rPr lang="de"/>
              <a:t>and </a:t>
            </a:r>
            <a:r>
              <a:rPr lang="de">
                <a:solidFill>
                  <a:srgbClr val="4A86E8"/>
                </a:solidFill>
              </a:rPr>
              <a:t>impl </a:t>
            </a:r>
            <a:r>
              <a:rPr lang="de"/>
              <a:t>declarations does not matter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4" name="Google Shape;284;p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5991800" y="1253025"/>
            <a:ext cx="89700" cy="147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5991800" y="3145300"/>
            <a:ext cx="89700" cy="147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6081500" y="1799775"/>
            <a:ext cx="19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6081500" y="3692050"/>
            <a:ext cx="19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42"/>
          <p:cNvCxnSpPr/>
          <p:nvPr/>
        </p:nvCxnSpPr>
        <p:spPr>
          <a:xfrm rot="10800000">
            <a:off x="5543725" y="3291600"/>
            <a:ext cx="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2"/>
          <p:cNvSpPr txBox="1"/>
          <p:nvPr/>
        </p:nvSpPr>
        <p:spPr>
          <a:xfrm>
            <a:off x="6202375" y="3099150"/>
            <a:ext cx="19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defined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43"/>
          <p:cNvCxnSpPr/>
          <p:nvPr/>
        </p:nvCxnSpPr>
        <p:spPr>
          <a:xfrm rot="10800000">
            <a:off x="5543725" y="3291600"/>
            <a:ext cx="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43"/>
          <p:cNvSpPr txBox="1"/>
          <p:nvPr/>
        </p:nvSpPr>
        <p:spPr>
          <a:xfrm>
            <a:off x="6202375" y="3099150"/>
            <a:ext cx="19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defined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5" name="Google Shape;315;p43"/>
          <p:cNvCxnSpPr/>
          <p:nvPr/>
        </p:nvCxnSpPr>
        <p:spPr>
          <a:xfrm rot="10800000">
            <a:off x="5915600" y="1781700"/>
            <a:ext cx="2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3"/>
          <p:cNvSpPr txBox="1"/>
          <p:nvPr/>
        </p:nvSpPr>
        <p:spPr>
          <a:xfrm>
            <a:off x="6233725" y="1589250"/>
            <a:ext cx="185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be used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2" name="Google Shape;322;p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0" name="Google Shape;330;p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46"/>
          <p:cNvSpPr/>
          <p:nvPr/>
        </p:nvSpPr>
        <p:spPr>
          <a:xfrm rot="5400000">
            <a:off x="3404425" y="677325"/>
            <a:ext cx="120900" cy="3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6"/>
          <p:cNvSpPr txBox="1"/>
          <p:nvPr/>
        </p:nvSpPr>
        <p:spPr>
          <a:xfrm>
            <a:off x="2290975" y="2247625"/>
            <a:ext cx="23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associated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0" name="Google Shape;350;p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47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47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7"/>
          <p:cNvSpPr/>
          <p:nvPr/>
        </p:nvSpPr>
        <p:spPr>
          <a:xfrm rot="5400000">
            <a:off x="3404425" y="677325"/>
            <a:ext cx="120900" cy="3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47"/>
          <p:cNvSpPr txBox="1"/>
          <p:nvPr/>
        </p:nvSpPr>
        <p:spPr>
          <a:xfrm>
            <a:off x="2290975" y="2247625"/>
            <a:ext cx="23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associated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47"/>
          <p:cNvSpPr/>
          <p:nvPr/>
        </p:nvSpPr>
        <p:spPr>
          <a:xfrm rot="5400000">
            <a:off x="4652150" y="3623125"/>
            <a:ext cx="120900" cy="138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47"/>
          <p:cNvSpPr txBox="1"/>
          <p:nvPr/>
        </p:nvSpPr>
        <p:spPr>
          <a:xfrm>
            <a:off x="3527700" y="4313100"/>
            <a:ext cx="257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method on instance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line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63" name="Google Shape;363;p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48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48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48"/>
          <p:cNvSpPr/>
          <p:nvPr/>
        </p:nvSpPr>
        <p:spPr>
          <a:xfrm rot="5400000">
            <a:off x="3404425" y="677325"/>
            <a:ext cx="120900" cy="3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2290975" y="2247625"/>
            <a:ext cx="23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associated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48"/>
          <p:cNvSpPr/>
          <p:nvPr/>
        </p:nvSpPr>
        <p:spPr>
          <a:xfrm rot="5400000">
            <a:off x="4652150" y="3623125"/>
            <a:ext cx="120900" cy="138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48"/>
          <p:cNvSpPr txBox="1"/>
          <p:nvPr/>
        </p:nvSpPr>
        <p:spPr>
          <a:xfrm>
            <a:off x="3527700" y="4313100"/>
            <a:ext cx="257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method on instance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line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0" name="Google Shape;370;p48"/>
          <p:cNvCxnSpPr/>
          <p:nvPr/>
        </p:nvCxnSpPr>
        <p:spPr>
          <a:xfrm rot="10800000">
            <a:off x="6318825" y="3896450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8"/>
          <p:cNvSpPr txBox="1"/>
          <p:nvPr/>
        </p:nvSpPr>
        <p:spPr>
          <a:xfrm>
            <a:off x="6529425" y="3603950"/>
            <a:ext cx="239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Ownership of Points behind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p1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p2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goes to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line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77" name="Google Shape;377;p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84" name="Google Shape;384;p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91" name="Google Shape;391;p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 only move our structs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98" name="Google Shape;398;p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9" name="Google Shape;3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05" name="Google Shape;405;p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6" name="Google Shape;4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53"/>
          <p:cNvCxnSpPr/>
          <p:nvPr/>
        </p:nvCxnSpPr>
        <p:spPr>
          <a:xfrm rot="10800000">
            <a:off x="4531125" y="3358800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3"/>
          <p:cNvSpPr txBox="1"/>
          <p:nvPr/>
        </p:nvSpPr>
        <p:spPr>
          <a:xfrm>
            <a:off x="5158425" y="3166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print normally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14" name="Google Shape;414;p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5" name="Google Shape;4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4"/>
          <p:cNvCxnSpPr/>
          <p:nvPr/>
        </p:nvCxnSpPr>
        <p:spPr>
          <a:xfrm rot="10800000">
            <a:off x="4531125" y="3358800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54"/>
          <p:cNvSpPr txBox="1"/>
          <p:nvPr/>
        </p:nvSpPr>
        <p:spPr>
          <a:xfrm>
            <a:off x="5158425" y="3166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print normally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8" name="Google Shape;418;p54"/>
          <p:cNvCxnSpPr/>
          <p:nvPr/>
        </p:nvCxnSpPr>
        <p:spPr>
          <a:xfrm rot="10800000">
            <a:off x="4714825" y="37033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54"/>
          <p:cNvSpPr txBox="1"/>
          <p:nvPr/>
        </p:nvSpPr>
        <p:spPr>
          <a:xfrm>
            <a:off x="5319725" y="35109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debug print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25" name="Google Shape;425;p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6" name="Google Shape;4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55"/>
          <p:cNvCxnSpPr/>
          <p:nvPr/>
        </p:nvCxnSpPr>
        <p:spPr>
          <a:xfrm rot="10800000">
            <a:off x="4531125" y="3358800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55"/>
          <p:cNvSpPr txBox="1"/>
          <p:nvPr/>
        </p:nvSpPr>
        <p:spPr>
          <a:xfrm>
            <a:off x="5158425" y="3166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print normally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9" name="Google Shape;429;p55"/>
          <p:cNvCxnSpPr/>
          <p:nvPr/>
        </p:nvCxnSpPr>
        <p:spPr>
          <a:xfrm rot="10800000">
            <a:off x="4714825" y="37033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55"/>
          <p:cNvSpPr txBox="1"/>
          <p:nvPr/>
        </p:nvSpPr>
        <p:spPr>
          <a:xfrm>
            <a:off x="5319725" y="35109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debug print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1" name="Google Shape;431;p55"/>
          <p:cNvCxnSpPr/>
          <p:nvPr/>
        </p:nvCxnSpPr>
        <p:spPr>
          <a:xfrm rot="10800000">
            <a:off x="3491825" y="4084625"/>
            <a:ext cx="16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55"/>
          <p:cNvSpPr txBox="1"/>
          <p:nvPr/>
        </p:nvSpPr>
        <p:spPr>
          <a:xfrm>
            <a:off x="5158425" y="38921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foo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moved, can’t use it below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38" name="Google Shape;438;p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45" name="Google Shape;445;p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are like a contract: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trait consists of function declarations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want to use a trait for a struct, you need to define the functions for your struct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52" name="Google Shape;452;p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are like a contract: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trait consists of function declarations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want to use a trait for a struct, you need to define the functions for your struct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can be defined using the keyword </a:t>
            </a:r>
            <a:r>
              <a:rPr lang="de">
                <a:solidFill>
                  <a:srgbClr val="4A86E8"/>
                </a:solidFill>
              </a:rPr>
              <a:t>trait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59" name="Google Shape;459;p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are like a contract: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trait consists of function declarations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want to use a trait for a struct, you need to define the functions for your struct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Traits can be defined using the keyword </a:t>
            </a:r>
            <a:r>
              <a:rPr lang="de" sz="1300">
                <a:solidFill>
                  <a:srgbClr val="4A86E8"/>
                </a:solidFill>
              </a:rPr>
              <a:t>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for a struct is similar to associated functions:</a:t>
            </a:r>
            <a:br>
              <a:rPr lang="de"/>
            </a:br>
            <a:r>
              <a:rPr lang="de">
                <a:solidFill>
                  <a:srgbClr val="00FF00"/>
                </a:solidFill>
              </a:rPr>
              <a:t>impl &lt;trait_name&gt; for &lt;struct_name&gt; { … }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66" name="Google Shape;466;p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7" name="Google Shape;46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73" name="Google Shape;473;p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4" name="Google Shape;4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1"/>
          <p:cNvSpPr/>
          <p:nvPr/>
        </p:nvSpPr>
        <p:spPr>
          <a:xfrm>
            <a:off x="4118975" y="966275"/>
            <a:ext cx="89700" cy="84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61"/>
          <p:cNvSpPr txBox="1"/>
          <p:nvPr/>
        </p:nvSpPr>
        <p:spPr>
          <a:xfrm>
            <a:off x="4208675" y="10949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 trait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Geometry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two functions: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area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perimeter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82" name="Google Shape;482;p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3" name="Google Shape;4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2"/>
          <p:cNvSpPr txBox="1"/>
          <p:nvPr/>
        </p:nvSpPr>
        <p:spPr>
          <a:xfrm>
            <a:off x="5127075" y="1065100"/>
            <a:ext cx="366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Normally, traits do not define a function 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5" name="Google Shape;485;p62"/>
          <p:cNvCxnSpPr/>
          <p:nvPr/>
        </p:nvCxnSpPr>
        <p:spPr>
          <a:xfrm rot="10800000">
            <a:off x="3558975" y="1257562"/>
            <a:ext cx="15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91" name="Google Shape;491;p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2" name="Google Shape;4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3"/>
          <p:cNvSpPr txBox="1"/>
          <p:nvPr/>
        </p:nvSpPr>
        <p:spPr>
          <a:xfrm>
            <a:off x="5127075" y="1065100"/>
            <a:ext cx="366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Normally, traits do not define a function 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we later care about is that those functions exist, we don’t care about what they’re doing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4" name="Google Shape;494;p63"/>
          <p:cNvCxnSpPr/>
          <p:nvPr/>
        </p:nvCxnSpPr>
        <p:spPr>
          <a:xfrm rot="10800000">
            <a:off x="3558975" y="1257562"/>
            <a:ext cx="15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00" name="Google Shape;500;p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1" name="Google Shape;5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4"/>
          <p:cNvSpPr txBox="1"/>
          <p:nvPr/>
        </p:nvSpPr>
        <p:spPr>
          <a:xfrm>
            <a:off x="5127075" y="1065100"/>
            <a:ext cx="3665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Normally, traits do not define a function 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we later care about is that those functions exist, we don’t care about what they’re doing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most cases, we couldn’t even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base implementation, like here: What’s the base area for every possible object?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3" name="Google Shape;503;p64"/>
          <p:cNvCxnSpPr/>
          <p:nvPr/>
        </p:nvCxnSpPr>
        <p:spPr>
          <a:xfrm rot="10800000">
            <a:off x="3558975" y="1257562"/>
            <a:ext cx="15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0" name="Google Shape;51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5"/>
          <p:cNvSpPr/>
          <p:nvPr/>
        </p:nvSpPr>
        <p:spPr>
          <a:xfrm>
            <a:off x="4925925" y="2977975"/>
            <a:ext cx="89700" cy="187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65"/>
          <p:cNvSpPr txBox="1"/>
          <p:nvPr/>
        </p:nvSpPr>
        <p:spPr>
          <a:xfrm>
            <a:off x="5015625" y="37216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trait for our struct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9" name="Google Shape;5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6"/>
          <p:cNvSpPr/>
          <p:nvPr/>
        </p:nvSpPr>
        <p:spPr>
          <a:xfrm>
            <a:off x="4925925" y="2977975"/>
            <a:ext cx="89700" cy="187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66"/>
          <p:cNvSpPr txBox="1"/>
          <p:nvPr/>
        </p:nvSpPr>
        <p:spPr>
          <a:xfrm>
            <a:off x="5015625" y="37216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trait for our struct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66"/>
          <p:cNvSpPr txBox="1"/>
          <p:nvPr/>
        </p:nvSpPr>
        <p:spPr>
          <a:xfrm>
            <a:off x="5015625" y="885625"/>
            <a:ext cx="332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28" name="Google Shape;528;p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9" name="Google Shape;52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7"/>
          <p:cNvSpPr txBox="1"/>
          <p:nvPr/>
        </p:nvSpPr>
        <p:spPr>
          <a:xfrm>
            <a:off x="5015625" y="885625"/>
            <a:ext cx="3320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must be identical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count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36" name="Google Shape;536;p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7" name="Google Shape;53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8"/>
          <p:cNvSpPr txBox="1"/>
          <p:nvPr/>
        </p:nvSpPr>
        <p:spPr>
          <a:xfrm>
            <a:off x="5015625" y="885625"/>
            <a:ext cx="3320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must be identical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count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it means: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two methods which return the area and perimeter of that instance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44" name="Google Shape;544;p6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5" name="Google Shape;54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9"/>
          <p:cNvSpPr txBox="1"/>
          <p:nvPr/>
        </p:nvSpPr>
        <p:spPr>
          <a:xfrm>
            <a:off x="5015625" y="885625"/>
            <a:ext cx="3320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must be identical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count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it means: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two methods which return the area and perimeter of that instance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7" name="Google Shape;547;p69"/>
          <p:cNvCxnSpPr/>
          <p:nvPr/>
        </p:nvCxnSpPr>
        <p:spPr>
          <a:xfrm rot="10800000">
            <a:off x="4181625" y="3578400"/>
            <a:ext cx="12546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69"/>
          <p:cNvCxnSpPr/>
          <p:nvPr/>
        </p:nvCxnSpPr>
        <p:spPr>
          <a:xfrm flipH="1">
            <a:off x="4932825" y="3887500"/>
            <a:ext cx="503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69"/>
          <p:cNvSpPr txBox="1"/>
          <p:nvPr/>
        </p:nvSpPr>
        <p:spPr>
          <a:xfrm>
            <a:off x="5422775" y="3676925"/>
            <a:ext cx="281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that here! Everything’s fine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55" name="Google Shape;555;p7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allows us to use the </a:t>
            </a:r>
            <a:r>
              <a:rPr lang="de"/>
              <a:t>defined </a:t>
            </a:r>
            <a:r>
              <a:rPr lang="de"/>
              <a:t>functions as we would use associated functions, or methods</a:t>
            </a:r>
            <a:endParaRPr/>
          </a:p>
        </p:txBody>
      </p:sp>
      <p:pic>
        <p:nvPicPr>
          <p:cNvPr id="557" name="Google Shape;55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38" y="2343299"/>
            <a:ext cx="7758123" cy="16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63" name="Google Shape;563;p7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allows us to use the defined functions as we would use associated functions, or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isn’t that kinda redundant, what do we gain from doing that?</a:t>
            </a:r>
            <a:endParaRPr/>
          </a:p>
        </p:txBody>
      </p:sp>
      <p:sp>
        <p:nvSpPr>
          <p:cNvPr id="565" name="Google Shape;565;p71"/>
          <p:cNvSpPr/>
          <p:nvPr/>
        </p:nvSpPr>
        <p:spPr>
          <a:xfrm>
            <a:off x="6722350" y="2059450"/>
            <a:ext cx="532800" cy="354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71" name="Google Shape;571;p7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allows us to use the defined functions as we would use associated functions, or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isn’t that kinda redundant, what do we gain from doing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generalize our code to take in </a:t>
            </a:r>
            <a:r>
              <a:rPr i="1" lang="de"/>
              <a:t>any struct</a:t>
            </a:r>
            <a:r>
              <a:rPr lang="de"/>
              <a:t> that implements a given trait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78" name="Google Shape;578;p7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9" name="Google Shape;57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 and Usage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85" name="Google Shape;585;p7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6" name="Google Shape;58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7" name="Google Shape;587;p74"/>
          <p:cNvCxnSpPr/>
          <p:nvPr/>
        </p:nvCxnSpPr>
        <p:spPr>
          <a:xfrm flipH="1">
            <a:off x="4790475" y="840825"/>
            <a:ext cx="1228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74"/>
          <p:cNvSpPr txBox="1"/>
          <p:nvPr/>
        </p:nvSpPr>
        <p:spPr>
          <a:xfrm>
            <a:off x="5982825" y="35820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not care about the type of the parameter, as long as it implements the Geometry trait it’s fine!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94" name="Google Shape;594;p7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5" name="Google Shape;59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75"/>
          <p:cNvCxnSpPr/>
          <p:nvPr/>
        </p:nvCxnSpPr>
        <p:spPr>
          <a:xfrm flipH="1">
            <a:off x="4790475" y="840825"/>
            <a:ext cx="1228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75"/>
          <p:cNvSpPr txBox="1"/>
          <p:nvPr/>
        </p:nvSpPr>
        <p:spPr>
          <a:xfrm>
            <a:off x="5982825" y="35820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not care about the type of the parameter, as long as it implements the Geometry trait it’s fine!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8" name="Google Shape;598;p75"/>
          <p:cNvCxnSpPr/>
          <p:nvPr/>
        </p:nvCxnSpPr>
        <p:spPr>
          <a:xfrm rot="10800000">
            <a:off x="4808850" y="3367778"/>
            <a:ext cx="98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75"/>
          <p:cNvSpPr txBox="1"/>
          <p:nvPr/>
        </p:nvSpPr>
        <p:spPr>
          <a:xfrm>
            <a:off x="5736400" y="3175328"/>
            <a:ext cx="272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Rectangle implements Geometry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05" name="Google Shape;605;p7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6" name="Google Shape;6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7" name="Google Shape;607;p76"/>
          <p:cNvCxnSpPr/>
          <p:nvPr/>
        </p:nvCxnSpPr>
        <p:spPr>
          <a:xfrm flipH="1">
            <a:off x="4790475" y="840825"/>
            <a:ext cx="1228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76"/>
          <p:cNvSpPr txBox="1"/>
          <p:nvPr/>
        </p:nvSpPr>
        <p:spPr>
          <a:xfrm>
            <a:off x="5982825" y="35820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not care about the type of the parameter, as long as it implements the Geometry trait it’s fine!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9" name="Google Shape;609;p76"/>
          <p:cNvCxnSpPr/>
          <p:nvPr/>
        </p:nvCxnSpPr>
        <p:spPr>
          <a:xfrm rot="10800000">
            <a:off x="4808850" y="3367778"/>
            <a:ext cx="98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76"/>
          <p:cNvSpPr txBox="1"/>
          <p:nvPr/>
        </p:nvSpPr>
        <p:spPr>
          <a:xfrm>
            <a:off x="5736400" y="3175328"/>
            <a:ext cx="272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Rectangle implements Geometry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1" name="Google Shape;611;p76"/>
          <p:cNvCxnSpPr/>
          <p:nvPr/>
        </p:nvCxnSpPr>
        <p:spPr>
          <a:xfrm rot="10800000">
            <a:off x="5023925" y="3986074"/>
            <a:ext cx="7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76"/>
          <p:cNvSpPr txBox="1"/>
          <p:nvPr/>
        </p:nvSpPr>
        <p:spPr>
          <a:xfrm>
            <a:off x="5808100" y="37936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Vec&lt;T&gt; does not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18" name="Google Shape;618;p7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25" name="Google Shape;625;p7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</p:txBody>
      </p:sp>
      <p:pic>
        <p:nvPicPr>
          <p:cNvPr id="627" name="Google Shape;62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25" y="2002925"/>
            <a:ext cx="8533174" cy="15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33" name="Google Shape;633;p7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4" name="Google Shape;634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</p:txBody>
      </p:sp>
      <p:pic>
        <p:nvPicPr>
          <p:cNvPr id="635" name="Google Shape;63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25" y="2002925"/>
            <a:ext cx="8533174" cy="15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79"/>
          <p:cNvSpPr/>
          <p:nvPr/>
        </p:nvSpPr>
        <p:spPr>
          <a:xfrm rot="5400000">
            <a:off x="4393675" y="591350"/>
            <a:ext cx="221400" cy="620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79"/>
          <p:cNvSpPr txBox="1"/>
          <p:nvPr/>
        </p:nvSpPr>
        <p:spPr>
          <a:xfrm>
            <a:off x="4275800" y="3757550"/>
            <a:ext cx="9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Aha!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43" name="Google Shape;643;p8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50" name="Google Shape;650;p8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52" name="Google Shape;65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2410250"/>
            <a:ext cx="72866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58" name="Google Shape;658;p8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60" name="Google Shape;66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2410250"/>
            <a:ext cx="728662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1" name="Google Shape;661;p82"/>
          <p:cNvCxnSpPr/>
          <p:nvPr/>
        </p:nvCxnSpPr>
        <p:spPr>
          <a:xfrm rot="10800000">
            <a:off x="4092100" y="2955550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82"/>
          <p:cNvSpPr txBox="1"/>
          <p:nvPr/>
        </p:nvSpPr>
        <p:spPr>
          <a:xfrm>
            <a:off x="2676300" y="3166150"/>
            <a:ext cx="347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Hm, missing some function definitions!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3" name="Google Shape;66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675" y="3477053"/>
            <a:ext cx="6512577" cy="8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69" name="Google Shape;669;p8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71" name="Google Shape;67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 and Usage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Debug, Display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77" name="Google Shape;677;p8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79" name="Google Shape;67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84"/>
          <p:cNvCxnSpPr/>
          <p:nvPr/>
        </p:nvCxnSpPr>
        <p:spPr>
          <a:xfrm flipH="1">
            <a:off x="5199950" y="2767400"/>
            <a:ext cx="4827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84"/>
          <p:cNvCxnSpPr/>
          <p:nvPr/>
        </p:nvCxnSpPr>
        <p:spPr>
          <a:xfrm>
            <a:off x="7109225" y="2756500"/>
            <a:ext cx="4359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84"/>
          <p:cNvSpPr txBox="1"/>
          <p:nvPr/>
        </p:nvSpPr>
        <p:spPr>
          <a:xfrm>
            <a:off x="4572000" y="2445225"/>
            <a:ext cx="379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Scary, but you can ignore that most of the time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88" name="Google Shape;688;p8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90" name="Google Shape;69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p85"/>
          <p:cNvCxnSpPr/>
          <p:nvPr/>
        </p:nvCxnSpPr>
        <p:spPr>
          <a:xfrm flipH="1">
            <a:off x="1905850" y="2668825"/>
            <a:ext cx="35214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85"/>
          <p:cNvSpPr txBox="1"/>
          <p:nvPr/>
        </p:nvSpPr>
        <p:spPr>
          <a:xfrm>
            <a:off x="5427250" y="24716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`fmt` function it wanted!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98" name="Google Shape;698;p8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700" name="Google Shape;70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6"/>
          <p:cNvSpPr txBox="1"/>
          <p:nvPr/>
        </p:nvSpPr>
        <p:spPr>
          <a:xfrm>
            <a:off x="1632375" y="3520075"/>
            <a:ext cx="551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now implemented the Display trait, and can use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println!(“{}”)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Foo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707" name="Google Shape;707;p8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8" name="Google Shape;70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75" y="1087250"/>
            <a:ext cx="7960850" cy="345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714" name="Google Shape;714;p8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5" name="Google Shape;71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75" y="1087250"/>
            <a:ext cx="7960850" cy="34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6" name="Google Shape;716;p88"/>
          <p:cNvCxnSpPr/>
          <p:nvPr/>
        </p:nvCxnSpPr>
        <p:spPr>
          <a:xfrm flipH="1">
            <a:off x="2765800" y="2571750"/>
            <a:ext cx="2155200" cy="8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88"/>
          <p:cNvSpPr txBox="1"/>
          <p:nvPr/>
        </p:nvSpPr>
        <p:spPr>
          <a:xfrm>
            <a:off x="4889600" y="227905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“{}”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formatter calls to </a:t>
            </a:r>
            <a:r>
              <a:rPr lang="de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Display::fmt()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the background, which is why we need to implement the trait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23" name="Google Shape;723;p8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4" name="Google Shape;724;p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30" name="Google Shape;730;p9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37" name="Google Shape;737;p9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8" name="Google Shape;738;p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44" name="Google Shape;744;p9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5" name="Google Shape;745;p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51" name="Google Shape;751;p9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752;p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think of them as Arrays and Vectors: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&amp;str is basically an Array: On the data section of your executable, not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String is basically a Vector: On the heap, resizable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 and Usage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Debug, Display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Move, Copy, Clone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58" name="Google Shape;758;p9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9" name="Google Shape;759;p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think of them as Arrays and Vectors: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&amp;str is basically an Array: On the data section of your executable, not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String is basically a Vector: On the heap, resizable</a:t>
            </a:r>
            <a:endParaRPr/>
          </a:p>
        </p:txBody>
      </p:sp>
      <p:pic>
        <p:nvPicPr>
          <p:cNvPr id="760" name="Google Shape;76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925" y="3266625"/>
            <a:ext cx="4438151" cy="161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1" name="Google Shape;761;p94"/>
          <p:cNvCxnSpPr/>
          <p:nvPr/>
        </p:nvCxnSpPr>
        <p:spPr>
          <a:xfrm rot="10800000">
            <a:off x="4199675" y="4532650"/>
            <a:ext cx="2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94"/>
          <p:cNvSpPr txBox="1"/>
          <p:nvPr/>
        </p:nvSpPr>
        <p:spPr>
          <a:xfrm>
            <a:off x="4463975" y="43402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 is literally a Vector!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68" name="Google Shape;768;p9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9" name="Google Shape;769;p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think of them as Arrays and Vectors: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&amp;str is basically an Array: On the data section of your executable, not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String is basically a Vector: On the heap, resizable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Strings in Rust are UTF-8 encoded, which means you can have arabic, cyrillic or japanese characters in your String literals, and even emojis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75" name="Google Shape;775;p9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6" name="Google Shape;77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82" name="Google Shape;782;p9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3" name="Google Shape;7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4" name="Google Shape;784;p97"/>
          <p:cNvCxnSpPr/>
          <p:nvPr/>
        </p:nvCxnSpPr>
        <p:spPr>
          <a:xfrm flipH="1">
            <a:off x="4490875" y="1073800"/>
            <a:ext cx="10932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97"/>
          <p:cNvSpPr txBox="1"/>
          <p:nvPr/>
        </p:nvSpPr>
        <p:spPr>
          <a:xfrm>
            <a:off x="5584075" y="840825"/>
            <a:ext cx="299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 literals are always of type &amp;str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91" name="Google Shape;791;p9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2" name="Google Shape;79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3" name="Google Shape;793;p98"/>
          <p:cNvCxnSpPr/>
          <p:nvPr/>
        </p:nvCxnSpPr>
        <p:spPr>
          <a:xfrm flipH="1">
            <a:off x="5055375" y="2086375"/>
            <a:ext cx="11694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98"/>
          <p:cNvSpPr txBox="1"/>
          <p:nvPr/>
        </p:nvSpPr>
        <p:spPr>
          <a:xfrm>
            <a:off x="6224775" y="17458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takes a &amp;str and converts it to a String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00" name="Google Shape;800;p9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1" name="Google Shape;80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2" name="Google Shape;802;p99"/>
          <p:cNvCxnSpPr/>
          <p:nvPr/>
        </p:nvCxnSpPr>
        <p:spPr>
          <a:xfrm flipH="1">
            <a:off x="6305350" y="2086375"/>
            <a:ext cx="15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99"/>
          <p:cNvSpPr txBox="1"/>
          <p:nvPr/>
        </p:nvSpPr>
        <p:spPr>
          <a:xfrm>
            <a:off x="5454150" y="1754825"/>
            <a:ext cx="330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Editor warning, char could be confused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09" name="Google Shape;809;p10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0" name="Google Shape;81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3" y="2427300"/>
            <a:ext cx="8967777" cy="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17" name="Google Shape;817;p10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8" name="Google Shape;81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9" name="Google Shape;819;p101"/>
          <p:cNvCxnSpPr/>
          <p:nvPr/>
        </p:nvCxnSpPr>
        <p:spPr>
          <a:xfrm rot="10800000">
            <a:off x="6591900" y="2946775"/>
            <a:ext cx="5379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Google Shape;820;p101"/>
          <p:cNvSpPr txBox="1"/>
          <p:nvPr/>
        </p:nvSpPr>
        <p:spPr>
          <a:xfrm>
            <a:off x="5655750" y="3318475"/>
            <a:ext cx="331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Everything can be encoded in UTF-8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26" name="Google Shape;826;p10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7" name="Google Shape;827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8" name="Google Shape;828;p102"/>
          <p:cNvCxnSpPr/>
          <p:nvPr/>
        </p:nvCxnSpPr>
        <p:spPr>
          <a:xfrm rot="10800000">
            <a:off x="4119050" y="1822025"/>
            <a:ext cx="11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102"/>
          <p:cNvSpPr txBox="1"/>
          <p:nvPr/>
        </p:nvSpPr>
        <p:spPr>
          <a:xfrm>
            <a:off x="5270450" y="1629575"/>
            <a:ext cx="148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 UTF-8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35" name="Google Shape;835;p10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6" name="Google Shape;83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460250"/>
            <a:ext cx="65722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42" name="Google Shape;842;p10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3" name="Google Shape;843;p1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49" name="Google Shape;849;p10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0" name="Google Shape;850;p1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56" name="Google Shape;856;p10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857;p1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Commonly used placeholders in Rust: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{}</a:t>
            </a:r>
            <a:r>
              <a:rPr lang="de"/>
              <a:t> → std::fmt::Display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{:?}</a:t>
            </a:r>
            <a:r>
              <a:rPr lang="de"/>
              <a:t> → std::fmt::Debug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{:#?}</a:t>
            </a:r>
            <a:r>
              <a:rPr lang="de"/>
              <a:t> → Debug, but pretty printed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63" name="Google Shape;863;p10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4" name="Google Shape;864;p1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Commonly used placeholders in Rust: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{}</a:t>
            </a:r>
            <a:r>
              <a:rPr lang="de"/>
              <a:t> → std::fmt::Display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{:?}</a:t>
            </a:r>
            <a:r>
              <a:rPr lang="de"/>
              <a:t> → std::fmt::Debug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{:#?}</a:t>
            </a:r>
            <a:r>
              <a:rPr lang="de"/>
              <a:t> → Debug, but pretty printed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Other placeholders exist, but are (usually) only used for numbers: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{:o}</a:t>
            </a:r>
            <a:r>
              <a:rPr lang="de"/>
              <a:t> → std::fmt::Octal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{:x}</a:t>
            </a:r>
            <a:r>
              <a:rPr lang="de"/>
              <a:t> → std::fmt::LowerHex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{:b}</a:t>
            </a:r>
            <a:r>
              <a:rPr lang="de"/>
              <a:t> → std::fmt::Binary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70" name="Google Shape;870;p10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871;p1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each placeholder you specify, you need to pass an additional argument to </a:t>
            </a: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value that goes into that place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77" name="Google Shape;877;p10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8" name="Google Shape;878;p1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each placeholder you specify, you need to pass an additional argument to </a:t>
            </a: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value that goes into that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then does the correct calls to the correct trait in the background, failing when it can’t find an implementation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84" name="Google Shape;884;p11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5" name="Google Shape;885;p1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each placeholder you specify, you need to pass an additional argument to </a:t>
            </a: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value that goes into that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then does the correct calls to the correct trait in the background, failing when it can’t find an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allows named arguments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91" name="Google Shape;891;p11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2" name="Google Shape;89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98" name="Google Shape;898;p11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9" name="Google Shape;89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12"/>
          <p:cNvSpPr/>
          <p:nvPr/>
        </p:nvSpPr>
        <p:spPr>
          <a:xfrm>
            <a:off x="4038325" y="4062225"/>
            <a:ext cx="80700" cy="70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1" name="Google Shape;901;p112"/>
          <p:cNvSpPr txBox="1"/>
          <p:nvPr/>
        </p:nvSpPr>
        <p:spPr>
          <a:xfrm>
            <a:off x="4119025" y="4121475"/>
            <a:ext cx="341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Usage of </a:t>
            </a:r>
            <a:r>
              <a:rPr lang="de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println!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identical to </a:t>
            </a:r>
            <a:r>
              <a:rPr lang="de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format!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First the format string, then the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07" name="Google Shape;907;p1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8" name="Google Shape;908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9" name="Google Shape;909;p113"/>
          <p:cNvCxnSpPr/>
          <p:nvPr/>
        </p:nvCxnSpPr>
        <p:spPr>
          <a:xfrm rot="10800000">
            <a:off x="2783900" y="1060350"/>
            <a:ext cx="12186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0" name="Google Shape;910;p113"/>
          <p:cNvSpPr txBox="1"/>
          <p:nvPr/>
        </p:nvSpPr>
        <p:spPr>
          <a:xfrm>
            <a:off x="3993525" y="1221650"/>
            <a:ext cx="296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Debug is a derivable macro, and usually always implemented that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113"/>
          <p:cNvSpPr/>
          <p:nvPr/>
        </p:nvSpPr>
        <p:spPr>
          <a:xfrm>
            <a:off x="3935275" y="4259375"/>
            <a:ext cx="71700" cy="33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2" name="Google Shape;912;p113"/>
          <p:cNvSpPr txBox="1"/>
          <p:nvPr/>
        </p:nvSpPr>
        <p:spPr>
          <a:xfrm>
            <a:off x="4006975" y="4232675"/>
            <a:ext cx="343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 call to that Debug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18" name="Google Shape;918;p1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9" name="Google Shape;91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00" y="3543700"/>
            <a:ext cx="3538300" cy="10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14"/>
          <p:cNvSpPr txBox="1"/>
          <p:nvPr/>
        </p:nvSpPr>
        <p:spPr>
          <a:xfrm>
            <a:off x="4643200" y="31588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Debug 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2" name="Google Shape;922;p114"/>
          <p:cNvCxnSpPr/>
          <p:nvPr/>
        </p:nvCxnSpPr>
        <p:spPr>
          <a:xfrm flipH="1" rot="10800000">
            <a:off x="3621650" y="3636725"/>
            <a:ext cx="9903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3" name="Google Shape;923;p114"/>
          <p:cNvCxnSpPr/>
          <p:nvPr/>
        </p:nvCxnSpPr>
        <p:spPr>
          <a:xfrm flipH="1" rot="10800000">
            <a:off x="3742625" y="4093700"/>
            <a:ext cx="8154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29" name="Google Shape;929;p1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0" name="Google Shape;93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15"/>
          <p:cNvSpPr txBox="1"/>
          <p:nvPr/>
        </p:nvSpPr>
        <p:spPr>
          <a:xfrm>
            <a:off x="3814325" y="922625"/>
            <a:ext cx="3704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Debug is derivable, because it follows a simple formula: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every field in your struct: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Collect debug format output of that field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field_name: field_value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 that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38" name="Google Shape;938;p1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9" name="Google Shape;939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1" name="Google Shape;941;p116"/>
          <p:cNvCxnSpPr/>
          <p:nvPr/>
        </p:nvCxnSpPr>
        <p:spPr>
          <a:xfrm rot="10800000">
            <a:off x="2860000" y="1477050"/>
            <a:ext cx="13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116"/>
          <p:cNvSpPr txBox="1"/>
          <p:nvPr/>
        </p:nvSpPr>
        <p:spPr>
          <a:xfrm>
            <a:off x="4195175" y="13077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 field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3" name="Google Shape;943;p116"/>
          <p:cNvCxnSpPr/>
          <p:nvPr/>
        </p:nvCxnSpPr>
        <p:spPr>
          <a:xfrm>
            <a:off x="5041950" y="1566650"/>
            <a:ext cx="0" cy="23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49" name="Google Shape;949;p1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0" name="Google Shape;950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2" name="Google Shape;952;p117"/>
          <p:cNvCxnSpPr/>
          <p:nvPr/>
        </p:nvCxnSpPr>
        <p:spPr>
          <a:xfrm rot="10800000">
            <a:off x="2497025" y="1646550"/>
            <a:ext cx="26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117"/>
          <p:cNvSpPr txBox="1"/>
          <p:nvPr/>
        </p:nvSpPr>
        <p:spPr>
          <a:xfrm>
            <a:off x="5145025" y="14772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 field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4" name="Google Shape;954;p117"/>
          <p:cNvCxnSpPr/>
          <p:nvPr/>
        </p:nvCxnSpPr>
        <p:spPr>
          <a:xfrm>
            <a:off x="5996275" y="1777225"/>
            <a:ext cx="0" cy="21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60" name="Google Shape;960;p1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1" name="Google Shape;961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3" name="Google Shape;963;p118"/>
          <p:cNvCxnSpPr/>
          <p:nvPr/>
        </p:nvCxnSpPr>
        <p:spPr>
          <a:xfrm rot="10800000">
            <a:off x="2716625" y="1815900"/>
            <a:ext cx="349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118"/>
          <p:cNvSpPr txBox="1"/>
          <p:nvPr/>
        </p:nvSpPr>
        <p:spPr>
          <a:xfrm>
            <a:off x="6211325" y="1646550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 field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5" name="Google Shape;965;p118"/>
          <p:cNvCxnSpPr/>
          <p:nvPr/>
        </p:nvCxnSpPr>
        <p:spPr>
          <a:xfrm>
            <a:off x="6986875" y="1916125"/>
            <a:ext cx="0" cy="19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71" name="Google Shape;971;p1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2" name="Google Shape;97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4" name="Google Shape;974;p119"/>
          <p:cNvCxnSpPr/>
          <p:nvPr/>
        </p:nvCxnSpPr>
        <p:spPr>
          <a:xfrm rot="10800000">
            <a:off x="5256875" y="4505800"/>
            <a:ext cx="4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119"/>
          <p:cNvSpPr txBox="1"/>
          <p:nvPr/>
        </p:nvSpPr>
        <p:spPr>
          <a:xfrm>
            <a:off x="5682650" y="4313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{:#?}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just adds newlines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81" name="Google Shape;981;p1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2" name="Google Shape;982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120"/>
          <p:cNvCxnSpPr/>
          <p:nvPr/>
        </p:nvCxnSpPr>
        <p:spPr>
          <a:xfrm rot="10800000">
            <a:off x="3563350" y="4178725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120"/>
          <p:cNvSpPr txBox="1"/>
          <p:nvPr/>
        </p:nvSpPr>
        <p:spPr>
          <a:xfrm>
            <a:off x="4123450" y="39171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calls to the implementation of Display, which is given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90" name="Google Shape;990;p1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1" name="Google Shape;991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2" name="Google Shape;992;p121"/>
          <p:cNvCxnSpPr/>
          <p:nvPr/>
        </p:nvCxnSpPr>
        <p:spPr>
          <a:xfrm rot="10800000">
            <a:off x="3563350" y="4178725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121"/>
          <p:cNvSpPr txBox="1"/>
          <p:nvPr/>
        </p:nvSpPr>
        <p:spPr>
          <a:xfrm>
            <a:off x="4123450" y="39171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calls to the implementation of Display, which is given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4" name="Google Shape;994;p121"/>
          <p:cNvCxnSpPr/>
          <p:nvPr/>
        </p:nvCxnSpPr>
        <p:spPr>
          <a:xfrm rot="10800000">
            <a:off x="2532925" y="2570225"/>
            <a:ext cx="16443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5" name="Google Shape;995;p121"/>
          <p:cNvSpPr txBox="1"/>
          <p:nvPr/>
        </p:nvSpPr>
        <p:spPr>
          <a:xfrm>
            <a:off x="4177225" y="2865950"/>
            <a:ext cx="266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Essentially also uses </a:t>
            </a:r>
            <a:r>
              <a:rPr lang="de" sz="11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format!()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internally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Difference: </a:t>
            </a:r>
            <a:r>
              <a:rPr lang="de" sz="11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write!()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requires a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formatter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first argument, which is kindly given as a parameter and just passed along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01" name="Google Shape;1001;p1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2" name="Google Shape;1002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3" name="Google Shape;1003;p122"/>
          <p:cNvCxnSpPr/>
          <p:nvPr/>
        </p:nvCxnSpPr>
        <p:spPr>
          <a:xfrm rot="10800000">
            <a:off x="3563350" y="4178725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122"/>
          <p:cNvSpPr txBox="1"/>
          <p:nvPr/>
        </p:nvSpPr>
        <p:spPr>
          <a:xfrm>
            <a:off x="4123450" y="39171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calls to the implementation of Display, which is given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122"/>
          <p:cNvSpPr txBox="1"/>
          <p:nvPr/>
        </p:nvSpPr>
        <p:spPr>
          <a:xfrm>
            <a:off x="4123450" y="2639763"/>
            <a:ext cx="258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 that </a:t>
            </a:r>
            <a:r>
              <a:rPr lang="de" sz="11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write!()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returns a value, which we also return in `fmt`!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returns the result of writing, which might fail. More on Results later :^)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6" name="Google Shape;1006;p122"/>
          <p:cNvCxnSpPr/>
          <p:nvPr/>
        </p:nvCxnSpPr>
        <p:spPr>
          <a:xfrm flipH="1" rot="10800000">
            <a:off x="7300075" y="2561225"/>
            <a:ext cx="2016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7" name="Google Shape;1007;p122"/>
          <p:cNvSpPr txBox="1"/>
          <p:nvPr/>
        </p:nvSpPr>
        <p:spPr>
          <a:xfrm>
            <a:off x="6672825" y="3040725"/>
            <a:ext cx="136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semicolon!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13" name="Google Shape;1013;p1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4" name="Google Shape;101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450" y="4440325"/>
            <a:ext cx="2470375" cy="1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123"/>
          <p:cNvSpPr txBox="1"/>
          <p:nvPr/>
        </p:nvSpPr>
        <p:spPr>
          <a:xfrm>
            <a:off x="4123450" y="40554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