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</p:sldIdLst>
  <p:sldSz cy="5143500" cx="9144000"/>
  <p:notesSz cx="6858000" cy="9144000"/>
  <p:embeddedFontLst>
    <p:embeddedFont>
      <p:font typeface="Montserrat"/>
      <p:regular r:id="rId157"/>
      <p:bold r:id="rId158"/>
      <p:italic r:id="rId159"/>
      <p:boldItalic r:id="rId160"/>
    </p:embeddedFont>
    <p:embeddedFont>
      <p:font typeface="Lato"/>
      <p:regular r:id="rId161"/>
      <p:bold r:id="rId162"/>
      <p:italic r:id="rId163"/>
      <p:boldItalic r:id="rId1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A33866-4E94-44C8-90CE-03DE7E5542FF}">
  <a:tblStyle styleId="{51A33866-4E94-44C8-90CE-03DE7E5542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slide" Target="slides/slide144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3.xml"/><Relationship Id="rId4" Type="http://schemas.openxmlformats.org/officeDocument/2006/relationships/tableStyles" Target="tableStyles.xml"/><Relationship Id="rId148" Type="http://schemas.openxmlformats.org/officeDocument/2006/relationships/slide" Target="slides/slide142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1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164" Type="http://schemas.openxmlformats.org/officeDocument/2006/relationships/font" Target="fonts/Lato-boldItalic.fntdata"/><Relationship Id="rId163" Type="http://schemas.openxmlformats.org/officeDocument/2006/relationships/font" Target="fonts/Lato-italic.fntdata"/><Relationship Id="rId162" Type="http://schemas.openxmlformats.org/officeDocument/2006/relationships/font" Target="fonts/Lato-bold.fntdata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161" Type="http://schemas.openxmlformats.org/officeDocument/2006/relationships/font" Target="fonts/Lato-regular.fntdata"/><Relationship Id="rId54" Type="http://schemas.openxmlformats.org/officeDocument/2006/relationships/slide" Target="slides/slide48.xml"/><Relationship Id="rId160" Type="http://schemas.openxmlformats.org/officeDocument/2006/relationships/font" Target="fonts/Montserrat-boldItalic.fntdata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159" Type="http://schemas.openxmlformats.org/officeDocument/2006/relationships/font" Target="fonts/Montserrat-italic.fntdata"/><Relationship Id="rId59" Type="http://schemas.openxmlformats.org/officeDocument/2006/relationships/slide" Target="slides/slide53.xml"/><Relationship Id="rId154" Type="http://schemas.openxmlformats.org/officeDocument/2006/relationships/slide" Target="slides/slide148.xml"/><Relationship Id="rId58" Type="http://schemas.openxmlformats.org/officeDocument/2006/relationships/slide" Target="slides/slide52.xml"/><Relationship Id="rId153" Type="http://schemas.openxmlformats.org/officeDocument/2006/relationships/slide" Target="slides/slide147.xml"/><Relationship Id="rId152" Type="http://schemas.openxmlformats.org/officeDocument/2006/relationships/slide" Target="slides/slide146.xml"/><Relationship Id="rId151" Type="http://schemas.openxmlformats.org/officeDocument/2006/relationships/slide" Target="slides/slide145.xml"/><Relationship Id="rId158" Type="http://schemas.openxmlformats.org/officeDocument/2006/relationships/font" Target="fonts/Montserrat-bold.fntdata"/><Relationship Id="rId157" Type="http://schemas.openxmlformats.org/officeDocument/2006/relationships/font" Target="fonts/Montserrat-regular.fntdata"/><Relationship Id="rId156" Type="http://schemas.openxmlformats.org/officeDocument/2006/relationships/slide" Target="slides/slide150.xml"/><Relationship Id="rId155" Type="http://schemas.openxmlformats.org/officeDocument/2006/relationships/slide" Target="slides/slide14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a48c9811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a48c9811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a48c9811b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a48c9811b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9a48c9811b_0_1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29a48c9811b_0_1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9a48c9811b_0_1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29a48c9811b_0_1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29a48c9811b_0_1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29a48c9811b_0_1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29a48c9811b_0_1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29a48c9811b_0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29a48c9811b_0_1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29a48c9811b_0_1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29a48c9811b_0_1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29a48c9811b_0_1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29a48c9811b_0_1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29a48c9811b_0_1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29a48c9811b_0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29a48c9811b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29a48c9811b_0_1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29a48c9811b_0_1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29a48c9811b_0_1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29a48c9811b_0_1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a48c9811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a48c9811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29a48c9811b_0_1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29a48c9811b_0_1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29a48c9811b_0_1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29a48c9811b_0_1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29a48c9811b_0_1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29a48c9811b_0_1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29a48c9811b_0_1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29a48c9811b_0_1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9a48c9811b_0_1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29a48c9811b_0_1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29a48c9811b_0_1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29a48c9811b_0_1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9a48c9811b_0_1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29a48c9811b_0_1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29a48c9811b_0_1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29a48c9811b_0_1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29a48c9811b_0_1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29a48c9811b_0_1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29a48c9811b_0_1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29a48c9811b_0_1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a48c9811b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a48c9811b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9a48c9811b_0_1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29a48c9811b_0_1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9a48c9811b_0_1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29a48c9811b_0_1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29a48c9811b_0_1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29a48c9811b_0_1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29a48c9811b_0_1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29a48c9811b_0_1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29a48c9811b_0_1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29a48c9811b_0_1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29a48c9811b_0_1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29a48c9811b_0_1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29a48c9811b_0_1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29a48c9811b_0_1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29a48c9811b_0_1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29a48c9811b_0_1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29a48c9811b_0_1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29a48c9811b_0_1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29a48c9811b_0_1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29a48c9811b_0_1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a48c9811b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a48c9811b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29a48c9811b_0_1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29a48c9811b_0_1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29a48c9811b_0_1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29a48c9811b_0_1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29a48c9811b_0_1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29a48c9811b_0_1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29a48c9811b_0_1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29a48c9811b_0_1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29a48c9811b_0_1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29a48c9811b_0_1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29a48c9811b_0_1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29a48c9811b_0_1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29a48c9811b_0_1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29a48c9811b_0_1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29a48c9811b_0_1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29a48c9811b_0_1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29a48c9811b_0_1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29a48c9811b_0_1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29a48c9811b_0_2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29a48c9811b_0_2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a48c9811b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a48c9811b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29a48c9811b_0_2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29a48c9811b_0_2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29a48c9811b_0_2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29a48c9811b_0_2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29a48c9811b_0_2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29a48c9811b_0_2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29a48c9811b_0_2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29a48c9811b_0_2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9a48c9811b_0_2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29a48c9811b_0_2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29a48c9811b_0_2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29a48c9811b_0_2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29a48c9811b_0_2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29a48c9811b_0_2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29a48c9811b_0_2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29a48c9811b_0_2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29a48c9811b_0_2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29a48c9811b_0_2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29a48c9811b_0_2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29a48c9811b_0_2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a48c9811b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9a48c9811b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29a48c9811b_0_2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29a48c9811b_0_2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a48c9811b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a48c9811b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a48c9811b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a48c9811b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9a48c9811b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9a48c9811b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9a48c9811b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9a48c9811b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a48c9811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a48c9811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9a48c9811b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9a48c9811b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9a48c9811b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9a48c9811b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9a48c9811b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9a48c9811b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9a48c9811b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9a48c9811b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a48c9811b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9a48c9811b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9a48c9811b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9a48c9811b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9a48c9811b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9a48c9811b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9a48c9811b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9a48c9811b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9a48c9811b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9a48c9811b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9a48c9811b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9a48c9811b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a48c9811b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a48c9811b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9a48c9811b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9a48c9811b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9a48c9811b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9a48c9811b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9a48c9811b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9a48c9811b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9a48c9811b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9a48c9811b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9a48c9811b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9a48c9811b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9a48c9811b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9a48c9811b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9a48c9811b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9a48c9811b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9a48c9811b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9a48c9811b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9a48c9811b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9a48c9811b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9a48c9811b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9a48c9811b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a48c9811b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a48c9811b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9a48c9811b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9a48c9811b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9a48c9811b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9a48c9811b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9a48c9811b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9a48c9811b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9a48c9811b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9a48c9811b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9a48c9811b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9a48c9811b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9a48c9811b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9a48c9811b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9a48c9811b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9a48c9811b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9a48c9811b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9a48c9811b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9a48c9811b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9a48c9811b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9a48c9811b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9a48c9811b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a48c9811b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a48c9811b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9a48c9811b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9a48c9811b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9a48c9811b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9a48c9811b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9a48c9811b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9a48c9811b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9a48c9811b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9a48c9811b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9a48c9811b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9a48c9811b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9a48c9811b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9a48c9811b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9a48c9811b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9a48c9811b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9a48c9811b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9a48c9811b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9a48c9811b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9a48c9811b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9a48c9811b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9a48c9811b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a48c9811b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a48c9811b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9a48c9811b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9a48c9811b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9a48c9811b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9a48c9811b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9a48c9811b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9a48c9811b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9a48c9811b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9a48c9811b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9a48c9811b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9a48c9811b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9a48c9811b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9a48c9811b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9a48c9811b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9a48c9811b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9a48c9811b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9a48c9811b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9a48c9811b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9a48c9811b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9a48c9811b_0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9a48c9811b_0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a48c9811b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a48c9811b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9a48c9811b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9a48c9811b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9a48c9811b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9a48c9811b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9a48c9811b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9a48c9811b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9a48c9811b_0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9a48c9811b_0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9a48c9811b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9a48c9811b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9a48c9811b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9a48c9811b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9a48c9811b_0_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9a48c9811b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9a48c9811b_0_1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29a48c9811b_0_1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29a48c9811b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29a48c9811b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9a48c9811b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9a48c9811b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a48c9811b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a48c9811b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9a48c9811b_0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29a48c9811b_0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9a48c9811b_0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9a48c9811b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9a48c9811b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9a48c9811b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9a48c9811b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9a48c9811b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9a48c9811b_0_1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29a48c9811b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9a48c9811b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29a48c9811b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29a48c9811b_0_1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29a48c9811b_0_1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9a48c9811b_0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9a48c9811b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9a48c9811b_0_1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29a48c9811b_0_1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29a48c9811b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29a48c9811b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a48c9811b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a48c9811b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9a48c9811b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9a48c9811b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9a48c9811b_0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9a48c9811b_0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9a48c9811b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9a48c9811b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29a48c9811b_0_1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29a48c9811b_0_1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9a48c9811b_0_1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29a48c9811b_0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9a48c9811b_0_1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29a48c9811b_0_1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9a48c9811b_0_1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29a48c9811b_0_1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29a48c9811b_0_1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29a48c9811b_0_1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9a48c9811b_0_1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29a48c9811b_0_1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9a48c9811b_0_1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9a48c9811b_0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8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8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8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0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0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0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12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12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19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19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19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22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20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20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15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15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15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18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18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18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18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17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17.pn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17.pn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17.pn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17.pn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Relationship Id="rId3" Type="http://schemas.openxmlformats.org/officeDocument/2006/relationships/image" Target="../media/image17.png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21.pn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21.pn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21.pn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21.pn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7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7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7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7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7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7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7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7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7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7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7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7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7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7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7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7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7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7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7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7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7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7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7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RUSTikales Rust for beginners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Integers in Rust: i8, u8, i16, u16, …, i128, u128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</a:t>
            </a:r>
            <a:endParaRPr/>
          </a:p>
        </p:txBody>
      </p:sp>
      <p:sp>
        <p:nvSpPr>
          <p:cNvPr id="198" name="Google Shape;198;p2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while</a:t>
            </a:r>
            <a:endParaRPr/>
          </a:p>
        </p:txBody>
      </p:sp>
      <p:sp>
        <p:nvSpPr>
          <p:cNvPr id="954" name="Google Shape;954;p112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`while` is the advanced version of `loop`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whereas `loop` loops forever, `while` stops once a condition is no longer satisfied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Conditions are expressions which return a boolean (true or false):</a:t>
            </a:r>
            <a:endParaRPr/>
          </a:p>
        </p:txBody>
      </p:sp>
      <p:sp>
        <p:nvSpPr>
          <p:cNvPr id="955" name="Google Shape;955;p11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while</a:t>
            </a:r>
            <a:endParaRPr/>
          </a:p>
        </p:txBody>
      </p:sp>
      <p:sp>
        <p:nvSpPr>
          <p:cNvPr id="961" name="Google Shape;961;p113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`while` is the advanced version of `loop`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whereas `loop` loops forever, `while` stops once a condition is no longer satisfied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Conditions are expressions which return a boolean</a:t>
            </a:r>
            <a:r>
              <a:rPr lang="de"/>
              <a:t> (true or false)</a:t>
            </a:r>
            <a:r>
              <a:rPr lang="de"/>
              <a:t>:</a:t>
            </a:r>
            <a:endParaRPr/>
          </a:p>
        </p:txBody>
      </p:sp>
      <p:sp>
        <p:nvSpPr>
          <p:cNvPr id="962" name="Google Shape;962;p11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963" name="Google Shape;963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2326700"/>
            <a:ext cx="6240826" cy="25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while</a:t>
            </a:r>
            <a:endParaRPr/>
          </a:p>
        </p:txBody>
      </p:sp>
      <p:sp>
        <p:nvSpPr>
          <p:cNvPr id="969" name="Google Shape;969;p114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`while` is the advanced version of `loop`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whereas `loop` loops forever, `while` stops once a condition is no longer satisfied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Conditions are expressions which return a boolean</a:t>
            </a:r>
            <a:r>
              <a:rPr lang="de"/>
              <a:t> (true or false)</a:t>
            </a:r>
            <a:r>
              <a:rPr lang="de"/>
              <a:t>:</a:t>
            </a:r>
            <a:endParaRPr/>
          </a:p>
        </p:txBody>
      </p:sp>
      <p:sp>
        <p:nvSpPr>
          <p:cNvPr id="970" name="Google Shape;970;p11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971" name="Google Shape;971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2326700"/>
            <a:ext cx="6240826" cy="251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114"/>
          <p:cNvSpPr/>
          <p:nvPr/>
        </p:nvSpPr>
        <p:spPr>
          <a:xfrm>
            <a:off x="693300" y="2326700"/>
            <a:ext cx="604200" cy="257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0/3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3" name="Google Shape;973;p114"/>
          <p:cNvSpPr txBox="1"/>
          <p:nvPr/>
        </p:nvSpPr>
        <p:spPr>
          <a:xfrm>
            <a:off x="3723400" y="23793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are the results of each line?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while</a:t>
            </a:r>
            <a:endParaRPr/>
          </a:p>
        </p:txBody>
      </p:sp>
      <p:sp>
        <p:nvSpPr>
          <p:cNvPr id="979" name="Google Shape;979;p115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`while` is the advanced version of `loop`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whereas `loop` loops forever, `while` stops once a condition is no longer satisfied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Conditions are expressions which return a boolean</a:t>
            </a:r>
            <a:r>
              <a:rPr lang="de"/>
              <a:t> (true or false)</a:t>
            </a:r>
            <a:r>
              <a:rPr lang="de"/>
              <a:t>:</a:t>
            </a:r>
            <a:endParaRPr/>
          </a:p>
        </p:txBody>
      </p:sp>
      <p:sp>
        <p:nvSpPr>
          <p:cNvPr id="980" name="Google Shape;980;p11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981" name="Google Shape;981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2326700"/>
            <a:ext cx="6240826" cy="251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115"/>
          <p:cNvSpPr/>
          <p:nvPr/>
        </p:nvSpPr>
        <p:spPr>
          <a:xfrm>
            <a:off x="693300" y="2326700"/>
            <a:ext cx="604200" cy="257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3" name="Google Shape;983;p115"/>
          <p:cNvSpPr txBox="1"/>
          <p:nvPr/>
        </p:nvSpPr>
        <p:spPr>
          <a:xfrm>
            <a:off x="3723400" y="23793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are the results of each line?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4" name="Google Shape;984;p115"/>
          <p:cNvSpPr txBox="1"/>
          <p:nvPr/>
        </p:nvSpPr>
        <p:spPr>
          <a:xfrm>
            <a:off x="5375525" y="2811325"/>
            <a:ext cx="267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false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5" name="Google Shape;985;p115"/>
          <p:cNvSpPr txBox="1"/>
          <p:nvPr/>
        </p:nvSpPr>
        <p:spPr>
          <a:xfrm>
            <a:off x="6316550" y="3944825"/>
            <a:ext cx="267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false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6" name="Google Shape;986;p115"/>
          <p:cNvSpPr txBox="1"/>
          <p:nvPr/>
        </p:nvSpPr>
        <p:spPr>
          <a:xfrm>
            <a:off x="7487450" y="4228200"/>
            <a:ext cx="267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false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7" name="Google Shape;987;p115"/>
          <p:cNvSpPr txBox="1"/>
          <p:nvPr/>
        </p:nvSpPr>
        <p:spPr>
          <a:xfrm>
            <a:off x="7118550" y="3661450"/>
            <a:ext cx="72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8" name="Google Shape;988;p115"/>
          <p:cNvSpPr txBox="1"/>
          <p:nvPr/>
        </p:nvSpPr>
        <p:spPr>
          <a:xfrm>
            <a:off x="5979700" y="3378075"/>
            <a:ext cx="72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9" name="Google Shape;989;p115"/>
          <p:cNvSpPr txBox="1"/>
          <p:nvPr/>
        </p:nvSpPr>
        <p:spPr>
          <a:xfrm>
            <a:off x="6316550" y="3113425"/>
            <a:ext cx="72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0" name="Google Shape;990;p115"/>
          <p:cNvSpPr txBox="1"/>
          <p:nvPr/>
        </p:nvSpPr>
        <p:spPr>
          <a:xfrm>
            <a:off x="6803200" y="4500900"/>
            <a:ext cx="72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1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while</a:t>
            </a:r>
            <a:endParaRPr/>
          </a:p>
        </p:txBody>
      </p:sp>
      <p:sp>
        <p:nvSpPr>
          <p:cNvPr id="996" name="Google Shape;996;p116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`while` loop may look </a:t>
            </a:r>
            <a:r>
              <a:rPr lang="de"/>
              <a:t>like</a:t>
            </a:r>
            <a:r>
              <a:rPr lang="de"/>
              <a:t> this:</a:t>
            </a:r>
            <a:endParaRPr/>
          </a:p>
        </p:txBody>
      </p:sp>
      <p:sp>
        <p:nvSpPr>
          <p:cNvPr id="997" name="Google Shape;997;p11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998" name="Google Shape;998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1934785"/>
            <a:ext cx="7038901" cy="2324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while</a:t>
            </a:r>
            <a:endParaRPr/>
          </a:p>
        </p:txBody>
      </p:sp>
      <p:sp>
        <p:nvSpPr>
          <p:cNvPr id="1004" name="Google Shape;1004;p117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`while` loop may look like this:</a:t>
            </a:r>
            <a:endParaRPr/>
          </a:p>
        </p:txBody>
      </p:sp>
      <p:sp>
        <p:nvSpPr>
          <p:cNvPr id="1005" name="Google Shape;1005;p11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06" name="Google Shape;1006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1934785"/>
            <a:ext cx="7038901" cy="23240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7" name="Google Shape;1007;p117"/>
          <p:cNvCxnSpPr/>
          <p:nvPr/>
        </p:nvCxnSpPr>
        <p:spPr>
          <a:xfrm rot="10800000">
            <a:off x="4258050" y="2549325"/>
            <a:ext cx="51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8" name="Google Shape;1008;p117"/>
          <p:cNvSpPr txBox="1"/>
          <p:nvPr/>
        </p:nvSpPr>
        <p:spPr>
          <a:xfrm>
            <a:off x="4744625" y="225682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while number is less than 10, do the things in the code block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while</a:t>
            </a:r>
            <a:endParaRPr/>
          </a:p>
        </p:txBody>
      </p:sp>
      <p:sp>
        <p:nvSpPr>
          <p:cNvPr id="1014" name="Google Shape;1014;p118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`while` loop may look like this:</a:t>
            </a:r>
            <a:endParaRPr/>
          </a:p>
        </p:txBody>
      </p:sp>
      <p:sp>
        <p:nvSpPr>
          <p:cNvPr id="1015" name="Google Shape;1015;p11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16" name="Google Shape;1016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1934785"/>
            <a:ext cx="7038901" cy="23240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7" name="Google Shape;1017;p118"/>
          <p:cNvCxnSpPr/>
          <p:nvPr/>
        </p:nvCxnSpPr>
        <p:spPr>
          <a:xfrm flipH="1">
            <a:off x="3322550" y="1784750"/>
            <a:ext cx="2331000" cy="6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8" name="Google Shape;1018;p118"/>
          <p:cNvSpPr txBox="1"/>
          <p:nvPr/>
        </p:nvSpPr>
        <p:spPr>
          <a:xfrm>
            <a:off x="5653550" y="144790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Note: Unlike other languages, there are no brackets around the condition!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while</a:t>
            </a:r>
            <a:endParaRPr/>
          </a:p>
        </p:txBody>
      </p:sp>
      <p:sp>
        <p:nvSpPr>
          <p:cNvPr id="1024" name="Google Shape;1024;p119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`while` loop may look like this:</a:t>
            </a:r>
            <a:endParaRPr/>
          </a:p>
        </p:txBody>
      </p:sp>
      <p:sp>
        <p:nvSpPr>
          <p:cNvPr id="1025" name="Google Shape;1025;p11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26" name="Google Shape;1026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1934785"/>
            <a:ext cx="7038901" cy="2324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Google Shape;1027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500" y="348442"/>
            <a:ext cx="2434100" cy="2412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while</a:t>
            </a:r>
            <a:endParaRPr/>
          </a:p>
        </p:txBody>
      </p:sp>
      <p:sp>
        <p:nvSpPr>
          <p:cNvPr id="1033" name="Google Shape;1033;p120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`while` loop may look like this:</a:t>
            </a:r>
            <a:endParaRPr/>
          </a:p>
        </p:txBody>
      </p:sp>
      <p:sp>
        <p:nvSpPr>
          <p:cNvPr id="1034" name="Google Shape;1034;p12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35" name="Google Shape;1035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1934785"/>
            <a:ext cx="7038901" cy="2324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500" y="348442"/>
            <a:ext cx="2434100" cy="24122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7" name="Google Shape;1037;p120"/>
          <p:cNvCxnSpPr/>
          <p:nvPr/>
        </p:nvCxnSpPr>
        <p:spPr>
          <a:xfrm>
            <a:off x="5033325" y="1581575"/>
            <a:ext cx="593400" cy="9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8" name="Google Shape;1038;p120"/>
          <p:cNvSpPr txBox="1"/>
          <p:nvPr/>
        </p:nvSpPr>
        <p:spPr>
          <a:xfrm>
            <a:off x="2787700" y="1098175"/>
            <a:ext cx="286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last step: 10 is </a:t>
            </a:r>
            <a:r>
              <a:rPr lang="de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less than 10, so it does not enter the loop again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044" name="Google Shape;1044;p121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`for` is a very powerful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allows you to comfortably loop over data collections</a:t>
            </a:r>
            <a:endParaRPr/>
          </a:p>
        </p:txBody>
      </p:sp>
      <p:sp>
        <p:nvSpPr>
          <p:cNvPr id="1045" name="Google Shape;1045;p12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Integers in Rust: i8, u8, i16, u16, …, i128, u128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mut` to declare a mutable variable</a:t>
            </a:r>
            <a:endParaRPr/>
          </a:p>
        </p:txBody>
      </p:sp>
      <p:sp>
        <p:nvSpPr>
          <p:cNvPr id="205" name="Google Shape;205;p2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051" name="Google Shape;1051;p122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`for` is a very powerful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allows you to comfortably loop over data collections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Wherever power is involved, rules are necessary:</a:t>
            </a:r>
            <a:endParaRPr/>
          </a:p>
        </p:txBody>
      </p:sp>
      <p:sp>
        <p:nvSpPr>
          <p:cNvPr id="1052" name="Google Shape;1052;p12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1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058" name="Google Shape;1058;p123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`for` is a very powerful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allows you to comfortably loop over data collections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Wherever power is involved, rules are necessary: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To be able to use `for` on a collection, it needs to implement an iterator-trait</a:t>
            </a:r>
            <a:endParaRPr/>
          </a:p>
        </p:txBody>
      </p:sp>
      <p:sp>
        <p:nvSpPr>
          <p:cNvPr id="1059" name="Google Shape;1059;p12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065" name="Google Shape;1065;p124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`for` is a very powerful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allows you to comfortably loop over data collections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Wherever power is involved, rules are necessary: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To be able to use `for` on a collection, it needs to implement an iterator-trait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Needs a function to get the next element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Needs a condition where it stops (no more elements)</a:t>
            </a:r>
            <a:endParaRPr/>
          </a:p>
        </p:txBody>
      </p:sp>
      <p:sp>
        <p:nvSpPr>
          <p:cNvPr id="1066" name="Google Shape;1066;p12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072" name="Google Shape;1072;p125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`for` is a very powerful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allows you to comfortably loop over data collections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Wherever power is involved, rules are necessary: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To be able to use `for` on a collection, it needs to implement an iterator-trait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`for` usually </a:t>
            </a:r>
            <a:r>
              <a:rPr lang="de"/>
              <a:t>implicitly</a:t>
            </a:r>
            <a:r>
              <a:rPr lang="de"/>
              <a:t> turns your collections into iterators</a:t>
            </a:r>
            <a:endParaRPr/>
          </a:p>
        </p:txBody>
      </p:sp>
      <p:sp>
        <p:nvSpPr>
          <p:cNvPr id="1073" name="Google Shape;1073;p12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079" name="Google Shape;1079;p126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`for` is a very powerful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allows you to comfortably loop over data collections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Wherever power is involved, rules are necessary: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To be able to use `for` on a collection, it needs to implement an iterator-trait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`for` usually implicitly turns your collections into iterators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you’re not using a reference, it moves the collection and you can’t use it anymore</a:t>
            </a:r>
            <a:endParaRPr/>
          </a:p>
        </p:txBody>
      </p:sp>
      <p:sp>
        <p:nvSpPr>
          <p:cNvPr id="1080" name="Google Shape;1080;p12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086" name="Google Shape;1086;p127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`for` is a very powerful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allows you to comfortably loop over data collections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Wherever power is involved, rules are necessary: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To be able to use `for` on a collection, it needs to implement an iterator-trait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`for` usually implicitly turns your collections into iterators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you’re not using a reference, it moves the collection and you can’t use it anymore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will be covered next week when we introduce the Ownership Model, for now most examples only work as isolated blocks :^)</a:t>
            </a:r>
            <a:endParaRPr/>
          </a:p>
        </p:txBody>
      </p:sp>
      <p:sp>
        <p:nvSpPr>
          <p:cNvPr id="1087" name="Google Shape;1087;p12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093" name="Google Shape;1093;p128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`for` is a very powerful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allows you to comfortably loop over data collections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Wherever power is involved, rules are necessary: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To be able to use `for` on a collection, it needs to implement an iterator-trait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`for` usually implicitly turns your collections into iterators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you’re not using a reference, it moves the collection and you can’t use it anymore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will be covered next week when we introduce the Ownership Model, for now most examples only work as isolated blocks :^)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feel very brave, you can try and slap </a:t>
            </a:r>
            <a:r>
              <a:rPr lang="de">
                <a:solidFill>
                  <a:srgbClr val="00FF00"/>
                </a:solidFill>
              </a:rPr>
              <a:t>&amp;</a:t>
            </a:r>
            <a:r>
              <a:rPr lang="de"/>
              <a:t> in front of vectors when you use them in a `for` loop, and see what happens</a:t>
            </a:r>
            <a:endParaRPr/>
          </a:p>
        </p:txBody>
      </p:sp>
      <p:sp>
        <p:nvSpPr>
          <p:cNvPr id="1094" name="Google Shape;1094;p12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1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100" name="Google Shape;1100;p129"/>
          <p:cNvSpPr txBox="1"/>
          <p:nvPr>
            <p:ph idx="1" type="body"/>
          </p:nvPr>
        </p:nvSpPr>
        <p:spPr>
          <a:xfrm>
            <a:off x="1297500" y="1567550"/>
            <a:ext cx="7038900" cy="29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`for` is a very powerful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allows you to comfortably loop over data collections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Wherever power is involved, rules are necessary: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To be able to use `for` on a collection, it needs to implement an iterator-trait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`for` usually implicitly turns your collections into iterators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you’re not using a reference, it moves the collection and you can’t use it anymore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will be covered next week when we introduce the Ownership Model, for now most examples only work as isolated blocks :^)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feel very brave, you can try and slap </a:t>
            </a:r>
            <a:r>
              <a:rPr lang="de">
                <a:solidFill>
                  <a:srgbClr val="00FF00"/>
                </a:solidFill>
              </a:rPr>
              <a:t>&amp;</a:t>
            </a:r>
            <a:r>
              <a:rPr lang="de"/>
              <a:t> in front of vectors when you use them in a `for` loop, and see what happens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Iterators are scary and complex, we’ll ignore most of it as long as possible and still have fun with our non-idiomatic code :)</a:t>
            </a:r>
            <a:endParaRPr/>
          </a:p>
        </p:txBody>
      </p:sp>
      <p:sp>
        <p:nvSpPr>
          <p:cNvPr id="1101" name="Google Shape;1101;p12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107" name="Google Shape;1107;p130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`for` loop may look like this:</a:t>
            </a:r>
            <a:endParaRPr/>
          </a:p>
        </p:txBody>
      </p:sp>
      <p:sp>
        <p:nvSpPr>
          <p:cNvPr id="1108" name="Google Shape;1108;p13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109" name="Google Shape;1109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875" y="1909275"/>
            <a:ext cx="7014249" cy="17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115" name="Google Shape;1115;p131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`for` loop may look like this:</a:t>
            </a:r>
            <a:endParaRPr/>
          </a:p>
        </p:txBody>
      </p:sp>
      <p:sp>
        <p:nvSpPr>
          <p:cNvPr id="1116" name="Google Shape;1116;p13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117" name="Google Shape;1117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875" y="1909275"/>
            <a:ext cx="7014249" cy="17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8" name="Google Shape;1118;p131"/>
          <p:cNvSpPr txBox="1"/>
          <p:nvPr/>
        </p:nvSpPr>
        <p:spPr>
          <a:xfrm>
            <a:off x="1803925" y="316952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syntax is very readable: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every element in the array, do X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Integers in Rust: i8, u8, i16, u16, …, i128, u128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mut` to declare a 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</a:t>
            </a:r>
            <a:r>
              <a:rPr lang="de">
                <a:solidFill>
                  <a:srgbClr val="00FF00"/>
                </a:solidFill>
              </a:rPr>
              <a:t>: [type; size]</a:t>
            </a:r>
            <a:r>
              <a:rPr lang="de"/>
              <a:t> = …;` to declare an array </a:t>
            </a:r>
            <a:r>
              <a:rPr lang="de"/>
              <a:t>with</a:t>
            </a:r>
            <a:r>
              <a:rPr lang="de"/>
              <a:t> the given type and size</a:t>
            </a:r>
            <a:endParaRPr/>
          </a:p>
        </p:txBody>
      </p:sp>
      <p:sp>
        <p:nvSpPr>
          <p:cNvPr id="212" name="Google Shape;212;p2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124" name="Google Shape;1124;p132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`for` loop may look like this:</a:t>
            </a:r>
            <a:endParaRPr/>
          </a:p>
        </p:txBody>
      </p:sp>
      <p:sp>
        <p:nvSpPr>
          <p:cNvPr id="1125" name="Google Shape;1125;p13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26" name="Google Shape;1126;p132"/>
          <p:cNvSpPr txBox="1"/>
          <p:nvPr/>
        </p:nvSpPr>
        <p:spPr>
          <a:xfrm>
            <a:off x="2295850" y="3795100"/>
            <a:ext cx="3079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Instead of using indices, in the loop you’re always working with the current element, in this case called `element`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7" name="Google Shape;1127;p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875" y="1909275"/>
            <a:ext cx="7014249" cy="17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8" name="Google Shape;1128;p132"/>
          <p:cNvSpPr/>
          <p:nvPr/>
        </p:nvSpPr>
        <p:spPr>
          <a:xfrm>
            <a:off x="1654483" y="2757850"/>
            <a:ext cx="603950" cy="1090700"/>
          </a:xfrm>
          <a:custGeom>
            <a:rect b="b" l="l" r="r" t="t"/>
            <a:pathLst>
              <a:path extrusionOk="0" h="43628" w="24158">
                <a:moveTo>
                  <a:pt x="24158" y="43628"/>
                </a:moveTo>
                <a:cubicBezTo>
                  <a:pt x="13174" y="38750"/>
                  <a:pt x="2562" y="28466"/>
                  <a:pt x="204" y="16681"/>
                </a:cubicBezTo>
                <a:cubicBezTo>
                  <a:pt x="-1022" y="10554"/>
                  <a:pt x="4337" y="4415"/>
                  <a:pt x="875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29" name="Google Shape;1129;p132"/>
          <p:cNvSpPr/>
          <p:nvPr/>
        </p:nvSpPr>
        <p:spPr>
          <a:xfrm>
            <a:off x="5295325" y="3217650"/>
            <a:ext cx="1764400" cy="1018025"/>
          </a:xfrm>
          <a:custGeom>
            <a:rect b="b" l="l" r="r" t="t"/>
            <a:pathLst>
              <a:path extrusionOk="0" h="40721" w="70576">
                <a:moveTo>
                  <a:pt x="0" y="40421"/>
                </a:moveTo>
                <a:cubicBezTo>
                  <a:pt x="8637" y="40421"/>
                  <a:pt x="17606" y="41621"/>
                  <a:pt x="25878" y="39138"/>
                </a:cubicBezTo>
                <a:cubicBezTo>
                  <a:pt x="41126" y="34561"/>
                  <a:pt x="56087" y="24944"/>
                  <a:pt x="65015" y="11763"/>
                </a:cubicBezTo>
                <a:cubicBezTo>
                  <a:pt x="67447" y="8172"/>
                  <a:pt x="70576" y="4337"/>
                  <a:pt x="7057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135" name="Google Shape;1135;p133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`for` loop may look like this:</a:t>
            </a:r>
            <a:endParaRPr/>
          </a:p>
        </p:txBody>
      </p:sp>
      <p:sp>
        <p:nvSpPr>
          <p:cNvPr id="1136" name="Google Shape;1136;p13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137" name="Google Shape;1137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25" y="3111287"/>
            <a:ext cx="5763674" cy="14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" name="Google Shape;1138;p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7538" y="1307838"/>
            <a:ext cx="1590675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9" name="Google Shape;1139;p133"/>
          <p:cNvSpPr txBox="1"/>
          <p:nvPr/>
        </p:nvSpPr>
        <p:spPr>
          <a:xfrm>
            <a:off x="5212000" y="1254375"/>
            <a:ext cx="92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145" name="Google Shape;1145;p134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`for` loop may look like this:</a:t>
            </a:r>
            <a:endParaRPr/>
          </a:p>
        </p:txBody>
      </p:sp>
      <p:sp>
        <p:nvSpPr>
          <p:cNvPr id="1146" name="Google Shape;1146;p13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47" name="Google Shape;1147;p134"/>
          <p:cNvSpPr txBox="1"/>
          <p:nvPr/>
        </p:nvSpPr>
        <p:spPr>
          <a:xfrm>
            <a:off x="5212000" y="1254375"/>
            <a:ext cx="92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8" name="Google Shape;1148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50" y="3267176"/>
            <a:ext cx="7709325" cy="13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9" name="Google Shape;1149;p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7738" y="1307850"/>
            <a:ext cx="202882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155" name="Google Shape;1155;p135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`for` loop may look like this:</a:t>
            </a:r>
            <a:endParaRPr/>
          </a:p>
        </p:txBody>
      </p:sp>
      <p:sp>
        <p:nvSpPr>
          <p:cNvPr id="1156" name="Google Shape;1156;p13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57" name="Google Shape;1157;p135"/>
          <p:cNvSpPr txBox="1"/>
          <p:nvPr/>
        </p:nvSpPr>
        <p:spPr>
          <a:xfrm>
            <a:off x="5212000" y="1254375"/>
            <a:ext cx="92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8" name="Google Shape;1158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50" y="3267176"/>
            <a:ext cx="7709325" cy="13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1159;p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7738" y="1307850"/>
            <a:ext cx="2028825" cy="1162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0" name="Google Shape;1160;p135"/>
          <p:cNvCxnSpPr/>
          <p:nvPr/>
        </p:nvCxnSpPr>
        <p:spPr>
          <a:xfrm flipH="1">
            <a:off x="1256425" y="2961025"/>
            <a:ext cx="1210500" cy="6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1" name="Google Shape;1161;p135"/>
          <p:cNvSpPr txBox="1"/>
          <p:nvPr/>
        </p:nvSpPr>
        <p:spPr>
          <a:xfrm>
            <a:off x="2440200" y="27364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 can name this whatever you want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167" name="Google Shape;1167;p136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`for` loop may look like this:</a:t>
            </a:r>
            <a:endParaRPr/>
          </a:p>
        </p:txBody>
      </p:sp>
      <p:sp>
        <p:nvSpPr>
          <p:cNvPr id="1168" name="Google Shape;1168;p13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169" name="Google Shape;1169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784" y="2348522"/>
            <a:ext cx="6340425" cy="14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1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175" name="Google Shape;1175;p137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`for` loop may look like this:</a:t>
            </a:r>
            <a:endParaRPr/>
          </a:p>
        </p:txBody>
      </p:sp>
      <p:sp>
        <p:nvSpPr>
          <p:cNvPr id="1176" name="Google Shape;1176;p13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177" name="Google Shape;1177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784" y="2348522"/>
            <a:ext cx="6340425" cy="1493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8" name="Google Shape;1178;p137"/>
          <p:cNvCxnSpPr/>
          <p:nvPr/>
        </p:nvCxnSpPr>
        <p:spPr>
          <a:xfrm flipH="1">
            <a:off x="3846500" y="1538800"/>
            <a:ext cx="1881900" cy="95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9" name="Google Shape;1179;p137"/>
          <p:cNvSpPr txBox="1"/>
          <p:nvPr/>
        </p:nvSpPr>
        <p:spPr>
          <a:xfrm>
            <a:off x="5728400" y="993425"/>
            <a:ext cx="3079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Rust’s range operator: Creates a range of values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Here: Creates a range of whole numbers between 0 and 10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1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185" name="Google Shape;1185;p138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`for` loop may look like this:</a:t>
            </a:r>
            <a:endParaRPr/>
          </a:p>
        </p:txBody>
      </p:sp>
      <p:sp>
        <p:nvSpPr>
          <p:cNvPr id="1186" name="Google Shape;1186;p13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187" name="Google Shape;1187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784" y="2348522"/>
            <a:ext cx="6340425" cy="1493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8" name="Google Shape;1188;p138"/>
          <p:cNvCxnSpPr/>
          <p:nvPr/>
        </p:nvCxnSpPr>
        <p:spPr>
          <a:xfrm flipH="1">
            <a:off x="3846500" y="1538800"/>
            <a:ext cx="1881900" cy="95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9" name="Google Shape;1189;p138"/>
          <p:cNvSpPr txBox="1"/>
          <p:nvPr/>
        </p:nvSpPr>
        <p:spPr>
          <a:xfrm>
            <a:off x="5728400" y="993425"/>
            <a:ext cx="3079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Rust’s range operator: Creates a range of values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Here: Creates a range of whole numbers between 0 and 10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0" name="Google Shape;1190;p138"/>
          <p:cNvSpPr/>
          <p:nvPr/>
        </p:nvSpPr>
        <p:spPr>
          <a:xfrm>
            <a:off x="2169606" y="2816650"/>
            <a:ext cx="195750" cy="1117450"/>
          </a:xfrm>
          <a:custGeom>
            <a:rect b="b" l="l" r="r" t="t"/>
            <a:pathLst>
              <a:path extrusionOk="0" h="44698" w="7830">
                <a:moveTo>
                  <a:pt x="7830" y="44698"/>
                </a:moveTo>
                <a:cubicBezTo>
                  <a:pt x="-1332" y="32923"/>
                  <a:pt x="-2786" y="12423"/>
                  <a:pt x="547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1" name="Google Shape;1191;p138"/>
          <p:cNvSpPr txBox="1"/>
          <p:nvPr/>
        </p:nvSpPr>
        <p:spPr>
          <a:xfrm>
            <a:off x="2306525" y="3779150"/>
            <a:ext cx="379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`n` will take on the values 0, 1, 2, 3, 4, 5, 6, 7, 8, 9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1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Extra</a:t>
            </a:r>
            <a:endParaRPr/>
          </a:p>
        </p:txBody>
      </p:sp>
      <p:sp>
        <p:nvSpPr>
          <p:cNvPr id="1197" name="Google Shape;1197;p139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Converting from an iterator-based `for` loop to a normal `loop`:</a:t>
            </a:r>
            <a:endParaRPr/>
          </a:p>
        </p:txBody>
      </p:sp>
      <p:sp>
        <p:nvSpPr>
          <p:cNvPr id="1198" name="Google Shape;1198;p13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199" name="Google Shape;1199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911303"/>
            <a:ext cx="8184001" cy="1466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Extra</a:t>
            </a:r>
            <a:endParaRPr/>
          </a:p>
        </p:txBody>
      </p:sp>
      <p:sp>
        <p:nvSpPr>
          <p:cNvPr id="1205" name="Google Shape;1205;p140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Converting from an iterator-based `for` loop to a normal `loop`:</a:t>
            </a:r>
            <a:endParaRPr/>
          </a:p>
        </p:txBody>
      </p:sp>
      <p:sp>
        <p:nvSpPr>
          <p:cNvPr id="1206" name="Google Shape;1206;p14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07" name="Google Shape;1207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72" y="1922100"/>
            <a:ext cx="7677226" cy="18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Extra</a:t>
            </a:r>
            <a:endParaRPr/>
          </a:p>
        </p:txBody>
      </p:sp>
      <p:sp>
        <p:nvSpPr>
          <p:cNvPr id="1213" name="Google Shape;1213;p141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Converting from an iterator-based `for` loop to a normal `loop`:</a:t>
            </a:r>
            <a:endParaRPr/>
          </a:p>
        </p:txBody>
      </p:sp>
      <p:sp>
        <p:nvSpPr>
          <p:cNvPr id="1214" name="Google Shape;1214;p14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15" name="Google Shape;1215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72" y="1922100"/>
            <a:ext cx="7677226" cy="180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6" name="Google Shape;1216;p141"/>
          <p:cNvCxnSpPr/>
          <p:nvPr/>
        </p:nvCxnSpPr>
        <p:spPr>
          <a:xfrm rot="10800000">
            <a:off x="4990625" y="2442375"/>
            <a:ext cx="4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7" name="Google Shape;1217;p141"/>
          <p:cNvSpPr txBox="1"/>
          <p:nvPr/>
        </p:nvSpPr>
        <p:spPr>
          <a:xfrm>
            <a:off x="5434325" y="22499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Generate all indices of your vector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18" name="Google Shape;1218;p141"/>
          <p:cNvCxnSpPr/>
          <p:nvPr/>
        </p:nvCxnSpPr>
        <p:spPr>
          <a:xfrm rot="10800000">
            <a:off x="5327475" y="2832700"/>
            <a:ext cx="29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9" name="Google Shape;1219;p141"/>
          <p:cNvSpPr txBox="1"/>
          <p:nvPr/>
        </p:nvSpPr>
        <p:spPr>
          <a:xfrm>
            <a:off x="5568000" y="26402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Normal index access now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Integers in Rust: i8, u8, i16, u16, …, i128, u128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mut` to declare a 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</a:t>
            </a:r>
            <a:r>
              <a:rPr lang="de">
                <a:solidFill>
                  <a:srgbClr val="00FF00"/>
                </a:solidFill>
              </a:rPr>
              <a:t>: [type; size]</a:t>
            </a:r>
            <a:r>
              <a:rPr lang="de"/>
              <a:t>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</a:t>
            </a:r>
            <a:r>
              <a:rPr lang="de">
                <a:solidFill>
                  <a:srgbClr val="00FF00"/>
                </a:solidFill>
              </a:rPr>
              <a:t>: Vec&lt;type&gt;</a:t>
            </a:r>
            <a:r>
              <a:rPr lang="de"/>
              <a:t> = …;` to declare a vector with the given type</a:t>
            </a:r>
            <a:endParaRPr/>
          </a:p>
        </p:txBody>
      </p:sp>
      <p:sp>
        <p:nvSpPr>
          <p:cNvPr id="219" name="Google Shape;219;p2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Extra</a:t>
            </a:r>
            <a:endParaRPr/>
          </a:p>
        </p:txBody>
      </p:sp>
      <p:sp>
        <p:nvSpPr>
          <p:cNvPr id="1225" name="Google Shape;1225;p142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Converting from an iterator-based `for` loop to a normal `loop`:</a:t>
            </a:r>
            <a:endParaRPr/>
          </a:p>
        </p:txBody>
      </p:sp>
      <p:sp>
        <p:nvSpPr>
          <p:cNvPr id="1226" name="Google Shape;1226;p14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27" name="Google Shape;1227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72" y="1922100"/>
            <a:ext cx="7677226" cy="18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142"/>
          <p:cNvSpPr/>
          <p:nvPr/>
        </p:nvSpPr>
        <p:spPr>
          <a:xfrm>
            <a:off x="761350" y="2645550"/>
            <a:ext cx="636250" cy="1331325"/>
          </a:xfrm>
          <a:custGeom>
            <a:rect b="b" l="l" r="r" t="t"/>
            <a:pathLst>
              <a:path extrusionOk="0" h="53253" w="25450">
                <a:moveTo>
                  <a:pt x="25450" y="53253"/>
                </a:moveTo>
                <a:cubicBezTo>
                  <a:pt x="15759" y="52041"/>
                  <a:pt x="9542" y="40119"/>
                  <a:pt x="6630" y="30797"/>
                </a:cubicBezTo>
                <a:cubicBezTo>
                  <a:pt x="3499" y="20774"/>
                  <a:pt x="0" y="10501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229" name="Google Shape;1229;p142"/>
          <p:cNvSpPr txBox="1"/>
          <p:nvPr/>
        </p:nvSpPr>
        <p:spPr>
          <a:xfrm>
            <a:off x="1381550" y="38004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Still using `for`, we need to go deeper!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Extra</a:t>
            </a:r>
            <a:endParaRPr/>
          </a:p>
        </p:txBody>
      </p:sp>
      <p:sp>
        <p:nvSpPr>
          <p:cNvPr id="1235" name="Google Shape;1235;p143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Converting from an iterator-based `for` loop to a normal `loop`:</a:t>
            </a:r>
            <a:endParaRPr/>
          </a:p>
        </p:txBody>
      </p:sp>
      <p:sp>
        <p:nvSpPr>
          <p:cNvPr id="1236" name="Google Shape;1236;p14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37" name="Google Shape;1237;p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713" y="1924324"/>
            <a:ext cx="6602574" cy="25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1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Extra</a:t>
            </a:r>
            <a:endParaRPr/>
          </a:p>
        </p:txBody>
      </p:sp>
      <p:sp>
        <p:nvSpPr>
          <p:cNvPr id="1243" name="Google Shape;1243;p144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Converting from an iterator-based `for` loop to a normal `loop`:</a:t>
            </a:r>
            <a:endParaRPr/>
          </a:p>
        </p:txBody>
      </p:sp>
      <p:sp>
        <p:nvSpPr>
          <p:cNvPr id="1244" name="Google Shape;1244;p14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45" name="Google Shape;1245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713" y="1924324"/>
            <a:ext cx="6602574" cy="251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6" name="Google Shape;1246;p144"/>
          <p:cNvCxnSpPr/>
          <p:nvPr/>
        </p:nvCxnSpPr>
        <p:spPr>
          <a:xfrm flipH="1">
            <a:off x="5739150" y="1838225"/>
            <a:ext cx="8661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7" name="Google Shape;1247;p144"/>
          <p:cNvCxnSpPr/>
          <p:nvPr/>
        </p:nvCxnSpPr>
        <p:spPr>
          <a:xfrm flipH="1">
            <a:off x="5498375" y="1838225"/>
            <a:ext cx="1096200" cy="5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8" name="Google Shape;1248;p144"/>
          <p:cNvSpPr txBox="1"/>
          <p:nvPr/>
        </p:nvSpPr>
        <p:spPr>
          <a:xfrm>
            <a:off x="6594575" y="1619000"/>
            <a:ext cx="253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Range is still there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1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Extra</a:t>
            </a:r>
            <a:endParaRPr/>
          </a:p>
        </p:txBody>
      </p:sp>
      <p:sp>
        <p:nvSpPr>
          <p:cNvPr id="1254" name="Google Shape;1254;p145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Converting from an iterator-based `for` loop to a normal `loop`:</a:t>
            </a:r>
            <a:endParaRPr/>
          </a:p>
        </p:txBody>
      </p:sp>
      <p:sp>
        <p:nvSpPr>
          <p:cNvPr id="1255" name="Google Shape;1255;p14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56" name="Google Shape;1256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713" y="1924324"/>
            <a:ext cx="6602574" cy="251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7" name="Google Shape;1257;p145"/>
          <p:cNvCxnSpPr/>
          <p:nvPr/>
        </p:nvCxnSpPr>
        <p:spPr>
          <a:xfrm flipH="1">
            <a:off x="5739150" y="1838225"/>
            <a:ext cx="8661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8" name="Google Shape;1258;p145"/>
          <p:cNvCxnSpPr/>
          <p:nvPr/>
        </p:nvCxnSpPr>
        <p:spPr>
          <a:xfrm flipH="1">
            <a:off x="5498375" y="1838225"/>
            <a:ext cx="1096200" cy="5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9" name="Google Shape;1259;p145"/>
          <p:cNvSpPr txBox="1"/>
          <p:nvPr/>
        </p:nvSpPr>
        <p:spPr>
          <a:xfrm>
            <a:off x="6594575" y="1619000"/>
            <a:ext cx="253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Range is still there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60" name="Google Shape;1260;p145"/>
          <p:cNvCxnSpPr/>
          <p:nvPr/>
        </p:nvCxnSpPr>
        <p:spPr>
          <a:xfrm rot="10800000">
            <a:off x="4028225" y="3901850"/>
            <a:ext cx="716400" cy="1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1" name="Google Shape;1261;p145"/>
          <p:cNvSpPr txBox="1"/>
          <p:nvPr/>
        </p:nvSpPr>
        <p:spPr>
          <a:xfrm>
            <a:off x="4728575" y="3976875"/>
            <a:ext cx="413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Also need to manage the ‘Get Next’ step of an iterator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Extra</a:t>
            </a:r>
            <a:endParaRPr/>
          </a:p>
        </p:txBody>
      </p:sp>
      <p:sp>
        <p:nvSpPr>
          <p:cNvPr id="1267" name="Google Shape;1267;p146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Converting from an iterator-based `for` loop to a normal `loop`:</a:t>
            </a:r>
            <a:endParaRPr/>
          </a:p>
        </p:txBody>
      </p:sp>
      <p:sp>
        <p:nvSpPr>
          <p:cNvPr id="1268" name="Google Shape;1268;p14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69" name="Google Shape;1269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376" y="1914875"/>
            <a:ext cx="4951225" cy="28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4" name="Google Shape;1274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376" y="1914875"/>
            <a:ext cx="4951225" cy="28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5" name="Google Shape;1275;p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Extra</a:t>
            </a:r>
            <a:endParaRPr/>
          </a:p>
        </p:txBody>
      </p:sp>
      <p:sp>
        <p:nvSpPr>
          <p:cNvPr id="1276" name="Google Shape;1276;p147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Converting from an iterator-based `for` loop to a normal `loop`:</a:t>
            </a:r>
            <a:endParaRPr/>
          </a:p>
        </p:txBody>
      </p:sp>
      <p:sp>
        <p:nvSpPr>
          <p:cNvPr id="1277" name="Google Shape;1277;p14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cxnSp>
        <p:nvCxnSpPr>
          <p:cNvPr id="1278" name="Google Shape;1278;p147"/>
          <p:cNvCxnSpPr/>
          <p:nvPr/>
        </p:nvCxnSpPr>
        <p:spPr>
          <a:xfrm flipH="1">
            <a:off x="4012100" y="2121575"/>
            <a:ext cx="2047800" cy="4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9" name="Google Shape;1279;p147"/>
          <p:cNvSpPr txBox="1"/>
          <p:nvPr/>
        </p:nvSpPr>
        <p:spPr>
          <a:xfrm>
            <a:off x="6059900" y="1740875"/>
            <a:ext cx="2752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a `while` we want to loop while condition is `true`, so we want to break out of the loop when condition is `false`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 (a &lt; b) ⇒ a &gt;= b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4" name="Google Shape;1284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376" y="1914875"/>
            <a:ext cx="4951225" cy="28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p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Extra</a:t>
            </a:r>
            <a:endParaRPr/>
          </a:p>
        </p:txBody>
      </p:sp>
      <p:sp>
        <p:nvSpPr>
          <p:cNvPr id="1286" name="Google Shape;1286;p148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Converting from an iterator-based `for` loop to a normal `loop`:</a:t>
            </a:r>
            <a:endParaRPr/>
          </a:p>
        </p:txBody>
      </p:sp>
      <p:sp>
        <p:nvSpPr>
          <p:cNvPr id="1287" name="Google Shape;1287;p14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cxnSp>
        <p:nvCxnSpPr>
          <p:cNvPr id="1288" name="Google Shape;1288;p148"/>
          <p:cNvCxnSpPr/>
          <p:nvPr/>
        </p:nvCxnSpPr>
        <p:spPr>
          <a:xfrm flipH="1">
            <a:off x="4012100" y="2121575"/>
            <a:ext cx="2047800" cy="4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9" name="Google Shape;1289;p148"/>
          <p:cNvSpPr txBox="1"/>
          <p:nvPr/>
        </p:nvSpPr>
        <p:spPr>
          <a:xfrm>
            <a:off x="6059900" y="1740875"/>
            <a:ext cx="2752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a `while` we want to loop while condition is `true`, so we want to break out of the loop when condition is `false`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 (a &lt; b) ⇒ a &gt;= b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90" name="Google Shape;1290;p148"/>
          <p:cNvCxnSpPr/>
          <p:nvPr/>
        </p:nvCxnSpPr>
        <p:spPr>
          <a:xfrm rot="10800000">
            <a:off x="4012100" y="3025175"/>
            <a:ext cx="119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1" name="Google Shape;1291;p148"/>
          <p:cNvSpPr txBox="1"/>
          <p:nvPr/>
        </p:nvSpPr>
        <p:spPr>
          <a:xfrm>
            <a:off x="5155100" y="2848175"/>
            <a:ext cx="3657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Special keyword to break out of any loop, while or for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Program continues execution after loop-body, in this case after the pink brackets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1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Extra</a:t>
            </a:r>
            <a:endParaRPr/>
          </a:p>
        </p:txBody>
      </p:sp>
      <p:sp>
        <p:nvSpPr>
          <p:cNvPr id="1297" name="Google Shape;1297;p149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Converting from an iterator-based `for` loop to a normal `loop`:</a:t>
            </a:r>
            <a:endParaRPr/>
          </a:p>
        </p:txBody>
      </p:sp>
      <p:sp>
        <p:nvSpPr>
          <p:cNvPr id="1298" name="Google Shape;1298;p14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99" name="Google Shape;1299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376" y="1914875"/>
            <a:ext cx="4951225" cy="2871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0" name="Google Shape;1300;p149"/>
          <p:cNvCxnSpPr/>
          <p:nvPr/>
        </p:nvCxnSpPr>
        <p:spPr>
          <a:xfrm flipH="1">
            <a:off x="6081225" y="2779225"/>
            <a:ext cx="727200" cy="7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1" name="Google Shape;1301;p149"/>
          <p:cNvSpPr txBox="1"/>
          <p:nvPr/>
        </p:nvSpPr>
        <p:spPr>
          <a:xfrm>
            <a:off x="6792400" y="2554675"/>
            <a:ext cx="235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Still access as usual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1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07" name="Google Shape;1307;p15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08" name="Google Shape;1308;p150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 big exercise today!</a:t>
            </a:r>
            <a:endParaRPr/>
          </a:p>
        </p:txBody>
      </p:sp>
      <p:pic>
        <p:nvPicPr>
          <p:cNvPr id="1309" name="Google Shape;1309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1935125"/>
            <a:ext cx="3509600" cy="257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150"/>
          <p:cNvSpPr/>
          <p:nvPr/>
        </p:nvSpPr>
        <p:spPr>
          <a:xfrm>
            <a:off x="836200" y="1935125"/>
            <a:ext cx="461400" cy="25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1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16" name="Google Shape;1316;p15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17" name="Google Shape;1317;p151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 big exercise today!</a:t>
            </a:r>
            <a:endParaRPr/>
          </a:p>
        </p:txBody>
      </p:sp>
      <p:pic>
        <p:nvPicPr>
          <p:cNvPr id="1318" name="Google Shape;1318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1935125"/>
            <a:ext cx="3509600" cy="257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19" name="Google Shape;1319;p151"/>
          <p:cNvSpPr/>
          <p:nvPr/>
        </p:nvSpPr>
        <p:spPr>
          <a:xfrm>
            <a:off x="836200" y="1935125"/>
            <a:ext cx="461400" cy="25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0" name="Google Shape;1320;p151"/>
          <p:cNvSpPr txBox="1"/>
          <p:nvPr/>
        </p:nvSpPr>
        <p:spPr>
          <a:xfrm>
            <a:off x="5049375" y="1822175"/>
            <a:ext cx="371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What’s the value of `counter` after the 2 loops?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Integers in Rust: i8, u8, i16, u16, …, i128, u128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mut` to declare a 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</a:t>
            </a:r>
            <a:r>
              <a:rPr lang="de">
                <a:solidFill>
                  <a:srgbClr val="00FF00"/>
                </a:solidFill>
              </a:rPr>
              <a:t>: [type; size]</a:t>
            </a:r>
            <a:r>
              <a:rPr lang="de"/>
              <a:t>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</a:t>
            </a:r>
            <a:r>
              <a:rPr lang="de">
                <a:solidFill>
                  <a:srgbClr val="00FF00"/>
                </a:solidFill>
              </a:rPr>
              <a:t>: Vec&lt;type&gt;</a:t>
            </a:r>
            <a:r>
              <a:rPr lang="de"/>
              <a:t>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Elements in Arrays and Vectors always </a:t>
            </a:r>
            <a:r>
              <a:rPr lang="de"/>
              <a:t>have the same type</a:t>
            </a:r>
            <a:endParaRPr/>
          </a:p>
        </p:txBody>
      </p:sp>
      <p:sp>
        <p:nvSpPr>
          <p:cNvPr id="226" name="Google Shape;226;p2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26" name="Google Shape;1326;p15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27" name="Google Shape;1327;p152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 big exercise today!</a:t>
            </a:r>
            <a:endParaRPr/>
          </a:p>
        </p:txBody>
      </p:sp>
      <p:pic>
        <p:nvPicPr>
          <p:cNvPr id="1328" name="Google Shape;1328;p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1935125"/>
            <a:ext cx="3509600" cy="257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9" name="Google Shape;1329;p152"/>
          <p:cNvSpPr/>
          <p:nvPr/>
        </p:nvSpPr>
        <p:spPr>
          <a:xfrm>
            <a:off x="836200" y="1935125"/>
            <a:ext cx="461400" cy="25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0" name="Google Shape;1330;p152"/>
          <p:cNvSpPr txBox="1"/>
          <p:nvPr/>
        </p:nvSpPr>
        <p:spPr>
          <a:xfrm>
            <a:off x="5049375" y="1822175"/>
            <a:ext cx="371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What’s the value of `counter` after the 2 loops?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1" name="Google Shape;1331;p152"/>
          <p:cNvSpPr txBox="1"/>
          <p:nvPr/>
        </p:nvSpPr>
        <p:spPr>
          <a:xfrm>
            <a:off x="5306025" y="24156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Answer: 100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37" name="Google Shape;1337;p15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38" name="Google Shape;1338;p153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 big exercise today!</a:t>
            </a:r>
            <a:endParaRPr/>
          </a:p>
        </p:txBody>
      </p:sp>
      <p:pic>
        <p:nvPicPr>
          <p:cNvPr id="1339" name="Google Shape;1339;p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1935125"/>
            <a:ext cx="3509600" cy="257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40" name="Google Shape;1340;p153"/>
          <p:cNvSpPr/>
          <p:nvPr/>
        </p:nvSpPr>
        <p:spPr>
          <a:xfrm>
            <a:off x="836200" y="1935125"/>
            <a:ext cx="461400" cy="25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1" name="Google Shape;1341;p153"/>
          <p:cNvSpPr txBox="1"/>
          <p:nvPr/>
        </p:nvSpPr>
        <p:spPr>
          <a:xfrm>
            <a:off x="5049375" y="1822175"/>
            <a:ext cx="371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What’s the value of `counter` after the 2 loops?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2" name="Google Shape;1342;p153"/>
          <p:cNvSpPr txBox="1"/>
          <p:nvPr/>
        </p:nvSpPr>
        <p:spPr>
          <a:xfrm>
            <a:off x="5306025" y="2415650"/>
            <a:ext cx="3079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Answer: 100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When nesting loops, you’re multiplying their loop-counts together: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48" name="Google Shape;1348;p15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49" name="Google Shape;1349;p154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 big exercise today!</a:t>
            </a:r>
            <a:endParaRPr/>
          </a:p>
        </p:txBody>
      </p:sp>
      <p:pic>
        <p:nvPicPr>
          <p:cNvPr id="1350" name="Google Shape;1350;p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1935125"/>
            <a:ext cx="3509600" cy="257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1" name="Google Shape;1351;p154"/>
          <p:cNvSpPr/>
          <p:nvPr/>
        </p:nvSpPr>
        <p:spPr>
          <a:xfrm>
            <a:off x="836200" y="1935125"/>
            <a:ext cx="461400" cy="25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2" name="Google Shape;1352;p154"/>
          <p:cNvSpPr txBox="1"/>
          <p:nvPr/>
        </p:nvSpPr>
        <p:spPr>
          <a:xfrm>
            <a:off x="5049375" y="1822175"/>
            <a:ext cx="371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What’s the value of `counter` after the 2 loops?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3" name="Google Shape;1353;p154"/>
          <p:cNvSpPr txBox="1"/>
          <p:nvPr/>
        </p:nvSpPr>
        <p:spPr>
          <a:xfrm>
            <a:off x="5306025" y="2415650"/>
            <a:ext cx="30798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Answer: 100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When nesting loops, you’re multiplying their loop-counts together: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For every outer loop you need to run the inner loop 10 times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1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59" name="Google Shape;1359;p15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60" name="Google Shape;1360;p155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 big exercise today!</a:t>
            </a:r>
            <a:endParaRPr/>
          </a:p>
        </p:txBody>
      </p:sp>
      <p:pic>
        <p:nvPicPr>
          <p:cNvPr id="1361" name="Google Shape;1361;p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1935125"/>
            <a:ext cx="3509600" cy="257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2" name="Google Shape;1362;p155"/>
          <p:cNvSpPr/>
          <p:nvPr/>
        </p:nvSpPr>
        <p:spPr>
          <a:xfrm>
            <a:off x="836200" y="1935125"/>
            <a:ext cx="461400" cy="25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3" name="Google Shape;1363;p155"/>
          <p:cNvSpPr txBox="1"/>
          <p:nvPr/>
        </p:nvSpPr>
        <p:spPr>
          <a:xfrm>
            <a:off x="5049375" y="1822175"/>
            <a:ext cx="371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What’s the value of `counter` after the 2 loops?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4" name="Google Shape;1364;p155"/>
          <p:cNvSpPr txBox="1"/>
          <p:nvPr/>
        </p:nvSpPr>
        <p:spPr>
          <a:xfrm>
            <a:off x="5306025" y="2415650"/>
            <a:ext cx="30798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Answer: 100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When nesting loops, you’re multiplying their loop-counts together: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For every outer loop you need to run the inner loop 10 times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Running the outer loop 10 times: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10x10 = 100 iterations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1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70" name="Google Shape;1370;p15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71" name="Google Shape;1371;p156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 big exercise today!</a:t>
            </a:r>
            <a:endParaRPr/>
          </a:p>
        </p:txBody>
      </p:sp>
      <p:pic>
        <p:nvPicPr>
          <p:cNvPr id="1372" name="Google Shape;1372;p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1935125"/>
            <a:ext cx="3509600" cy="257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156"/>
          <p:cNvSpPr/>
          <p:nvPr/>
        </p:nvSpPr>
        <p:spPr>
          <a:xfrm>
            <a:off x="836200" y="1935125"/>
            <a:ext cx="461400" cy="25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4" name="Google Shape;1374;p156"/>
          <p:cNvSpPr txBox="1"/>
          <p:nvPr/>
        </p:nvSpPr>
        <p:spPr>
          <a:xfrm>
            <a:off x="5049375" y="1822175"/>
            <a:ext cx="371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What’s the value of `counter` after the 2 loops?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75" name="Google Shape;1375;p156"/>
          <p:cNvCxnSpPr/>
          <p:nvPr/>
        </p:nvCxnSpPr>
        <p:spPr>
          <a:xfrm rot="10800000">
            <a:off x="2900050" y="2961025"/>
            <a:ext cx="2764200" cy="2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6" name="Google Shape;1376;p156"/>
          <p:cNvCxnSpPr/>
          <p:nvPr/>
        </p:nvCxnSpPr>
        <p:spPr>
          <a:xfrm rot="10800000">
            <a:off x="2450825" y="2667025"/>
            <a:ext cx="3224100" cy="5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7" name="Google Shape;1377;p156"/>
          <p:cNvSpPr txBox="1"/>
          <p:nvPr/>
        </p:nvSpPr>
        <p:spPr>
          <a:xfrm>
            <a:off x="5621500" y="2983513"/>
            <a:ext cx="300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Index is not linked to variable name, shadowing did not matter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1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83" name="Google Shape;1383;p15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84" name="Google Shape;1384;p157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 big exercise today!</a:t>
            </a:r>
            <a:endParaRPr/>
          </a:p>
        </p:txBody>
      </p:sp>
      <p:sp>
        <p:nvSpPr>
          <p:cNvPr id="1385" name="Google Shape;1385;p157"/>
          <p:cNvSpPr/>
          <p:nvPr/>
        </p:nvSpPr>
        <p:spPr>
          <a:xfrm>
            <a:off x="836200" y="1935125"/>
            <a:ext cx="461400" cy="25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6" name="Google Shape;1386;p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600" y="1307850"/>
            <a:ext cx="5887276" cy="33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92" name="Google Shape;1392;p15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93" name="Google Shape;1393;p158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 big exercise today!</a:t>
            </a:r>
            <a:endParaRPr/>
          </a:p>
        </p:txBody>
      </p:sp>
      <p:sp>
        <p:nvSpPr>
          <p:cNvPr id="1394" name="Google Shape;1394;p158"/>
          <p:cNvSpPr/>
          <p:nvPr/>
        </p:nvSpPr>
        <p:spPr>
          <a:xfrm>
            <a:off x="836200" y="1935125"/>
            <a:ext cx="461400" cy="25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5" name="Google Shape;1395;p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600" y="1307850"/>
            <a:ext cx="5887276" cy="330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6" name="Google Shape;1396;p158"/>
          <p:cNvSpPr txBox="1"/>
          <p:nvPr/>
        </p:nvSpPr>
        <p:spPr>
          <a:xfrm>
            <a:off x="5136025" y="2315800"/>
            <a:ext cx="373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the vector look like in the middle?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primes does it contain?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1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02" name="Google Shape;1402;p15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03" name="Google Shape;1403;p159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 big exercise today!</a:t>
            </a:r>
            <a:endParaRPr/>
          </a:p>
        </p:txBody>
      </p:sp>
      <p:sp>
        <p:nvSpPr>
          <p:cNvPr id="1404" name="Google Shape;1404;p159"/>
          <p:cNvSpPr/>
          <p:nvPr/>
        </p:nvSpPr>
        <p:spPr>
          <a:xfrm>
            <a:off x="836200" y="1935125"/>
            <a:ext cx="461400" cy="25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5" name="Google Shape;1405;p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600" y="1307850"/>
            <a:ext cx="5887276" cy="3304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6" name="Google Shape;1406;p159"/>
          <p:cNvCxnSpPr/>
          <p:nvPr/>
        </p:nvCxnSpPr>
        <p:spPr>
          <a:xfrm rot="10800000">
            <a:off x="3263625" y="2479825"/>
            <a:ext cx="128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7" name="Google Shape;1407;p159"/>
          <p:cNvSpPr txBox="1"/>
          <p:nvPr/>
        </p:nvSpPr>
        <p:spPr>
          <a:xfrm>
            <a:off x="4600250" y="2279250"/>
            <a:ext cx="3079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We’re never actually setting elements in the vector! We’re only assigning to a local variable.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13" name="Google Shape;1413;p16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14" name="Google Shape;1414;p160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 big exercise today!</a:t>
            </a:r>
            <a:endParaRPr/>
          </a:p>
        </p:txBody>
      </p:sp>
      <p:sp>
        <p:nvSpPr>
          <p:cNvPr id="1415" name="Google Shape;1415;p160"/>
          <p:cNvSpPr/>
          <p:nvPr/>
        </p:nvSpPr>
        <p:spPr>
          <a:xfrm>
            <a:off x="836200" y="1935125"/>
            <a:ext cx="461400" cy="25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6" name="Google Shape;1416;p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600" y="1307850"/>
            <a:ext cx="5887276" cy="3304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7" name="Google Shape;1417;p160"/>
          <p:cNvCxnSpPr/>
          <p:nvPr/>
        </p:nvCxnSpPr>
        <p:spPr>
          <a:xfrm rot="10800000">
            <a:off x="4509325" y="2959963"/>
            <a:ext cx="66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8" name="Google Shape;1418;p160"/>
          <p:cNvSpPr txBox="1"/>
          <p:nvPr/>
        </p:nvSpPr>
        <p:spPr>
          <a:xfrm>
            <a:off x="5172325" y="27675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prints [1, 2, 3, 4]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1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24" name="Google Shape;1424;p16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25" name="Google Shape;1425;p161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 big exercise today!</a:t>
            </a:r>
            <a:endParaRPr/>
          </a:p>
        </p:txBody>
      </p:sp>
      <p:sp>
        <p:nvSpPr>
          <p:cNvPr id="1426" name="Google Shape;1426;p161"/>
          <p:cNvSpPr/>
          <p:nvPr/>
        </p:nvSpPr>
        <p:spPr>
          <a:xfrm>
            <a:off x="836200" y="1935125"/>
            <a:ext cx="461400" cy="25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7" name="Google Shape;1427;p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600" y="1307850"/>
            <a:ext cx="5887276" cy="3304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8" name="Google Shape;1428;p161"/>
          <p:cNvCxnSpPr/>
          <p:nvPr/>
        </p:nvCxnSpPr>
        <p:spPr>
          <a:xfrm rot="10800000">
            <a:off x="3867700" y="3586650"/>
            <a:ext cx="1390200" cy="5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9" name="Google Shape;1429;p161"/>
          <p:cNvSpPr txBox="1"/>
          <p:nvPr/>
        </p:nvSpPr>
        <p:spPr>
          <a:xfrm>
            <a:off x="4878250" y="402707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vector contains 2 and 3, so it prints those two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Integers in Rust: i8, u8, i16, u16, …, i128, u128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mut` to declare a 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</a:t>
            </a:r>
            <a:r>
              <a:rPr lang="de">
                <a:solidFill>
                  <a:srgbClr val="00FF00"/>
                </a:solidFill>
              </a:rPr>
              <a:t>: [type; size]</a:t>
            </a:r>
            <a:r>
              <a:rPr lang="de"/>
              <a:t>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</a:t>
            </a:r>
            <a:r>
              <a:rPr lang="de">
                <a:solidFill>
                  <a:srgbClr val="00FF00"/>
                </a:solidFill>
              </a:rPr>
              <a:t>: Vec&lt;type&gt;</a:t>
            </a:r>
            <a:r>
              <a:rPr lang="de"/>
              <a:t>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Elements in Arrays and Vectors always have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</p:txBody>
      </p:sp>
      <p:sp>
        <p:nvSpPr>
          <p:cNvPr id="233" name="Google Shape;233;p2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1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Next time</a:t>
            </a:r>
            <a:endParaRPr/>
          </a:p>
        </p:txBody>
      </p:sp>
      <p:sp>
        <p:nvSpPr>
          <p:cNvPr id="1435" name="Google Shape;1435;p16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36" name="Google Shape;1436;p162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Working on the same elements instead of copying them: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References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Ownership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Copy vs Move vs Ref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Borrow Checking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Integers in Rust: i8, u8, i16, u16, …, i128, u128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mut` to declare a 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</a:t>
            </a:r>
            <a:r>
              <a:rPr lang="de">
                <a:solidFill>
                  <a:srgbClr val="00FF00"/>
                </a:solidFill>
              </a:rPr>
              <a:t>: [type; size]</a:t>
            </a:r>
            <a:r>
              <a:rPr lang="de"/>
              <a:t>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</a:t>
            </a:r>
            <a:r>
              <a:rPr lang="de">
                <a:solidFill>
                  <a:srgbClr val="00FF00"/>
                </a:solidFill>
              </a:rPr>
              <a:t>: Vec&lt;type&gt;</a:t>
            </a:r>
            <a:r>
              <a:rPr lang="de"/>
              <a:t>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Elements in Arrays and Vectors always have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</a:t>
            </a:r>
            <a:r>
              <a:rPr lang="de">
                <a:solidFill>
                  <a:srgbClr val="00FF00"/>
                </a:solidFill>
              </a:rPr>
              <a:t>var[index]</a:t>
            </a:r>
            <a:r>
              <a:rPr lang="de"/>
              <a:t>` to access the element at a given index</a:t>
            </a:r>
            <a:endParaRPr/>
          </a:p>
        </p:txBody>
      </p:sp>
      <p:sp>
        <p:nvSpPr>
          <p:cNvPr id="240" name="Google Shape;240;p2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Integers in Rust: i8, u8, i16, u16, …, i128, u128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mut` to declare a 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</a:t>
            </a:r>
            <a:r>
              <a:rPr lang="de">
                <a:solidFill>
                  <a:srgbClr val="00FF00"/>
                </a:solidFill>
              </a:rPr>
              <a:t>: [type; size]</a:t>
            </a:r>
            <a:r>
              <a:rPr lang="de"/>
              <a:t>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</a:t>
            </a:r>
            <a:r>
              <a:rPr lang="de">
                <a:solidFill>
                  <a:srgbClr val="00FF00"/>
                </a:solidFill>
              </a:rPr>
              <a:t>: Vec&lt;type&gt;</a:t>
            </a:r>
            <a:r>
              <a:rPr lang="de"/>
              <a:t>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Elements in Arrays and Vectors always have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</a:t>
            </a:r>
            <a:r>
              <a:rPr lang="de">
                <a:solidFill>
                  <a:srgbClr val="00FF00"/>
                </a:solidFill>
              </a:rPr>
              <a:t>var[index]</a:t>
            </a:r>
            <a:r>
              <a:rPr lang="de"/>
              <a:t>` to access the element at a given index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</a:t>
            </a:r>
            <a:r>
              <a:rPr lang="de">
                <a:solidFill>
                  <a:srgbClr val="00FF00"/>
                </a:solidFill>
              </a:rPr>
              <a:t>var[0]</a:t>
            </a:r>
            <a:r>
              <a:rPr lang="de"/>
              <a:t> = 5;` sets the element at index 0 to 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`let x = </a:t>
            </a:r>
            <a:r>
              <a:rPr lang="de">
                <a:solidFill>
                  <a:srgbClr val="00FF00"/>
                </a:solidFill>
              </a:rPr>
              <a:t>var[1]</a:t>
            </a:r>
            <a:r>
              <a:rPr lang="de"/>
              <a:t>;` gets the element at index 1 and stores it in `x`</a:t>
            </a:r>
            <a:endParaRPr/>
          </a:p>
        </p:txBody>
      </p:sp>
      <p:sp>
        <p:nvSpPr>
          <p:cNvPr id="247" name="Google Shape;247;p2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Integers in Rust: i8, u8, i16, u16, …, i128, u128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mut` to declare a 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</a:t>
            </a:r>
            <a:r>
              <a:rPr lang="de">
                <a:solidFill>
                  <a:srgbClr val="00FF00"/>
                </a:solidFill>
              </a:rPr>
              <a:t>: [type; size]</a:t>
            </a:r>
            <a:r>
              <a:rPr lang="de"/>
              <a:t>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</a:t>
            </a:r>
            <a:r>
              <a:rPr lang="de">
                <a:solidFill>
                  <a:srgbClr val="00FF00"/>
                </a:solidFill>
              </a:rPr>
              <a:t>: Vec&lt;type&gt;</a:t>
            </a:r>
            <a:r>
              <a:rPr lang="de"/>
              <a:t>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Elements in Arrays and Vectors always have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</a:t>
            </a:r>
            <a:r>
              <a:rPr lang="de">
                <a:solidFill>
                  <a:srgbClr val="00FF00"/>
                </a:solidFill>
              </a:rPr>
              <a:t>var[index]</a:t>
            </a:r>
            <a:r>
              <a:rPr lang="de"/>
              <a:t>` to access the element at a given index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</a:t>
            </a:r>
            <a:r>
              <a:rPr lang="de">
                <a:solidFill>
                  <a:srgbClr val="00FF00"/>
                </a:solidFill>
              </a:rPr>
              <a:t>var[0]</a:t>
            </a:r>
            <a:r>
              <a:rPr lang="de"/>
              <a:t> = 5;` sets the element at index 0 to 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`let x = </a:t>
            </a:r>
            <a:r>
              <a:rPr lang="de">
                <a:solidFill>
                  <a:srgbClr val="00FF00"/>
                </a:solidFill>
              </a:rPr>
              <a:t>var[1]</a:t>
            </a:r>
            <a:r>
              <a:rPr lang="de"/>
              <a:t>;` gets the element at index 1 and stores it in `x`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size `N`, indices </a:t>
            </a:r>
            <a:r>
              <a:rPr lang="de">
                <a:solidFill>
                  <a:srgbClr val="00FF00"/>
                </a:solidFill>
              </a:rPr>
              <a:t>0 to N-1 are defined</a:t>
            </a:r>
            <a:r>
              <a:rPr lang="de"/>
              <a:t>, Rest results in </a:t>
            </a:r>
            <a:r>
              <a:rPr lang="de">
                <a:solidFill>
                  <a:srgbClr val="FF0000"/>
                </a:solidFill>
              </a:rPr>
              <a:t>Out Of Bounds Errors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4" name="Google Shape;254;p3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Integers in Rust: i8, u8, i16, u16, …, i128, u128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mut` to declare a 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</a:t>
            </a:r>
            <a:r>
              <a:rPr lang="de">
                <a:solidFill>
                  <a:srgbClr val="00FF00"/>
                </a:solidFill>
              </a:rPr>
              <a:t>: [type; size]</a:t>
            </a:r>
            <a:r>
              <a:rPr lang="de"/>
              <a:t>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</a:t>
            </a:r>
            <a:r>
              <a:rPr lang="de">
                <a:solidFill>
                  <a:srgbClr val="00FF00"/>
                </a:solidFill>
              </a:rPr>
              <a:t>: Vec&lt;type&gt;</a:t>
            </a:r>
            <a:r>
              <a:rPr lang="de"/>
              <a:t>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Elements in Arrays and Vectors always have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</a:t>
            </a:r>
            <a:r>
              <a:rPr lang="de">
                <a:solidFill>
                  <a:srgbClr val="00FF00"/>
                </a:solidFill>
              </a:rPr>
              <a:t>var[index]</a:t>
            </a:r>
            <a:r>
              <a:rPr lang="de"/>
              <a:t>` to access the element at a given index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</a:t>
            </a:r>
            <a:r>
              <a:rPr lang="de">
                <a:solidFill>
                  <a:srgbClr val="00FF00"/>
                </a:solidFill>
              </a:rPr>
              <a:t>var[0]</a:t>
            </a:r>
            <a:r>
              <a:rPr lang="de"/>
              <a:t> = 5;` sets the element at index 0 to 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`let x = </a:t>
            </a:r>
            <a:r>
              <a:rPr lang="de">
                <a:solidFill>
                  <a:srgbClr val="00FF00"/>
                </a:solidFill>
              </a:rPr>
              <a:t>var[1]</a:t>
            </a:r>
            <a:r>
              <a:rPr lang="de"/>
              <a:t>;` gets the element at index 1 and stores it in `x`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size `N`, indices </a:t>
            </a:r>
            <a:r>
              <a:rPr lang="de">
                <a:solidFill>
                  <a:srgbClr val="00FF00"/>
                </a:solidFill>
              </a:rPr>
              <a:t>0 to N-1 are defined</a:t>
            </a:r>
            <a:r>
              <a:rPr lang="de"/>
              <a:t>, Rest results in </a:t>
            </a:r>
            <a:r>
              <a:rPr lang="de">
                <a:solidFill>
                  <a:srgbClr val="FF0000"/>
                </a:solidFill>
              </a:rPr>
              <a:t>Out Of Bounds Errors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 as convenience macro for creating Vectors</a:t>
            </a:r>
            <a:endParaRPr/>
          </a:p>
        </p:txBody>
      </p:sp>
      <p:sp>
        <p:nvSpPr>
          <p:cNvPr id="261" name="Google Shape;261;p3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</p:txBody>
      </p:sp>
      <p:sp>
        <p:nvSpPr>
          <p:cNvPr id="268" name="Google Shape;268;p3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</p:txBody>
      </p:sp>
      <p:sp>
        <p:nvSpPr>
          <p:cNvPr id="275" name="Google Shape;275;p3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Many helper methods exist for Arrays and Vectors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`name</a:t>
            </a:r>
            <a:r>
              <a:rPr lang="de">
                <a:solidFill>
                  <a:srgbClr val="00FF00"/>
                </a:solidFill>
              </a:rPr>
              <a:t>.reverse()</a:t>
            </a:r>
            <a:r>
              <a:rPr lang="de"/>
              <a:t>` reverses the order of elements in `name`, and stores the result in `name`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`vector</a:t>
            </a:r>
            <a:r>
              <a:rPr lang="de">
                <a:solidFill>
                  <a:srgbClr val="00FF00"/>
                </a:solidFill>
              </a:rPr>
              <a:t>.pop()</a:t>
            </a:r>
            <a:r>
              <a:rPr lang="de"/>
              <a:t>` removes the last element of a Vector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`name</a:t>
            </a:r>
            <a:r>
              <a:rPr lang="de">
                <a:solidFill>
                  <a:srgbClr val="00FF00"/>
                </a:solidFill>
              </a:rPr>
              <a:t>.len()</a:t>
            </a:r>
            <a:r>
              <a:rPr lang="de"/>
              <a:t>` returns the number of elements in your Array/Vector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etc etc</a:t>
            </a:r>
            <a:endParaRPr/>
          </a:p>
        </p:txBody>
      </p:sp>
      <p:sp>
        <p:nvSpPr>
          <p:cNvPr id="282" name="Google Shape;282;p3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Many helper methods exist for Arrays and Vectors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Type Declaration itself is a Type</a:t>
            </a:r>
            <a:endParaRPr/>
          </a:p>
        </p:txBody>
      </p:sp>
      <p:sp>
        <p:nvSpPr>
          <p:cNvPr id="289" name="Google Shape;289;p3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95" name="Google Shape;295;p36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Many helper methods exist for Arrays and Vectors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Type Declaration itself is a Type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</a:t>
            </a:r>
            <a:r>
              <a:rPr lang="de">
                <a:solidFill>
                  <a:srgbClr val="00FF00"/>
                </a:solidFill>
              </a:rPr>
              <a:t>[i32; 5]</a:t>
            </a:r>
            <a:r>
              <a:rPr lang="de"/>
              <a:t>` is an Array of i32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`[</a:t>
            </a:r>
            <a:r>
              <a:rPr lang="de">
                <a:solidFill>
                  <a:srgbClr val="00FF00"/>
                </a:solidFill>
              </a:rPr>
              <a:t>[i32; 5]</a:t>
            </a:r>
            <a:r>
              <a:rPr lang="de"/>
              <a:t>; 5]` is an Array of Arrays of i32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</a:t>
            </a:r>
            <a:r>
              <a:rPr lang="de"/>
              <a:t>Vec&lt;</a:t>
            </a:r>
            <a:r>
              <a:rPr lang="de">
                <a:solidFill>
                  <a:srgbClr val="00FF00"/>
                </a:solidFill>
              </a:rPr>
              <a:t>[i32; 5]</a:t>
            </a:r>
            <a:r>
              <a:rPr lang="de"/>
              <a:t>&gt;`</a:t>
            </a:r>
            <a:r>
              <a:rPr lang="de"/>
              <a:t> is a Vector of Arrays of i32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`[</a:t>
            </a:r>
            <a:r>
              <a:rPr lang="de">
                <a:solidFill>
                  <a:srgbClr val="00FF00"/>
                </a:solidFill>
              </a:rPr>
              <a:t>Vec&lt;i32&gt;</a:t>
            </a:r>
            <a:r>
              <a:rPr lang="de"/>
              <a:t>; 5]` is an Array of Vectors of i32</a:t>
            </a:r>
            <a:endParaRPr/>
          </a:p>
        </p:txBody>
      </p:sp>
      <p:sp>
        <p:nvSpPr>
          <p:cNvPr id="296" name="Google Shape;296;p3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02" name="Google Shape;302;p3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03" name="Google Shape;3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875" y="1153825"/>
            <a:ext cx="5868251" cy="321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09" name="Google Shape;309;p3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10" name="Google Shape;3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875" y="1153825"/>
            <a:ext cx="5868251" cy="32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8"/>
          <p:cNvSpPr/>
          <p:nvPr/>
        </p:nvSpPr>
        <p:spPr>
          <a:xfrm>
            <a:off x="3723400" y="3533100"/>
            <a:ext cx="1432800" cy="25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[4, 5, 6]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17" name="Google Shape;317;p3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18" name="Google Shape;3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875" y="1153825"/>
            <a:ext cx="5868251" cy="32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9"/>
          <p:cNvSpPr/>
          <p:nvPr/>
        </p:nvSpPr>
        <p:spPr>
          <a:xfrm>
            <a:off x="3723400" y="3533100"/>
            <a:ext cx="1801800" cy="25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[4, 5, 6][2]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25" name="Google Shape;325;p4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26" name="Google Shape;3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875" y="1153825"/>
            <a:ext cx="5868251" cy="32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0"/>
          <p:cNvSpPr/>
          <p:nvPr/>
        </p:nvSpPr>
        <p:spPr>
          <a:xfrm>
            <a:off x="3723400" y="3533100"/>
            <a:ext cx="1801800" cy="25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333" name="Google Shape;333;p41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49" name="Google Shape;149;p1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340" name="Google Shape;340;p42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Writing code that fits a single Array/Vector* size is easy, but breaks once you </a:t>
            </a:r>
            <a:r>
              <a:rPr lang="de"/>
              <a:t>modify its size</a:t>
            </a:r>
            <a:endParaRPr/>
          </a:p>
        </p:txBody>
      </p:sp>
      <p:sp>
        <p:nvSpPr>
          <p:cNvPr id="341" name="Google Shape;341;p4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342" name="Google Shape;342;p42"/>
          <p:cNvSpPr txBox="1"/>
          <p:nvPr/>
        </p:nvSpPr>
        <p:spPr>
          <a:xfrm>
            <a:off x="0" y="4762850"/>
            <a:ext cx="453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*Note: I will use Arrays and Vectors interchangeably today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348" name="Google Shape;348;p43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Writing code that fits a single Array/Vector* size is easy, but breaks once you modify its size</a:t>
            </a:r>
            <a:endParaRPr/>
          </a:p>
        </p:txBody>
      </p:sp>
      <p:sp>
        <p:nvSpPr>
          <p:cNvPr id="349" name="Google Shape;349;p4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350" name="Google Shape;350;p43"/>
          <p:cNvSpPr txBox="1"/>
          <p:nvPr/>
        </p:nvSpPr>
        <p:spPr>
          <a:xfrm>
            <a:off x="0" y="4762850"/>
            <a:ext cx="453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*Note: I will use Arrays and Vectors interchangeably today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1" name="Google Shape;3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825" y="2147300"/>
            <a:ext cx="6794350" cy="258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357" name="Google Shape;357;p44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Writing code that fits a single Array/Vector* size is easy, but breaks once you modify its size</a:t>
            </a:r>
            <a:endParaRPr/>
          </a:p>
        </p:txBody>
      </p:sp>
      <p:sp>
        <p:nvSpPr>
          <p:cNvPr id="358" name="Google Shape;358;p4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59" name="Google Shape;3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825" y="2147300"/>
            <a:ext cx="6794350" cy="2580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0" name="Google Shape;360;p44"/>
          <p:cNvCxnSpPr/>
          <p:nvPr/>
        </p:nvCxnSpPr>
        <p:spPr>
          <a:xfrm flipH="1" rot="10800000">
            <a:off x="6097325" y="2709825"/>
            <a:ext cx="438300" cy="37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44"/>
          <p:cNvSpPr txBox="1"/>
          <p:nvPr/>
        </p:nvSpPr>
        <p:spPr>
          <a:xfrm>
            <a:off x="4889375" y="30021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happens if we add a 6th element?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367" name="Google Shape;367;p45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Writing code that fits a single Array/Vector* size is easy, but breaks once you modify its size</a:t>
            </a:r>
            <a:endParaRPr/>
          </a:p>
        </p:txBody>
      </p:sp>
      <p:sp>
        <p:nvSpPr>
          <p:cNvPr id="368" name="Google Shape;368;p4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69" name="Google Shape;36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825" y="2147300"/>
            <a:ext cx="6794350" cy="2580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0" name="Google Shape;370;p45"/>
          <p:cNvCxnSpPr/>
          <p:nvPr/>
        </p:nvCxnSpPr>
        <p:spPr>
          <a:xfrm flipH="1">
            <a:off x="4605700" y="3661425"/>
            <a:ext cx="983700" cy="48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45"/>
          <p:cNvSpPr txBox="1"/>
          <p:nvPr/>
        </p:nvSpPr>
        <p:spPr>
          <a:xfrm>
            <a:off x="5551975" y="34422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Write another line, easy!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377" name="Google Shape;377;p46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Writing code that fits a single Array/Vector* size is easy, but breaks once you modify its size</a:t>
            </a:r>
            <a:endParaRPr/>
          </a:p>
        </p:txBody>
      </p:sp>
      <p:sp>
        <p:nvSpPr>
          <p:cNvPr id="378" name="Google Shape;378;p4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79" name="Google Shape;3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825" y="2147300"/>
            <a:ext cx="6794350" cy="2580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" name="Google Shape;380;p46"/>
          <p:cNvCxnSpPr/>
          <p:nvPr/>
        </p:nvCxnSpPr>
        <p:spPr>
          <a:xfrm flipH="1">
            <a:off x="4605700" y="3661425"/>
            <a:ext cx="983700" cy="48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46"/>
          <p:cNvSpPr txBox="1"/>
          <p:nvPr/>
        </p:nvSpPr>
        <p:spPr>
          <a:xfrm>
            <a:off x="5551975" y="344220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Write another line, easy?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Now do it for 1000 elements! :^)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387" name="Google Shape;387;p47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Writing code that fits a single Array/Vector* size is easy, but breaks once you modify its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Sometimes you don’t know how big a Vector is, but want to do something for every element in it</a:t>
            </a:r>
            <a:endParaRPr/>
          </a:p>
        </p:txBody>
      </p:sp>
      <p:sp>
        <p:nvSpPr>
          <p:cNvPr id="388" name="Google Shape;388;p4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394" name="Google Shape;394;p48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Writing code that fits a single Array/Vector* size is easy, but breaks once you modify its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Sometimes you don’t know how big a Vector is, but want to do something for every element in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Sometimes you want to go over a range of numbers, and do something for every number you see</a:t>
            </a:r>
            <a:endParaRPr/>
          </a:p>
        </p:txBody>
      </p:sp>
      <p:sp>
        <p:nvSpPr>
          <p:cNvPr id="395" name="Google Shape;395;p4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401" name="Google Shape;401;p49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Writing code that fits a single Array/Vector* size is easy, but breaks once you modify its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Sometimes you don’t know how big a Vector is, but want to do something for every element in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Sometimes you want to go over a range of numbers, and do something for every number you see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every number below 1000, print the primes :)</a:t>
            </a:r>
            <a:endParaRPr/>
          </a:p>
        </p:txBody>
      </p:sp>
      <p:sp>
        <p:nvSpPr>
          <p:cNvPr id="402" name="Google Shape;402;p4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408" name="Google Shape;408;p50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Writing code that fits a single Array/Vector* size is easy, but breaks once you modify its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Sometimes you don’t know how big a Vector is, but want to do something for every element in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Sometimes you want to go over a range of numbers, and do something for every number you see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every number below 1000, print the primes :)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Play a game of FizzBuzz</a:t>
            </a:r>
            <a:endParaRPr/>
          </a:p>
        </p:txBody>
      </p:sp>
      <p:sp>
        <p:nvSpPr>
          <p:cNvPr id="409" name="Google Shape;409;p5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415" name="Google Shape;415;p51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Writing code that fits a single Array/Vector* size is easy, but breaks once you modify its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Sometimes you don’t know how big a Vector is, but want to do something for every element in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Sometimes you want to go over a range of numbers, and do something for every number you see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every number below 1000, print the primes :)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Play a game of FizzBuzz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every number below 100: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divisible by 3 print “Fizz”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divisible by 5 print “Buzz”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divisible by 15 print “FizzBuzz”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else print the number</a:t>
            </a:r>
            <a:endParaRPr/>
          </a:p>
        </p:txBody>
      </p:sp>
      <p:sp>
        <p:nvSpPr>
          <p:cNvPr id="416" name="Google Shape;416;p5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Loops in Rust</a:t>
            </a:r>
            <a:endParaRPr/>
          </a:p>
        </p:txBody>
      </p:sp>
      <p:sp>
        <p:nvSpPr>
          <p:cNvPr id="156" name="Google Shape;156;p1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422" name="Google Shape;422;p52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Writing code that fits a single Array/Vector* size is easy, but breaks once you modify its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Sometimes you don’t know how big a Vector is, but want to do something </a:t>
            </a:r>
            <a:r>
              <a:rPr lang="de">
                <a:solidFill>
                  <a:srgbClr val="00FF00"/>
                </a:solidFill>
              </a:rPr>
              <a:t>for every</a:t>
            </a:r>
            <a:r>
              <a:rPr lang="de"/>
              <a:t> element in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Sometimes you want to go over a range of numbers, and do something </a:t>
            </a:r>
            <a:r>
              <a:rPr lang="de">
                <a:solidFill>
                  <a:srgbClr val="00FF00"/>
                </a:solidFill>
              </a:rPr>
              <a:t>for every</a:t>
            </a:r>
            <a:r>
              <a:rPr lang="de"/>
              <a:t> number you see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For every</a:t>
            </a:r>
            <a:r>
              <a:rPr lang="de"/>
              <a:t> number below 1000, print the primes :)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Play a game of FizzBuzz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For every</a:t>
            </a:r>
            <a:r>
              <a:rPr lang="de"/>
              <a:t> number below 100: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divisible by 3 print “Fizz”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divisible by 5 print “Buzz”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divisible by 15 print “FizzBuzz”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else print the number</a:t>
            </a:r>
            <a:endParaRPr/>
          </a:p>
        </p:txBody>
      </p:sp>
      <p:sp>
        <p:nvSpPr>
          <p:cNvPr id="423" name="Google Shape;423;p5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cxnSp>
        <p:nvCxnSpPr>
          <p:cNvPr id="424" name="Google Shape;424;p52"/>
          <p:cNvCxnSpPr/>
          <p:nvPr/>
        </p:nvCxnSpPr>
        <p:spPr>
          <a:xfrm flipH="1" rot="10800000">
            <a:off x="1552650" y="3591925"/>
            <a:ext cx="1155000" cy="6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52"/>
          <p:cNvCxnSpPr/>
          <p:nvPr/>
        </p:nvCxnSpPr>
        <p:spPr>
          <a:xfrm flipH="1" rot="10800000">
            <a:off x="814800" y="3126875"/>
            <a:ext cx="1481100" cy="4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52"/>
          <p:cNvCxnSpPr/>
          <p:nvPr/>
        </p:nvCxnSpPr>
        <p:spPr>
          <a:xfrm flipH="1">
            <a:off x="7380550" y="1554850"/>
            <a:ext cx="1261800" cy="5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52"/>
          <p:cNvCxnSpPr/>
          <p:nvPr/>
        </p:nvCxnSpPr>
        <p:spPr>
          <a:xfrm flipH="1" rot="10800000">
            <a:off x="7022300" y="2768550"/>
            <a:ext cx="90900" cy="11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433" name="Google Shape;433;p53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Writing code that fits a single Array/Vector* size is easy, but breaks once you modify its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Sometimes you don’t know how big a Vector is, but want to do something for every element in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Sometimes you want to go over a range of numbers, and do something for every number you see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Need to do any of that? Loops are your friend!</a:t>
            </a:r>
            <a:endParaRPr/>
          </a:p>
        </p:txBody>
      </p:sp>
      <p:sp>
        <p:nvSpPr>
          <p:cNvPr id="434" name="Google Shape;434;p5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440" name="Google Shape;440;p54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Loop does exactly what you think it does, it loops a piece of code</a:t>
            </a:r>
            <a:endParaRPr/>
          </a:p>
        </p:txBody>
      </p:sp>
      <p:sp>
        <p:nvSpPr>
          <p:cNvPr id="441" name="Google Shape;441;p5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447" name="Google Shape;447;p55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Loop does exactly what you think it does, it loops a piece of code</a:t>
            </a:r>
            <a:endParaRPr/>
          </a:p>
        </p:txBody>
      </p:sp>
      <p:sp>
        <p:nvSpPr>
          <p:cNvPr id="448" name="Google Shape;448;p5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49" name="Google Shape;44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979220"/>
            <a:ext cx="8183999" cy="1590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455" name="Google Shape;455;p56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Loop does exactly what you think it does, it loops a piece of code</a:t>
            </a:r>
            <a:endParaRPr/>
          </a:p>
        </p:txBody>
      </p:sp>
      <p:sp>
        <p:nvSpPr>
          <p:cNvPr id="456" name="Google Shape;456;p5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57" name="Google Shape;45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338" y="1961499"/>
            <a:ext cx="7709325" cy="10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463" name="Google Shape;463;p57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Loop does exactly what you think it does, it loops a piece of code</a:t>
            </a:r>
            <a:endParaRPr/>
          </a:p>
        </p:txBody>
      </p:sp>
      <p:sp>
        <p:nvSpPr>
          <p:cNvPr id="464" name="Google Shape;464;p5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65" name="Google Shape;46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75" y="1982525"/>
            <a:ext cx="7505651" cy="18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471" name="Google Shape;471;p58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Loop does exactly what you think it does, it loops a piece of code</a:t>
            </a:r>
            <a:endParaRPr/>
          </a:p>
        </p:txBody>
      </p:sp>
      <p:sp>
        <p:nvSpPr>
          <p:cNvPr id="472" name="Google Shape;472;p5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73" name="Google Shape;47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75" y="1982525"/>
            <a:ext cx="7505651" cy="18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8"/>
          <p:cNvSpPr/>
          <p:nvPr/>
        </p:nvSpPr>
        <p:spPr>
          <a:xfrm>
            <a:off x="280375" y="1982525"/>
            <a:ext cx="538800" cy="267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5" name="Google Shape;475;p58"/>
          <p:cNvSpPr txBox="1"/>
          <p:nvPr/>
        </p:nvSpPr>
        <p:spPr>
          <a:xfrm>
            <a:off x="3408300" y="3811150"/>
            <a:ext cx="232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Will this loop ever stop?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481" name="Google Shape;481;p59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Loop does exactly what you think it does, it loops a piece of code</a:t>
            </a:r>
            <a:endParaRPr/>
          </a:p>
        </p:txBody>
      </p:sp>
      <p:sp>
        <p:nvSpPr>
          <p:cNvPr id="482" name="Google Shape;482;p5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83" name="Google Shape;48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75" y="1982525"/>
            <a:ext cx="7505651" cy="18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9"/>
          <p:cNvSpPr/>
          <p:nvPr/>
        </p:nvSpPr>
        <p:spPr>
          <a:xfrm>
            <a:off x="280375" y="1982525"/>
            <a:ext cx="538800" cy="267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d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5" name="Google Shape;485;p59"/>
          <p:cNvSpPr txBox="1"/>
          <p:nvPr/>
        </p:nvSpPr>
        <p:spPr>
          <a:xfrm>
            <a:off x="3408300" y="3811150"/>
            <a:ext cx="232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Will this loop ever stop?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6" name="Google Shape;486;p59"/>
          <p:cNvCxnSpPr/>
          <p:nvPr/>
        </p:nvCxnSpPr>
        <p:spPr>
          <a:xfrm rot="10800000">
            <a:off x="4947925" y="2175050"/>
            <a:ext cx="43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7" name="Google Shape;487;p59"/>
          <p:cNvSpPr txBox="1"/>
          <p:nvPr/>
        </p:nvSpPr>
        <p:spPr>
          <a:xfrm>
            <a:off x="5386225" y="1982600"/>
            <a:ext cx="3079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Immutable, will always be true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condition will never be false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Loop will never stop on its own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493" name="Google Shape;493;p60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Loop does exactly what you think it does, it loops a piece of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types of loops: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loop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</a:t>
            </a:r>
            <a:endParaRPr/>
          </a:p>
        </p:txBody>
      </p:sp>
      <p:sp>
        <p:nvSpPr>
          <p:cNvPr id="494" name="Google Shape;494;p6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500" name="Google Shape;500;p61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Loop does exactly what you think it does, it loops a piece of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types of loops: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loop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Each type has their own use cases</a:t>
            </a:r>
            <a:endParaRPr/>
          </a:p>
        </p:txBody>
      </p:sp>
      <p:sp>
        <p:nvSpPr>
          <p:cNvPr id="501" name="Google Shape;501;p6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Loops</a:t>
            </a:r>
            <a:r>
              <a:rPr lang="de"/>
              <a:t> in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loop</a:t>
            </a:r>
            <a:endParaRPr/>
          </a:p>
        </p:txBody>
      </p:sp>
      <p:sp>
        <p:nvSpPr>
          <p:cNvPr id="163" name="Google Shape;163;p1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507" name="Google Shape;507;p62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Loop does exactly what you think it does, it loops a piece of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types of loops: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loop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Each type has their own use cases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`loop` if you know that your loop never stops</a:t>
            </a:r>
            <a:endParaRPr/>
          </a:p>
        </p:txBody>
      </p:sp>
      <p:sp>
        <p:nvSpPr>
          <p:cNvPr id="508" name="Google Shape;508;p6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514" name="Google Shape;514;p63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Loop does exactly what you think it does, it loops a piece of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types of loops: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loop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Each type has their own use cases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`loop` if you know that your loop never stops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server will never stop listening to requests</a:t>
            </a:r>
            <a:endParaRPr/>
          </a:p>
        </p:txBody>
      </p:sp>
      <p:sp>
        <p:nvSpPr>
          <p:cNvPr id="515" name="Google Shape;515;p6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521" name="Google Shape;521;p64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Loop does exactly what you think it does, it loops a piece of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types of loops: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loop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Each type has their own use cases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`loop` if you know that your loop never stops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`while` if you want to loop based on a condition</a:t>
            </a:r>
            <a:endParaRPr/>
          </a:p>
        </p:txBody>
      </p:sp>
      <p:sp>
        <p:nvSpPr>
          <p:cNvPr id="522" name="Google Shape;522;p6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528" name="Google Shape;528;p65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Loop does exactly what you think it does, it loops a piece of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types of loops: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loop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Each type has their own use cases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`loop` if you know that your loop never stops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`while` if you want to loop based on a condition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While there are elements in this set, do X</a:t>
            </a:r>
            <a:endParaRPr/>
          </a:p>
        </p:txBody>
      </p:sp>
      <p:sp>
        <p:nvSpPr>
          <p:cNvPr id="529" name="Google Shape;529;p6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535" name="Google Shape;535;p66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Loop does exactly what you think it does, it loops a piece of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types of loops: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loop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Each type has their own use cases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`loop` if you know that your loop never stops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`while` if you want to loop based on a condition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`for` if you want to iterate* over a collection</a:t>
            </a:r>
            <a:endParaRPr/>
          </a:p>
        </p:txBody>
      </p:sp>
      <p:sp>
        <p:nvSpPr>
          <p:cNvPr id="536" name="Google Shape;536;p6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542" name="Google Shape;542;p67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Loop does exactly what you think it does, it loops a piece of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types of loops: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loop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Each type has their own use cases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`loop` if you know that your loop never stops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`while` if you want to loop based on a condition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`for` if you want to iterate* over a collection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every number in a range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every element in a Vector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every dog in my local park</a:t>
            </a:r>
            <a:endParaRPr/>
          </a:p>
        </p:txBody>
      </p:sp>
      <p:sp>
        <p:nvSpPr>
          <p:cNvPr id="543" name="Google Shape;543;p6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loop</a:t>
            </a:r>
            <a:endParaRPr/>
          </a:p>
        </p:txBody>
      </p:sp>
      <p:sp>
        <p:nvSpPr>
          <p:cNvPr id="549" name="Google Shape;549;p68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`loop` is the simplest form of loops in Rust</a:t>
            </a:r>
            <a:endParaRPr/>
          </a:p>
        </p:txBody>
      </p:sp>
      <p:sp>
        <p:nvSpPr>
          <p:cNvPr id="550" name="Google Shape;550;p6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loop</a:t>
            </a:r>
            <a:endParaRPr/>
          </a:p>
        </p:txBody>
      </p:sp>
      <p:sp>
        <p:nvSpPr>
          <p:cNvPr id="556" name="Google Shape;556;p69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`loop` is the simplest form of loops in Rust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It’s also pretty dumb, it can not stop, ever*</a:t>
            </a:r>
            <a:endParaRPr/>
          </a:p>
        </p:txBody>
      </p:sp>
      <p:sp>
        <p:nvSpPr>
          <p:cNvPr id="557" name="Google Shape;557;p6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loop</a:t>
            </a:r>
            <a:endParaRPr/>
          </a:p>
        </p:txBody>
      </p:sp>
      <p:sp>
        <p:nvSpPr>
          <p:cNvPr id="563" name="Google Shape;563;p70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`loop` is the simplest form of loops in Rust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It’s also pretty dumb, it can not stop, ever*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Example use cases:</a:t>
            </a:r>
            <a:endParaRPr/>
          </a:p>
        </p:txBody>
      </p:sp>
      <p:sp>
        <p:nvSpPr>
          <p:cNvPr id="564" name="Google Shape;564;p7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loop</a:t>
            </a:r>
            <a:endParaRPr/>
          </a:p>
        </p:txBody>
      </p:sp>
      <p:sp>
        <p:nvSpPr>
          <p:cNvPr id="570" name="Google Shape;570;p71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`loop` is the simplest form of loops in Rust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It’s also pretty dumb, it can not stop, ever*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Example use cases: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don’t want your code to ever stop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Servers listen to requests 24/7</a:t>
            </a:r>
            <a:endParaRPr/>
          </a:p>
        </p:txBody>
      </p:sp>
      <p:sp>
        <p:nvSpPr>
          <p:cNvPr id="571" name="Google Shape;571;p7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Loops</a:t>
            </a:r>
            <a:r>
              <a:rPr lang="de"/>
              <a:t> in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loop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while</a:t>
            </a:r>
            <a:endParaRPr/>
          </a:p>
        </p:txBody>
      </p:sp>
      <p:sp>
        <p:nvSpPr>
          <p:cNvPr id="170" name="Google Shape;170;p1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loop</a:t>
            </a:r>
            <a:endParaRPr/>
          </a:p>
        </p:txBody>
      </p:sp>
      <p:sp>
        <p:nvSpPr>
          <p:cNvPr id="577" name="Google Shape;577;p72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`loop` is the simplest form of loops in Rust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It’s also pretty dumb, it can not stop, ever*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Example use cases: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don’t want your code to ever stop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Your `while`-condition would be too complex to put in one expression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Instead, split into sub-expressions and test each of them separately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More on that later</a:t>
            </a:r>
            <a:endParaRPr/>
          </a:p>
        </p:txBody>
      </p:sp>
      <p:sp>
        <p:nvSpPr>
          <p:cNvPr id="578" name="Google Shape;578;p7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loop</a:t>
            </a:r>
            <a:endParaRPr/>
          </a:p>
        </p:txBody>
      </p:sp>
      <p:sp>
        <p:nvSpPr>
          <p:cNvPr id="584" name="Google Shape;584;p73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`loop` is the simplest form of loops in Rust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It’s also pretty dumb, it can not stop, ever*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Example use cases: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don’t want your code to ever stop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Your `while`-condition would be too complex to put in one expression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Stress Testing your CPU (simplest way of getting 100% usage)</a:t>
            </a:r>
            <a:endParaRPr/>
          </a:p>
        </p:txBody>
      </p:sp>
      <p:sp>
        <p:nvSpPr>
          <p:cNvPr id="585" name="Google Shape;585;p7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loop</a:t>
            </a:r>
            <a:endParaRPr/>
          </a:p>
        </p:txBody>
      </p:sp>
      <p:sp>
        <p:nvSpPr>
          <p:cNvPr id="591" name="Google Shape;591;p74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`loop` loop may look like this:</a:t>
            </a:r>
            <a:endParaRPr/>
          </a:p>
        </p:txBody>
      </p:sp>
      <p:sp>
        <p:nvSpPr>
          <p:cNvPr id="592" name="Google Shape;592;p7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593" name="Google Shape;59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974" y="1987650"/>
            <a:ext cx="5714066" cy="25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loop</a:t>
            </a:r>
            <a:endParaRPr/>
          </a:p>
        </p:txBody>
      </p:sp>
      <p:sp>
        <p:nvSpPr>
          <p:cNvPr id="599" name="Google Shape;599;p75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`loop` loop may look like this:</a:t>
            </a:r>
            <a:endParaRPr/>
          </a:p>
        </p:txBody>
      </p:sp>
      <p:sp>
        <p:nvSpPr>
          <p:cNvPr id="600" name="Google Shape;600;p7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01" name="Google Shape;60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974" y="1987650"/>
            <a:ext cx="5714066" cy="25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75"/>
          <p:cNvSpPr/>
          <p:nvPr/>
        </p:nvSpPr>
        <p:spPr>
          <a:xfrm>
            <a:off x="7198750" y="3078650"/>
            <a:ext cx="149700" cy="983700"/>
          </a:xfrm>
          <a:prstGeom prst="rightBrace">
            <a:avLst>
              <a:gd fmla="val 50000" name="adj1"/>
              <a:gd fmla="val 472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3" name="Google Shape;603;p75"/>
          <p:cNvSpPr txBox="1"/>
          <p:nvPr/>
        </p:nvSpPr>
        <p:spPr>
          <a:xfrm>
            <a:off x="7348450" y="3378050"/>
            <a:ext cx="171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body of the loop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loop</a:t>
            </a:r>
            <a:endParaRPr/>
          </a:p>
        </p:txBody>
      </p:sp>
      <p:sp>
        <p:nvSpPr>
          <p:cNvPr id="609" name="Google Shape;609;p76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`loop` loop may look like this:</a:t>
            </a:r>
            <a:endParaRPr/>
          </a:p>
        </p:txBody>
      </p:sp>
      <p:sp>
        <p:nvSpPr>
          <p:cNvPr id="610" name="Google Shape;610;p7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11" name="Google Shape;61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974" y="1987650"/>
            <a:ext cx="5714066" cy="259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2" name="Google Shape;612;p76"/>
          <p:cNvCxnSpPr/>
          <p:nvPr/>
        </p:nvCxnSpPr>
        <p:spPr>
          <a:xfrm rot="10800000">
            <a:off x="7263050" y="3340625"/>
            <a:ext cx="31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3" name="Google Shape;613;p76"/>
          <p:cNvSpPr txBox="1"/>
          <p:nvPr/>
        </p:nvSpPr>
        <p:spPr>
          <a:xfrm>
            <a:off x="7578350" y="3148175"/>
            <a:ext cx="140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print Weeeee!!!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14" name="Google Shape;614;p76"/>
          <p:cNvCxnSpPr/>
          <p:nvPr/>
        </p:nvCxnSpPr>
        <p:spPr>
          <a:xfrm rot="10800000">
            <a:off x="7263050" y="3816475"/>
            <a:ext cx="31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76"/>
          <p:cNvSpPr txBox="1"/>
          <p:nvPr/>
        </p:nvSpPr>
        <p:spPr>
          <a:xfrm>
            <a:off x="7578350" y="3624025"/>
            <a:ext cx="140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increase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number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loop</a:t>
            </a:r>
            <a:endParaRPr/>
          </a:p>
        </p:txBody>
      </p:sp>
      <p:sp>
        <p:nvSpPr>
          <p:cNvPr id="621" name="Google Shape;621;p77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`loop` loop may look like this:</a:t>
            </a:r>
            <a:endParaRPr/>
          </a:p>
        </p:txBody>
      </p:sp>
      <p:sp>
        <p:nvSpPr>
          <p:cNvPr id="622" name="Google Shape;622;p7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23" name="Google Shape;62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974" y="1987650"/>
            <a:ext cx="5714066" cy="25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77"/>
          <p:cNvSpPr/>
          <p:nvPr/>
        </p:nvSpPr>
        <p:spPr>
          <a:xfrm>
            <a:off x="738493" y="2196450"/>
            <a:ext cx="1840725" cy="1630725"/>
          </a:xfrm>
          <a:custGeom>
            <a:rect b="b" l="l" r="r" t="t"/>
            <a:pathLst>
              <a:path extrusionOk="0" h="65229" w="73629">
                <a:moveTo>
                  <a:pt x="73629" y="65229"/>
                </a:moveTo>
                <a:cubicBezTo>
                  <a:pt x="48174" y="65229"/>
                  <a:pt x="12939" y="62760"/>
                  <a:pt x="1555" y="39993"/>
                </a:cubicBezTo>
                <a:cubicBezTo>
                  <a:pt x="-4636" y="27611"/>
                  <a:pt x="9102" y="10092"/>
                  <a:pt x="21231" y="3421"/>
                </a:cubicBezTo>
                <a:cubicBezTo>
                  <a:pt x="27187" y="145"/>
                  <a:pt x="34537" y="0"/>
                  <a:pt x="4133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25" name="Google Shape;625;p77"/>
          <p:cNvSpPr txBox="1"/>
          <p:nvPr/>
        </p:nvSpPr>
        <p:spPr>
          <a:xfrm>
            <a:off x="866825" y="3093450"/>
            <a:ext cx="145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uses this variable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loop</a:t>
            </a:r>
            <a:endParaRPr/>
          </a:p>
        </p:txBody>
      </p:sp>
      <p:sp>
        <p:nvSpPr>
          <p:cNvPr id="631" name="Google Shape;631;p78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`loop` loop may look like this:</a:t>
            </a:r>
            <a:endParaRPr/>
          </a:p>
        </p:txBody>
      </p:sp>
      <p:sp>
        <p:nvSpPr>
          <p:cNvPr id="632" name="Google Shape;632;p7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33" name="Google Shape;63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974" y="1987650"/>
            <a:ext cx="5714066" cy="259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4" name="Google Shape;634;p78"/>
          <p:cNvCxnSpPr/>
          <p:nvPr/>
        </p:nvCxnSpPr>
        <p:spPr>
          <a:xfrm>
            <a:off x="2044550" y="3843225"/>
            <a:ext cx="4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5" name="Google Shape;635;p78"/>
          <p:cNvSpPr txBox="1"/>
          <p:nvPr/>
        </p:nvSpPr>
        <p:spPr>
          <a:xfrm>
            <a:off x="264100" y="3501025"/>
            <a:ext cx="187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 crashes once number is too big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9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Statements wrapped in curly brackets are called code blocks</a:t>
            </a:r>
            <a:endParaRPr/>
          </a:p>
        </p:txBody>
      </p:sp>
      <p:sp>
        <p:nvSpPr>
          <p:cNvPr id="641" name="Google Shape;641;p7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42" name="Google Shape;642;p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0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Statements wrapped in curly brackets are called code blocks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Each Block has a scope in which it operates</a:t>
            </a:r>
            <a:endParaRPr/>
          </a:p>
        </p:txBody>
      </p:sp>
      <p:sp>
        <p:nvSpPr>
          <p:cNvPr id="648" name="Google Shape;648;p8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49" name="Google Shape;649;p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1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Statements wrapped in curly brackets are called code blocks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Each Block has a scope in which it operates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Blocks can access variables from outer scopes</a:t>
            </a:r>
            <a:endParaRPr/>
          </a:p>
        </p:txBody>
      </p:sp>
      <p:sp>
        <p:nvSpPr>
          <p:cNvPr id="655" name="Google Shape;655;p8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56" name="Google Shape;656;p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Loops in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loop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while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for</a:t>
            </a:r>
            <a:endParaRPr/>
          </a:p>
        </p:txBody>
      </p:sp>
      <p:sp>
        <p:nvSpPr>
          <p:cNvPr id="177" name="Google Shape;177;p1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2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Statements wrapped in curly brackets are called code blocks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Each Block has a scope in which it operates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Blocks can access variables from outer scopes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Variables can only be used in scopes they’re defined in</a:t>
            </a:r>
            <a:endParaRPr/>
          </a:p>
        </p:txBody>
      </p:sp>
      <p:sp>
        <p:nvSpPr>
          <p:cNvPr id="662" name="Google Shape;662;p8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63" name="Google Shape;663;p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69" name="Google Shape;66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76" name="Google Shape;676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84"/>
          <p:cNvSpPr/>
          <p:nvPr/>
        </p:nvSpPr>
        <p:spPr>
          <a:xfrm>
            <a:off x="4552125" y="913125"/>
            <a:ext cx="352800" cy="3880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8" name="Google Shape;678;p84"/>
          <p:cNvSpPr txBox="1"/>
          <p:nvPr/>
        </p:nvSpPr>
        <p:spPr>
          <a:xfrm>
            <a:off x="4851550" y="26609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main scope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9" name="Google Shape;679;p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85" name="Google Shape;685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86" name="Google Shape;686;p85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{51A33866-4E94-44C8-90CE-03DE7E5542FF}</a:tableStyleId>
              </a:tblPr>
              <a:tblGrid>
                <a:gridCol w="914875"/>
                <a:gridCol w="914875"/>
                <a:gridCol w="914875"/>
                <a:gridCol w="91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7" name="Google Shape;687;p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8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93" name="Google Shape;693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4" name="Google Shape;694;p86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{51A33866-4E94-44C8-90CE-03DE7E5542FF}</a:tableStyleId>
              </a:tblPr>
              <a:tblGrid>
                <a:gridCol w="914875"/>
                <a:gridCol w="914875"/>
                <a:gridCol w="914875"/>
                <a:gridCol w="91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95" name="Google Shape;695;p86"/>
          <p:cNvCxnSpPr/>
          <p:nvPr/>
        </p:nvCxnSpPr>
        <p:spPr>
          <a:xfrm>
            <a:off x="866925" y="1036200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6" name="Google Shape;696;p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02" name="Google Shape;702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03" name="Google Shape;703;p87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{51A33866-4E94-44C8-90CE-03DE7E5542FF}</a:tableStyleId>
              </a:tblPr>
              <a:tblGrid>
                <a:gridCol w="914875"/>
                <a:gridCol w="914875"/>
                <a:gridCol w="914875"/>
                <a:gridCol w="91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04" name="Google Shape;704;p87"/>
          <p:cNvCxnSpPr/>
          <p:nvPr/>
        </p:nvCxnSpPr>
        <p:spPr>
          <a:xfrm>
            <a:off x="866925" y="1243413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5" name="Google Shape;705;p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11" name="Google Shape;711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12" name="Google Shape;712;p88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{51A33866-4E94-44C8-90CE-03DE7E5542FF}</a:tableStyleId>
              </a:tblPr>
              <a:tblGrid>
                <a:gridCol w="914875"/>
                <a:gridCol w="914875"/>
                <a:gridCol w="914875"/>
                <a:gridCol w="91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13" name="Google Shape;713;p88"/>
          <p:cNvCxnSpPr/>
          <p:nvPr/>
        </p:nvCxnSpPr>
        <p:spPr>
          <a:xfrm>
            <a:off x="866925" y="1465320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4" name="Google Shape;714;p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20" name="Google Shape;720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1" name="Google Shape;721;p89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{51A33866-4E94-44C8-90CE-03DE7E5542FF}</a:tableStyleId>
              </a:tblPr>
              <a:tblGrid>
                <a:gridCol w="914875"/>
                <a:gridCol w="914875"/>
                <a:gridCol w="914875"/>
                <a:gridCol w="91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22" name="Google Shape;722;p89"/>
          <p:cNvCxnSpPr/>
          <p:nvPr/>
        </p:nvCxnSpPr>
        <p:spPr>
          <a:xfrm>
            <a:off x="866925" y="1672533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3" name="Google Shape;723;p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9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29" name="Google Shape;729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0" name="Google Shape;730;p90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{51A33866-4E94-44C8-90CE-03DE7E5542FF}</a:tableStyleId>
              </a:tblPr>
              <a:tblGrid>
                <a:gridCol w="914875"/>
                <a:gridCol w="914875"/>
                <a:gridCol w="914875"/>
                <a:gridCol w="91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31" name="Google Shape;731;p90"/>
          <p:cNvCxnSpPr/>
          <p:nvPr/>
        </p:nvCxnSpPr>
        <p:spPr>
          <a:xfrm>
            <a:off x="866925" y="1901133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2" name="Google Shape;732;p90"/>
          <p:cNvSpPr/>
          <p:nvPr/>
        </p:nvSpPr>
        <p:spPr>
          <a:xfrm>
            <a:off x="3637850" y="1901130"/>
            <a:ext cx="1384800" cy="1005625"/>
          </a:xfrm>
          <a:custGeom>
            <a:rect b="b" l="l" r="r" t="t"/>
            <a:pathLst>
              <a:path extrusionOk="0" h="40225" w="55392">
                <a:moveTo>
                  <a:pt x="55392" y="40225"/>
                </a:moveTo>
                <a:cubicBezTo>
                  <a:pt x="46325" y="35691"/>
                  <a:pt x="41461" y="25048"/>
                  <a:pt x="37213" y="15844"/>
                </a:cubicBezTo>
                <a:cubicBezTo>
                  <a:pt x="35510" y="12154"/>
                  <a:pt x="36052" y="6839"/>
                  <a:pt x="32722" y="4509"/>
                </a:cubicBezTo>
                <a:cubicBezTo>
                  <a:pt x="23717" y="-1793"/>
                  <a:pt x="10991" y="446"/>
                  <a:pt x="0" y="44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33" name="Google Shape;733;p90"/>
          <p:cNvSpPr txBox="1"/>
          <p:nvPr/>
        </p:nvSpPr>
        <p:spPr>
          <a:xfrm>
            <a:off x="5097500" y="2891500"/>
            <a:ext cx="356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`x` in current scope, check previous scopes!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34" name="Google Shape;734;p90"/>
          <p:cNvCxnSpPr/>
          <p:nvPr/>
        </p:nvCxnSpPr>
        <p:spPr>
          <a:xfrm flipH="1" rot="10800000">
            <a:off x="6231000" y="2052050"/>
            <a:ext cx="1208400" cy="9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5" name="Google Shape;735;p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41" name="Google Shape;741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2" name="Google Shape;742;p91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{51A33866-4E94-44C8-90CE-03DE7E5542FF}</a:tableStyleId>
              </a:tblPr>
              <a:tblGrid>
                <a:gridCol w="914875"/>
                <a:gridCol w="914875"/>
                <a:gridCol w="914875"/>
                <a:gridCol w="91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43" name="Google Shape;743;p91"/>
          <p:cNvCxnSpPr/>
          <p:nvPr/>
        </p:nvCxnSpPr>
        <p:spPr>
          <a:xfrm>
            <a:off x="866925" y="1901133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4" name="Google Shape;744;p91"/>
          <p:cNvSpPr/>
          <p:nvPr/>
        </p:nvSpPr>
        <p:spPr>
          <a:xfrm>
            <a:off x="3643200" y="1496026"/>
            <a:ext cx="1010564" cy="412335"/>
          </a:xfrm>
          <a:custGeom>
            <a:rect b="b" l="l" r="r" t="t"/>
            <a:pathLst>
              <a:path extrusionOk="0" h="13874" w="35502">
                <a:moveTo>
                  <a:pt x="0" y="13635"/>
                </a:moveTo>
                <a:cubicBezTo>
                  <a:pt x="5415" y="13635"/>
                  <a:pt x="11928" y="14591"/>
                  <a:pt x="16040" y="11069"/>
                </a:cubicBezTo>
                <a:cubicBezTo>
                  <a:pt x="18754" y="8745"/>
                  <a:pt x="18314" y="3802"/>
                  <a:pt x="21173" y="1658"/>
                </a:cubicBezTo>
                <a:cubicBezTo>
                  <a:pt x="25005" y="-1215"/>
                  <a:pt x="30712" y="589"/>
                  <a:pt x="35502" y="58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745" name="Google Shape;745;p91"/>
          <p:cNvCxnSpPr/>
          <p:nvPr/>
        </p:nvCxnSpPr>
        <p:spPr>
          <a:xfrm>
            <a:off x="4177875" y="1848900"/>
            <a:ext cx="812700" cy="8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6" name="Google Shape;746;p91"/>
          <p:cNvSpPr txBox="1"/>
          <p:nvPr/>
        </p:nvSpPr>
        <p:spPr>
          <a:xfrm>
            <a:off x="4990575" y="25065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Uses the `x` from the main scope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7" name="Google Shape;747;p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9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53" name="Google Shape;753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4" name="Google Shape;754;p92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{51A33866-4E94-44C8-90CE-03DE7E5542FF}</a:tableStyleId>
              </a:tblPr>
              <a:tblGrid>
                <a:gridCol w="914875"/>
                <a:gridCol w="914875"/>
                <a:gridCol w="914875"/>
                <a:gridCol w="91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55" name="Google Shape;755;p92"/>
          <p:cNvCxnSpPr/>
          <p:nvPr/>
        </p:nvCxnSpPr>
        <p:spPr>
          <a:xfrm>
            <a:off x="866925" y="1901133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6" name="Google Shape;756;p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9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62" name="Google Shape;762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63" name="Google Shape;763;p93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{51A33866-4E94-44C8-90CE-03DE7E5542FF}</a:tableStyleId>
              </a:tblPr>
              <a:tblGrid>
                <a:gridCol w="914875"/>
                <a:gridCol w="914875"/>
                <a:gridCol w="914875"/>
                <a:gridCol w="91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64" name="Google Shape;764;p93"/>
          <p:cNvCxnSpPr/>
          <p:nvPr/>
        </p:nvCxnSpPr>
        <p:spPr>
          <a:xfrm>
            <a:off x="866925" y="2113693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5" name="Google Shape;765;p93"/>
          <p:cNvSpPr/>
          <p:nvPr/>
        </p:nvSpPr>
        <p:spPr>
          <a:xfrm>
            <a:off x="4204594" y="1496025"/>
            <a:ext cx="449189" cy="641603"/>
          </a:xfrm>
          <a:custGeom>
            <a:rect b="b" l="l" r="r" t="t"/>
            <a:pathLst>
              <a:path extrusionOk="0" h="13874" w="35502">
                <a:moveTo>
                  <a:pt x="0" y="13635"/>
                </a:moveTo>
                <a:cubicBezTo>
                  <a:pt x="5415" y="13635"/>
                  <a:pt x="11928" y="14591"/>
                  <a:pt x="16040" y="11069"/>
                </a:cubicBezTo>
                <a:cubicBezTo>
                  <a:pt x="18754" y="8745"/>
                  <a:pt x="18314" y="3802"/>
                  <a:pt x="21173" y="1658"/>
                </a:cubicBezTo>
                <a:cubicBezTo>
                  <a:pt x="25005" y="-1215"/>
                  <a:pt x="30712" y="589"/>
                  <a:pt x="35502" y="58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766" name="Google Shape;766;p93"/>
          <p:cNvCxnSpPr>
            <a:endCxn id="767" idx="1"/>
          </p:cNvCxnSpPr>
          <p:nvPr/>
        </p:nvCxnSpPr>
        <p:spPr>
          <a:xfrm>
            <a:off x="4402275" y="2121500"/>
            <a:ext cx="588300" cy="12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7" name="Google Shape;767;p93"/>
          <p:cNvSpPr txBox="1"/>
          <p:nvPr/>
        </p:nvSpPr>
        <p:spPr>
          <a:xfrm>
            <a:off x="4990575" y="31923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Uses the `x` from the main scope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8" name="Google Shape;768;p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9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74" name="Google Shape;774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5" name="Google Shape;775;p94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{51A33866-4E94-44C8-90CE-03DE7E5542FF}</a:tableStyleId>
              </a:tblPr>
              <a:tblGrid>
                <a:gridCol w="914875"/>
                <a:gridCol w="914875"/>
                <a:gridCol w="914875"/>
                <a:gridCol w="91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76" name="Google Shape;776;p94"/>
          <p:cNvCxnSpPr/>
          <p:nvPr/>
        </p:nvCxnSpPr>
        <p:spPr>
          <a:xfrm>
            <a:off x="866925" y="2320907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7" name="Google Shape;777;p94"/>
          <p:cNvSpPr/>
          <p:nvPr/>
        </p:nvSpPr>
        <p:spPr>
          <a:xfrm>
            <a:off x="4103023" y="1496025"/>
            <a:ext cx="550725" cy="850129"/>
          </a:xfrm>
          <a:custGeom>
            <a:rect b="b" l="l" r="r" t="t"/>
            <a:pathLst>
              <a:path extrusionOk="0" h="13874" w="35502">
                <a:moveTo>
                  <a:pt x="0" y="13635"/>
                </a:moveTo>
                <a:cubicBezTo>
                  <a:pt x="5415" y="13635"/>
                  <a:pt x="11928" y="14591"/>
                  <a:pt x="16040" y="11069"/>
                </a:cubicBezTo>
                <a:cubicBezTo>
                  <a:pt x="18754" y="8745"/>
                  <a:pt x="18314" y="3802"/>
                  <a:pt x="21173" y="1658"/>
                </a:cubicBezTo>
                <a:cubicBezTo>
                  <a:pt x="25005" y="-1215"/>
                  <a:pt x="30712" y="589"/>
                  <a:pt x="35502" y="58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778" name="Google Shape;778;p94"/>
          <p:cNvCxnSpPr>
            <a:endCxn id="779" idx="1"/>
          </p:cNvCxnSpPr>
          <p:nvPr/>
        </p:nvCxnSpPr>
        <p:spPr>
          <a:xfrm>
            <a:off x="4386375" y="2297900"/>
            <a:ext cx="604200" cy="10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9" name="Google Shape;779;p94"/>
          <p:cNvSpPr txBox="1"/>
          <p:nvPr/>
        </p:nvSpPr>
        <p:spPr>
          <a:xfrm>
            <a:off x="4990575" y="31923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Uses the `x` from the main scope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0" name="Google Shape;780;p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9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86" name="Google Shape;786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87" name="Google Shape;787;p95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{51A33866-4E94-44C8-90CE-03DE7E5542FF}</a:tableStyleId>
              </a:tblPr>
              <a:tblGrid>
                <a:gridCol w="914875"/>
                <a:gridCol w="914875"/>
                <a:gridCol w="914875"/>
                <a:gridCol w="91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88" name="Google Shape;788;p95"/>
          <p:cNvCxnSpPr/>
          <p:nvPr/>
        </p:nvCxnSpPr>
        <p:spPr>
          <a:xfrm>
            <a:off x="866925" y="2549507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9" name="Google Shape;789;p95"/>
          <p:cNvSpPr/>
          <p:nvPr/>
        </p:nvSpPr>
        <p:spPr>
          <a:xfrm>
            <a:off x="4060250" y="1902375"/>
            <a:ext cx="582775" cy="655825"/>
          </a:xfrm>
          <a:custGeom>
            <a:rect b="b" l="l" r="r" t="t"/>
            <a:pathLst>
              <a:path extrusionOk="0" h="26233" w="23311">
                <a:moveTo>
                  <a:pt x="0" y="26092"/>
                </a:moveTo>
                <a:cubicBezTo>
                  <a:pt x="5294" y="26975"/>
                  <a:pt x="11500" y="22765"/>
                  <a:pt x="13901" y="17965"/>
                </a:cubicBezTo>
                <a:cubicBezTo>
                  <a:pt x="16925" y="11919"/>
                  <a:pt x="16551" y="0"/>
                  <a:pt x="2331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90" name="Google Shape;790;p95"/>
          <p:cNvSpPr/>
          <p:nvPr/>
        </p:nvSpPr>
        <p:spPr>
          <a:xfrm>
            <a:off x="4065600" y="1522750"/>
            <a:ext cx="572075" cy="1026575"/>
          </a:xfrm>
          <a:custGeom>
            <a:rect b="b" l="l" r="r" t="t"/>
            <a:pathLst>
              <a:path extrusionOk="0" h="41063" w="22883">
                <a:moveTo>
                  <a:pt x="0" y="41063"/>
                </a:moveTo>
                <a:cubicBezTo>
                  <a:pt x="15670" y="41063"/>
                  <a:pt x="7682" y="3805"/>
                  <a:pt x="2288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91" name="Google Shape;791;p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9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97" name="Google Shape;797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8" name="Google Shape;798;p96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{51A33866-4E94-44C8-90CE-03DE7E5542FF}</a:tableStyleId>
              </a:tblPr>
              <a:tblGrid>
                <a:gridCol w="914875"/>
                <a:gridCol w="914875"/>
                <a:gridCol w="914875"/>
                <a:gridCol w="91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99" name="Google Shape;799;p96"/>
          <p:cNvCxnSpPr/>
          <p:nvPr/>
        </p:nvCxnSpPr>
        <p:spPr>
          <a:xfrm>
            <a:off x="866925" y="2549507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0" name="Google Shape;800;p96"/>
          <p:cNvSpPr/>
          <p:nvPr/>
        </p:nvSpPr>
        <p:spPr>
          <a:xfrm>
            <a:off x="4065600" y="1522750"/>
            <a:ext cx="572075" cy="1026575"/>
          </a:xfrm>
          <a:custGeom>
            <a:rect b="b" l="l" r="r" t="t"/>
            <a:pathLst>
              <a:path extrusionOk="0" h="41063" w="22883">
                <a:moveTo>
                  <a:pt x="0" y="41063"/>
                </a:moveTo>
                <a:cubicBezTo>
                  <a:pt x="15670" y="41063"/>
                  <a:pt x="7682" y="3805"/>
                  <a:pt x="2288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801" name="Google Shape;801;p96"/>
          <p:cNvCxnSpPr/>
          <p:nvPr/>
        </p:nvCxnSpPr>
        <p:spPr>
          <a:xfrm>
            <a:off x="4338275" y="2442375"/>
            <a:ext cx="759300" cy="9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2" name="Google Shape;802;p96"/>
          <p:cNvSpPr txBox="1"/>
          <p:nvPr/>
        </p:nvSpPr>
        <p:spPr>
          <a:xfrm>
            <a:off x="5097575" y="31802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also updates the main scope `x`!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3" name="Google Shape;803;p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9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09" name="Google Shape;809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0" name="Google Shape;810;p97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{51A33866-4E94-44C8-90CE-03DE7E5542FF}</a:tableStyleId>
              </a:tblPr>
              <a:tblGrid>
                <a:gridCol w="914875"/>
                <a:gridCol w="914875"/>
                <a:gridCol w="914875"/>
                <a:gridCol w="91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11" name="Google Shape;811;p97"/>
          <p:cNvCxnSpPr/>
          <p:nvPr/>
        </p:nvCxnSpPr>
        <p:spPr>
          <a:xfrm>
            <a:off x="866925" y="2756720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2" name="Google Shape;812;p97"/>
          <p:cNvSpPr/>
          <p:nvPr/>
        </p:nvSpPr>
        <p:spPr>
          <a:xfrm>
            <a:off x="4044200" y="1902373"/>
            <a:ext cx="593471" cy="854316"/>
          </a:xfrm>
          <a:custGeom>
            <a:rect b="b" l="l" r="r" t="t"/>
            <a:pathLst>
              <a:path extrusionOk="0" h="41063" w="22883">
                <a:moveTo>
                  <a:pt x="0" y="41063"/>
                </a:moveTo>
                <a:cubicBezTo>
                  <a:pt x="15670" y="41063"/>
                  <a:pt x="7682" y="3805"/>
                  <a:pt x="2288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813" name="Google Shape;813;p97"/>
          <p:cNvCxnSpPr/>
          <p:nvPr/>
        </p:nvCxnSpPr>
        <p:spPr>
          <a:xfrm>
            <a:off x="4338275" y="2608125"/>
            <a:ext cx="759300" cy="7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4" name="Google Shape;814;p97"/>
          <p:cNvSpPr txBox="1"/>
          <p:nvPr/>
        </p:nvSpPr>
        <p:spPr>
          <a:xfrm>
            <a:off x="5097575" y="31802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pdates this `y`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5" name="Google Shape;815;p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9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21" name="Google Shape;821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22" name="Google Shape;822;p98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{51A33866-4E94-44C8-90CE-03DE7E5542FF}</a:tableStyleId>
              </a:tblPr>
              <a:tblGrid>
                <a:gridCol w="914875"/>
                <a:gridCol w="914875"/>
                <a:gridCol w="914875"/>
                <a:gridCol w="91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23" name="Google Shape;823;p98"/>
          <p:cNvCxnSpPr/>
          <p:nvPr/>
        </p:nvCxnSpPr>
        <p:spPr>
          <a:xfrm>
            <a:off x="866925" y="2985320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4" name="Google Shape;824;p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9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30" name="Google Shape;830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1" name="Google Shape;831;p99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{51A33866-4E94-44C8-90CE-03DE7E5542FF}</a:tableStyleId>
              </a:tblPr>
              <a:tblGrid>
                <a:gridCol w="914875"/>
                <a:gridCol w="914875"/>
                <a:gridCol w="914875"/>
                <a:gridCol w="91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32" name="Google Shape;832;p99"/>
          <p:cNvCxnSpPr/>
          <p:nvPr/>
        </p:nvCxnSpPr>
        <p:spPr>
          <a:xfrm>
            <a:off x="866925" y="3192533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3" name="Google Shape;833;p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0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39" name="Google Shape;839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40" name="Google Shape;840;p100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{51A33866-4E94-44C8-90CE-03DE7E5542FF}</a:tableStyleId>
              </a:tblPr>
              <a:tblGrid>
                <a:gridCol w="914875"/>
                <a:gridCol w="914875"/>
                <a:gridCol w="914875"/>
                <a:gridCol w="91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41" name="Google Shape;841;p100"/>
          <p:cNvCxnSpPr/>
          <p:nvPr/>
        </p:nvCxnSpPr>
        <p:spPr>
          <a:xfrm>
            <a:off x="866925" y="3421133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2" name="Google Shape;842;p100"/>
          <p:cNvCxnSpPr/>
          <p:nvPr/>
        </p:nvCxnSpPr>
        <p:spPr>
          <a:xfrm flipH="1" rot="10800000">
            <a:off x="6872600" y="2811400"/>
            <a:ext cx="582900" cy="5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3" name="Google Shape;843;p100"/>
          <p:cNvSpPr txBox="1"/>
          <p:nvPr/>
        </p:nvSpPr>
        <p:spPr>
          <a:xfrm>
            <a:off x="5975450" y="3271125"/>
            <a:ext cx="2377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`x` defined in current scope, uses this one!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4" name="Google Shape;844;p1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0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50" name="Google Shape;850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1" name="Google Shape;851;p101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{51A33866-4E94-44C8-90CE-03DE7E5542FF}</a:tableStyleId>
              </a:tblPr>
              <a:tblGrid>
                <a:gridCol w="914875"/>
                <a:gridCol w="914875"/>
                <a:gridCol w="914875"/>
                <a:gridCol w="91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52" name="Google Shape;852;p101"/>
          <p:cNvCxnSpPr/>
          <p:nvPr/>
        </p:nvCxnSpPr>
        <p:spPr>
          <a:xfrm>
            <a:off x="866925" y="3628347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3" name="Google Shape;853;p1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Integers in Rust: i8, u8, i16, u16, …, i128, u128</a:t>
            </a:r>
            <a:endParaRPr/>
          </a:p>
        </p:txBody>
      </p:sp>
      <p:sp>
        <p:nvSpPr>
          <p:cNvPr id="191" name="Google Shape;191;p2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0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59" name="Google Shape;859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0" name="Google Shape;860;p102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{51A33866-4E94-44C8-90CE-03DE7E5542FF}</a:tableStyleId>
              </a:tblPr>
              <a:tblGrid>
                <a:gridCol w="914875"/>
                <a:gridCol w="914875"/>
                <a:gridCol w="914875"/>
                <a:gridCol w="91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61" name="Google Shape;861;p102"/>
          <p:cNvCxnSpPr/>
          <p:nvPr/>
        </p:nvCxnSpPr>
        <p:spPr>
          <a:xfrm>
            <a:off x="866925" y="3846253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2" name="Google Shape;862;p1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0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68" name="Google Shape;868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9" name="Google Shape;869;p103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{51A33866-4E94-44C8-90CE-03DE7E5542FF}</a:tableStyleId>
              </a:tblPr>
              <a:tblGrid>
                <a:gridCol w="914875"/>
                <a:gridCol w="914875"/>
                <a:gridCol w="914875"/>
                <a:gridCol w="91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70" name="Google Shape;870;p103"/>
          <p:cNvCxnSpPr/>
          <p:nvPr/>
        </p:nvCxnSpPr>
        <p:spPr>
          <a:xfrm>
            <a:off x="866925" y="4064160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1" name="Google Shape;871;p1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0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77" name="Google Shape;877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8" name="Google Shape;878;p104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{51A33866-4E94-44C8-90CE-03DE7E5542FF}</a:tableStyleId>
              </a:tblPr>
              <a:tblGrid>
                <a:gridCol w="914875"/>
                <a:gridCol w="914875"/>
                <a:gridCol w="914875"/>
                <a:gridCol w="91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79" name="Google Shape;879;p104"/>
          <p:cNvCxnSpPr/>
          <p:nvPr/>
        </p:nvCxnSpPr>
        <p:spPr>
          <a:xfrm>
            <a:off x="866925" y="4271373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0" name="Google Shape;880;p104"/>
          <p:cNvCxnSpPr/>
          <p:nvPr/>
        </p:nvCxnSpPr>
        <p:spPr>
          <a:xfrm rot="10800000">
            <a:off x="3616325" y="4271375"/>
            <a:ext cx="115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1" name="Google Shape;881;p104"/>
          <p:cNvSpPr txBox="1"/>
          <p:nvPr/>
        </p:nvSpPr>
        <p:spPr>
          <a:xfrm>
            <a:off x="4771325" y="3878825"/>
            <a:ext cx="3079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Would throw a compile-time error, there is no `y` in the current or previous scopes!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2" name="Google Shape;882;p1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0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88" name="Google Shape;888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9" name="Google Shape;889;p105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{51A33866-4E94-44C8-90CE-03DE7E5542FF}</a:tableStyleId>
              </a:tblPr>
              <a:tblGrid>
                <a:gridCol w="914875"/>
                <a:gridCol w="914875"/>
                <a:gridCol w="914875"/>
                <a:gridCol w="91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90" name="Google Shape;890;p105"/>
          <p:cNvCxnSpPr/>
          <p:nvPr/>
        </p:nvCxnSpPr>
        <p:spPr>
          <a:xfrm>
            <a:off x="866925" y="4271373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1" name="Google Shape;891;p105"/>
          <p:cNvCxnSpPr/>
          <p:nvPr/>
        </p:nvCxnSpPr>
        <p:spPr>
          <a:xfrm flipH="1" rot="10800000">
            <a:off x="6412775" y="2062675"/>
            <a:ext cx="1042500" cy="20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2" name="Google Shape;892;p105"/>
          <p:cNvSpPr txBox="1"/>
          <p:nvPr/>
        </p:nvSpPr>
        <p:spPr>
          <a:xfrm>
            <a:off x="5008800" y="408380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`y` is no longer valid, it expired in line 15, with the end of scope 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3" name="Google Shape;893;p1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0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99" name="Google Shape;899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0" name="Google Shape;900;p106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{51A33866-4E94-44C8-90CE-03DE7E5542FF}</a:tableStyleId>
              </a:tblPr>
              <a:tblGrid>
                <a:gridCol w="914875"/>
                <a:gridCol w="914875"/>
                <a:gridCol w="914875"/>
                <a:gridCol w="91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01" name="Google Shape;901;p106"/>
          <p:cNvCxnSpPr/>
          <p:nvPr/>
        </p:nvCxnSpPr>
        <p:spPr>
          <a:xfrm>
            <a:off x="866925" y="4271373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2" name="Google Shape;902;p106"/>
          <p:cNvCxnSpPr/>
          <p:nvPr/>
        </p:nvCxnSpPr>
        <p:spPr>
          <a:xfrm rot="10800000">
            <a:off x="4915725" y="1913150"/>
            <a:ext cx="1170900" cy="22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3" name="Google Shape;903;p106"/>
          <p:cNvSpPr txBox="1"/>
          <p:nvPr/>
        </p:nvSpPr>
        <p:spPr>
          <a:xfrm>
            <a:off x="4749975" y="4078925"/>
            <a:ext cx="369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scope isn’t even a previous scope of main!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4" name="Google Shape;904;p1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0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910" name="Google Shape;910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11" name="Google Shape;911;p107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{51A33866-4E94-44C8-90CE-03DE7E5542FF}</a:tableStyleId>
              </a:tblPr>
              <a:tblGrid>
                <a:gridCol w="914875"/>
                <a:gridCol w="914875"/>
                <a:gridCol w="914875"/>
                <a:gridCol w="91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12" name="Google Shape;912;p107"/>
          <p:cNvCxnSpPr/>
          <p:nvPr/>
        </p:nvCxnSpPr>
        <p:spPr>
          <a:xfrm>
            <a:off x="866925" y="4499973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3" name="Google Shape;913;p107"/>
          <p:cNvCxnSpPr/>
          <p:nvPr/>
        </p:nvCxnSpPr>
        <p:spPr>
          <a:xfrm rot="10800000">
            <a:off x="3563125" y="4499975"/>
            <a:ext cx="82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4" name="Google Shape;914;p107"/>
          <p:cNvSpPr txBox="1"/>
          <p:nvPr/>
        </p:nvSpPr>
        <p:spPr>
          <a:xfrm>
            <a:off x="4487975" y="4307525"/>
            <a:ext cx="105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prints 144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5" name="Google Shape;915;p1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0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921" name="Google Shape;921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22" name="Google Shape;922;p108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{51A33866-4E94-44C8-90CE-03DE7E5542FF}</a:tableStyleId>
              </a:tblPr>
              <a:tblGrid>
                <a:gridCol w="914875"/>
                <a:gridCol w="914875"/>
                <a:gridCol w="914875"/>
                <a:gridCol w="91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23" name="Google Shape;923;p108"/>
          <p:cNvCxnSpPr/>
          <p:nvPr/>
        </p:nvCxnSpPr>
        <p:spPr>
          <a:xfrm>
            <a:off x="866925" y="4707187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4" name="Google Shape;924;p1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  <p:sp>
        <p:nvSpPr>
          <p:cNvPr id="930" name="Google Shape;930;p10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931" name="Google Shape;931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4725" y="859163"/>
            <a:ext cx="811500" cy="4013294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109"/>
          <p:cNvSpPr txBox="1"/>
          <p:nvPr/>
        </p:nvSpPr>
        <p:spPr>
          <a:xfrm>
            <a:off x="5092150" y="8591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34" name="Google Shape;934;p109"/>
          <p:cNvCxnSpPr/>
          <p:nvPr/>
        </p:nvCxnSpPr>
        <p:spPr>
          <a:xfrm>
            <a:off x="3525575" y="4495500"/>
            <a:ext cx="2288400" cy="2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while</a:t>
            </a:r>
            <a:endParaRPr/>
          </a:p>
        </p:txBody>
      </p:sp>
      <p:sp>
        <p:nvSpPr>
          <p:cNvPr id="940" name="Google Shape;940;p110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`while` is the advanced version of `loop`</a:t>
            </a:r>
            <a:endParaRPr/>
          </a:p>
        </p:txBody>
      </p:sp>
      <p:sp>
        <p:nvSpPr>
          <p:cNvPr id="941" name="Google Shape;941;p11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while</a:t>
            </a:r>
            <a:endParaRPr/>
          </a:p>
        </p:txBody>
      </p:sp>
      <p:sp>
        <p:nvSpPr>
          <p:cNvPr id="947" name="Google Shape;947;p111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`while` is the advanced version of `loop`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whereas `loop` loops forever, `while` stops once a condition is no longer satisfied</a:t>
            </a:r>
            <a:endParaRPr/>
          </a:p>
        </p:txBody>
      </p:sp>
      <p:sp>
        <p:nvSpPr>
          <p:cNvPr id="948" name="Google Shape;948;p11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