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67" r:id="rId3"/>
    <p:sldId id="379" r:id="rId4"/>
    <p:sldId id="364" r:id="rId5"/>
    <p:sldId id="363" r:id="rId6"/>
    <p:sldId id="362" r:id="rId7"/>
    <p:sldId id="317" r:id="rId8"/>
    <p:sldId id="367" r:id="rId9"/>
    <p:sldId id="366" r:id="rId10"/>
    <p:sldId id="365" r:id="rId11"/>
    <p:sldId id="319" r:id="rId12"/>
    <p:sldId id="318" r:id="rId13"/>
    <p:sldId id="321" r:id="rId14"/>
    <p:sldId id="323" r:id="rId15"/>
    <p:sldId id="324" r:id="rId16"/>
    <p:sldId id="325" r:id="rId17"/>
    <p:sldId id="326" r:id="rId18"/>
    <p:sldId id="328" r:id="rId19"/>
    <p:sldId id="329" r:id="rId20"/>
    <p:sldId id="331" r:id="rId21"/>
    <p:sldId id="332" r:id="rId22"/>
    <p:sldId id="333" r:id="rId23"/>
    <p:sldId id="287" r:id="rId24"/>
    <p:sldId id="334" r:id="rId25"/>
    <p:sldId id="288" r:id="rId26"/>
    <p:sldId id="290" r:id="rId27"/>
    <p:sldId id="336" r:id="rId28"/>
    <p:sldId id="368" r:id="rId29"/>
    <p:sldId id="294" r:id="rId30"/>
    <p:sldId id="339" r:id="rId31"/>
    <p:sldId id="370" r:id="rId32"/>
    <p:sldId id="369" r:id="rId33"/>
    <p:sldId id="340" r:id="rId34"/>
    <p:sldId id="341" r:id="rId35"/>
    <p:sldId id="360" r:id="rId36"/>
    <p:sldId id="373" r:id="rId37"/>
    <p:sldId id="372" r:id="rId38"/>
    <p:sldId id="371" r:id="rId39"/>
    <p:sldId id="347" r:id="rId40"/>
    <p:sldId id="374" r:id="rId41"/>
    <p:sldId id="350" r:id="rId42"/>
    <p:sldId id="377" r:id="rId43"/>
    <p:sldId id="376" r:id="rId44"/>
    <p:sldId id="375" r:id="rId45"/>
    <p:sldId id="359" r:id="rId46"/>
    <p:sldId id="378" r:id="rId47"/>
    <p:sldId id="353" r:id="rId48"/>
    <p:sldId id="356" r:id="rId49"/>
    <p:sldId id="357" r:id="rId50"/>
    <p:sldId id="358" r:id="rId51"/>
    <p:sldId id="361" r:id="rId52"/>
  </p:sldIdLst>
  <p:sldSz cx="9144000" cy="5143500" type="screen16x9"/>
  <p:notesSz cx="6858000" cy="9144000"/>
  <p:embeddedFontLst>
    <p:embeddedFont>
      <p:font typeface="Lato" panose="020B0604020202020204" charset="0"/>
      <p:regular r:id="rId54"/>
      <p:bold r:id="rId55"/>
      <p:italic r:id="rId56"/>
      <p:boldItalic r:id="rId57"/>
    </p:embeddedFont>
    <p:embeddedFont>
      <p:font typeface="Montserrat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104" y="2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35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56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241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783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62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58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051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207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488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4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9d9db9a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19d9db9a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9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255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206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19d9db9a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19d9db9a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19d9db9a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19d9db9a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744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919d9db9a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919d9db9a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19d9db9a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919d9db9a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19d9db9a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919d9db9a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441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19d9db9a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919d9db9a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846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919d9db9a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919d9db9a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9d9db9a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19d9db9a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849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512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269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692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823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891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482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287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310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743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86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9d9db9a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19d9db9a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942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4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167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2653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5515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19d9db9a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19d9db9a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61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868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0260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57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3306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5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9d9db9a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19d9db9a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0630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8795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19d9db9a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19d9db9a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3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9d9db9af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19d9db9af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16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48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3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d9db9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d9db9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6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lear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fhaupt/progkurs/" TargetMode="External"/><Relationship Id="rId5" Type="http://schemas.openxmlformats.org/officeDocument/2006/relationships/hyperlink" Target="https://rustlings.cool/" TargetMode="External"/><Relationship Id="rId4" Type="http://schemas.openxmlformats.org/officeDocument/2006/relationships/hyperlink" Target="https://doc.rust-lang.org/book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docs/setup/mac" TargetMode="External"/><Relationship Id="rId4" Type="http://schemas.openxmlformats.org/officeDocument/2006/relationships/hyperlink" Target="https://code.visualstudio.com/docs/setup/linux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Welcome in this Rust course!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Your life will change forever soon, you will be learning the best language in the world!!!</a:t>
            </a:r>
            <a:endParaRPr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memory safe!</a:t>
            </a:r>
            <a:endParaRPr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statically typed!</a:t>
            </a:r>
            <a:r>
              <a:rPr dirty="0"/>
              <a:t> 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fast!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Zero Cost Abstraction!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en-US" dirty="0"/>
              <a:t>Well, not quite, but you’ll see once we get there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54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  <a:endParaRPr lang="en-US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60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 err="1">
                <a:solidFill>
                  <a:srgbClr val="FFFF00"/>
                </a:solidFill>
              </a:rPr>
              <a:t>rustc</a:t>
            </a:r>
            <a:endParaRPr lang="en-US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490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 err="1">
                <a:solidFill>
                  <a:srgbClr val="FFFF00"/>
                </a:solidFill>
              </a:rPr>
              <a:t>rustc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tool </a:t>
            </a:r>
            <a:r>
              <a:rPr lang="en-US" dirty="0">
                <a:solidFill>
                  <a:srgbClr val="FFFF00"/>
                </a:solidFill>
              </a:rPr>
              <a:t>cargo</a:t>
            </a:r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cargo init/new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cargo build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cargo run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2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Compiler </a:t>
            </a:r>
            <a:r>
              <a:rPr lang="en-US" dirty="0" err="1">
                <a:solidFill>
                  <a:srgbClr val="FFFF00"/>
                </a:solidFill>
              </a:rPr>
              <a:t>rustc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the Rust tool </a:t>
            </a:r>
            <a:r>
              <a:rPr lang="en-US" dirty="0">
                <a:solidFill>
                  <a:srgbClr val="FFFF00"/>
                </a:solidFill>
              </a:rPr>
              <a:t>cargo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Working with IDEs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Visual Studio Code + rust-analyzer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RustRover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734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45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Basics of Programming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Variables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Types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How do computers execute code?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0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Control Flow 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if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loop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match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fn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2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Control Flow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Data Structures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enum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7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Basics of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Control Flow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Data Structures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What makes Rust different from other languages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Ownership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Borrow Checking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Option&lt;T&gt; and Result&lt;T,E&gt;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3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Dipping into advanced-ish topics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Traits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Generics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Third-party libraries</a:t>
            </a:r>
          </a:p>
          <a:p>
            <a:pPr lvl="2" indent="-311150">
              <a:buSzPts val="1300"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99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What will we be learning this semester?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Working with </a:t>
            </a:r>
            <a:r>
              <a:rPr lang="de-DE" dirty="0"/>
              <a:t>the correct tools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Basic Rust-Syntax and Rust-specific quirks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Dipping into advanced-ish topics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What I will </a:t>
            </a:r>
            <a:r>
              <a:rPr lang="de-DE" dirty="0">
                <a:solidFill>
                  <a:srgbClr val="FF0000"/>
                </a:solidFill>
              </a:rPr>
              <a:t>not</a:t>
            </a:r>
            <a:r>
              <a:rPr lang="de-DE" dirty="0">
                <a:solidFill>
                  <a:schemeClr val="bg1"/>
                </a:solidFill>
              </a:rPr>
              <a:t> cover</a:t>
            </a:r>
          </a:p>
          <a:p>
            <a:pPr marL="901700" lvl="1" indent="-28575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unsafe</a:t>
            </a:r>
          </a:p>
          <a:p>
            <a:pPr marL="901700" lvl="1" indent="-28575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async</a:t>
            </a:r>
          </a:p>
          <a:p>
            <a:pPr marL="901700" lvl="1" indent="-28575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Macros</a:t>
            </a:r>
          </a:p>
          <a:p>
            <a:pPr marL="901700" lvl="1" indent="-28575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Multithreading</a:t>
            </a:r>
          </a:p>
          <a:p>
            <a:pPr marL="901700" lvl="1" indent="-285750">
              <a:buSzPct val="100000"/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Functional Programming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77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 dirty="0"/>
              <a:t>Introduction</a:t>
            </a:r>
            <a:endParaRPr dirty="0"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Where can I find resources?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Official Rust website: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https://www.rust-lang.org/learn/</a:t>
            </a:r>
            <a:r>
              <a:rPr lang="en-US" dirty="0"/>
              <a:t>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Rust Book: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https://doc.rust-lang.org/book/</a:t>
            </a:r>
            <a:endParaRPr lang="en-US" dirty="0">
              <a:solidFill>
                <a:srgbClr val="F6B26B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Rustlings (official Rust exercises):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https://rustlings.cool/</a:t>
            </a:r>
            <a:r>
              <a:rPr lang="en-US" b="1" dirty="0"/>
              <a:t>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Repo for this course: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https://github.com/pfhaupt/progkurs/</a:t>
            </a:r>
            <a:r>
              <a:rPr lang="en-US" dirty="0"/>
              <a:t> 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subdirectory </a:t>
            </a:r>
            <a:r>
              <a:rPr lang="en-US" dirty="0">
                <a:solidFill>
                  <a:srgbClr val="FFFF00"/>
                </a:solidFill>
              </a:rPr>
              <a:t>rust-beginner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2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Linux/macOS</a:t>
            </a:r>
            <a:endParaRPr dirty="0"/>
          </a:p>
          <a:p>
            <a:pPr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" dirty="0"/>
              <a:t>Go to `</a:t>
            </a:r>
            <a:r>
              <a:rPr lang="de" dirty="0">
                <a:solidFill>
                  <a:srgbClr val="F6B26B"/>
                </a:solidFill>
              </a:rPr>
              <a:t>rust-lang.org</a:t>
            </a:r>
            <a:r>
              <a:rPr lang="de" dirty="0"/>
              <a:t>`</a:t>
            </a:r>
            <a:endParaRPr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Click `Get Started`</a:t>
            </a:r>
            <a:endParaRPr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Run this command in your terminal</a:t>
            </a:r>
            <a:endParaRPr dirty="0"/>
          </a:p>
          <a:p>
            <a:pPr marL="285750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endParaRPr dirty="0"/>
          </a:p>
          <a:p>
            <a:pPr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" dirty="0"/>
              <a:t>You may need to also install a linker</a:t>
            </a:r>
            <a:endParaRPr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you’ll see later when the example fails</a:t>
            </a:r>
            <a:endParaRPr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You’re ready to go!</a:t>
            </a:r>
            <a:endParaRPr dirty="0"/>
          </a:p>
        </p:txBody>
      </p:sp>
      <p:sp>
        <p:nvSpPr>
          <p:cNvPr id="395" name="Google Shape;395;p44"/>
          <p:cNvSpPr txBox="1">
            <a:spLocks noGrp="1"/>
          </p:cNvSpPr>
          <p:nvPr>
            <p:ph type="body" idx="2"/>
          </p:nvPr>
        </p:nvSpPr>
        <p:spPr>
          <a:xfrm>
            <a:off x="4933225" y="1567550"/>
            <a:ext cx="3628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Windows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Go to `</a:t>
            </a:r>
            <a:r>
              <a:rPr lang="de" dirty="0">
                <a:solidFill>
                  <a:srgbClr val="F6B26B"/>
                </a:solidFill>
              </a:rPr>
              <a:t>rust-lang.org</a:t>
            </a:r>
            <a:r>
              <a:rPr lang="de" dirty="0"/>
              <a:t>`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Click `Get Started`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Download the Installer</a:t>
            </a: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Run the Installer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You may need to also install MSVC Tools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-"/>
            </a:pPr>
            <a:r>
              <a:rPr lang="de" dirty="0"/>
              <a:t>Installer will tell you, Quick Install is okay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-"/>
            </a:pPr>
            <a:r>
              <a:rPr lang="de" dirty="0"/>
              <a:t>Pray that eduroam doesn’t blacklist the MSVC Installer again :^)</a:t>
            </a:r>
            <a:endParaRPr dirty="0"/>
          </a:p>
        </p:txBody>
      </p:sp>
      <p:pic>
        <p:nvPicPr>
          <p:cNvPr id="396" name="Google Shape;3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726825"/>
            <a:ext cx="3403199" cy="4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300" y="2726825"/>
            <a:ext cx="3628801" cy="41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06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405" name="Google Shape;405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Linux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06" name="Google Shape;406;p45"/>
          <p:cNvSpPr txBox="1">
            <a:spLocks noGrp="1"/>
          </p:cNvSpPr>
          <p:nvPr>
            <p:ph type="body" idx="2"/>
          </p:nvPr>
        </p:nvSpPr>
        <p:spPr>
          <a:xfrm>
            <a:off x="4933225" y="1567550"/>
            <a:ext cx="3842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Windows</a:t>
            </a:r>
            <a:endParaRPr/>
          </a:p>
        </p:txBody>
      </p:sp>
      <p:pic>
        <p:nvPicPr>
          <p:cNvPr id="407" name="Google Shape;4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66725"/>
            <a:ext cx="3403198" cy="219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025" y="1866725"/>
            <a:ext cx="3403200" cy="219569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5"/>
          <p:cNvSpPr txBox="1"/>
          <p:nvPr/>
        </p:nvSpPr>
        <p:spPr>
          <a:xfrm>
            <a:off x="1297500" y="4206800"/>
            <a:ext cx="70599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ymbol" panose="05050102010706020507" pitchFamily="18" charset="2"/>
              <a:buChar char="-"/>
            </a:pPr>
            <a:r>
              <a:rPr lang="de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see this, you’re almost done! It will now install all necessary tools.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ymbol" panose="05050102010706020507" pitchFamily="18" charset="2"/>
              <a:buChar char="-"/>
            </a:pPr>
            <a:r>
              <a:rPr lang="de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Restart your terminal/console, and you’ll be able to use `rustc` and `cargo`!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if Installation was successful, you should be able to run the following commands: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67393-09E9-F93F-8EEB-3CCE4CDD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5" y="1950459"/>
            <a:ext cx="8147849" cy="20028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if any of those commands failed, we must troubleshoot now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33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if any of those commands failed, we must troubleshoot now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" dirty="0">
                <a:solidFill>
                  <a:srgbClr val="FFFFFF"/>
                </a:solidFill>
              </a:rPr>
              <a:t>common errors: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`</a:t>
            </a:r>
            <a:r>
              <a:rPr lang="en-US" dirty="0">
                <a:solidFill>
                  <a:srgbClr val="FF9900"/>
                </a:solidFill>
              </a:rPr>
              <a:t>Linker cc not found</a:t>
            </a:r>
            <a:r>
              <a:rPr lang="en-US" dirty="0"/>
              <a:t>`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Linux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sudo</a:t>
            </a:r>
            <a:r>
              <a:rPr lang="en-US" dirty="0">
                <a:solidFill>
                  <a:srgbClr val="FFFF00"/>
                </a:solidFill>
              </a:rPr>
              <a:t> apt install </a:t>
            </a:r>
            <a:r>
              <a:rPr lang="en-US" dirty="0" err="1">
                <a:solidFill>
                  <a:srgbClr val="FFFF00"/>
                </a:solidFill>
              </a:rPr>
              <a:t>gcc</a:t>
            </a:r>
            <a:endParaRPr lang="en-US" dirty="0">
              <a:solidFill>
                <a:srgbClr val="FFFF00"/>
              </a:solidFill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/>
              <a:t>macOS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 brew install </a:t>
            </a:r>
            <a:r>
              <a:rPr lang="en-US" dirty="0" err="1">
                <a:solidFill>
                  <a:srgbClr val="FFFF00"/>
                </a:solidFill>
                <a:sym typeface="Wingdings" panose="05000000000000000000" pitchFamily="2" charset="2"/>
              </a:rPr>
              <a:t>gcc</a:t>
            </a: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2">
              <a:buFont typeface="Symbol" panose="05050102010706020507" pitchFamily="18" charset="2"/>
              <a:buChar char="-"/>
            </a:pPr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shouldn’t happen, the Installer installed the MSVC toolchain :^)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eduroam may </a:t>
            </a:r>
            <a:r>
              <a:rPr lang="en-US" dirty="0">
                <a:solidFill>
                  <a:srgbClr val="FF9900"/>
                </a:solidFill>
              </a:rPr>
              <a:t>block downloading the Installer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dirty="0"/>
              <a:t> you’d need to </a:t>
            </a:r>
            <a:r>
              <a:rPr lang="en-US" dirty="0">
                <a:solidFill>
                  <a:srgbClr val="FFFF00"/>
                </a:solidFill>
              </a:rPr>
              <a:t>try again at home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7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" dirty="0"/>
              <a:t>Rust Installation</a:t>
            </a:r>
            <a:endParaRPr dirty="0"/>
          </a:p>
        </p:txBody>
      </p:sp>
      <p:sp>
        <p:nvSpPr>
          <p:cNvPr id="460" name="Google Shape;460;p5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To test if everything is set up properly, run those commands: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Create a directory of your choice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" dirty="0"/>
              <a:t>Either via File Manager, or Terminal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Open that directory in a terminal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type in </a:t>
            </a:r>
            <a:r>
              <a:rPr lang="de" dirty="0">
                <a:solidFill>
                  <a:srgbClr val="FFFF00"/>
                </a:solidFill>
              </a:rPr>
              <a:t>cargo init test_program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>
                <a:solidFill>
                  <a:schemeClr val="bg1"/>
                </a:solidFill>
              </a:rPr>
              <a:t>Navigate into that directory with </a:t>
            </a:r>
            <a:r>
              <a:rPr lang="de" dirty="0">
                <a:solidFill>
                  <a:srgbClr val="FFFF00"/>
                </a:solidFill>
              </a:rPr>
              <a:t>cd test_program</a:t>
            </a:r>
            <a:endParaRPr dirty="0">
              <a:solidFill>
                <a:schemeClr val="bg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-"/>
            </a:pPr>
            <a:r>
              <a:rPr lang="de" dirty="0"/>
              <a:t>type in </a:t>
            </a:r>
            <a:r>
              <a:rPr lang="de" dirty="0">
                <a:solidFill>
                  <a:srgbClr val="FFFF00"/>
                </a:solidFill>
              </a:rPr>
              <a:t>cargo run</a:t>
            </a:r>
            <a:endParaRPr dirty="0">
              <a:solidFill>
                <a:srgbClr val="FFFF00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-"/>
            </a:pPr>
            <a:r>
              <a:rPr lang="de" dirty="0"/>
              <a:t>if you see </a:t>
            </a:r>
            <a:r>
              <a:rPr lang="de" dirty="0">
                <a:solidFill>
                  <a:srgbClr val="FFFF00"/>
                </a:solidFill>
              </a:rPr>
              <a:t>Hello, world!</a:t>
            </a:r>
            <a:r>
              <a:rPr lang="de" dirty="0"/>
              <a:t>, you’re ready to go!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Introduction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87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6" name="Google Shape;460;p51">
            <a:extLst>
              <a:ext uri="{FF2B5EF4-FFF2-40B4-BE49-F238E27FC236}">
                <a16:creationId xmlns:a16="http://schemas.microsoft.com/office/drawing/2014/main" id="{3C1AC941-C762-23D3-026D-792A91805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Technically it doesn‘t matter, you could even use Ed, Notepad, Word...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9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6" name="Google Shape;460;p51">
            <a:extLst>
              <a:ext uri="{FF2B5EF4-FFF2-40B4-BE49-F238E27FC236}">
                <a16:creationId xmlns:a16="http://schemas.microsoft.com/office/drawing/2014/main" id="{3C1AC941-C762-23D3-026D-792A91805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Technically it doesn‘t matter, you could even use Ed, Notepad, Word...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82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6" name="Google Shape;460;p51">
            <a:extLst>
              <a:ext uri="{FF2B5EF4-FFF2-40B4-BE49-F238E27FC236}">
                <a16:creationId xmlns:a16="http://schemas.microsoft.com/office/drawing/2014/main" id="{3C1AC941-C762-23D3-026D-792A91805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Technically it doesn‘t matter, you could even use Ed, Notepad, Word...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</a:p>
          <a:p>
            <a:pPr marL="901700" lvl="1" indent="-285750">
              <a:buFont typeface="Symbol" panose="05050102010706020507" pitchFamily="18" charset="2"/>
              <a:buChar char="-"/>
            </a:pPr>
            <a:r>
              <a:rPr lang="en-US" dirty="0"/>
              <a:t>JetBrains </a:t>
            </a:r>
            <a:r>
              <a:rPr lang="en-US" dirty="0" err="1"/>
              <a:t>RustRover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Free license </a:t>
            </a:r>
            <a:r>
              <a:rPr lang="en-US" dirty="0"/>
              <a:t>for students with a TU-email</a:t>
            </a:r>
          </a:p>
          <a:p>
            <a:pPr marL="901700" lvl="1" indent="-285750">
              <a:buFont typeface="Symbol" panose="05050102010706020507" pitchFamily="18" charset="2"/>
              <a:buChar char="-"/>
            </a:pPr>
            <a:r>
              <a:rPr lang="en-US" dirty="0"/>
              <a:t>Emacs, Vim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those who prefer terminal editors</a:t>
            </a:r>
          </a:p>
          <a:p>
            <a:pPr marL="901700" lvl="1" indent="-285750">
              <a:buFont typeface="Symbol" panose="05050102010706020507" pitchFamily="18" charset="2"/>
              <a:buChar char="-"/>
            </a:pPr>
            <a:r>
              <a:rPr lang="en-US" dirty="0"/>
              <a:t>Visual Studio Code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What I’ll be using</a:t>
            </a:r>
          </a:p>
        </p:txBody>
      </p:sp>
    </p:spTree>
    <p:extLst>
      <p:ext uri="{BB962C8B-B14F-4D97-AF65-F5344CB8AC3E}">
        <p14:creationId xmlns:p14="http://schemas.microsoft.com/office/powerpoint/2010/main" val="1402680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6" name="Google Shape;460;p51">
            <a:extLst>
              <a:ext uri="{FF2B5EF4-FFF2-40B4-BE49-F238E27FC236}">
                <a16:creationId xmlns:a16="http://schemas.microsoft.com/office/drawing/2014/main" id="{3C1AC941-C762-23D3-026D-792A91805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Technically it doesn‘t matter, you could even use Ed, Notepad, Word...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-DE" dirty="0"/>
              <a:t>There are some IDEs and Editors that make programming [in Rust] easier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VSC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nn-NO" u="sng" dirty="0">
                <a:solidFill>
                  <a:schemeClr val="hlink"/>
                </a:solidFill>
                <a:hlinkClick r:id="rId3"/>
              </a:rPr>
              <a:t>https://code.visualstudio.com/</a:t>
            </a:r>
            <a:endParaRPr lang="nn-NO" u="sng" dirty="0">
              <a:solidFill>
                <a:schemeClr val="hlink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</a:rPr>
              <a:t>Windows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 Simply follow the Installer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Linux 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https://code.visualstudio.com/docs/setup/linux</a:t>
            </a:r>
            <a:endParaRPr lang="nn-NO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macOS  </a:t>
            </a: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  <a:hlinkClick r:id="rId5"/>
              </a:rPr>
              <a:t>https://code.visualstudio.com/docs/setup/mac</a:t>
            </a:r>
            <a:endParaRPr lang="nn-NO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9283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6" name="Google Shape;460;p51">
            <a:extLst>
              <a:ext uri="{FF2B5EF4-FFF2-40B4-BE49-F238E27FC236}">
                <a16:creationId xmlns:a16="http://schemas.microsoft.com/office/drawing/2014/main" id="{3C1AC941-C762-23D3-026D-792A91805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 itself does not have builtin Rust-Support, it’s just a Text Editor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nn-NO" dirty="0">
                <a:solidFill>
                  <a:schemeClr val="bg1"/>
                </a:solidFill>
                <a:sym typeface="Wingdings" panose="05000000000000000000" pitchFamily="2" charset="2"/>
              </a:rPr>
              <a:t>Using plugins and extensions, we can fix that</a:t>
            </a:r>
          </a:p>
        </p:txBody>
      </p:sp>
    </p:spTree>
    <p:extLst>
      <p:ext uri="{BB962C8B-B14F-4D97-AF65-F5344CB8AC3E}">
        <p14:creationId xmlns:p14="http://schemas.microsoft.com/office/powerpoint/2010/main" val="357090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06B8-4A6D-91A5-7FD0-22B057C5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78" y="977012"/>
            <a:ext cx="5643844" cy="37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85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06B8-4A6D-91A5-7FD0-22B057C5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78" y="977012"/>
            <a:ext cx="5643844" cy="3772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0F0941-5FE7-0506-E03B-4F99F6DB8EC5}"/>
              </a:ext>
            </a:extLst>
          </p:cNvPr>
          <p:cNvSpPr/>
          <p:nvPr/>
        </p:nvSpPr>
        <p:spPr>
          <a:xfrm>
            <a:off x="1701632" y="3533460"/>
            <a:ext cx="620702" cy="63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6B9B-C7BC-6EED-CD7B-831AAE1A04CD}"/>
              </a:ext>
            </a:extLst>
          </p:cNvPr>
          <p:cNvSpPr txBox="1"/>
          <p:nvPr/>
        </p:nvSpPr>
        <p:spPr>
          <a:xfrm>
            <a:off x="664346" y="368176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4061299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06B8-4A6D-91A5-7FD0-22B057C5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78" y="977012"/>
            <a:ext cx="5643844" cy="3772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2EC75-1B79-532E-7720-CD4803A90110}"/>
              </a:ext>
            </a:extLst>
          </p:cNvPr>
          <p:cNvSpPr txBox="1"/>
          <p:nvPr/>
        </p:nvSpPr>
        <p:spPr>
          <a:xfrm>
            <a:off x="4387928" y="182024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Search for this term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130D6-5451-1685-3C21-6A1AF7915CDD}"/>
              </a:ext>
            </a:extLst>
          </p:cNvPr>
          <p:cNvSpPr/>
          <p:nvPr/>
        </p:nvSpPr>
        <p:spPr>
          <a:xfrm>
            <a:off x="2473723" y="1792465"/>
            <a:ext cx="4889921" cy="36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71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06B8-4A6D-91A5-7FD0-22B057C5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78" y="977012"/>
            <a:ext cx="5643844" cy="37727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79BA65-2C72-7B4A-8FDB-54A06ACF74A7}"/>
              </a:ext>
            </a:extLst>
          </p:cNvPr>
          <p:cNvSpPr txBox="1"/>
          <p:nvPr/>
        </p:nvSpPr>
        <p:spPr>
          <a:xfrm>
            <a:off x="4132966" y="1732154"/>
            <a:ext cx="2434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one with the checkmark is what we want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08E6A-CF47-A983-E410-AEF1A0DE5C55}"/>
              </a:ext>
            </a:extLst>
          </p:cNvPr>
          <p:cNvSpPr/>
          <p:nvPr/>
        </p:nvSpPr>
        <p:spPr>
          <a:xfrm>
            <a:off x="2301138" y="2255374"/>
            <a:ext cx="5092784" cy="80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136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8FC4D9-3893-1D11-EE89-EF59DE37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9" y="1412319"/>
            <a:ext cx="7478702" cy="2333311"/>
          </a:xfrm>
          <a:prstGeom prst="rect">
            <a:avLst/>
          </a:prstGeom>
        </p:spPr>
      </p:pic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D3DA9-D7AE-DAA0-885E-88C6A98BBBF0}"/>
              </a:ext>
            </a:extLst>
          </p:cNvPr>
          <p:cNvSpPr/>
          <p:nvPr/>
        </p:nvSpPr>
        <p:spPr>
          <a:xfrm>
            <a:off x="3039926" y="2061942"/>
            <a:ext cx="4514471" cy="305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9BCB9-C8A9-98E0-52C3-65637EE04404}"/>
              </a:ext>
            </a:extLst>
          </p:cNvPr>
          <p:cNvSpPr txBox="1"/>
          <p:nvPr/>
        </p:nvSpPr>
        <p:spPr>
          <a:xfrm>
            <a:off x="5034207" y="889099"/>
            <a:ext cx="327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As extensions can run arbitrary code, make sure it‘s the right one :^)</a:t>
            </a:r>
          </a:p>
        </p:txBody>
      </p:sp>
    </p:spTree>
    <p:extLst>
      <p:ext uri="{BB962C8B-B14F-4D97-AF65-F5344CB8AC3E}">
        <p14:creationId xmlns:p14="http://schemas.microsoft.com/office/powerpoint/2010/main" val="245551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Introduction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Rust Installation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68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8FC4D9-3893-1D11-EE89-EF59DE37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9" y="1412319"/>
            <a:ext cx="7478702" cy="2333311"/>
          </a:xfrm>
          <a:prstGeom prst="rect">
            <a:avLst/>
          </a:prstGeom>
        </p:spPr>
      </p:pic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FD60B-F8B1-F3FA-5675-C154FBCCA892}"/>
              </a:ext>
            </a:extLst>
          </p:cNvPr>
          <p:cNvSpPr/>
          <p:nvPr/>
        </p:nvSpPr>
        <p:spPr>
          <a:xfrm>
            <a:off x="3039926" y="2841225"/>
            <a:ext cx="4626500" cy="486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15883-9489-9812-3B15-4DD4169C0A55}"/>
              </a:ext>
            </a:extLst>
          </p:cNvPr>
          <p:cNvSpPr txBox="1"/>
          <p:nvPr/>
        </p:nvSpPr>
        <p:spPr>
          <a:xfrm>
            <a:off x="3039926" y="3745630"/>
            <a:ext cx="374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Somewhere there should be an Install-button</a:t>
            </a:r>
          </a:p>
          <a:p>
            <a:r>
              <a:rPr lang="de-DE" dirty="0">
                <a:solidFill>
                  <a:schemeClr val="bg1"/>
                </a:solidFill>
              </a:rPr>
              <a:t>Restart VSC if necessary</a:t>
            </a:r>
          </a:p>
        </p:txBody>
      </p:sp>
    </p:spTree>
    <p:extLst>
      <p:ext uri="{BB962C8B-B14F-4D97-AF65-F5344CB8AC3E}">
        <p14:creationId xmlns:p14="http://schemas.microsoft.com/office/powerpoint/2010/main" val="2526857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2F16E-244D-7819-5CBC-DE9570EC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95" y="931810"/>
            <a:ext cx="6371810" cy="36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2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2F16E-244D-7819-5CBC-DE9570EC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95" y="931810"/>
            <a:ext cx="6371810" cy="36734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7F0924-88FA-3120-0C9E-E8DE7DE2E12B}"/>
              </a:ext>
            </a:extLst>
          </p:cNvPr>
          <p:cNvSpPr/>
          <p:nvPr/>
        </p:nvSpPr>
        <p:spPr>
          <a:xfrm>
            <a:off x="1359490" y="2834034"/>
            <a:ext cx="1635020" cy="29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69494-4B44-4A46-0C63-12E8A299C7B9}"/>
              </a:ext>
            </a:extLst>
          </p:cNvPr>
          <p:cNvSpPr txBox="1"/>
          <p:nvPr/>
        </p:nvSpPr>
        <p:spPr>
          <a:xfrm>
            <a:off x="1359490" y="2526257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 can run our code from within VSC</a:t>
            </a:r>
          </a:p>
        </p:txBody>
      </p:sp>
    </p:spTree>
    <p:extLst>
      <p:ext uri="{BB962C8B-B14F-4D97-AF65-F5344CB8AC3E}">
        <p14:creationId xmlns:p14="http://schemas.microsoft.com/office/powerpoint/2010/main" val="3534550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2F16E-244D-7819-5CBC-DE9570EC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95" y="931810"/>
            <a:ext cx="6371810" cy="36734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F9CA17-EE0F-B1DC-7B37-3862FC8E84A6}"/>
              </a:ext>
            </a:extLst>
          </p:cNvPr>
          <p:cNvSpPr/>
          <p:nvPr/>
        </p:nvSpPr>
        <p:spPr>
          <a:xfrm>
            <a:off x="4626501" y="3893770"/>
            <a:ext cx="1102124" cy="363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0265C-D3FA-76F0-14B3-62C6415E0A63}"/>
              </a:ext>
            </a:extLst>
          </p:cNvPr>
          <p:cNvSpPr txBox="1"/>
          <p:nvPr/>
        </p:nvSpPr>
        <p:spPr>
          <a:xfrm>
            <a:off x="4626501" y="4257107"/>
            <a:ext cx="3066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Direct error reporting in our editor, without compiling ourselves</a:t>
            </a:r>
          </a:p>
        </p:txBody>
      </p:sp>
    </p:spTree>
    <p:extLst>
      <p:ext uri="{BB962C8B-B14F-4D97-AF65-F5344CB8AC3E}">
        <p14:creationId xmlns:p14="http://schemas.microsoft.com/office/powerpoint/2010/main" val="1127623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de" dirty="0"/>
              <a:t>Development Environment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2F16E-244D-7819-5CBC-DE9570EC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95" y="931810"/>
            <a:ext cx="6371810" cy="36734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047D49-BB89-8F06-004B-E5F7000AC34F}"/>
              </a:ext>
            </a:extLst>
          </p:cNvPr>
          <p:cNvSpPr/>
          <p:nvPr/>
        </p:nvSpPr>
        <p:spPr>
          <a:xfrm>
            <a:off x="4681732" y="931811"/>
            <a:ext cx="3164767" cy="295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022F4-D3DA-C8BE-420A-834762C48B5A}"/>
              </a:ext>
            </a:extLst>
          </p:cNvPr>
          <p:cNvSpPr txBox="1"/>
          <p:nvPr/>
        </p:nvSpPr>
        <p:spPr>
          <a:xfrm>
            <a:off x="1886368" y="931809"/>
            <a:ext cx="2795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Diagnostics when hovering over the red swiggly lines of death :^)</a:t>
            </a:r>
          </a:p>
        </p:txBody>
      </p:sp>
    </p:spTree>
    <p:extLst>
      <p:ext uri="{BB962C8B-B14F-4D97-AF65-F5344CB8AC3E}">
        <p14:creationId xmlns:p14="http://schemas.microsoft.com/office/powerpoint/2010/main" val="2799193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01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 highly recommend using the default </a:t>
            </a:r>
            <a:r>
              <a:rPr lang="de-DE" dirty="0">
                <a:solidFill>
                  <a:srgbClr val="FFFF00"/>
                </a:solidFill>
              </a:rPr>
              <a:t>git</a:t>
            </a:r>
            <a:r>
              <a:rPr lang="de-DE" dirty="0"/>
              <a:t> way of getting the repository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git</a:t>
            </a:r>
            <a:r>
              <a:rPr lang="de-DE" dirty="0"/>
              <a:t> is very important, it‘s best to start early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Because I am still changing slides, regular updates are recommended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Initial Step: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Go to the Github repository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Click the green </a:t>
            </a:r>
            <a:r>
              <a:rPr lang="de-DE" dirty="0">
                <a:solidFill>
                  <a:srgbClr val="00FF00"/>
                </a:solidFill>
              </a:rPr>
              <a:t>Code</a:t>
            </a:r>
            <a:r>
              <a:rPr lang="de-DE" dirty="0"/>
              <a:t> button, copy the HTTPS-url to your clipboard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Go to a directory of your choice, open the terminal there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type in </a:t>
            </a:r>
            <a:r>
              <a:rPr lang="de-DE" dirty="0">
                <a:solidFill>
                  <a:srgbClr val="FFFF00"/>
                </a:solidFill>
              </a:rPr>
              <a:t>git clone &lt;paste URL here&gt;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 the future, to get the updated slides: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Simply go to that directory (or rather, the </a:t>
            </a:r>
            <a:r>
              <a:rPr lang="de-DE" dirty="0">
                <a:solidFill>
                  <a:srgbClr val="FFFF00"/>
                </a:solidFill>
              </a:rPr>
              <a:t>progkurs</a:t>
            </a:r>
            <a:r>
              <a:rPr lang="de-DE" dirty="0">
                <a:solidFill>
                  <a:schemeClr val="bg1"/>
                </a:solidFill>
              </a:rPr>
              <a:t> directory inside)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in </a:t>
            </a:r>
            <a:r>
              <a:rPr lang="de-DE" dirty="0">
                <a:solidFill>
                  <a:srgbClr val="FFFF00"/>
                </a:solidFill>
              </a:rPr>
              <a:t>git pull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You now have access to the current state of all slides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3103605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Recap of last session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New topics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at the end</a:t>
            </a:r>
          </a:p>
        </p:txBody>
      </p:sp>
    </p:spTree>
    <p:extLst>
      <p:ext uri="{BB962C8B-B14F-4D97-AF65-F5344CB8AC3E}">
        <p14:creationId xmlns:p14="http://schemas.microsoft.com/office/powerpoint/2010/main" val="641143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Green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0/3  We have covered the topic already, should be easy enough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1/3  We have just covered the topic, may be hard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2/3  Same as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but trickier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7030A0"/>
                </a:solidFill>
                <a:sym typeface="Wingdings" panose="05000000000000000000" pitchFamily="2" charset="2"/>
              </a:rPr>
              <a:t>Purple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3/3  We have not covered the topic, but challenges are always fun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61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Every session contains a file with exercises called </a:t>
            </a:r>
            <a:r>
              <a:rPr lang="de" dirty="0">
                <a:solidFill>
                  <a:srgbClr val="FFFF00"/>
                </a:solidFill>
              </a:rPr>
              <a:t>exercises.md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will not be fully compared every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Important points will be mentioned in each Recap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 solutions are in a file called </a:t>
            </a:r>
            <a:r>
              <a:rPr lang="de-DE" dirty="0">
                <a:solidFill>
                  <a:srgbClr val="FFFF00"/>
                </a:solidFill>
              </a:rPr>
              <a:t>solutions.md</a:t>
            </a:r>
          </a:p>
        </p:txBody>
      </p:sp>
    </p:spTree>
    <p:extLst>
      <p:ext uri="{BB962C8B-B14F-4D97-AF65-F5344CB8AC3E}">
        <p14:creationId xmlns:p14="http://schemas.microsoft.com/office/powerpoint/2010/main" val="419450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Introduction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Rust Installation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>
                <a:solidFill>
                  <a:srgbClr val="FFFFFF"/>
                </a:solidFill>
              </a:rPr>
              <a:t>Development Environment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80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de" dirty="0"/>
              <a:t>General Info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" dirty="0"/>
              <a:t>Slides are available at the mentioned Github repository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Exercises and some Code snippets in future slides will be color coded</a:t>
            </a:r>
            <a:endParaRPr lang="de" dirty="0"/>
          </a:p>
          <a:p>
            <a:pPr>
              <a:buFont typeface="Symbol" panose="05050102010706020507" pitchFamily="18" charset="2"/>
              <a:buChar char="-"/>
            </a:pPr>
            <a:r>
              <a:rPr lang="de" dirty="0"/>
              <a:t>Every session contains a file with exercises called </a:t>
            </a:r>
            <a:r>
              <a:rPr lang="de" dirty="0">
                <a:solidFill>
                  <a:srgbClr val="FFFF00"/>
                </a:solidFill>
              </a:rPr>
              <a:t>exercises.md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 solutions are in a file called </a:t>
            </a:r>
            <a:r>
              <a:rPr lang="de-DE" dirty="0">
                <a:solidFill>
                  <a:srgbClr val="FFFF00"/>
                </a:solidFill>
              </a:rPr>
              <a:t>solutions.md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Participation and Feedback is very important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Basic program stands, but my goal is to teach you Rust the best I can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Don‘t understand something? Am I too fast? Did I make any mistakes?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Just raise your hand, and we can discuss a topic for a while!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95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de" dirty="0"/>
              <a:t>Next time</a:t>
            </a:r>
            <a:endParaRPr dirty="0"/>
          </a:p>
        </p:txBody>
      </p:sp>
      <p:sp>
        <p:nvSpPr>
          <p:cNvPr id="533" name="Google Shape;533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rustc</a:t>
            </a:r>
            <a:r>
              <a:rPr lang="de-DE" dirty="0">
                <a:solidFill>
                  <a:schemeClr val="bg1"/>
                </a:solidFill>
              </a:rPr>
              <a:t> vs </a:t>
            </a:r>
            <a:r>
              <a:rPr lang="de-DE" dirty="0">
                <a:solidFill>
                  <a:srgbClr val="FFFF00"/>
                </a:solidFill>
              </a:rPr>
              <a:t>cargo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Basic Types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Variables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</a:t>
            </a:r>
            <a:r>
              <a:rPr lang="de-DE" dirty="0">
                <a:solidFill>
                  <a:schemeClr val="bg1"/>
                </a:solidFill>
              </a:rPr>
              <a:t> vs </a:t>
            </a:r>
            <a:r>
              <a:rPr lang="de-DE" dirty="0">
                <a:solidFill>
                  <a:srgbClr val="FFFF00"/>
                </a:solidFill>
              </a:rPr>
              <a:t>let mut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6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Introduction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/>
              <a:t>Rust Installation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>
                <a:solidFill>
                  <a:srgbClr val="FFFFFF"/>
                </a:solidFill>
              </a:rPr>
              <a:t>Development Environment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dirty="0">
                <a:solidFill>
                  <a:srgbClr val="FFFFFF"/>
                </a:solidFill>
              </a:rPr>
              <a:t>General Info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Welcome in this Rust course!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42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Welcome in this Rust course!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Your life will change forever soon, you will be learning the best language in the world!!!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34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de"/>
              <a:t>Introduction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473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Welcome in this Rust course!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Symbol" panose="05050102010706020507" pitchFamily="18" charset="2"/>
              <a:buChar char="-"/>
            </a:pPr>
            <a:r>
              <a:rPr lang="de" dirty="0"/>
              <a:t>Your life will change forever soon, you will be learning the best language in the world!!!</a:t>
            </a:r>
            <a:endParaRPr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memory safe!</a:t>
            </a:r>
            <a:endParaRPr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statically typed!</a:t>
            </a:r>
            <a:r>
              <a:rPr dirty="0"/>
              <a:t> 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It’s fast!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" dirty="0"/>
              <a:t>Zero Cost Abstraction!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11121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1546</Words>
  <Application>Microsoft Office PowerPoint</Application>
  <PresentationFormat>On-screen Show (16:9)</PresentationFormat>
  <Paragraphs>270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Lato</vt:lpstr>
      <vt:lpstr>Wingdings</vt:lpstr>
      <vt:lpstr>Symbol</vt:lpstr>
      <vt:lpstr>Montserrat</vt:lpstr>
      <vt:lpstr>Arial</vt:lpstr>
      <vt:lpstr>Focus</vt:lpstr>
      <vt:lpstr>RUSTikales Rust for beginners</vt:lpstr>
      <vt:lpstr>Plan for today</vt:lpstr>
      <vt:lpstr>Plan for today</vt:lpstr>
      <vt:lpstr>Plan for today</vt:lpstr>
      <vt:lpstr>Plan for today</vt:lpstr>
      <vt:lpstr>Plan for today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Rust Installation</vt:lpstr>
      <vt:lpstr>Rust Installation</vt:lpstr>
      <vt:lpstr>Rust Installation</vt:lpstr>
      <vt:lpstr>Rust Installation</vt:lpstr>
      <vt:lpstr>Rust Installation</vt:lpstr>
      <vt:lpstr>Rust Installation</vt:lpstr>
      <vt:lpstr>Rust Installation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Development Environment</vt:lpstr>
      <vt:lpstr>General Info</vt:lpstr>
      <vt:lpstr>General Info</vt:lpstr>
      <vt:lpstr>General Info</vt:lpstr>
      <vt:lpstr>General Info</vt:lpstr>
      <vt:lpstr>General Info</vt:lpstr>
      <vt:lpstr>General Info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beginners</dc:title>
  <dc:creator>Philippe Felix Haupt</dc:creator>
  <cp:lastModifiedBy>Philippe Felix Haupt</cp:lastModifiedBy>
  <cp:revision>9</cp:revision>
  <dcterms:modified xsi:type="dcterms:W3CDTF">2024-04-20T13:58:42Z</dcterms:modified>
</cp:coreProperties>
</file>