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y="5143500" cx="9144000"/>
  <p:notesSz cx="6858000" cy="9144000"/>
  <p:embeddedFontLst>
    <p:embeddedFont>
      <p:font typeface="Montserrat"/>
      <p:regular r:id="rId93"/>
      <p:bold r:id="rId94"/>
      <p:italic r:id="rId95"/>
      <p:boldItalic r:id="rId96"/>
    </p:embeddedFont>
    <p:embeddedFont>
      <p:font typeface="Lato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905B07-5F73-4FA6-90A6-E0F51304BA3A}">
  <a:tblStyle styleId="{DE905B07-5F73-4FA6-90A6-E0F51304B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font" Target="fonts/La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Montserrat-italic.fntdata"/><Relationship Id="rId94" Type="http://schemas.openxmlformats.org/officeDocument/2006/relationships/font" Target="fonts/Montserrat-bold.fntdata"/><Relationship Id="rId97" Type="http://schemas.openxmlformats.org/officeDocument/2006/relationships/font" Target="fonts/Lato-regular.fntdata"/><Relationship Id="rId96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99" Type="http://schemas.openxmlformats.org/officeDocument/2006/relationships/font" Target="fonts/Lato-italic.fntdata"/><Relationship Id="rId10" Type="http://schemas.openxmlformats.org/officeDocument/2006/relationships/slide" Target="slides/slide4.xml"/><Relationship Id="rId98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Montserrat-regular.fntdata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203f76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203f76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203f76d9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203f76d9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203f76d9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203f76d9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203f76d9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203f76d9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203f76d9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203f76d9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203f76d9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203f76d9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203f76d9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203f76d9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203f76d9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203f76d9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203f76d9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203f76d9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203f76d9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203f76d9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203f76d9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203f76d9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03f76d9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03f76d9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203f76d9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203f76d9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203f76d9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203f76d9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203f76d9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203f76d9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203f76d9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203f76d9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203f76d94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203f76d94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203f76d94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203f76d94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203f76d9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203f76d9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203f76d94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203f76d94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203f76d9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203f76d9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203f76d94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203f76d94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203f76d9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203f76d9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203f76d94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203f76d94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203f76d9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203f76d9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203f76d9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203f76d9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203f76d94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203f76d94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203f76d94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203f76d94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203f76d9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203f76d9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203f76d9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203f76d9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203f76d94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203f76d9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203f76d94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203f76d94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203f76d9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9203f76d9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203f76d9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203f76d9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203f76d9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9203f76d9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203f76d94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203f76d94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203f76d94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9203f76d9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203f76d94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203f76d94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9203f76d9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9203f76d9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203f76d94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9203f76d94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203f76d9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9203f76d9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203f76d94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203f76d94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203f76d94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203f76d94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203f76d9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203f76d9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203f76d9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203f76d9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203f76d94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203f76d94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203f76d9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203f76d9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203f76d94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9203f76d94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203f76d94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203f76d94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9203f76d94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9203f76d94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9203f76d9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9203f76d9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203f76d9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9203f76d9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203f76d9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9203f76d9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203f76d94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203f76d94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9203f76d94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9203f76d94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203f76d94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203f76d94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203f76d94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203f76d94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9203f76d9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9203f76d9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9203f76d9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9203f76d9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9203f76d94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9203f76d94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9203f76d9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9203f76d9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9203f76d94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9203f76d94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203f76d94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203f76d94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9203f76d9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9203f76d9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9203f76d94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9203f76d94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9203f76d94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9203f76d94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203f76d9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203f76d9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9203f76d9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9203f76d9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9203f76d94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9203f76d94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9203f76d94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9203f76d94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9203f76d94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9203f76d94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9203f76d94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9203f76d94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9203f76d94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9203f76d94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9203f76d94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9203f76d94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9203f76d94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9203f76d94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9203f76d94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9203f76d94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9203f76d94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9203f76d94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203f76d9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203f76d9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9203f76d94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9203f76d94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9203f76d94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9203f76d94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9203f76d94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9203f76d94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203f76d94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203f76d94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9203f76d94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9203f76d94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9203f76d94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9203f76d94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9203f76d94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9203f76d94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03f76d9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203f76d9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00" y="1812399"/>
            <a:ext cx="2993574" cy="9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</p:txBody>
      </p:sp>
      <p:sp>
        <p:nvSpPr>
          <p:cNvPr id="227" name="Google Shape;227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625" y="1685525"/>
            <a:ext cx="3202074" cy="11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adding a `u8` to a `Vec&lt;char&gt;`</a:t>
            </a:r>
            <a:endParaRPr/>
          </a:p>
        </p:txBody>
      </p:sp>
      <p:sp>
        <p:nvSpPr>
          <p:cNvPr id="235" name="Google Shape;235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375" y="1778450"/>
            <a:ext cx="3362448" cy="10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297500" y="1567550"/>
            <a:ext cx="71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adding a `u8` to a `Vec&lt;char&gt;`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Very useful, because you never need to worry about what may be the type of your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Contrast to variables in dynamic languages like Python, where you can assign any value to any variable at any point</a:t>
            </a:r>
            <a:endParaRPr/>
          </a:p>
        </p:txBody>
      </p:sp>
      <p:sp>
        <p:nvSpPr>
          <p:cNvPr id="243" name="Google Shape;243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</p:txBody>
      </p:sp>
      <p:sp>
        <p:nvSpPr>
          <p:cNvPr id="250" name="Google Shape;250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</p:txBody>
      </p:sp>
      <p:sp>
        <p:nvSpPr>
          <p:cNvPr id="257" name="Google Shape;257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	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</p:txBody>
      </p:sp>
      <p:sp>
        <p:nvSpPr>
          <p:cNvPr id="264" name="Google Shape;264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20"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	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	→ fixed length collection of values of the same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tuple	→ fixed length collection of values of (possibly) different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	→ User-defined collections of values</a:t>
            </a:r>
            <a:endParaRPr/>
          </a:p>
        </p:txBody>
      </p:sp>
      <p:sp>
        <p:nvSpPr>
          <p:cNvPr id="271" name="Google Shape;271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297500" y="1567550"/>
            <a:ext cx="70389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</a:t>
            </a:r>
            <a:r>
              <a:rPr lang="de"/>
              <a:t>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	</a:t>
            </a:r>
            <a:r>
              <a:rPr lang="de"/>
              <a:t>→</a:t>
            </a:r>
            <a:r>
              <a:rPr lang="de"/>
              <a:t> fixed length collection of values of the same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tuple	→ fixed length collection of values of (possibly) different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	→ User-defined collections of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We’ll only be covering scalar types, specifically integers today!</a:t>
            </a:r>
            <a:endParaRPr/>
          </a:p>
        </p:txBody>
      </p:sp>
      <p:sp>
        <p:nvSpPr>
          <p:cNvPr id="278" name="Google Shape;278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279" name="Google Shape;279;p33"/>
          <p:cNvCxnSpPr/>
          <p:nvPr/>
        </p:nvCxnSpPr>
        <p:spPr>
          <a:xfrm>
            <a:off x="2279825" y="3675800"/>
            <a:ext cx="5143500" cy="65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3"/>
          <p:cNvCxnSpPr/>
          <p:nvPr/>
        </p:nvCxnSpPr>
        <p:spPr>
          <a:xfrm flipH="1" rot="10800000">
            <a:off x="2290475" y="3579500"/>
            <a:ext cx="5122200" cy="75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287" name="Google Shape;287;p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294" name="Google Shape;294;p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295" name="Google Shape;295;p35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{DE905B07-5F73-4FA6-90A6-E0F51304BA3A}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02" name="Google Shape;302;p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03" name="Google Shape;303;p36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{DE905B07-5F73-4FA6-90A6-E0F51304BA3A}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Google Shape;304;p36"/>
          <p:cNvSpPr/>
          <p:nvPr/>
        </p:nvSpPr>
        <p:spPr>
          <a:xfrm>
            <a:off x="2728900" y="1101441"/>
            <a:ext cx="2587800" cy="143275"/>
          </a:xfrm>
          <a:custGeom>
            <a:rect b="b" l="l" r="r" t="t"/>
            <a:pathLst>
              <a:path extrusionOk="0" h="5731" w="103512">
                <a:moveTo>
                  <a:pt x="0" y="5731"/>
                </a:moveTo>
                <a:cubicBezTo>
                  <a:pt x="7614" y="4211"/>
                  <a:pt x="14916" y="782"/>
                  <a:pt x="22670" y="385"/>
                </a:cubicBezTo>
                <a:cubicBezTo>
                  <a:pt x="49587" y="-993"/>
                  <a:pt x="76560" y="1882"/>
                  <a:pt x="103512" y="18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05" name="Google Shape;305;p36"/>
          <p:cNvSpPr txBox="1"/>
          <p:nvPr/>
        </p:nvSpPr>
        <p:spPr>
          <a:xfrm>
            <a:off x="5268575" y="838400"/>
            <a:ext cx="3555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to `unsigned long long int` or `short`, you never need to remember sizes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12" name="Google Shape;312;p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13" name="Google Shape;313;p37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{DE905B07-5F73-4FA6-90A6-E0F51304BA3A}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p37"/>
          <p:cNvSpPr/>
          <p:nvPr/>
        </p:nvSpPr>
        <p:spPr>
          <a:xfrm>
            <a:off x="2728900" y="1101441"/>
            <a:ext cx="2587800" cy="143275"/>
          </a:xfrm>
          <a:custGeom>
            <a:rect b="b" l="l" r="r" t="t"/>
            <a:pathLst>
              <a:path extrusionOk="0" h="5731" w="103512">
                <a:moveTo>
                  <a:pt x="0" y="5731"/>
                </a:moveTo>
                <a:cubicBezTo>
                  <a:pt x="7614" y="4211"/>
                  <a:pt x="14916" y="782"/>
                  <a:pt x="22670" y="385"/>
                </a:cubicBezTo>
                <a:cubicBezTo>
                  <a:pt x="49587" y="-993"/>
                  <a:pt x="76560" y="1882"/>
                  <a:pt x="103512" y="18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5" name="Google Shape;315;p37"/>
          <p:cNvSpPr txBox="1"/>
          <p:nvPr/>
        </p:nvSpPr>
        <p:spPr>
          <a:xfrm>
            <a:off x="5268575" y="838400"/>
            <a:ext cx="3555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to `unsigned long long int` or `short`, you never need to remember sizes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820150" y="2757851"/>
            <a:ext cx="1283203" cy="368900"/>
          </a:xfrm>
          <a:custGeom>
            <a:rect b="b" l="l" r="r" t="t"/>
            <a:pathLst>
              <a:path extrusionOk="0" h="14329" w="54750">
                <a:moveTo>
                  <a:pt x="54750" y="0"/>
                </a:moveTo>
                <a:cubicBezTo>
                  <a:pt x="37088" y="6627"/>
                  <a:pt x="11783" y="-403"/>
                  <a:pt x="0" y="143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7" name="Google Shape;317;p37"/>
          <p:cNvSpPr txBox="1"/>
          <p:nvPr/>
        </p:nvSpPr>
        <p:spPr>
          <a:xfrm>
            <a:off x="488650" y="30091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 bit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546329" y="4479475"/>
            <a:ext cx="348325" cy="285300"/>
          </a:xfrm>
          <a:custGeom>
            <a:rect b="b" l="l" r="r" t="t"/>
            <a:pathLst>
              <a:path extrusionOk="0" h="11412" w="13933">
                <a:moveTo>
                  <a:pt x="246" y="0"/>
                </a:moveTo>
                <a:cubicBezTo>
                  <a:pt x="246" y="3650"/>
                  <a:pt x="-737" y="9212"/>
                  <a:pt x="2598" y="10693"/>
                </a:cubicBezTo>
                <a:cubicBezTo>
                  <a:pt x="6051" y="12227"/>
                  <a:pt x="10155" y="10693"/>
                  <a:pt x="13933" y="106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9" name="Google Shape;319;p37"/>
          <p:cNvSpPr txBox="1"/>
          <p:nvPr/>
        </p:nvSpPr>
        <p:spPr>
          <a:xfrm>
            <a:off x="2825150" y="45512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128 bit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</p:txBody>
      </p:sp>
      <p:sp>
        <p:nvSpPr>
          <p:cNvPr id="326" name="Google Shape;326;p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</a:t>
            </a:r>
            <a:r>
              <a:rPr lang="de"/>
              <a:t>s `isize` and</a:t>
            </a:r>
            <a:r>
              <a:rPr lang="de"/>
              <a:t>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</p:txBody>
      </p:sp>
      <p:sp>
        <p:nvSpPr>
          <p:cNvPr id="333" name="Google Shape;333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</a:t>
            </a:r>
            <a:r>
              <a:rPr lang="de"/>
              <a:t>`isize` and </a:t>
            </a:r>
            <a:r>
              <a:rPr lang="de"/>
              <a:t>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</p:txBody>
      </p:sp>
      <p:sp>
        <p:nvSpPr>
          <p:cNvPr id="340" name="Google Shape;340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41" name="Google Shape;341;p40"/>
          <p:cNvSpPr/>
          <p:nvPr/>
        </p:nvSpPr>
        <p:spPr>
          <a:xfrm>
            <a:off x="38410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</p:txBody>
      </p:sp>
      <p:sp>
        <p:nvSpPr>
          <p:cNvPr id="348" name="Google Shape;348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49" name="Google Shape;349;p41"/>
          <p:cNvSpPr/>
          <p:nvPr/>
        </p:nvSpPr>
        <p:spPr>
          <a:xfrm>
            <a:off x="38410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1297500" y="1150500"/>
            <a:ext cx="74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`usize` being used for pointers may sound scary, but we’ll not be doing anything with pointers</a:t>
            </a:r>
            <a:endParaRPr/>
          </a:p>
        </p:txBody>
      </p:sp>
      <p:sp>
        <p:nvSpPr>
          <p:cNvPr id="356" name="Google Shape;356;p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7" name="Google Shape;357;p42"/>
          <p:cNvSpPr/>
          <p:nvPr/>
        </p:nvSpPr>
        <p:spPr>
          <a:xfrm>
            <a:off x="38410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1297500" y="1150500"/>
            <a:ext cx="74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`usize` being used for pointers may sound scary, but we’ll not be doing anything with pointers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want to index into an array, vector… your index needs to be of type `usize`</a:t>
            </a:r>
            <a:endParaRPr/>
          </a:p>
        </p:txBody>
      </p:sp>
      <p:sp>
        <p:nvSpPr>
          <p:cNvPr id="364" name="Google Shape;364;p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65" name="Google Shape;365;p43"/>
          <p:cNvSpPr/>
          <p:nvPr/>
        </p:nvSpPr>
        <p:spPr>
          <a:xfrm>
            <a:off x="38410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</p:txBody>
      </p:sp>
      <p:sp>
        <p:nvSpPr>
          <p:cNvPr id="372" name="Google Shape;372;p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</p:txBody>
      </p:sp>
      <p:sp>
        <p:nvSpPr>
          <p:cNvPr id="379" name="Google Shape;379;p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85" name="Google Shape;38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386" name="Google Shape;386;p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393" name="Google Shape;393;p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01" name="Google Shape;401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8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4" name="Google Shape;404;p48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11" name="Google Shape;411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12" name="Google Shape;4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49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4" name="Google Shape;414;p49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5" name="Google Shape;415;p49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49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23" name="Google Shape;423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24" name="Google Shape;4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50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26" name="Google Shape;426;p50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7" name="Google Shape;427;p50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50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50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0" name="Google Shape;430;p50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36" name="Google Shape;436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</p:txBody>
      </p:sp>
      <p:sp>
        <p:nvSpPr>
          <p:cNvPr id="437" name="Google Shape;437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38" name="Google Shape;4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51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40" name="Google Shape;440;p51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1" name="Google Shape;441;p51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51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4" name="Google Shape;444;p51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Second case: `a` is immutable, which means you can’t re-assign to it!</a:t>
            </a:r>
            <a:endParaRPr/>
          </a:p>
        </p:txBody>
      </p:sp>
      <p:sp>
        <p:nvSpPr>
          <p:cNvPr id="451" name="Google Shape;451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2" name="Google Shape;4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52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54" name="Google Shape;454;p52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5" name="Google Shape;455;p52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52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52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8" name="Google Shape;458;p52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9" name="Google Shape;45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80" y="3689250"/>
            <a:ext cx="2521425" cy="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65" name="Google Shape;465;p53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many 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Second case: `a` is immutable, which means you can’t re-assign to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Third case: `a` is mutable, which means you can re-assign to it</a:t>
            </a:r>
            <a:endParaRPr/>
          </a:p>
        </p:txBody>
      </p:sp>
      <p:sp>
        <p:nvSpPr>
          <p:cNvPr id="466" name="Google Shape;466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7" name="Google Shape;4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53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69" name="Google Shape;469;p53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0" name="Google Shape;470;p53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53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3" name="Google Shape;473;p53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4" name="Google Shape;4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80" y="3689250"/>
            <a:ext cx="2521425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575" y="4479925"/>
            <a:ext cx="2913107" cy="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81" name="Google Shape;481;p54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</p:txBody>
      </p:sp>
      <p:sp>
        <p:nvSpPr>
          <p:cNvPr id="482" name="Google Shape;482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88" name="Google Shape;488;p55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</p:txBody>
      </p:sp>
      <p:sp>
        <p:nvSpPr>
          <p:cNvPr id="489" name="Google Shape;489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90" name="Google Shape;490;p55"/>
          <p:cNvSpPr/>
          <p:nvPr/>
        </p:nvSpPr>
        <p:spPr>
          <a:xfrm>
            <a:off x="79954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</p:txBody>
      </p:sp>
      <p:sp>
        <p:nvSpPr>
          <p:cNvPr id="497" name="Google Shape;497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98" name="Google Shape;498;p56"/>
          <p:cNvSpPr/>
          <p:nvPr/>
        </p:nvSpPr>
        <p:spPr>
          <a:xfrm>
            <a:off x="79954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04" name="Google Shape;504;p57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</p:txBody>
      </p:sp>
      <p:sp>
        <p:nvSpPr>
          <p:cNvPr id="505" name="Google Shape;505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06" name="Google Shape;506;p57"/>
          <p:cNvSpPr/>
          <p:nvPr/>
        </p:nvSpPr>
        <p:spPr>
          <a:xfrm>
            <a:off x="79954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12" name="Google Shape;512;p58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</p:txBody>
      </p:sp>
      <p:sp>
        <p:nvSpPr>
          <p:cNvPr id="513" name="Google Shape;513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14" name="Google Shape;514;p58"/>
          <p:cNvSpPr/>
          <p:nvPr/>
        </p:nvSpPr>
        <p:spPr>
          <a:xfrm>
            <a:off x="79954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20" name="Google Shape;520;p59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</p:txBody>
      </p:sp>
      <p:sp>
        <p:nvSpPr>
          <p:cNvPr id="521" name="Google Shape;521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22" name="Google Shape;522;p59"/>
          <p:cNvSpPr/>
          <p:nvPr/>
        </p:nvSpPr>
        <p:spPr>
          <a:xfrm>
            <a:off x="79954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</a:t>
            </a:r>
            <a:r>
              <a:rPr lang="de"/>
              <a:t>another variable:</a:t>
            </a:r>
            <a:endParaRPr/>
          </a:p>
        </p:txBody>
      </p:sp>
      <p:sp>
        <p:nvSpPr>
          <p:cNvPr id="529" name="Google Shape;529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30" name="Google Shape;530;p60"/>
          <p:cNvSpPr/>
          <p:nvPr/>
        </p:nvSpPr>
        <p:spPr>
          <a:xfrm>
            <a:off x="79954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36" name="Google Shape;536;p61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another 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*moved*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*copied*</a:t>
            </a:r>
            <a:endParaRPr/>
          </a:p>
        </p:txBody>
      </p:sp>
      <p:sp>
        <p:nvSpPr>
          <p:cNvPr id="537" name="Google Shape;537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38" name="Google Shape;538;p61"/>
          <p:cNvSpPr/>
          <p:nvPr/>
        </p:nvSpPr>
        <p:spPr>
          <a:xfrm>
            <a:off x="79954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</a:t>
            </a:r>
            <a:r>
              <a:rPr lang="de" sz="1320"/>
              <a:t>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44" name="Google Shape;544;p62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another 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*moved*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*copied*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Moving means the first variable is no longer usable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Copying is what we know from </a:t>
            </a:r>
            <a:r>
              <a:rPr lang="de"/>
              <a:t>other languages</a:t>
            </a:r>
            <a:endParaRPr/>
          </a:p>
        </p:txBody>
      </p:sp>
      <p:sp>
        <p:nvSpPr>
          <p:cNvPr id="545" name="Google Shape;545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46" name="Google Shape;546;p62"/>
          <p:cNvSpPr/>
          <p:nvPr/>
        </p:nvSpPr>
        <p:spPr>
          <a:xfrm>
            <a:off x="79954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52" name="Google Shape;552;p63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</p:txBody>
      </p:sp>
      <p:sp>
        <p:nvSpPr>
          <p:cNvPr id="553" name="Google Shape;553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59" name="Google Shape;559;p64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</p:txBody>
      </p:sp>
      <p:sp>
        <p:nvSpPr>
          <p:cNvPr id="560" name="Google Shape;560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66" name="Google Shape;566;p65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don’t panic, we’ll cover it when we get to the borrow checker</a:t>
            </a:r>
            <a:endParaRPr/>
          </a:p>
        </p:txBody>
      </p:sp>
      <p:sp>
        <p:nvSpPr>
          <p:cNvPr id="567" name="Google Shape;567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73" name="Google Shape;573;p66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don’t panic, we’ll cover it when we get to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are never moved, they are always copied</a:t>
            </a:r>
            <a:endParaRPr/>
          </a:p>
        </p:txBody>
      </p:sp>
      <p:sp>
        <p:nvSpPr>
          <p:cNvPr id="574" name="Google Shape;574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75" name="Google Shape;5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67" y="2571742"/>
            <a:ext cx="2563900" cy="5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699" y="2571750"/>
            <a:ext cx="3059461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582" name="Google Shape;582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83" name="Google Shape;583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Intermission: Exercise</a:t>
            </a:r>
            <a:endParaRPr/>
          </a:p>
        </p:txBody>
      </p:sp>
      <p:sp>
        <p:nvSpPr>
          <p:cNvPr id="589" name="Google Shape;589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90" name="Google Shape;590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591" name="Google Shape;5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8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598" name="Google Shape;598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99" name="Google Shape;599;p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00" name="Google Shape;6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9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02" name="Google Shape;602;p69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69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09" name="Google Shape;609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10" name="Google Shape;610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11" name="Google Shape;6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0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13" name="Google Shape;613;p70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4" name="Google Shape;61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0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21" name="Google Shape;621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22" name="Google Shape;622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23" name="Google Shape;6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1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25" name="Google Shape;625;p71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71"/>
          <p:cNvSpPr/>
          <p:nvPr/>
        </p:nvSpPr>
        <p:spPr>
          <a:xfrm>
            <a:off x="4017450" y="3474300"/>
            <a:ext cx="1117475" cy="707675"/>
          </a:xfrm>
          <a:custGeom>
            <a:rect b="b" l="l" r="r" t="t"/>
            <a:pathLst>
              <a:path extrusionOk="0" h="28307" w="44699">
                <a:moveTo>
                  <a:pt x="0" y="13687"/>
                </a:moveTo>
                <a:cubicBezTo>
                  <a:pt x="8084" y="22579"/>
                  <a:pt x="24776" y="33361"/>
                  <a:pt x="34005" y="25664"/>
                </a:cubicBezTo>
                <a:cubicBezTo>
                  <a:pt x="41122" y="19728"/>
                  <a:pt x="35611" y="1818"/>
                  <a:pt x="44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27" name="Google Shape;627;p71"/>
          <p:cNvSpPr txBox="1"/>
          <p:nvPr/>
        </p:nvSpPr>
        <p:spPr>
          <a:xfrm>
            <a:off x="5134925" y="32978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Rust allows type casting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8" name="Google Shape;62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71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`let` vs `let mut`</a:t>
            </a:r>
            <a:endParaRPr sz="1320"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35" name="Google Shape;635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36" name="Google Shape;636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37" name="Google Shape;63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2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39" name="Google Shape;639;p72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72"/>
          <p:cNvSpPr/>
          <p:nvPr/>
        </p:nvSpPr>
        <p:spPr>
          <a:xfrm>
            <a:off x="4017450" y="3474300"/>
            <a:ext cx="1117475" cy="707675"/>
          </a:xfrm>
          <a:custGeom>
            <a:rect b="b" l="l" r="r" t="t"/>
            <a:pathLst>
              <a:path extrusionOk="0" h="28307" w="44699">
                <a:moveTo>
                  <a:pt x="0" y="13687"/>
                </a:moveTo>
                <a:cubicBezTo>
                  <a:pt x="8084" y="22579"/>
                  <a:pt x="24776" y="33361"/>
                  <a:pt x="34005" y="25664"/>
                </a:cubicBezTo>
                <a:cubicBezTo>
                  <a:pt x="41122" y="19728"/>
                  <a:pt x="35611" y="1818"/>
                  <a:pt x="44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41" name="Google Shape;641;p72"/>
          <p:cNvSpPr txBox="1"/>
          <p:nvPr/>
        </p:nvSpPr>
        <p:spPr>
          <a:xfrm>
            <a:off x="5134925" y="32978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Rust allows type casting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72"/>
          <p:cNvSpPr/>
          <p:nvPr/>
        </p:nvSpPr>
        <p:spPr>
          <a:xfrm>
            <a:off x="5396900" y="3586575"/>
            <a:ext cx="1406163" cy="620205"/>
          </a:xfrm>
          <a:custGeom>
            <a:rect b="b" l="l" r="r" t="t"/>
            <a:pathLst>
              <a:path extrusionOk="0" h="19462" w="13046">
                <a:moveTo>
                  <a:pt x="13046" y="0"/>
                </a:moveTo>
                <a:cubicBezTo>
                  <a:pt x="8711" y="6497"/>
                  <a:pt x="3493" y="12477"/>
                  <a:pt x="0" y="194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43" name="Google Shape;643;p72"/>
          <p:cNvSpPr txBox="1"/>
          <p:nvPr/>
        </p:nvSpPr>
        <p:spPr>
          <a:xfrm>
            <a:off x="4572000" y="4078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about that later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4" name="Google Shape;64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2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</a:t>
            </a:r>
            <a:r>
              <a:rPr lang="de"/>
              <a:t>: Exercise</a:t>
            </a:r>
            <a:endParaRPr/>
          </a:p>
        </p:txBody>
      </p:sp>
      <p:sp>
        <p:nvSpPr>
          <p:cNvPr id="651" name="Google Shape;651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52" name="Google Shape;652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53" name="Google Shape;65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3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60" name="Google Shape;660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61" name="Google Shape;6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4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63" name="Google Shape;663;p74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65" name="Google Shape;665;p74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71" name="Google Shape;671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72" name="Google Shape;67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5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74" name="Google Shape;674;p75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75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76" name="Google Shape;676;p75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78" name="Google Shape;678;p75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84" name="Google Shape;684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85" name="Google Shape;6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76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87" name="Google Shape;687;p76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76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89" name="Google Shape;689;p76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76"/>
          <p:cNvSpPr/>
          <p:nvPr/>
        </p:nvSpPr>
        <p:spPr>
          <a:xfrm>
            <a:off x="4119050" y="2720425"/>
            <a:ext cx="1010519" cy="1080048"/>
          </a:xfrm>
          <a:custGeom>
            <a:rect b="b" l="l" r="r" t="t"/>
            <a:pathLst>
              <a:path extrusionOk="0" h="40849" w="37213">
                <a:moveTo>
                  <a:pt x="0" y="0"/>
                </a:moveTo>
                <a:cubicBezTo>
                  <a:pt x="6348" y="2115"/>
                  <a:pt x="12364" y="6768"/>
                  <a:pt x="15612" y="12618"/>
                </a:cubicBezTo>
                <a:cubicBezTo>
                  <a:pt x="18589" y="17979"/>
                  <a:pt x="18431" y="24669"/>
                  <a:pt x="21173" y="30155"/>
                </a:cubicBezTo>
                <a:cubicBezTo>
                  <a:pt x="24046" y="35903"/>
                  <a:pt x="30787" y="40849"/>
                  <a:pt x="37213" y="40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91" name="Google Shape;691;p76"/>
          <p:cNvSpPr txBox="1"/>
          <p:nvPr/>
        </p:nvSpPr>
        <p:spPr>
          <a:xfrm>
            <a:off x="5102825" y="35063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it doesn’t. It casts the value of `a` to `usize`, not `a` itself.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93" name="Google Shape;693;p76"/>
          <p:cNvSpPr txBox="1"/>
          <p:nvPr/>
        </p:nvSpPr>
        <p:spPr>
          <a:xfrm>
            <a:off x="0" y="0"/>
            <a:ext cx="3000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76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00" name="Google Shape;700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701" name="Google Shape;70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77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3" name="Google Shape;703;p77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77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5" name="Google Shape;705;p77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77"/>
          <p:cNvSpPr/>
          <p:nvPr/>
        </p:nvSpPr>
        <p:spPr>
          <a:xfrm>
            <a:off x="4119050" y="2720425"/>
            <a:ext cx="1010519" cy="1080048"/>
          </a:xfrm>
          <a:custGeom>
            <a:rect b="b" l="l" r="r" t="t"/>
            <a:pathLst>
              <a:path extrusionOk="0" h="40849" w="37213">
                <a:moveTo>
                  <a:pt x="0" y="0"/>
                </a:moveTo>
                <a:cubicBezTo>
                  <a:pt x="6348" y="2115"/>
                  <a:pt x="12364" y="6768"/>
                  <a:pt x="15612" y="12618"/>
                </a:cubicBezTo>
                <a:cubicBezTo>
                  <a:pt x="18589" y="17979"/>
                  <a:pt x="18431" y="24669"/>
                  <a:pt x="21173" y="30155"/>
                </a:cubicBezTo>
                <a:cubicBezTo>
                  <a:pt x="24046" y="35903"/>
                  <a:pt x="30787" y="40849"/>
                  <a:pt x="37213" y="40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7" name="Google Shape;707;p77"/>
          <p:cNvSpPr txBox="1"/>
          <p:nvPr/>
        </p:nvSpPr>
        <p:spPr>
          <a:xfrm>
            <a:off x="5102825" y="35063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it doesn’t. It casts the value of `a` to `usize`, not `a` itself.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709" name="Google Shape;709;p77"/>
          <p:cNvSpPr/>
          <p:nvPr/>
        </p:nvSpPr>
        <p:spPr>
          <a:xfrm>
            <a:off x="3049700" y="3618650"/>
            <a:ext cx="1069350" cy="812700"/>
          </a:xfrm>
          <a:custGeom>
            <a:rect b="b" l="l" r="r" t="t"/>
            <a:pathLst>
              <a:path extrusionOk="0" h="32508" w="42774">
                <a:moveTo>
                  <a:pt x="0" y="0"/>
                </a:moveTo>
                <a:cubicBezTo>
                  <a:pt x="2411" y="10842"/>
                  <a:pt x="6047" y="24708"/>
                  <a:pt x="16254" y="29086"/>
                </a:cubicBezTo>
                <a:cubicBezTo>
                  <a:pt x="24446" y="32599"/>
                  <a:pt x="34127" y="30346"/>
                  <a:pt x="42774" y="32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10" name="Google Shape;710;p77"/>
          <p:cNvSpPr txBox="1"/>
          <p:nvPr/>
        </p:nvSpPr>
        <p:spPr>
          <a:xfrm>
            <a:off x="4119050" y="42709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Out-of-bounds checking is done at runtime (what if `d` was 7?)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77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17" name="Google Shape;717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24" name="Google Shape;724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</p:txBody>
      </p:sp>
      <p:sp>
        <p:nvSpPr>
          <p:cNvPr id="725" name="Google Shape;725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1" name="Google Shape;731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</p:txBody>
      </p:sp>
      <p:sp>
        <p:nvSpPr>
          <p:cNvPr id="732" name="Google Shape;73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8" name="Google Shape;738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</p:txBody>
      </p:sp>
      <p:sp>
        <p:nvSpPr>
          <p:cNvPr id="739" name="Google Shape;73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`let` vs `let mut`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Type Inference</a:t>
            </a:r>
            <a:endParaRPr sz="1320"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45" name="Google Shape;745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</p:txBody>
      </p:sp>
      <p:sp>
        <p:nvSpPr>
          <p:cNvPr id="746" name="Google Shape;746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sp>
        <p:nvSpPr>
          <p:cNvPr id="747" name="Google Shape;747;p82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8" name="Google Shape;74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82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55" name="Google Shape;755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</p:txBody>
      </p:sp>
      <p:sp>
        <p:nvSpPr>
          <p:cNvPr id="756" name="Google Shape;756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57" name="Google Shape;75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83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59" name="Google Shape;759;p83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65" name="Google Shape;765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</p:txBody>
      </p:sp>
      <p:sp>
        <p:nvSpPr>
          <p:cNvPr id="766" name="Google Shape;766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67" name="Google Shape;76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84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69" name="Google Shape;769;p84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84"/>
          <p:cNvSpPr/>
          <p:nvPr/>
        </p:nvSpPr>
        <p:spPr>
          <a:xfrm>
            <a:off x="31795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76" name="Google Shape;776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</p:txBody>
      </p:sp>
      <p:sp>
        <p:nvSpPr>
          <p:cNvPr id="777" name="Google Shape;777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78" name="Google Shape;77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85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80" name="Google Shape;780;p85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85"/>
          <p:cNvSpPr/>
          <p:nvPr/>
        </p:nvSpPr>
        <p:spPr>
          <a:xfrm>
            <a:off x="31795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87" name="Google Shape;787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</a:t>
            </a:r>
            <a:r>
              <a:rPr lang="de"/>
              <a:t> ← line 3</a:t>
            </a:r>
            <a:endParaRPr/>
          </a:p>
        </p:txBody>
      </p:sp>
      <p:sp>
        <p:nvSpPr>
          <p:cNvPr id="788" name="Google Shape;788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89" name="Google Shape;78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86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91" name="Google Shape;791;p86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2" name="Google Shape;792;p86"/>
          <p:cNvSpPr/>
          <p:nvPr/>
        </p:nvSpPr>
        <p:spPr>
          <a:xfrm>
            <a:off x="31795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98" name="Google Shape;798;p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 ← line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 = i32 → a = i32 ← line 2</a:t>
            </a:r>
            <a:endParaRPr/>
          </a:p>
        </p:txBody>
      </p:sp>
      <p:sp>
        <p:nvSpPr>
          <p:cNvPr id="799" name="Google Shape;799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00" name="Google Shape;80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87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02" name="Google Shape;802;p87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3" name="Google Shape;803;p87"/>
          <p:cNvSpPr/>
          <p:nvPr/>
        </p:nvSpPr>
        <p:spPr>
          <a:xfrm>
            <a:off x="31795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09" name="Google Shape;809;p88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 ← line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 = i32 → a = i32 ← line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first time could even be 50 lines away, and it would still figure it out</a:t>
            </a:r>
            <a:endParaRPr/>
          </a:p>
        </p:txBody>
      </p:sp>
      <p:sp>
        <p:nvSpPr>
          <p:cNvPr id="810" name="Google Shape;810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11" name="Google Shape;81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88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13" name="Google Shape;813;p88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4" name="Google Shape;814;p88"/>
          <p:cNvSpPr/>
          <p:nvPr/>
        </p:nvSpPr>
        <p:spPr>
          <a:xfrm>
            <a:off x="31795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20" name="Google Shape;820;p89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</p:txBody>
      </p:sp>
      <p:sp>
        <p:nvSpPr>
          <p:cNvPr id="821" name="Google Shape;821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27" name="Google Shape;827;p90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</p:txBody>
      </p:sp>
      <p:sp>
        <p:nvSpPr>
          <p:cNvPr id="828" name="Google Shape;828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34" name="Google Shape;834;p91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</p:txBody>
      </p:sp>
      <p:sp>
        <p:nvSpPr>
          <p:cNvPr id="835" name="Google Shape;835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41" name="Google Shape;841;p92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 look like this:</a:t>
            </a:r>
            <a:endParaRPr/>
          </a:p>
        </p:txBody>
      </p:sp>
      <p:sp>
        <p:nvSpPr>
          <p:cNvPr id="842" name="Google Shape;842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43" name="Google Shape;84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25" y="2524478"/>
            <a:ext cx="3945249" cy="8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725" y="3387729"/>
            <a:ext cx="3752774" cy="10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50" name="Google Shape;850;p93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 look like this:</a:t>
            </a:r>
            <a:endParaRPr/>
          </a:p>
        </p:txBody>
      </p:sp>
      <p:sp>
        <p:nvSpPr>
          <p:cNvPr id="851" name="Google Shape;851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52" name="Google Shape;85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25" y="2524478"/>
            <a:ext cx="3945249" cy="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93"/>
          <p:cNvSpPr/>
          <p:nvPr/>
        </p:nvSpPr>
        <p:spPr>
          <a:xfrm>
            <a:off x="3172675" y="2447218"/>
            <a:ext cx="3705250" cy="968250"/>
          </a:xfrm>
          <a:custGeom>
            <a:rect b="b" l="l" r="r" t="t"/>
            <a:pathLst>
              <a:path extrusionOk="0" h="38730" w="148210">
                <a:moveTo>
                  <a:pt x="0" y="3228"/>
                </a:moveTo>
                <a:cubicBezTo>
                  <a:pt x="28244" y="-305"/>
                  <a:pt x="56869" y="20"/>
                  <a:pt x="85333" y="20"/>
                </a:cubicBezTo>
                <a:cubicBezTo>
                  <a:pt x="97032" y="20"/>
                  <a:pt x="108739" y="451"/>
                  <a:pt x="120407" y="1304"/>
                </a:cubicBezTo>
                <a:cubicBezTo>
                  <a:pt x="125329" y="1664"/>
                  <a:pt x="130764" y="1469"/>
                  <a:pt x="134950" y="4084"/>
                </a:cubicBezTo>
                <a:cubicBezTo>
                  <a:pt x="145437" y="10636"/>
                  <a:pt x="141343" y="28446"/>
                  <a:pt x="148210" y="387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54" name="Google Shape;854;p93"/>
          <p:cNvSpPr txBox="1"/>
          <p:nvPr/>
        </p:nvSpPr>
        <p:spPr>
          <a:xfrm>
            <a:off x="5963650" y="3340625"/>
            <a:ext cx="27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 able to infer the type of `v`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5" name="Google Shape;85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725" y="3387729"/>
            <a:ext cx="3752774" cy="10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1" name="Google Shape;861;p94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</p:txBody>
      </p:sp>
      <p:sp>
        <p:nvSpPr>
          <p:cNvPr id="862" name="Google Shape;862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8" name="Google Shape;868;p95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</p:txBody>
      </p:sp>
      <p:sp>
        <p:nvSpPr>
          <p:cNvPr id="869" name="Google Shape;869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75" name="Google Shape;875;p96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 also, I hope I’m not overwhelming you with theory :^)</a:t>
            </a:r>
            <a:endParaRPr/>
          </a:p>
        </p:txBody>
      </p:sp>
      <p:sp>
        <p:nvSpPr>
          <p:cNvPr id="876" name="Google Shape;876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82" name="Google Shape;882;p97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 also, I hope I’m not overwhelming you with theory :^)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More examples and exercises will follow soon</a:t>
            </a:r>
            <a:endParaRPr/>
          </a:p>
        </p:txBody>
      </p:sp>
      <p:sp>
        <p:nvSpPr>
          <p:cNvPr id="883" name="Google Shape;883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Any questions?</a:t>
            </a:r>
            <a:endParaRPr/>
          </a:p>
        </p:txBody>
      </p:sp>
      <p:sp>
        <p:nvSpPr>
          <p:cNvPr id="889" name="Google Shape;889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