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9" r:id="rId120"/>
    <p:sldId id="378" r:id="rId121"/>
    <p:sldId id="380" r:id="rId122"/>
    <p:sldId id="381" r:id="rId123"/>
    <p:sldId id="382" r:id="rId124"/>
    <p:sldId id="384" r:id="rId125"/>
    <p:sldId id="385" r:id="rId126"/>
    <p:sldId id="386" r:id="rId127"/>
    <p:sldId id="387" r:id="rId128"/>
    <p:sldId id="388" r:id="rId129"/>
    <p:sldId id="389" r:id="rId130"/>
    <p:sldId id="390" r:id="rId131"/>
    <p:sldId id="391" r:id="rId132"/>
    <p:sldId id="392" r:id="rId133"/>
    <p:sldId id="393" r:id="rId134"/>
    <p:sldId id="394" r:id="rId135"/>
    <p:sldId id="395" r:id="rId136"/>
    <p:sldId id="396" r:id="rId137"/>
    <p:sldId id="397" r:id="rId138"/>
    <p:sldId id="398" r:id="rId139"/>
    <p:sldId id="399" r:id="rId140"/>
    <p:sldId id="400" r:id="rId141"/>
    <p:sldId id="401" r:id="rId142"/>
    <p:sldId id="402" r:id="rId143"/>
    <p:sldId id="403" r:id="rId144"/>
    <p:sldId id="404" r:id="rId145"/>
    <p:sldId id="405" r:id="rId146"/>
    <p:sldId id="406" r:id="rId147"/>
    <p:sldId id="407" r:id="rId1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09326-A430-4D9C-80A3-415F34A9812B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7986C-CF6E-4A0B-90DF-15718458CD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E02C-1D04-C434-4012-E91BF6D3D1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E9DB853-6665-4658-8211-503E7E850514}" type="datetime1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C2A-909A-0981-65DD-B67627BD9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3335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436DB-340F-4646-13CF-32D4D213E6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C7F0868-03E8-4E36-B932-DFADD2E8A592}" type="datetime1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A074-83FF-2A59-9E72-8DEB7C8D2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710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0905-4AF1-4212-7A94-81502EEF8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4B7A8B2-DEA6-4351-9BF3-2E41D4540D7D}" type="datetime1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192D9-E47E-4BA2-F2BD-45C43EE73C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9868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22E1-1580-77E1-1968-C1D465C642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B91EC88-02B7-4E10-BDB9-0C410D91CC74}" type="datetime1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FDD5-75D2-F22A-0239-47782139EB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9101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C6A1-8DB4-CC61-9F25-552C981AC8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F5CA870-83A1-4C9C-8E6B-421944294291}" type="datetime1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70957-C740-2757-2171-2AB52CD73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7008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596-14F9-142A-C6EE-E8288E2454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DF7B7DF-33CF-45D8-B1B6-2C1D2DC890F3}" type="datetime1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A97D-91AA-8A52-C97E-9F3BDF95E6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91284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4FE6-DBA5-DB3C-A653-C0ED852041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5D54043-66CE-44EA-8B60-3082CC27873E}" type="datetime1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3D48-E7F2-DEE3-3035-24E59946D7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029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3DCDD-2FBE-84CF-1266-B4597B7005E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BFDF6F9-9D01-428D-B450-7E0E1B7D8632}" type="datetime1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6E3F-03B5-A012-AA3C-51E8681E66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24705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07798-DE50-15C8-656C-CA61E9C831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8387C0E-E838-4271-A13C-E435939208B0}" type="datetime1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5FA4-1B4D-27D1-9652-2771001ADF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3250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403A9-CB77-6F63-E8A2-1C909EE533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7E58C11-4772-4069-B199-C3EE835AEDA9}" type="datetime1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16977-77CE-7C1B-80DA-950BC5B3F9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4910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58AE-3BA6-5196-9F05-10AA6EB27D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65D136F-A864-4865-B951-223F99541DF5}" type="datetime1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4A692-F0C9-AF1C-145C-A45885A7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167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DD238-3295-044E-F400-315BD306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3B55-C410-4D33-B69F-540C2E3AFED3}" type="datetime1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2F10F-A83E-3417-0420-ACEC0274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5632574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980B-A2ED-E6BF-A8E8-BECC7CC5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51095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131AAD-1035-D243-F023-E77EB85D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2428735"/>
            <a:ext cx="9488224" cy="20005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E5143B-62FE-56E1-DD1D-8FF53485E8C5}"/>
              </a:ext>
            </a:extLst>
          </p:cNvPr>
          <p:cNvSpPr/>
          <p:nvPr/>
        </p:nvSpPr>
        <p:spPr>
          <a:xfrm>
            <a:off x="3444106" y="2469283"/>
            <a:ext cx="4370590" cy="58811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BEF1D-0C50-89A6-CB69-9EF22BEB8CF9}"/>
              </a:ext>
            </a:extLst>
          </p:cNvPr>
          <p:cNvSpPr txBox="1"/>
          <p:nvPr/>
        </p:nvSpPr>
        <p:spPr>
          <a:xfrm>
            <a:off x="5074601" y="212095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0669975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AE9946-C751-84A3-8169-5A1DE74F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285" y="1428976"/>
            <a:ext cx="8289430" cy="40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535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FC2BCD-57DB-C1B8-C029-E24AE84E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285" y="1428976"/>
            <a:ext cx="8289430" cy="4000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41726-5569-DF90-1CFA-44B7BB12E33C}"/>
              </a:ext>
            </a:extLst>
          </p:cNvPr>
          <p:cNvSpPr/>
          <p:nvPr/>
        </p:nvSpPr>
        <p:spPr>
          <a:xfrm>
            <a:off x="5127892" y="3971798"/>
            <a:ext cx="1357500" cy="45921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0279D-1D41-EDD4-68CB-273E9AA3EEE5}"/>
              </a:ext>
            </a:extLst>
          </p:cNvPr>
          <p:cNvSpPr txBox="1"/>
          <p:nvPr/>
        </p:nvSpPr>
        <p:spPr>
          <a:xfrm>
            <a:off x="7738160" y="4040278"/>
            <a:ext cx="263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Normal </a:t>
            </a:r>
            <a:r>
              <a:rPr lang="de-DE" dirty="0">
                <a:solidFill>
                  <a:srgbClr val="00FF00"/>
                </a:solidFill>
              </a:rPr>
              <a:t>Ownership</a:t>
            </a:r>
            <a:r>
              <a:rPr lang="de-DE" dirty="0">
                <a:solidFill>
                  <a:schemeClr val="bg1"/>
                </a:solidFill>
              </a:rPr>
              <a:t> rules apply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This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vector is moved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2469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872858-002B-E5E0-FC65-EE3ED9074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285" y="1428976"/>
            <a:ext cx="8289430" cy="4000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41726-5569-DF90-1CFA-44B7BB12E33C}"/>
              </a:ext>
            </a:extLst>
          </p:cNvPr>
          <p:cNvSpPr/>
          <p:nvPr/>
        </p:nvSpPr>
        <p:spPr>
          <a:xfrm>
            <a:off x="6034233" y="1446122"/>
            <a:ext cx="1961731" cy="45921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0279D-1D41-EDD4-68CB-273E9AA3EEE5}"/>
              </a:ext>
            </a:extLst>
          </p:cNvPr>
          <p:cNvSpPr txBox="1"/>
          <p:nvPr/>
        </p:nvSpPr>
        <p:spPr>
          <a:xfrm>
            <a:off x="6307143" y="1138345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Not a reference</a:t>
            </a:r>
          </a:p>
        </p:txBody>
      </p:sp>
    </p:spTree>
    <p:extLst>
      <p:ext uri="{BB962C8B-B14F-4D97-AF65-F5344CB8AC3E}">
        <p14:creationId xmlns:p14="http://schemas.microsoft.com/office/powerpoint/2010/main" val="989980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7A8830B-3F9A-E1E9-E97D-5DFCDB7C1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61" y="1446122"/>
            <a:ext cx="8278878" cy="3965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41726-5569-DF90-1CFA-44B7BB12E33C}"/>
              </a:ext>
            </a:extLst>
          </p:cNvPr>
          <p:cNvSpPr/>
          <p:nvPr/>
        </p:nvSpPr>
        <p:spPr>
          <a:xfrm>
            <a:off x="6087944" y="1446122"/>
            <a:ext cx="2126886" cy="45921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0279D-1D41-EDD4-68CB-273E9AA3EEE5}"/>
              </a:ext>
            </a:extLst>
          </p:cNvPr>
          <p:cNvSpPr txBox="1"/>
          <p:nvPr/>
        </p:nvSpPr>
        <p:spPr>
          <a:xfrm>
            <a:off x="6030205" y="2652863"/>
            <a:ext cx="3806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By borrowing values, you can still use the vector after the function call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90A4C-2DD1-69BF-4962-30DCFD8E0B15}"/>
              </a:ext>
            </a:extLst>
          </p:cNvPr>
          <p:cNvSpPr/>
          <p:nvPr/>
        </p:nvSpPr>
        <p:spPr>
          <a:xfrm>
            <a:off x="5171530" y="3971128"/>
            <a:ext cx="1539441" cy="45921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59511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2D2894-41C3-48CB-5945-EC552B00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61" y="1446122"/>
            <a:ext cx="8278878" cy="3965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0279D-1D41-EDD4-68CB-273E9AA3EEE5}"/>
              </a:ext>
            </a:extLst>
          </p:cNvPr>
          <p:cNvSpPr txBox="1"/>
          <p:nvPr/>
        </p:nvSpPr>
        <p:spPr>
          <a:xfrm>
            <a:off x="7693851" y="4046846"/>
            <a:ext cx="1594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FF00"/>
                </a:solidFill>
              </a:rPr>
              <a:t>Lifetime</a:t>
            </a:r>
            <a:r>
              <a:rPr lang="de-DE" dirty="0">
                <a:solidFill>
                  <a:schemeClr val="bg1"/>
                </a:solidFill>
              </a:rPr>
              <a:t> of </a:t>
            </a:r>
            <a:r>
              <a:rPr lang="de-DE" dirty="0">
                <a:solidFill>
                  <a:srgbClr val="FFFF00"/>
                </a:solidFill>
              </a:rPr>
              <a:t>&amp;v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90A4C-2DD1-69BF-4962-30DCFD8E0B15}"/>
              </a:ext>
            </a:extLst>
          </p:cNvPr>
          <p:cNvSpPr/>
          <p:nvPr/>
        </p:nvSpPr>
        <p:spPr>
          <a:xfrm>
            <a:off x="2823764" y="3971128"/>
            <a:ext cx="4322252" cy="45921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1102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D0448-25D5-2DF5-C306-1F6A8978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90" y="1183233"/>
            <a:ext cx="6184620" cy="44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1650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D0448-25D5-2DF5-C306-1F6A8978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90" y="1183233"/>
            <a:ext cx="6184620" cy="44915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F8B35D-A8CA-EADB-B0DE-B21677481550}"/>
              </a:ext>
            </a:extLst>
          </p:cNvPr>
          <p:cNvSpPr/>
          <p:nvPr/>
        </p:nvSpPr>
        <p:spPr>
          <a:xfrm>
            <a:off x="6324264" y="4588113"/>
            <a:ext cx="1434037" cy="39073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68249-8FA5-E0E6-54F9-7873EA4C2852}"/>
              </a:ext>
            </a:extLst>
          </p:cNvPr>
          <p:cNvSpPr txBox="1"/>
          <p:nvPr/>
        </p:nvSpPr>
        <p:spPr>
          <a:xfrm>
            <a:off x="8068065" y="4629591"/>
            <a:ext cx="3179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can also pass mutable references</a:t>
            </a:r>
          </a:p>
        </p:txBody>
      </p:sp>
    </p:spTree>
    <p:extLst>
      <p:ext uri="{BB962C8B-B14F-4D97-AF65-F5344CB8AC3E}">
        <p14:creationId xmlns:p14="http://schemas.microsoft.com/office/powerpoint/2010/main" val="351457761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D0448-25D5-2DF5-C306-1F6A8978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90" y="1183233"/>
            <a:ext cx="6184620" cy="44915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F8B35D-A8CA-EADB-B0DE-B21677481550}"/>
              </a:ext>
            </a:extLst>
          </p:cNvPr>
          <p:cNvSpPr/>
          <p:nvPr/>
        </p:nvSpPr>
        <p:spPr>
          <a:xfrm>
            <a:off x="2936553" y="1183233"/>
            <a:ext cx="6184619" cy="263549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68249-8FA5-E0E6-54F9-7873EA4C2852}"/>
              </a:ext>
            </a:extLst>
          </p:cNvPr>
          <p:cNvSpPr txBox="1"/>
          <p:nvPr/>
        </p:nvSpPr>
        <p:spPr>
          <a:xfrm>
            <a:off x="5437005" y="3175414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Lifetime of </a:t>
            </a:r>
            <a:r>
              <a:rPr lang="de-DE" dirty="0">
                <a:solidFill>
                  <a:srgbClr val="FFFF00"/>
                </a:solidFill>
              </a:rPr>
              <a:t>arg</a:t>
            </a:r>
          </a:p>
        </p:txBody>
      </p:sp>
    </p:spTree>
    <p:extLst>
      <p:ext uri="{BB962C8B-B14F-4D97-AF65-F5344CB8AC3E}">
        <p14:creationId xmlns:p14="http://schemas.microsoft.com/office/powerpoint/2010/main" val="30395840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5D292A-0688-A79C-EC95-3293A86E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247" y="1305135"/>
            <a:ext cx="5913506" cy="42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3355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66AF19-45F7-E815-B438-E99F6E2E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247" y="1305135"/>
            <a:ext cx="5913506" cy="4247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C59BB-67C1-84A5-393F-EFEB85E7B39C}"/>
              </a:ext>
            </a:extLst>
          </p:cNvPr>
          <p:cNvSpPr/>
          <p:nvPr/>
        </p:nvSpPr>
        <p:spPr>
          <a:xfrm>
            <a:off x="3822756" y="2102717"/>
            <a:ext cx="2702918" cy="34239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C184E-92B5-43AA-C79C-A4C7946DEF32}"/>
              </a:ext>
            </a:extLst>
          </p:cNvPr>
          <p:cNvSpPr txBox="1"/>
          <p:nvPr/>
        </p:nvSpPr>
        <p:spPr>
          <a:xfrm>
            <a:off x="6251655" y="2547285"/>
            <a:ext cx="473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Returning references is only possible in special situations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This code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will not compile</a:t>
            </a:r>
            <a:endParaRPr lang="de-DE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0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131AAD-1035-D243-F023-E77EB85D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2428735"/>
            <a:ext cx="9488224" cy="20005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E5143B-62FE-56E1-DD1D-8FF53485E8C5}"/>
              </a:ext>
            </a:extLst>
          </p:cNvPr>
          <p:cNvSpPr/>
          <p:nvPr/>
        </p:nvSpPr>
        <p:spPr>
          <a:xfrm flipH="1">
            <a:off x="9199659" y="2469283"/>
            <a:ext cx="1168910" cy="58811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BEF1D-0C50-89A6-CB69-9EF22BEB8CF9}"/>
              </a:ext>
            </a:extLst>
          </p:cNvPr>
          <p:cNvSpPr txBox="1"/>
          <p:nvPr/>
        </p:nvSpPr>
        <p:spPr>
          <a:xfrm>
            <a:off x="9199659" y="2120958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95183105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5A0BB0-A975-399A-CCE6-B3459582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159"/>
            <a:ext cx="4323594" cy="310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A5D09-A37B-5767-3530-2462E88D6674}"/>
              </a:ext>
            </a:extLst>
          </p:cNvPr>
          <p:cNvSpPr/>
          <p:nvPr/>
        </p:nvSpPr>
        <p:spPr>
          <a:xfrm>
            <a:off x="838200" y="3872533"/>
            <a:ext cx="2154748" cy="25636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7A3D97-61AB-F0E5-07DC-85D59412C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8022"/>
              </p:ext>
            </p:extLst>
          </p:nvPr>
        </p:nvGraphicFramePr>
        <p:xfrm>
          <a:off x="7448129" y="2301048"/>
          <a:ext cx="3254781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927">
                  <a:extLst>
                    <a:ext uri="{9D8B030D-6E8A-4147-A177-3AD203B41FA5}">
                      <a16:colId xmlns:a16="http://schemas.microsoft.com/office/drawing/2014/main" val="2006982847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5591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5A0BB0-A975-399A-CCE6-B3459582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159"/>
            <a:ext cx="4323594" cy="310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A5D09-A37B-5767-3530-2462E88D6674}"/>
              </a:ext>
            </a:extLst>
          </p:cNvPr>
          <p:cNvSpPr/>
          <p:nvPr/>
        </p:nvSpPr>
        <p:spPr>
          <a:xfrm>
            <a:off x="3448470" y="4158534"/>
            <a:ext cx="1566631" cy="25636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7A3D97-61AB-F0E5-07DC-85D59412C93C}"/>
              </a:ext>
            </a:extLst>
          </p:cNvPr>
          <p:cNvGraphicFramePr>
            <a:graphicFrameLocks noGrp="1"/>
          </p:cNvGraphicFramePr>
          <p:nvPr/>
        </p:nvGraphicFramePr>
        <p:xfrm>
          <a:off x="7448129" y="2301048"/>
          <a:ext cx="3254781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927">
                  <a:extLst>
                    <a:ext uri="{9D8B030D-6E8A-4147-A177-3AD203B41FA5}">
                      <a16:colId xmlns:a16="http://schemas.microsoft.com/office/drawing/2014/main" val="2006982847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82210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5A0BB0-A975-399A-CCE6-B3459582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159"/>
            <a:ext cx="4323594" cy="310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A5D09-A37B-5767-3530-2462E88D6674}"/>
              </a:ext>
            </a:extLst>
          </p:cNvPr>
          <p:cNvSpPr/>
          <p:nvPr/>
        </p:nvSpPr>
        <p:spPr>
          <a:xfrm>
            <a:off x="1216850" y="1880186"/>
            <a:ext cx="1566631" cy="25636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7A3D97-61AB-F0E5-07DC-85D59412C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38756"/>
              </p:ext>
            </p:extLst>
          </p:nvPr>
        </p:nvGraphicFramePr>
        <p:xfrm>
          <a:off x="7448129" y="2301048"/>
          <a:ext cx="3254781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927">
                  <a:extLst>
                    <a:ext uri="{9D8B030D-6E8A-4147-A177-3AD203B41FA5}">
                      <a16:colId xmlns:a16="http://schemas.microsoft.com/office/drawing/2014/main" val="2006982847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number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2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50371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5A0BB0-A975-399A-CCE6-B3459582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159"/>
            <a:ext cx="4323594" cy="310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A5D09-A37B-5767-3530-2462E88D6674}"/>
              </a:ext>
            </a:extLst>
          </p:cNvPr>
          <p:cNvSpPr/>
          <p:nvPr/>
        </p:nvSpPr>
        <p:spPr>
          <a:xfrm>
            <a:off x="1313527" y="2172865"/>
            <a:ext cx="2779118" cy="25636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7A3D97-61AB-F0E5-07DC-85D59412C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28247"/>
              </p:ext>
            </p:extLst>
          </p:nvPr>
        </p:nvGraphicFramePr>
        <p:xfrm>
          <a:off x="7448129" y="2301048"/>
          <a:ext cx="3254781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927">
                  <a:extLst>
                    <a:ext uri="{9D8B030D-6E8A-4147-A177-3AD203B41FA5}">
                      <a16:colId xmlns:a16="http://schemas.microsoft.com/office/drawing/2014/main" val="2006982847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number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2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85891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5A0BB0-A975-399A-CCE6-B3459582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159"/>
            <a:ext cx="4323594" cy="310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A5D09-A37B-5767-3530-2462E88D6674}"/>
              </a:ext>
            </a:extLst>
          </p:cNvPr>
          <p:cNvSpPr/>
          <p:nvPr/>
        </p:nvSpPr>
        <p:spPr>
          <a:xfrm>
            <a:off x="1313527" y="2446783"/>
            <a:ext cx="2025846" cy="25636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7A3D97-61AB-F0E5-07DC-85D59412C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0970"/>
              </p:ext>
            </p:extLst>
          </p:nvPr>
        </p:nvGraphicFramePr>
        <p:xfrm>
          <a:off x="7448129" y="2301048"/>
          <a:ext cx="3254781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927">
                  <a:extLst>
                    <a:ext uri="{9D8B030D-6E8A-4147-A177-3AD203B41FA5}">
                      <a16:colId xmlns:a16="http://schemas.microsoft.com/office/drawing/2014/main" val="2006982847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number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2214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27DEDD-F704-A591-F27A-02E12EC6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92344"/>
              </p:ext>
            </p:extLst>
          </p:nvPr>
        </p:nvGraphicFramePr>
        <p:xfrm>
          <a:off x="7967318" y="1500175"/>
          <a:ext cx="2216402" cy="37598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08201">
                  <a:extLst>
                    <a:ext uri="{9D8B030D-6E8A-4147-A177-3AD203B41FA5}">
                      <a16:colId xmlns:a16="http://schemas.microsoft.com/office/drawing/2014/main" val="54568996"/>
                    </a:ext>
                  </a:extLst>
                </a:gridCol>
                <a:gridCol w="1108201">
                  <a:extLst>
                    <a:ext uri="{9D8B030D-6E8A-4147-A177-3AD203B41FA5}">
                      <a16:colId xmlns:a16="http://schemas.microsoft.com/office/drawing/2014/main" val="2949241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035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817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5A0BB0-A975-399A-CCE6-B3459582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159"/>
            <a:ext cx="4323594" cy="310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A5D09-A37B-5767-3530-2462E88D6674}"/>
              </a:ext>
            </a:extLst>
          </p:cNvPr>
          <p:cNvSpPr/>
          <p:nvPr/>
        </p:nvSpPr>
        <p:spPr>
          <a:xfrm>
            <a:off x="1313526" y="4162792"/>
            <a:ext cx="3848267" cy="25636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7A3D97-61AB-F0E5-07DC-85D59412C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43588"/>
              </p:ext>
            </p:extLst>
          </p:nvPr>
        </p:nvGraphicFramePr>
        <p:xfrm>
          <a:off x="7448129" y="2301048"/>
          <a:ext cx="3254781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927">
                  <a:extLst>
                    <a:ext uri="{9D8B030D-6E8A-4147-A177-3AD203B41FA5}">
                      <a16:colId xmlns:a16="http://schemas.microsoft.com/office/drawing/2014/main" val="2006982847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27DEDD-F704-A591-F27A-02E12EC6F662}"/>
              </a:ext>
            </a:extLst>
          </p:cNvPr>
          <p:cNvGraphicFramePr>
            <a:graphicFrameLocks noGrp="1"/>
          </p:cNvGraphicFramePr>
          <p:nvPr/>
        </p:nvGraphicFramePr>
        <p:xfrm>
          <a:off x="7967318" y="1500175"/>
          <a:ext cx="2216402" cy="37598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08201">
                  <a:extLst>
                    <a:ext uri="{9D8B030D-6E8A-4147-A177-3AD203B41FA5}">
                      <a16:colId xmlns:a16="http://schemas.microsoft.com/office/drawing/2014/main" val="54568996"/>
                    </a:ext>
                  </a:extLst>
                </a:gridCol>
                <a:gridCol w="1108201">
                  <a:extLst>
                    <a:ext uri="{9D8B030D-6E8A-4147-A177-3AD203B41FA5}">
                      <a16:colId xmlns:a16="http://schemas.microsoft.com/office/drawing/2014/main" val="2949241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035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6087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5A0BB0-A975-399A-CCE6-B3459582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159"/>
            <a:ext cx="4323594" cy="310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A5D09-A37B-5767-3530-2462E88D6674}"/>
              </a:ext>
            </a:extLst>
          </p:cNvPr>
          <p:cNvSpPr/>
          <p:nvPr/>
        </p:nvSpPr>
        <p:spPr>
          <a:xfrm>
            <a:off x="1313526" y="4162792"/>
            <a:ext cx="3848267" cy="25636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7A3D97-61AB-F0E5-07DC-85D59412C93C}"/>
              </a:ext>
            </a:extLst>
          </p:cNvPr>
          <p:cNvGraphicFramePr>
            <a:graphicFrameLocks noGrp="1"/>
          </p:cNvGraphicFramePr>
          <p:nvPr/>
        </p:nvGraphicFramePr>
        <p:xfrm>
          <a:off x="7448129" y="2301048"/>
          <a:ext cx="3254781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927">
                  <a:extLst>
                    <a:ext uri="{9D8B030D-6E8A-4147-A177-3AD203B41FA5}">
                      <a16:colId xmlns:a16="http://schemas.microsoft.com/office/drawing/2014/main" val="2006982847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27DEDD-F704-A591-F27A-02E12EC6F662}"/>
              </a:ext>
            </a:extLst>
          </p:cNvPr>
          <p:cNvGraphicFramePr>
            <a:graphicFrameLocks noGrp="1"/>
          </p:cNvGraphicFramePr>
          <p:nvPr/>
        </p:nvGraphicFramePr>
        <p:xfrm>
          <a:off x="7967318" y="1500175"/>
          <a:ext cx="2216402" cy="37598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08201">
                  <a:extLst>
                    <a:ext uri="{9D8B030D-6E8A-4147-A177-3AD203B41FA5}">
                      <a16:colId xmlns:a16="http://schemas.microsoft.com/office/drawing/2014/main" val="54568996"/>
                    </a:ext>
                  </a:extLst>
                </a:gridCol>
                <a:gridCol w="1108201">
                  <a:extLst>
                    <a:ext uri="{9D8B030D-6E8A-4147-A177-3AD203B41FA5}">
                      <a16:colId xmlns:a16="http://schemas.microsoft.com/office/drawing/2014/main" val="2949241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0359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235395-0CAA-88FE-D914-F2CFB92247B5}"/>
              </a:ext>
            </a:extLst>
          </p:cNvPr>
          <p:cNvSpPr txBox="1"/>
          <p:nvPr/>
        </p:nvSpPr>
        <p:spPr>
          <a:xfrm>
            <a:off x="7442705" y="4008903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The underlying value has been freed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Reference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points to invalid memory!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4597D-FAF2-EFE3-5995-082E58770BD4}"/>
              </a:ext>
            </a:extLst>
          </p:cNvPr>
          <p:cNvSpPr/>
          <p:nvPr/>
        </p:nvSpPr>
        <p:spPr>
          <a:xfrm>
            <a:off x="7343396" y="2996976"/>
            <a:ext cx="3496473" cy="519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6390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5A0BB0-A975-399A-CCE6-B3459582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159"/>
            <a:ext cx="4323594" cy="310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A5D09-A37B-5767-3530-2462E88D6674}"/>
              </a:ext>
            </a:extLst>
          </p:cNvPr>
          <p:cNvSpPr/>
          <p:nvPr/>
        </p:nvSpPr>
        <p:spPr>
          <a:xfrm>
            <a:off x="1313527" y="4440262"/>
            <a:ext cx="1727760" cy="25636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7A3D97-61AB-F0E5-07DC-85D59412C93C}"/>
              </a:ext>
            </a:extLst>
          </p:cNvPr>
          <p:cNvGraphicFramePr>
            <a:graphicFrameLocks noGrp="1"/>
          </p:cNvGraphicFramePr>
          <p:nvPr/>
        </p:nvGraphicFramePr>
        <p:xfrm>
          <a:off x="7448129" y="2301048"/>
          <a:ext cx="3254781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927">
                  <a:extLst>
                    <a:ext uri="{9D8B030D-6E8A-4147-A177-3AD203B41FA5}">
                      <a16:colId xmlns:a16="http://schemas.microsoft.com/office/drawing/2014/main" val="2006982847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27DEDD-F704-A591-F27A-02E12EC6F662}"/>
              </a:ext>
            </a:extLst>
          </p:cNvPr>
          <p:cNvGraphicFramePr>
            <a:graphicFrameLocks noGrp="1"/>
          </p:cNvGraphicFramePr>
          <p:nvPr/>
        </p:nvGraphicFramePr>
        <p:xfrm>
          <a:off x="7967318" y="1500175"/>
          <a:ext cx="2216402" cy="37598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08201">
                  <a:extLst>
                    <a:ext uri="{9D8B030D-6E8A-4147-A177-3AD203B41FA5}">
                      <a16:colId xmlns:a16="http://schemas.microsoft.com/office/drawing/2014/main" val="54568996"/>
                    </a:ext>
                  </a:extLst>
                </a:gridCol>
                <a:gridCol w="1108201">
                  <a:extLst>
                    <a:ext uri="{9D8B030D-6E8A-4147-A177-3AD203B41FA5}">
                      <a16:colId xmlns:a16="http://schemas.microsoft.com/office/drawing/2014/main" val="2949241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035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3098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5A0BB0-A975-399A-CCE6-B3459582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159"/>
            <a:ext cx="4323594" cy="310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A5D09-A37B-5767-3530-2462E88D6674}"/>
              </a:ext>
            </a:extLst>
          </p:cNvPr>
          <p:cNvSpPr/>
          <p:nvPr/>
        </p:nvSpPr>
        <p:spPr>
          <a:xfrm>
            <a:off x="1200738" y="3018322"/>
            <a:ext cx="1614969" cy="25636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7A3D97-61AB-F0E5-07DC-85D59412C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45897"/>
              </p:ext>
            </p:extLst>
          </p:nvPr>
        </p:nvGraphicFramePr>
        <p:xfrm>
          <a:off x="7448129" y="2301048"/>
          <a:ext cx="3254781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927">
                  <a:extLst>
                    <a:ext uri="{9D8B030D-6E8A-4147-A177-3AD203B41FA5}">
                      <a16:colId xmlns:a16="http://schemas.microsoft.com/office/drawing/2014/main" val="2006982847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458543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27DEDD-F704-A591-F27A-02E12EC6F662}"/>
              </a:ext>
            </a:extLst>
          </p:cNvPr>
          <p:cNvGraphicFramePr>
            <a:graphicFrameLocks noGrp="1"/>
          </p:cNvGraphicFramePr>
          <p:nvPr/>
        </p:nvGraphicFramePr>
        <p:xfrm>
          <a:off x="7967318" y="1500175"/>
          <a:ext cx="2216402" cy="37598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08201">
                  <a:extLst>
                    <a:ext uri="{9D8B030D-6E8A-4147-A177-3AD203B41FA5}">
                      <a16:colId xmlns:a16="http://schemas.microsoft.com/office/drawing/2014/main" val="54568996"/>
                    </a:ext>
                  </a:extLst>
                </a:gridCol>
                <a:gridCol w="1108201">
                  <a:extLst>
                    <a:ext uri="{9D8B030D-6E8A-4147-A177-3AD203B41FA5}">
                      <a16:colId xmlns:a16="http://schemas.microsoft.com/office/drawing/2014/main" val="2949241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035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88671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5A0BB0-A975-399A-CCE6-B3459582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159"/>
            <a:ext cx="4323594" cy="310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A5D09-A37B-5767-3530-2462E88D6674}"/>
              </a:ext>
            </a:extLst>
          </p:cNvPr>
          <p:cNvSpPr/>
          <p:nvPr/>
        </p:nvSpPr>
        <p:spPr>
          <a:xfrm>
            <a:off x="1200738" y="3018322"/>
            <a:ext cx="1614969" cy="25636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7A3D97-61AB-F0E5-07DC-85D59412C93C}"/>
              </a:ext>
            </a:extLst>
          </p:cNvPr>
          <p:cNvGraphicFramePr>
            <a:graphicFrameLocks noGrp="1"/>
          </p:cNvGraphicFramePr>
          <p:nvPr/>
        </p:nvGraphicFramePr>
        <p:xfrm>
          <a:off x="7448129" y="2301048"/>
          <a:ext cx="3254781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927">
                  <a:extLst>
                    <a:ext uri="{9D8B030D-6E8A-4147-A177-3AD203B41FA5}">
                      <a16:colId xmlns:a16="http://schemas.microsoft.com/office/drawing/2014/main" val="2006982847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458543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27DEDD-F704-A591-F27A-02E12EC6F662}"/>
              </a:ext>
            </a:extLst>
          </p:cNvPr>
          <p:cNvGraphicFramePr>
            <a:graphicFrameLocks noGrp="1"/>
          </p:cNvGraphicFramePr>
          <p:nvPr/>
        </p:nvGraphicFramePr>
        <p:xfrm>
          <a:off x="7967318" y="1500175"/>
          <a:ext cx="2216402" cy="37598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08201">
                  <a:extLst>
                    <a:ext uri="{9D8B030D-6E8A-4147-A177-3AD203B41FA5}">
                      <a16:colId xmlns:a16="http://schemas.microsoft.com/office/drawing/2014/main" val="54568996"/>
                    </a:ext>
                  </a:extLst>
                </a:gridCol>
                <a:gridCol w="1108201">
                  <a:extLst>
                    <a:ext uri="{9D8B030D-6E8A-4147-A177-3AD203B41FA5}">
                      <a16:colId xmlns:a16="http://schemas.microsoft.com/office/drawing/2014/main" val="2949241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0359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4AD7ABD-1641-CC83-3CDD-F7771930C240}"/>
              </a:ext>
            </a:extLst>
          </p:cNvPr>
          <p:cNvSpPr/>
          <p:nvPr/>
        </p:nvSpPr>
        <p:spPr>
          <a:xfrm>
            <a:off x="9627384" y="3057399"/>
            <a:ext cx="1075526" cy="387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64473-9592-C905-FF10-BC877398F6C2}"/>
              </a:ext>
            </a:extLst>
          </p:cNvPr>
          <p:cNvSpPr txBox="1"/>
          <p:nvPr/>
        </p:nvSpPr>
        <p:spPr>
          <a:xfrm>
            <a:off x="7156972" y="3601205"/>
            <a:ext cx="3833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return_ref() </a:t>
            </a:r>
            <a:r>
              <a:rPr lang="de-DE" dirty="0">
                <a:solidFill>
                  <a:schemeClr val="bg1"/>
                </a:solidFill>
              </a:rPr>
              <a:t>just set this memory location to 15</a:t>
            </a:r>
          </a:p>
        </p:txBody>
      </p:sp>
    </p:spTree>
    <p:extLst>
      <p:ext uri="{BB962C8B-B14F-4D97-AF65-F5344CB8AC3E}">
        <p14:creationId xmlns:p14="http://schemas.microsoft.com/office/powerpoint/2010/main" val="44514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131AAD-1035-D243-F023-E77EB85D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2428735"/>
            <a:ext cx="9488224" cy="20005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E5143B-62FE-56E1-DD1D-8FF53485E8C5}"/>
              </a:ext>
            </a:extLst>
          </p:cNvPr>
          <p:cNvSpPr/>
          <p:nvPr/>
        </p:nvSpPr>
        <p:spPr>
          <a:xfrm flipH="1">
            <a:off x="2537027" y="3134940"/>
            <a:ext cx="3968506" cy="58811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BEF1D-0C50-89A6-CB69-9EF22BEB8CF9}"/>
              </a:ext>
            </a:extLst>
          </p:cNvPr>
          <p:cNvSpPr txBox="1"/>
          <p:nvPr/>
        </p:nvSpPr>
        <p:spPr>
          <a:xfrm>
            <a:off x="2729764" y="3723057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00FF00"/>
                </a:solidFill>
              </a:rPr>
              <a:t>return statement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Must return a value of the specified type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6128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5A0BB0-A975-399A-CCE6-B3459582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159"/>
            <a:ext cx="4323594" cy="310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A5D09-A37B-5767-3530-2462E88D6674}"/>
              </a:ext>
            </a:extLst>
          </p:cNvPr>
          <p:cNvSpPr/>
          <p:nvPr/>
        </p:nvSpPr>
        <p:spPr>
          <a:xfrm>
            <a:off x="1325612" y="3300817"/>
            <a:ext cx="2130578" cy="25636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7A3D97-61AB-F0E5-07DC-85D59412C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60557"/>
              </p:ext>
            </p:extLst>
          </p:nvPr>
        </p:nvGraphicFramePr>
        <p:xfrm>
          <a:off x="7448129" y="2301048"/>
          <a:ext cx="3254781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927">
                  <a:extLst>
                    <a:ext uri="{9D8B030D-6E8A-4147-A177-3AD203B41FA5}">
                      <a16:colId xmlns:a16="http://schemas.microsoft.com/office/drawing/2014/main" val="2006982847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458543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27DEDD-F704-A591-F27A-02E12EC6F662}"/>
              </a:ext>
            </a:extLst>
          </p:cNvPr>
          <p:cNvGraphicFramePr>
            <a:graphicFrameLocks noGrp="1"/>
          </p:cNvGraphicFramePr>
          <p:nvPr/>
        </p:nvGraphicFramePr>
        <p:xfrm>
          <a:off x="7967318" y="1500175"/>
          <a:ext cx="2216402" cy="37598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08201">
                  <a:extLst>
                    <a:ext uri="{9D8B030D-6E8A-4147-A177-3AD203B41FA5}">
                      <a16:colId xmlns:a16="http://schemas.microsoft.com/office/drawing/2014/main" val="54568996"/>
                    </a:ext>
                  </a:extLst>
                </a:gridCol>
                <a:gridCol w="1108201">
                  <a:extLst>
                    <a:ext uri="{9D8B030D-6E8A-4147-A177-3AD203B41FA5}">
                      <a16:colId xmlns:a16="http://schemas.microsoft.com/office/drawing/2014/main" val="2949241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0359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143DE14-8934-9E5B-64D9-51E64A5FFCCE}"/>
              </a:ext>
            </a:extLst>
          </p:cNvPr>
          <p:cNvSpPr/>
          <p:nvPr/>
        </p:nvSpPr>
        <p:spPr>
          <a:xfrm>
            <a:off x="9627384" y="3057399"/>
            <a:ext cx="1075526" cy="387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D41D6-F183-5E73-8D43-CBF2875ACD7F}"/>
              </a:ext>
            </a:extLst>
          </p:cNvPr>
          <p:cNvSpPr txBox="1"/>
          <p:nvPr/>
        </p:nvSpPr>
        <p:spPr>
          <a:xfrm>
            <a:off x="7156972" y="3601205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return_ref() </a:t>
            </a:r>
            <a:r>
              <a:rPr lang="de-DE" dirty="0">
                <a:solidFill>
                  <a:schemeClr val="bg1"/>
                </a:solidFill>
              </a:rPr>
              <a:t>just set this memory location to 15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other_func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overwrites the memory!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578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5A0BB0-A975-399A-CCE6-B3459582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159"/>
            <a:ext cx="4323594" cy="310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A5D09-A37B-5767-3530-2462E88D6674}"/>
              </a:ext>
            </a:extLst>
          </p:cNvPr>
          <p:cNvSpPr/>
          <p:nvPr/>
        </p:nvSpPr>
        <p:spPr>
          <a:xfrm>
            <a:off x="1337696" y="4444823"/>
            <a:ext cx="1715675" cy="25636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7A3D97-61AB-F0E5-07DC-85D59412C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086334"/>
              </p:ext>
            </p:extLst>
          </p:nvPr>
        </p:nvGraphicFramePr>
        <p:xfrm>
          <a:off x="7448129" y="2301048"/>
          <a:ext cx="3254781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927">
                  <a:extLst>
                    <a:ext uri="{9D8B030D-6E8A-4147-A177-3AD203B41FA5}">
                      <a16:colId xmlns:a16="http://schemas.microsoft.com/office/drawing/2014/main" val="2006982847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27DEDD-F704-A591-F27A-02E12EC6F662}"/>
              </a:ext>
            </a:extLst>
          </p:cNvPr>
          <p:cNvGraphicFramePr>
            <a:graphicFrameLocks noGrp="1"/>
          </p:cNvGraphicFramePr>
          <p:nvPr/>
        </p:nvGraphicFramePr>
        <p:xfrm>
          <a:off x="7967318" y="1500175"/>
          <a:ext cx="2216402" cy="37598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08201">
                  <a:extLst>
                    <a:ext uri="{9D8B030D-6E8A-4147-A177-3AD203B41FA5}">
                      <a16:colId xmlns:a16="http://schemas.microsoft.com/office/drawing/2014/main" val="54568996"/>
                    </a:ext>
                  </a:extLst>
                </a:gridCol>
                <a:gridCol w="1108201">
                  <a:extLst>
                    <a:ext uri="{9D8B030D-6E8A-4147-A177-3AD203B41FA5}">
                      <a16:colId xmlns:a16="http://schemas.microsoft.com/office/drawing/2014/main" val="2949241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035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24984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5A0BB0-A975-399A-CCE6-B3459582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159"/>
            <a:ext cx="4323594" cy="310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A5D09-A37B-5767-3530-2462E88D6674}"/>
              </a:ext>
            </a:extLst>
          </p:cNvPr>
          <p:cNvSpPr/>
          <p:nvPr/>
        </p:nvSpPr>
        <p:spPr>
          <a:xfrm>
            <a:off x="1337696" y="4444823"/>
            <a:ext cx="1715675" cy="25636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7A3D97-61AB-F0E5-07DC-85D59412C93C}"/>
              </a:ext>
            </a:extLst>
          </p:cNvPr>
          <p:cNvGraphicFramePr>
            <a:graphicFrameLocks noGrp="1"/>
          </p:cNvGraphicFramePr>
          <p:nvPr/>
        </p:nvGraphicFramePr>
        <p:xfrm>
          <a:off x="7448129" y="2301048"/>
          <a:ext cx="3254781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927">
                  <a:extLst>
                    <a:ext uri="{9D8B030D-6E8A-4147-A177-3AD203B41FA5}">
                      <a16:colId xmlns:a16="http://schemas.microsoft.com/office/drawing/2014/main" val="2006982847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084927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Addr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num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27DEDD-F704-A591-F27A-02E12EC6F662}"/>
              </a:ext>
            </a:extLst>
          </p:cNvPr>
          <p:cNvGraphicFramePr>
            <a:graphicFrameLocks noGrp="1"/>
          </p:cNvGraphicFramePr>
          <p:nvPr/>
        </p:nvGraphicFramePr>
        <p:xfrm>
          <a:off x="7967318" y="1500175"/>
          <a:ext cx="2216402" cy="37598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08201">
                  <a:extLst>
                    <a:ext uri="{9D8B030D-6E8A-4147-A177-3AD203B41FA5}">
                      <a16:colId xmlns:a16="http://schemas.microsoft.com/office/drawing/2014/main" val="54568996"/>
                    </a:ext>
                  </a:extLst>
                </a:gridCol>
                <a:gridCol w="1108201">
                  <a:extLst>
                    <a:ext uri="{9D8B030D-6E8A-4147-A177-3AD203B41FA5}">
                      <a16:colId xmlns:a16="http://schemas.microsoft.com/office/drawing/2014/main" val="2949241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0359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77F5A7-C77F-5B48-D1D8-352E4BA08033}"/>
              </a:ext>
            </a:extLst>
          </p:cNvPr>
          <p:cNvSpPr txBox="1"/>
          <p:nvPr/>
        </p:nvSpPr>
        <p:spPr>
          <a:xfrm>
            <a:off x="6859218" y="4008903"/>
            <a:ext cx="4432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num</a:t>
            </a:r>
            <a:r>
              <a:rPr lang="de-DE" dirty="0">
                <a:solidFill>
                  <a:schemeClr val="bg1"/>
                </a:solidFill>
              </a:rPr>
              <a:t> still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points to invalid memory!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We would now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read a 12 instead of the 15 we wanted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638A5C-EF32-2E05-0567-D6678A08DEB4}"/>
              </a:ext>
            </a:extLst>
          </p:cNvPr>
          <p:cNvSpPr/>
          <p:nvPr/>
        </p:nvSpPr>
        <p:spPr>
          <a:xfrm>
            <a:off x="7343396" y="2996976"/>
            <a:ext cx="3496473" cy="519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2588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C2F6C8-1162-7A89-2ABE-C19F0469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6844"/>
            <a:ext cx="5913506" cy="43043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BE5991E-D445-7620-5E03-54B57BFC4673}"/>
              </a:ext>
            </a:extLst>
          </p:cNvPr>
          <p:cNvSpPr/>
          <p:nvPr/>
        </p:nvSpPr>
        <p:spPr>
          <a:xfrm>
            <a:off x="4185294" y="1224571"/>
            <a:ext cx="821752" cy="46324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CF04C-5BDB-CFC5-A92A-F6BF93CD1206}"/>
              </a:ext>
            </a:extLst>
          </p:cNvPr>
          <p:cNvSpPr txBox="1"/>
          <p:nvPr/>
        </p:nvSpPr>
        <p:spPr>
          <a:xfrm>
            <a:off x="5290719" y="1302303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Our code doesn‘t compile.</a:t>
            </a:r>
          </a:p>
        </p:txBody>
      </p:sp>
    </p:spTree>
    <p:extLst>
      <p:ext uri="{BB962C8B-B14F-4D97-AF65-F5344CB8AC3E}">
        <p14:creationId xmlns:p14="http://schemas.microsoft.com/office/powerpoint/2010/main" val="8806539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C2F6C8-1162-7A89-2ABE-C19F0469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6844"/>
            <a:ext cx="5913506" cy="43043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BE5991E-D445-7620-5E03-54B57BFC4673}"/>
              </a:ext>
            </a:extLst>
          </p:cNvPr>
          <p:cNvSpPr/>
          <p:nvPr/>
        </p:nvSpPr>
        <p:spPr>
          <a:xfrm>
            <a:off x="4185294" y="1224571"/>
            <a:ext cx="821752" cy="46324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CF04C-5BDB-CFC5-A92A-F6BF93CD1206}"/>
              </a:ext>
            </a:extLst>
          </p:cNvPr>
          <p:cNvSpPr txBox="1"/>
          <p:nvPr/>
        </p:nvSpPr>
        <p:spPr>
          <a:xfrm>
            <a:off x="5290719" y="1302303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Our code doesn‘t compile.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EC3D9-F09E-83AC-D99A-E766A9BD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910" y="1897279"/>
            <a:ext cx="6654338" cy="30634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7473C8-7DB5-41F8-E28B-516FCA58A92E}"/>
              </a:ext>
            </a:extLst>
          </p:cNvPr>
          <p:cNvSpPr txBox="1"/>
          <p:nvPr/>
        </p:nvSpPr>
        <p:spPr>
          <a:xfrm>
            <a:off x="5704214" y="4960721"/>
            <a:ext cx="5663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This error is out of the scope of this beginners course, but the idea is: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can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only return references to values that outlive the function</a:t>
            </a:r>
            <a:endParaRPr lang="de-DE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5993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093BF-95C5-CCE9-81F3-52F8CF85D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44" y="2151425"/>
            <a:ext cx="6245712" cy="16850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C1018E-4CA1-3852-7853-BD0D10BF69C4}"/>
              </a:ext>
            </a:extLst>
          </p:cNvPr>
          <p:cNvSpPr/>
          <p:nvPr/>
        </p:nvSpPr>
        <p:spPr>
          <a:xfrm>
            <a:off x="5482371" y="2151425"/>
            <a:ext cx="825780" cy="42259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197BE-84E3-8A70-7DCD-8AF5FA454B63}"/>
              </a:ext>
            </a:extLst>
          </p:cNvPr>
          <p:cNvSpPr txBox="1"/>
          <p:nvPr/>
        </p:nvSpPr>
        <p:spPr>
          <a:xfrm>
            <a:off x="3487756" y="1793724"/>
            <a:ext cx="5216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Error suggested providing </a:t>
            </a:r>
            <a:r>
              <a:rPr lang="de-DE" dirty="0">
                <a:solidFill>
                  <a:srgbClr val="00FF00"/>
                </a:solidFill>
              </a:rPr>
              <a:t>a lifetime parameter</a:t>
            </a:r>
            <a:r>
              <a:rPr lang="de-DE" dirty="0">
                <a:solidFill>
                  <a:schemeClr val="bg1"/>
                </a:solidFill>
              </a:rPr>
              <a:t>, whatever that 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E243E6-56FA-6A15-019D-D58392E4F242}"/>
              </a:ext>
            </a:extLst>
          </p:cNvPr>
          <p:cNvSpPr/>
          <p:nvPr/>
        </p:nvSpPr>
        <p:spPr>
          <a:xfrm>
            <a:off x="7673037" y="2151425"/>
            <a:ext cx="411548" cy="42259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69343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093BF-95C5-CCE9-81F3-52F8CF85D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44" y="2151425"/>
            <a:ext cx="6245712" cy="16850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C1018E-4CA1-3852-7853-BD0D10BF69C4}"/>
              </a:ext>
            </a:extLst>
          </p:cNvPr>
          <p:cNvSpPr/>
          <p:nvPr/>
        </p:nvSpPr>
        <p:spPr>
          <a:xfrm>
            <a:off x="5482371" y="2151425"/>
            <a:ext cx="825780" cy="42259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C4DCE3-4243-BE5D-68D5-468B5C86E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27" y="4302111"/>
            <a:ext cx="9411146" cy="11738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2A8C9B-C2DC-22A2-F7C8-D560AEE952E1}"/>
              </a:ext>
            </a:extLst>
          </p:cNvPr>
          <p:cNvSpPr txBox="1"/>
          <p:nvPr/>
        </p:nvSpPr>
        <p:spPr>
          <a:xfrm>
            <a:off x="3031699" y="3915409"/>
            <a:ext cx="6128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Error is easier to understand now :^) We can‘t outsmart the Borrow Checker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B2E38-0D40-BE0F-749C-ED0B06767631}"/>
              </a:ext>
            </a:extLst>
          </p:cNvPr>
          <p:cNvSpPr txBox="1"/>
          <p:nvPr/>
        </p:nvSpPr>
        <p:spPr>
          <a:xfrm>
            <a:off x="3487756" y="1793724"/>
            <a:ext cx="5216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Error suggested providing </a:t>
            </a:r>
            <a:r>
              <a:rPr lang="de-DE" dirty="0">
                <a:solidFill>
                  <a:srgbClr val="00FF00"/>
                </a:solidFill>
              </a:rPr>
              <a:t>a lifetime parameter</a:t>
            </a:r>
            <a:r>
              <a:rPr lang="de-DE" dirty="0">
                <a:solidFill>
                  <a:schemeClr val="bg1"/>
                </a:solidFill>
              </a:rPr>
              <a:t>, whatever that 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1A849D-E913-9A4C-ECA6-E34FD2727850}"/>
              </a:ext>
            </a:extLst>
          </p:cNvPr>
          <p:cNvSpPr/>
          <p:nvPr/>
        </p:nvSpPr>
        <p:spPr>
          <a:xfrm>
            <a:off x="7673037" y="2151425"/>
            <a:ext cx="411548" cy="42259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5565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816F7-F342-BC38-79DA-E9EA859D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79" y="1659616"/>
            <a:ext cx="8802042" cy="35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3923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816F7-F342-BC38-79DA-E9EA859D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79" y="1659616"/>
            <a:ext cx="8802042" cy="35387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C15A6A-B4EE-7487-25E9-7073CBC88F2C}"/>
              </a:ext>
            </a:extLst>
          </p:cNvPr>
          <p:cNvSpPr/>
          <p:nvPr/>
        </p:nvSpPr>
        <p:spPr>
          <a:xfrm>
            <a:off x="9208451" y="1623362"/>
            <a:ext cx="998992" cy="47129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FC19E-5CEF-9BDF-8415-F9A28283639E}"/>
              </a:ext>
            </a:extLst>
          </p:cNvPr>
          <p:cNvSpPr txBox="1"/>
          <p:nvPr/>
        </p:nvSpPr>
        <p:spPr>
          <a:xfrm>
            <a:off x="8373286" y="2094661"/>
            <a:ext cx="2669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</a:t>
            </a:r>
            <a:r>
              <a:rPr lang="de-DE" i="1" dirty="0">
                <a:solidFill>
                  <a:schemeClr val="bg1"/>
                </a:solidFill>
              </a:rPr>
              <a:t>can</a:t>
            </a:r>
            <a:r>
              <a:rPr lang="de-DE" dirty="0">
                <a:solidFill>
                  <a:schemeClr val="bg1"/>
                </a:solidFill>
              </a:rPr>
              <a:t> return a reference here</a:t>
            </a:r>
          </a:p>
        </p:txBody>
      </p:sp>
    </p:spTree>
    <p:extLst>
      <p:ext uri="{BB962C8B-B14F-4D97-AF65-F5344CB8AC3E}">
        <p14:creationId xmlns:p14="http://schemas.microsoft.com/office/powerpoint/2010/main" val="6592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816F7-F342-BC38-79DA-E9EA859D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79" y="1659616"/>
            <a:ext cx="8802042" cy="35387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C15A6A-B4EE-7487-25E9-7073CBC88F2C}"/>
              </a:ext>
            </a:extLst>
          </p:cNvPr>
          <p:cNvSpPr/>
          <p:nvPr/>
        </p:nvSpPr>
        <p:spPr>
          <a:xfrm>
            <a:off x="9208451" y="1623362"/>
            <a:ext cx="998992" cy="47129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FC19E-5CEF-9BDF-8415-F9A28283639E}"/>
              </a:ext>
            </a:extLst>
          </p:cNvPr>
          <p:cNvSpPr txBox="1"/>
          <p:nvPr/>
        </p:nvSpPr>
        <p:spPr>
          <a:xfrm>
            <a:off x="5622344" y="2519755"/>
            <a:ext cx="6219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00FF00"/>
                </a:solidFill>
              </a:rPr>
              <a:t>Lifetime elision</a:t>
            </a:r>
            <a:r>
              <a:rPr lang="de-DE" dirty="0">
                <a:solidFill>
                  <a:schemeClr val="bg1"/>
                </a:solidFill>
              </a:rPr>
              <a:t>: The return reference has the same lifetime as the parameter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CE2AE4-5A37-6789-3F0D-CAC4430AD094}"/>
              </a:ext>
            </a:extLst>
          </p:cNvPr>
          <p:cNvSpPr/>
          <p:nvPr/>
        </p:nvSpPr>
        <p:spPr>
          <a:xfrm>
            <a:off x="6372721" y="1621060"/>
            <a:ext cx="1897699" cy="47129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91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39F139-22E6-0C5E-D696-60C9D815C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36" y="1708180"/>
            <a:ext cx="9124928" cy="34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8079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816F7-F342-BC38-79DA-E9EA859D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79" y="1659616"/>
            <a:ext cx="8802042" cy="3538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FC19E-5CEF-9BDF-8415-F9A28283639E}"/>
              </a:ext>
            </a:extLst>
          </p:cNvPr>
          <p:cNvSpPr txBox="1"/>
          <p:nvPr/>
        </p:nvSpPr>
        <p:spPr>
          <a:xfrm>
            <a:off x="7728718" y="4344120"/>
            <a:ext cx="2959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elem</a:t>
            </a:r>
            <a:r>
              <a:rPr lang="de-DE" dirty="0">
                <a:solidFill>
                  <a:schemeClr val="bg1"/>
                </a:solidFill>
              </a:rPr>
              <a:t> points to the first element of </a:t>
            </a:r>
            <a:r>
              <a:rPr lang="de-DE" dirty="0">
                <a:solidFill>
                  <a:srgbClr val="FFFF00"/>
                </a:solidFill>
              </a:rPr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CE2AE4-5A37-6789-3F0D-CAC4430AD094}"/>
              </a:ext>
            </a:extLst>
          </p:cNvPr>
          <p:cNvSpPr/>
          <p:nvPr/>
        </p:nvSpPr>
        <p:spPr>
          <a:xfrm>
            <a:off x="2433148" y="3911377"/>
            <a:ext cx="7516491" cy="39418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2739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816F7-F342-BC38-79DA-E9EA859D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79" y="1659616"/>
            <a:ext cx="8802042" cy="3538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FC19E-5CEF-9BDF-8415-F9A28283639E}"/>
              </a:ext>
            </a:extLst>
          </p:cNvPr>
          <p:cNvSpPr txBox="1"/>
          <p:nvPr/>
        </p:nvSpPr>
        <p:spPr>
          <a:xfrm>
            <a:off x="7728718" y="4344120"/>
            <a:ext cx="2959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elem</a:t>
            </a:r>
            <a:r>
              <a:rPr lang="de-DE" dirty="0">
                <a:solidFill>
                  <a:schemeClr val="bg1"/>
                </a:solidFill>
              </a:rPr>
              <a:t> points to the first element of </a:t>
            </a:r>
            <a:r>
              <a:rPr lang="de-DE" dirty="0">
                <a:solidFill>
                  <a:srgbClr val="FFFF00"/>
                </a:solidFill>
              </a:rPr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CE2AE4-5A37-6789-3F0D-CAC4430AD094}"/>
              </a:ext>
            </a:extLst>
          </p:cNvPr>
          <p:cNvSpPr/>
          <p:nvPr/>
        </p:nvSpPr>
        <p:spPr>
          <a:xfrm>
            <a:off x="2433148" y="3911377"/>
            <a:ext cx="7516491" cy="39418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C410A2-6CFF-95FF-4A12-4540A244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91" y="4760173"/>
            <a:ext cx="65731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675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98F72-F900-DB42-110A-C2B19C447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Time for exercises!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0512244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93CFB9-AA9F-48AF-A667-1380A940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91" y="1309163"/>
            <a:ext cx="6425442" cy="42396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B2D0B3-07DC-2B6A-359F-38A419E0615B}"/>
              </a:ext>
            </a:extLst>
          </p:cNvPr>
          <p:cNvSpPr/>
          <p:nvPr/>
        </p:nvSpPr>
        <p:spPr>
          <a:xfrm>
            <a:off x="716111" y="1309163"/>
            <a:ext cx="668680" cy="42296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57752945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DBC2B-ED61-0B63-6CA1-0AD3D380086D}"/>
              </a:ext>
            </a:extLst>
          </p:cNvPr>
          <p:cNvSpPr txBox="1"/>
          <p:nvPr/>
        </p:nvSpPr>
        <p:spPr>
          <a:xfrm>
            <a:off x="7810233" y="1309163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AEF8E-DDCD-D605-592E-080E5C79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91" y="1309163"/>
            <a:ext cx="6425442" cy="42396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651AEC-8AF9-3CC6-F731-1FE4109EE8F1}"/>
              </a:ext>
            </a:extLst>
          </p:cNvPr>
          <p:cNvSpPr/>
          <p:nvPr/>
        </p:nvSpPr>
        <p:spPr>
          <a:xfrm>
            <a:off x="716111" y="1309163"/>
            <a:ext cx="668680" cy="42296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64455774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DBC2B-ED61-0B63-6CA1-0AD3D380086D}"/>
              </a:ext>
            </a:extLst>
          </p:cNvPr>
          <p:cNvSpPr txBox="1"/>
          <p:nvPr/>
        </p:nvSpPr>
        <p:spPr>
          <a:xfrm>
            <a:off x="7810233" y="1309163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AEF8E-DDCD-D605-592E-080E5C79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91" y="1309163"/>
            <a:ext cx="6425442" cy="42396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651AEC-8AF9-3CC6-F731-1FE4109EE8F1}"/>
              </a:ext>
            </a:extLst>
          </p:cNvPr>
          <p:cNvSpPr/>
          <p:nvPr/>
        </p:nvSpPr>
        <p:spPr>
          <a:xfrm>
            <a:off x="716111" y="1309163"/>
            <a:ext cx="668680" cy="42296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FB271-04CE-C1AB-3E71-712541D600C2}"/>
              </a:ext>
            </a:extLst>
          </p:cNvPr>
          <p:cNvSpPr txBox="1"/>
          <p:nvPr/>
        </p:nvSpPr>
        <p:spPr>
          <a:xfrm>
            <a:off x="7810233" y="2876131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Yes, it does compile!</a:t>
            </a:r>
          </a:p>
        </p:txBody>
      </p:sp>
    </p:spTree>
    <p:extLst>
      <p:ext uri="{BB962C8B-B14F-4D97-AF65-F5344CB8AC3E}">
        <p14:creationId xmlns:p14="http://schemas.microsoft.com/office/powerpoint/2010/main" val="32730555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DBC2B-ED61-0B63-6CA1-0AD3D380086D}"/>
              </a:ext>
            </a:extLst>
          </p:cNvPr>
          <p:cNvSpPr txBox="1"/>
          <p:nvPr/>
        </p:nvSpPr>
        <p:spPr>
          <a:xfrm>
            <a:off x="7810233" y="1309163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AEF8E-DDCD-D605-592E-080E5C79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91" y="1309163"/>
            <a:ext cx="6425442" cy="42396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651AEC-8AF9-3CC6-F731-1FE4109EE8F1}"/>
              </a:ext>
            </a:extLst>
          </p:cNvPr>
          <p:cNvSpPr/>
          <p:nvPr/>
        </p:nvSpPr>
        <p:spPr>
          <a:xfrm>
            <a:off x="716111" y="1309163"/>
            <a:ext cx="668680" cy="42296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FB271-04CE-C1AB-3E71-712541D600C2}"/>
              </a:ext>
            </a:extLst>
          </p:cNvPr>
          <p:cNvSpPr txBox="1"/>
          <p:nvPr/>
        </p:nvSpPr>
        <p:spPr>
          <a:xfrm>
            <a:off x="7810233" y="2876131"/>
            <a:ext cx="26324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Yes, it does compile!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This line modifies the original </a:t>
            </a:r>
            <a:r>
              <a:rPr lang="de-DE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11F4A-0DF5-5CEA-476B-61AB3B7E8AB7}"/>
              </a:ext>
            </a:extLst>
          </p:cNvPr>
          <p:cNvSpPr/>
          <p:nvPr/>
        </p:nvSpPr>
        <p:spPr>
          <a:xfrm>
            <a:off x="2217392" y="1816270"/>
            <a:ext cx="2525677" cy="42609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30629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DBC2B-ED61-0B63-6CA1-0AD3D380086D}"/>
              </a:ext>
            </a:extLst>
          </p:cNvPr>
          <p:cNvSpPr txBox="1"/>
          <p:nvPr/>
        </p:nvSpPr>
        <p:spPr>
          <a:xfrm>
            <a:off x="7810233" y="1309163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AEF8E-DDCD-D605-592E-080E5C79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91" y="1309163"/>
            <a:ext cx="6425442" cy="42396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651AEC-8AF9-3CC6-F731-1FE4109EE8F1}"/>
              </a:ext>
            </a:extLst>
          </p:cNvPr>
          <p:cNvSpPr/>
          <p:nvPr/>
        </p:nvSpPr>
        <p:spPr>
          <a:xfrm>
            <a:off x="716111" y="1309163"/>
            <a:ext cx="668680" cy="42296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FB271-04CE-C1AB-3E71-712541D600C2}"/>
              </a:ext>
            </a:extLst>
          </p:cNvPr>
          <p:cNvSpPr txBox="1"/>
          <p:nvPr/>
        </p:nvSpPr>
        <p:spPr>
          <a:xfrm>
            <a:off x="7810233" y="2876131"/>
            <a:ext cx="26324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Yes, it does compile!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This line modifies the original </a:t>
            </a:r>
            <a:r>
              <a:rPr lang="de-DE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11F4A-0DF5-5CEA-476B-61AB3B7E8AB7}"/>
              </a:ext>
            </a:extLst>
          </p:cNvPr>
          <p:cNvSpPr/>
          <p:nvPr/>
        </p:nvSpPr>
        <p:spPr>
          <a:xfrm>
            <a:off x="2217392" y="1816270"/>
            <a:ext cx="2525677" cy="42609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A9BC78-9B2D-7176-1DEC-B94DA3FB6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233" y="4575765"/>
            <a:ext cx="1076872" cy="5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6471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3C2C51-A54A-5251-5811-2E183C6B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91" y="1273916"/>
            <a:ext cx="7103063" cy="43655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651AEC-8AF9-3CC6-F731-1FE4109EE8F1}"/>
              </a:ext>
            </a:extLst>
          </p:cNvPr>
          <p:cNvSpPr/>
          <p:nvPr/>
        </p:nvSpPr>
        <p:spPr>
          <a:xfrm>
            <a:off x="716111" y="1273916"/>
            <a:ext cx="668680" cy="4229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04915301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3C2C51-A54A-5251-5811-2E183C6B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91" y="1273916"/>
            <a:ext cx="7103063" cy="43655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651AEC-8AF9-3CC6-F731-1FE4109EE8F1}"/>
              </a:ext>
            </a:extLst>
          </p:cNvPr>
          <p:cNvSpPr/>
          <p:nvPr/>
        </p:nvSpPr>
        <p:spPr>
          <a:xfrm>
            <a:off x="716111" y="1273916"/>
            <a:ext cx="668680" cy="4229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D1051-D576-66F3-D8CC-F565C5A7F8E3}"/>
              </a:ext>
            </a:extLst>
          </p:cNvPr>
          <p:cNvSpPr txBox="1"/>
          <p:nvPr/>
        </p:nvSpPr>
        <p:spPr>
          <a:xfrm>
            <a:off x="8487854" y="1273916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</p:spTree>
    <p:extLst>
      <p:ext uri="{BB962C8B-B14F-4D97-AF65-F5344CB8AC3E}">
        <p14:creationId xmlns:p14="http://schemas.microsoft.com/office/powerpoint/2010/main" val="400943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39F139-22E6-0C5E-D696-60C9D815C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36" y="1708180"/>
            <a:ext cx="9124928" cy="34416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B82959-91B4-8C4C-5A2C-AFB4B13F9012}"/>
              </a:ext>
            </a:extLst>
          </p:cNvPr>
          <p:cNvSpPr/>
          <p:nvPr/>
        </p:nvSpPr>
        <p:spPr>
          <a:xfrm>
            <a:off x="8712983" y="1715604"/>
            <a:ext cx="422960" cy="56879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DF805-6062-BE44-0F77-9BED5DEAB2F0}"/>
              </a:ext>
            </a:extLst>
          </p:cNvPr>
          <p:cNvSpPr txBox="1"/>
          <p:nvPr/>
        </p:nvSpPr>
        <p:spPr>
          <a:xfrm>
            <a:off x="7912006" y="1396691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Return Type is </a:t>
            </a:r>
            <a:r>
              <a:rPr lang="de-DE" dirty="0">
                <a:solidFill>
                  <a:srgbClr val="00FF0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630183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3C2C51-A54A-5251-5811-2E183C6B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91" y="1273916"/>
            <a:ext cx="7103063" cy="43655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651AEC-8AF9-3CC6-F731-1FE4109EE8F1}"/>
              </a:ext>
            </a:extLst>
          </p:cNvPr>
          <p:cNvSpPr/>
          <p:nvPr/>
        </p:nvSpPr>
        <p:spPr>
          <a:xfrm>
            <a:off x="716111" y="1273916"/>
            <a:ext cx="668680" cy="4229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D1051-D576-66F3-D8CC-F565C5A7F8E3}"/>
              </a:ext>
            </a:extLst>
          </p:cNvPr>
          <p:cNvSpPr txBox="1"/>
          <p:nvPr/>
        </p:nvSpPr>
        <p:spPr>
          <a:xfrm>
            <a:off x="8487854" y="1273916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373A7-7497-0897-195E-47A04FC7255D}"/>
              </a:ext>
            </a:extLst>
          </p:cNvPr>
          <p:cNvSpPr txBox="1"/>
          <p:nvPr/>
        </p:nvSpPr>
        <p:spPr>
          <a:xfrm>
            <a:off x="5160116" y="3355485"/>
            <a:ext cx="3635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This code is almost perfect, there are no errors in the arguments or return values</a:t>
            </a:r>
          </a:p>
        </p:txBody>
      </p:sp>
    </p:spTree>
    <p:extLst>
      <p:ext uri="{BB962C8B-B14F-4D97-AF65-F5344CB8AC3E}">
        <p14:creationId xmlns:p14="http://schemas.microsoft.com/office/powerpoint/2010/main" val="312306888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3C2C51-A54A-5251-5811-2E183C6B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91" y="1273916"/>
            <a:ext cx="7103063" cy="43655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651AEC-8AF9-3CC6-F731-1FE4109EE8F1}"/>
              </a:ext>
            </a:extLst>
          </p:cNvPr>
          <p:cNvSpPr/>
          <p:nvPr/>
        </p:nvSpPr>
        <p:spPr>
          <a:xfrm>
            <a:off x="716111" y="1273916"/>
            <a:ext cx="668680" cy="4229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D1051-D576-66F3-D8CC-F565C5A7F8E3}"/>
              </a:ext>
            </a:extLst>
          </p:cNvPr>
          <p:cNvSpPr txBox="1"/>
          <p:nvPr/>
        </p:nvSpPr>
        <p:spPr>
          <a:xfrm>
            <a:off x="8487854" y="1273916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373A7-7497-0897-195E-47A04FC7255D}"/>
              </a:ext>
            </a:extLst>
          </p:cNvPr>
          <p:cNvSpPr txBox="1"/>
          <p:nvPr/>
        </p:nvSpPr>
        <p:spPr>
          <a:xfrm>
            <a:off x="5160116" y="3355485"/>
            <a:ext cx="3635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This code is almost perfect, there are no errors in the arguments or return 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226D8-2DF0-537A-C2B4-FAAA2FE8686A}"/>
              </a:ext>
            </a:extLst>
          </p:cNvPr>
          <p:cNvSpPr/>
          <p:nvPr/>
        </p:nvSpPr>
        <p:spPr>
          <a:xfrm>
            <a:off x="2928497" y="1861027"/>
            <a:ext cx="1558912" cy="36253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6E3E-5321-FD7C-2D8B-DED3F4577983}"/>
              </a:ext>
            </a:extLst>
          </p:cNvPr>
          <p:cNvSpPr txBox="1"/>
          <p:nvPr/>
        </p:nvSpPr>
        <p:spPr>
          <a:xfrm>
            <a:off x="2928497" y="2449260"/>
            <a:ext cx="444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BUT: </a:t>
            </a:r>
            <a:r>
              <a:rPr lang="de-DE" dirty="0">
                <a:solidFill>
                  <a:srgbClr val="00FF00"/>
                </a:solidFill>
              </a:rPr>
              <a:t>&amp;i32 == i32</a:t>
            </a:r>
            <a:r>
              <a:rPr lang="de-DE" dirty="0">
                <a:solidFill>
                  <a:schemeClr val="bg1"/>
                </a:solidFill>
              </a:rPr>
              <a:t> is not defined :^)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The correct implementation would‘ve been </a:t>
            </a:r>
            <a:r>
              <a:rPr lang="de-DE" dirty="0">
                <a:solidFill>
                  <a:srgbClr val="00FF00"/>
                </a:solidFill>
              </a:rPr>
              <a:t>*i == value</a:t>
            </a:r>
          </a:p>
        </p:txBody>
      </p:sp>
    </p:spTree>
    <p:extLst>
      <p:ext uri="{BB962C8B-B14F-4D97-AF65-F5344CB8AC3E}">
        <p14:creationId xmlns:p14="http://schemas.microsoft.com/office/powerpoint/2010/main" val="191483302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3C2C51-A54A-5251-5811-2E183C6B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91" y="1273916"/>
            <a:ext cx="7103063" cy="43655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651AEC-8AF9-3CC6-F731-1FE4109EE8F1}"/>
              </a:ext>
            </a:extLst>
          </p:cNvPr>
          <p:cNvSpPr/>
          <p:nvPr/>
        </p:nvSpPr>
        <p:spPr>
          <a:xfrm>
            <a:off x="716111" y="1273916"/>
            <a:ext cx="668680" cy="4229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D1051-D576-66F3-D8CC-F565C5A7F8E3}"/>
              </a:ext>
            </a:extLst>
          </p:cNvPr>
          <p:cNvSpPr txBox="1"/>
          <p:nvPr/>
        </p:nvSpPr>
        <p:spPr>
          <a:xfrm>
            <a:off x="8487854" y="1273916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226D8-2DF0-537A-C2B4-FAAA2FE8686A}"/>
              </a:ext>
            </a:extLst>
          </p:cNvPr>
          <p:cNvSpPr/>
          <p:nvPr/>
        </p:nvSpPr>
        <p:spPr>
          <a:xfrm>
            <a:off x="2928497" y="1861027"/>
            <a:ext cx="1558912" cy="36253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D30A15-48E8-E237-442C-39106CB6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47" y="1265860"/>
            <a:ext cx="7103063" cy="13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0347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51AEC-8AF9-3CC6-F731-1FE4109EE8F1}"/>
              </a:ext>
            </a:extLst>
          </p:cNvPr>
          <p:cNvSpPr/>
          <p:nvPr/>
        </p:nvSpPr>
        <p:spPr>
          <a:xfrm>
            <a:off x="716111" y="1273916"/>
            <a:ext cx="668680" cy="42296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CD930-3E3D-A27E-E9D2-867EE613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91" y="1268782"/>
            <a:ext cx="6938884" cy="43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7587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51AEC-8AF9-3CC6-F731-1FE4109EE8F1}"/>
              </a:ext>
            </a:extLst>
          </p:cNvPr>
          <p:cNvSpPr/>
          <p:nvPr/>
        </p:nvSpPr>
        <p:spPr>
          <a:xfrm>
            <a:off x="716111" y="1273916"/>
            <a:ext cx="668680" cy="42296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CD930-3E3D-A27E-E9D2-867EE613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91" y="1268782"/>
            <a:ext cx="6938884" cy="4320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26DE79-7DD0-12E9-B4BD-3E583533F24B}"/>
              </a:ext>
            </a:extLst>
          </p:cNvPr>
          <p:cNvSpPr txBox="1"/>
          <p:nvPr/>
        </p:nvSpPr>
        <p:spPr>
          <a:xfrm>
            <a:off x="8323675" y="1268782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</p:spTree>
    <p:extLst>
      <p:ext uri="{BB962C8B-B14F-4D97-AF65-F5344CB8AC3E}">
        <p14:creationId xmlns:p14="http://schemas.microsoft.com/office/powerpoint/2010/main" val="229600626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51AEC-8AF9-3CC6-F731-1FE4109EE8F1}"/>
              </a:ext>
            </a:extLst>
          </p:cNvPr>
          <p:cNvSpPr/>
          <p:nvPr/>
        </p:nvSpPr>
        <p:spPr>
          <a:xfrm>
            <a:off x="716111" y="1273916"/>
            <a:ext cx="668680" cy="42296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CD930-3E3D-A27E-E9D2-867EE613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91" y="1268782"/>
            <a:ext cx="6938884" cy="4320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26DE79-7DD0-12E9-B4BD-3E583533F24B}"/>
              </a:ext>
            </a:extLst>
          </p:cNvPr>
          <p:cNvSpPr txBox="1"/>
          <p:nvPr/>
        </p:nvSpPr>
        <p:spPr>
          <a:xfrm>
            <a:off x="8323675" y="1268782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0095A-FFF6-7FBC-8812-2CA146CAFEEB}"/>
              </a:ext>
            </a:extLst>
          </p:cNvPr>
          <p:cNvSpPr txBox="1"/>
          <p:nvPr/>
        </p:nvSpPr>
        <p:spPr>
          <a:xfrm>
            <a:off x="5001458" y="3025173"/>
            <a:ext cx="4293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This code is very inefficient, but it gets the job done!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It compiles!</a:t>
            </a:r>
          </a:p>
        </p:txBody>
      </p:sp>
    </p:spTree>
    <p:extLst>
      <p:ext uri="{BB962C8B-B14F-4D97-AF65-F5344CB8AC3E}">
        <p14:creationId xmlns:p14="http://schemas.microsoft.com/office/powerpoint/2010/main" val="63064697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51AEC-8AF9-3CC6-F731-1FE4109EE8F1}"/>
              </a:ext>
            </a:extLst>
          </p:cNvPr>
          <p:cNvSpPr/>
          <p:nvPr/>
        </p:nvSpPr>
        <p:spPr>
          <a:xfrm>
            <a:off x="716111" y="1273916"/>
            <a:ext cx="668680" cy="42296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CD930-3E3D-A27E-E9D2-867EE613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91" y="1268782"/>
            <a:ext cx="6938884" cy="4320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26DE79-7DD0-12E9-B4BD-3E583533F24B}"/>
              </a:ext>
            </a:extLst>
          </p:cNvPr>
          <p:cNvSpPr txBox="1"/>
          <p:nvPr/>
        </p:nvSpPr>
        <p:spPr>
          <a:xfrm>
            <a:off x="8323675" y="1268782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the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0095A-FFF6-7FBC-8812-2CA146CAFEEB}"/>
              </a:ext>
            </a:extLst>
          </p:cNvPr>
          <p:cNvSpPr txBox="1"/>
          <p:nvPr/>
        </p:nvSpPr>
        <p:spPr>
          <a:xfrm>
            <a:off x="5001458" y="3025173"/>
            <a:ext cx="4293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This code is very inefficient, but it gets the job done!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It compiles!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E147C0-D65F-A225-EEC7-AC1B78AB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675" y="4781564"/>
            <a:ext cx="2066761" cy="4156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B8C969-D1EE-258F-027C-D63FAE788181}"/>
              </a:ext>
            </a:extLst>
          </p:cNvPr>
          <p:cNvSpPr txBox="1"/>
          <p:nvPr/>
        </p:nvSpPr>
        <p:spPr>
          <a:xfrm>
            <a:off x="8323676" y="4258344"/>
            <a:ext cx="2548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It successfully calculates fibonacci numbers, and prints:</a:t>
            </a:r>
          </a:p>
        </p:txBody>
      </p:sp>
    </p:spTree>
    <p:extLst>
      <p:ext uri="{BB962C8B-B14F-4D97-AF65-F5344CB8AC3E}">
        <p14:creationId xmlns:p14="http://schemas.microsoft.com/office/powerpoint/2010/main" val="55156759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Next time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65ED68-D79A-FED2-4283-61F6F9AD3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Structs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11949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39F139-22E6-0C5E-D696-60C9D815C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36" y="1708180"/>
            <a:ext cx="9124928" cy="34416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B82959-91B4-8C4C-5A2C-AFB4B13F9012}"/>
              </a:ext>
            </a:extLst>
          </p:cNvPr>
          <p:cNvSpPr/>
          <p:nvPr/>
        </p:nvSpPr>
        <p:spPr>
          <a:xfrm>
            <a:off x="5228596" y="3467868"/>
            <a:ext cx="136958" cy="56879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DF805-6062-BE44-0F77-9BED5DEAB2F0}"/>
              </a:ext>
            </a:extLst>
          </p:cNvPr>
          <p:cNvSpPr txBox="1"/>
          <p:nvPr/>
        </p:nvSpPr>
        <p:spPr>
          <a:xfrm>
            <a:off x="4250153" y="3082355"/>
            <a:ext cx="209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Parameters are </a:t>
            </a:r>
            <a:r>
              <a:rPr lang="de-DE" dirty="0">
                <a:solidFill>
                  <a:srgbClr val="00FF0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89604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BABE6-B464-46BC-B909-7029377B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01" y="1826649"/>
            <a:ext cx="9349798" cy="32047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1C48A8-F9EA-7EBE-2EDA-DC5258A2BF21}"/>
              </a:ext>
            </a:extLst>
          </p:cNvPr>
          <p:cNvSpPr/>
          <p:nvPr/>
        </p:nvSpPr>
        <p:spPr>
          <a:xfrm>
            <a:off x="1423857" y="1472168"/>
            <a:ext cx="612285" cy="35448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98725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BABE6-B464-46BC-B909-7029377B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01" y="1826649"/>
            <a:ext cx="9349798" cy="32047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1C48A8-F9EA-7EBE-2EDA-DC5258A2BF21}"/>
              </a:ext>
            </a:extLst>
          </p:cNvPr>
          <p:cNvSpPr/>
          <p:nvPr/>
        </p:nvSpPr>
        <p:spPr>
          <a:xfrm>
            <a:off x="1423857" y="1472168"/>
            <a:ext cx="612285" cy="35448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018E4-4131-D2C5-7534-B3A923CEF0CD}"/>
              </a:ext>
            </a:extLst>
          </p:cNvPr>
          <p:cNvSpPr txBox="1"/>
          <p:nvPr/>
        </p:nvSpPr>
        <p:spPr>
          <a:xfrm>
            <a:off x="2036142" y="1495520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this function compile?</a:t>
            </a:r>
          </a:p>
        </p:txBody>
      </p:sp>
    </p:spTree>
    <p:extLst>
      <p:ext uri="{BB962C8B-B14F-4D97-AF65-F5344CB8AC3E}">
        <p14:creationId xmlns:p14="http://schemas.microsoft.com/office/powerpoint/2010/main" val="509723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BABE6-B464-46BC-B909-7029377B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01" y="1826649"/>
            <a:ext cx="9349798" cy="32047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1C48A8-F9EA-7EBE-2EDA-DC5258A2BF21}"/>
              </a:ext>
            </a:extLst>
          </p:cNvPr>
          <p:cNvSpPr/>
          <p:nvPr/>
        </p:nvSpPr>
        <p:spPr>
          <a:xfrm>
            <a:off x="1423857" y="1472168"/>
            <a:ext cx="612285" cy="35448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018E4-4131-D2C5-7534-B3A923CEF0CD}"/>
              </a:ext>
            </a:extLst>
          </p:cNvPr>
          <p:cNvSpPr txBox="1"/>
          <p:nvPr/>
        </p:nvSpPr>
        <p:spPr>
          <a:xfrm>
            <a:off x="2036142" y="1495520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this function compile?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A557A-4101-BDBE-F80A-B5615385E426}"/>
              </a:ext>
            </a:extLst>
          </p:cNvPr>
          <p:cNvSpPr/>
          <p:nvPr/>
        </p:nvSpPr>
        <p:spPr>
          <a:xfrm>
            <a:off x="5168174" y="2267872"/>
            <a:ext cx="781470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9FC96-59D8-0CE9-8EBD-611DD0F43D7F}"/>
              </a:ext>
            </a:extLst>
          </p:cNvPr>
          <p:cNvSpPr txBox="1"/>
          <p:nvPr/>
        </p:nvSpPr>
        <p:spPr>
          <a:xfrm>
            <a:off x="6811676" y="312122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prod</a:t>
            </a:r>
            <a:r>
              <a:rPr lang="de-DE" dirty="0">
                <a:solidFill>
                  <a:schemeClr val="bg1"/>
                </a:solidFill>
              </a:rPr>
              <a:t> is i64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1851E9-43BF-DADA-92F8-7E0E5107BBA2}"/>
              </a:ext>
            </a:extLst>
          </p:cNvPr>
          <p:cNvSpPr/>
          <p:nvPr/>
        </p:nvSpPr>
        <p:spPr>
          <a:xfrm>
            <a:off x="3713324" y="4140311"/>
            <a:ext cx="951323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434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BABE6-B464-46BC-B909-7029377B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01" y="1826649"/>
            <a:ext cx="9349798" cy="32047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1C48A8-F9EA-7EBE-2EDA-DC5258A2BF21}"/>
              </a:ext>
            </a:extLst>
          </p:cNvPr>
          <p:cNvSpPr/>
          <p:nvPr/>
        </p:nvSpPr>
        <p:spPr>
          <a:xfrm>
            <a:off x="1423857" y="1472168"/>
            <a:ext cx="612285" cy="35448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018E4-4131-D2C5-7534-B3A923CEF0CD}"/>
              </a:ext>
            </a:extLst>
          </p:cNvPr>
          <p:cNvSpPr txBox="1"/>
          <p:nvPr/>
        </p:nvSpPr>
        <p:spPr>
          <a:xfrm>
            <a:off x="2036142" y="1495520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this function compile?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A557A-4101-BDBE-F80A-B5615385E426}"/>
              </a:ext>
            </a:extLst>
          </p:cNvPr>
          <p:cNvSpPr/>
          <p:nvPr/>
        </p:nvSpPr>
        <p:spPr>
          <a:xfrm>
            <a:off x="5168174" y="2267872"/>
            <a:ext cx="781470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9FC96-59D8-0CE9-8EBD-611DD0F43D7F}"/>
              </a:ext>
            </a:extLst>
          </p:cNvPr>
          <p:cNvSpPr txBox="1"/>
          <p:nvPr/>
        </p:nvSpPr>
        <p:spPr>
          <a:xfrm>
            <a:off x="6811676" y="3121223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prod</a:t>
            </a:r>
            <a:r>
              <a:rPr lang="de-DE" dirty="0">
                <a:solidFill>
                  <a:schemeClr val="bg1"/>
                </a:solidFill>
              </a:rPr>
              <a:t> is i64</a:t>
            </a:r>
          </a:p>
          <a:p>
            <a:pPr algn="l"/>
            <a:r>
              <a:rPr lang="de-DE" dirty="0">
                <a:solidFill>
                  <a:srgbClr val="FFFF00"/>
                </a:solidFill>
              </a:rPr>
              <a:t>num</a:t>
            </a:r>
            <a:r>
              <a:rPr lang="de-DE" dirty="0">
                <a:solidFill>
                  <a:schemeClr val="bg1"/>
                </a:solidFill>
              </a:rPr>
              <a:t> is i32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1851E9-43BF-DADA-92F8-7E0E5107BBA2}"/>
              </a:ext>
            </a:extLst>
          </p:cNvPr>
          <p:cNvSpPr/>
          <p:nvPr/>
        </p:nvSpPr>
        <p:spPr>
          <a:xfrm>
            <a:off x="3713324" y="4140311"/>
            <a:ext cx="951323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6B37B-E5AA-493D-61AC-C0341B6B3E5C}"/>
              </a:ext>
            </a:extLst>
          </p:cNvPr>
          <p:cNvSpPr/>
          <p:nvPr/>
        </p:nvSpPr>
        <p:spPr>
          <a:xfrm>
            <a:off x="5200398" y="4140310"/>
            <a:ext cx="725750" cy="4390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91798-E491-DDC8-360D-68F974F9A098}"/>
              </a:ext>
            </a:extLst>
          </p:cNvPr>
          <p:cNvSpPr/>
          <p:nvPr/>
        </p:nvSpPr>
        <p:spPr>
          <a:xfrm>
            <a:off x="7926814" y="1803297"/>
            <a:ext cx="725750" cy="4390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75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480936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BABE6-B464-46BC-B909-7029377B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01" y="1826649"/>
            <a:ext cx="9349798" cy="32047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1C48A8-F9EA-7EBE-2EDA-DC5258A2BF21}"/>
              </a:ext>
            </a:extLst>
          </p:cNvPr>
          <p:cNvSpPr/>
          <p:nvPr/>
        </p:nvSpPr>
        <p:spPr>
          <a:xfrm>
            <a:off x="1423857" y="1472168"/>
            <a:ext cx="612285" cy="35448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018E4-4131-D2C5-7534-B3A923CEF0CD}"/>
              </a:ext>
            </a:extLst>
          </p:cNvPr>
          <p:cNvSpPr txBox="1"/>
          <p:nvPr/>
        </p:nvSpPr>
        <p:spPr>
          <a:xfrm>
            <a:off x="2036142" y="1495520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Does this function compile?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A557A-4101-BDBE-F80A-B5615385E426}"/>
              </a:ext>
            </a:extLst>
          </p:cNvPr>
          <p:cNvSpPr/>
          <p:nvPr/>
        </p:nvSpPr>
        <p:spPr>
          <a:xfrm>
            <a:off x="5168174" y="2267872"/>
            <a:ext cx="781470" cy="4390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9FC96-59D8-0CE9-8EBD-611DD0F43D7F}"/>
              </a:ext>
            </a:extLst>
          </p:cNvPr>
          <p:cNvSpPr txBox="1"/>
          <p:nvPr/>
        </p:nvSpPr>
        <p:spPr>
          <a:xfrm>
            <a:off x="6811676" y="3121223"/>
            <a:ext cx="2206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rgbClr val="00FF00"/>
                </a:solidFill>
              </a:rPr>
              <a:t>prod</a:t>
            </a:r>
            <a:r>
              <a:rPr lang="de-DE" dirty="0">
                <a:solidFill>
                  <a:schemeClr val="bg1"/>
                </a:solidFill>
              </a:rPr>
              <a:t> is i64</a:t>
            </a:r>
          </a:p>
          <a:p>
            <a:pPr algn="l"/>
            <a:r>
              <a:rPr lang="de-DE" dirty="0">
                <a:solidFill>
                  <a:srgbClr val="FFFF00"/>
                </a:solidFill>
              </a:rPr>
              <a:t>num</a:t>
            </a:r>
            <a:r>
              <a:rPr lang="de-DE" dirty="0">
                <a:solidFill>
                  <a:schemeClr val="bg1"/>
                </a:solidFill>
              </a:rPr>
              <a:t> is i32</a:t>
            </a:r>
          </a:p>
          <a:p>
            <a:pPr algn="l"/>
            <a:endParaRPr lang="de-DE" dirty="0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i64 + i32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is not defined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6B37B-E5AA-493D-61AC-C0341B6B3E5C}"/>
              </a:ext>
            </a:extLst>
          </p:cNvPr>
          <p:cNvSpPr/>
          <p:nvPr/>
        </p:nvSpPr>
        <p:spPr>
          <a:xfrm>
            <a:off x="3709967" y="4140310"/>
            <a:ext cx="2216181" cy="4390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91798-E491-DDC8-360D-68F974F9A098}"/>
              </a:ext>
            </a:extLst>
          </p:cNvPr>
          <p:cNvSpPr/>
          <p:nvPr/>
        </p:nvSpPr>
        <p:spPr>
          <a:xfrm>
            <a:off x="7926814" y="1803297"/>
            <a:ext cx="725750" cy="4390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338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907B3A-7EAB-FFA3-493C-75DF8A16B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132449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907B3A-7EAB-FFA3-493C-75DF8A16B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Function calls </a:t>
            </a:r>
            <a:r>
              <a:rPr lang="de-DE" dirty="0"/>
              <a:t>are </a:t>
            </a:r>
            <a:r>
              <a:rPr lang="de-DE" dirty="0">
                <a:solidFill>
                  <a:srgbClr val="00FF00"/>
                </a:solidFill>
              </a:rPr>
              <a:t>expressions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613667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907B3A-7EAB-FFA3-493C-75DF8A16B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Function calls </a:t>
            </a:r>
            <a:r>
              <a:rPr lang="de-DE" dirty="0"/>
              <a:t>are </a:t>
            </a:r>
            <a:r>
              <a:rPr lang="de-DE" dirty="0">
                <a:solidFill>
                  <a:srgbClr val="00FF00"/>
                </a:solidFill>
              </a:rPr>
              <a:t>expressions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are </a:t>
            </a:r>
            <a:r>
              <a:rPr lang="de-DE" dirty="0">
                <a:solidFill>
                  <a:srgbClr val="00FF00"/>
                </a:solidFill>
              </a:rPr>
              <a:t>called</a:t>
            </a:r>
            <a:r>
              <a:rPr lang="de-DE" dirty="0">
                <a:solidFill>
                  <a:schemeClr val="bg1"/>
                </a:solidFill>
              </a:rPr>
              <a:t> by </a:t>
            </a:r>
            <a:r>
              <a:rPr lang="de-DE" dirty="0">
                <a:solidFill>
                  <a:srgbClr val="00FF00"/>
                </a:solidFill>
              </a:rPr>
              <a:t>writing their name, followed by arguments in parenthesis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494619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717BD-89D8-D244-5F2C-0BC19BCC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77" y="1799094"/>
            <a:ext cx="9042845" cy="325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40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E65EBA-558C-9693-6FDE-D90A8732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77" y="1799094"/>
            <a:ext cx="9042845" cy="32598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0EAD77-3F76-59AB-494B-79CBD4178A89}"/>
              </a:ext>
            </a:extLst>
          </p:cNvPr>
          <p:cNvSpPr/>
          <p:nvPr/>
        </p:nvSpPr>
        <p:spPr>
          <a:xfrm>
            <a:off x="1575024" y="1809476"/>
            <a:ext cx="8987460" cy="161952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A357E-3BEE-452D-1768-A52F760B5800}"/>
              </a:ext>
            </a:extLst>
          </p:cNvPr>
          <p:cNvSpPr txBox="1"/>
          <p:nvPr/>
        </p:nvSpPr>
        <p:spPr>
          <a:xfrm>
            <a:off x="5170912" y="2887355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Function declaration</a:t>
            </a:r>
          </a:p>
        </p:txBody>
      </p:sp>
    </p:spTree>
    <p:extLst>
      <p:ext uri="{BB962C8B-B14F-4D97-AF65-F5344CB8AC3E}">
        <p14:creationId xmlns:p14="http://schemas.microsoft.com/office/powerpoint/2010/main" val="1281544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3C04D-CF0A-AFD8-5F2C-BE68692C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77" y="1799094"/>
            <a:ext cx="9042845" cy="32598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0EAD77-3F76-59AB-494B-79CBD4178A89}"/>
              </a:ext>
            </a:extLst>
          </p:cNvPr>
          <p:cNvSpPr/>
          <p:nvPr/>
        </p:nvSpPr>
        <p:spPr>
          <a:xfrm>
            <a:off x="2574016" y="4028193"/>
            <a:ext cx="2763341" cy="50755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A357E-3BEE-452D-1768-A52F760B5800}"/>
              </a:ext>
            </a:extLst>
          </p:cNvPr>
          <p:cNvSpPr txBox="1"/>
          <p:nvPr/>
        </p:nvSpPr>
        <p:spPr>
          <a:xfrm>
            <a:off x="5558471" y="412808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1006088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AFFAEF-E996-8604-F5E0-CF6A69F6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77" y="1799094"/>
            <a:ext cx="9042845" cy="32598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0EAD77-3F76-59AB-494B-79CBD4178A89}"/>
              </a:ext>
            </a:extLst>
          </p:cNvPr>
          <p:cNvSpPr/>
          <p:nvPr/>
        </p:nvSpPr>
        <p:spPr>
          <a:xfrm>
            <a:off x="4660621" y="1819234"/>
            <a:ext cx="398791" cy="5075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A357E-3BEE-452D-1768-A52F760B5800}"/>
              </a:ext>
            </a:extLst>
          </p:cNvPr>
          <p:cNvSpPr txBox="1"/>
          <p:nvPr/>
        </p:nvSpPr>
        <p:spPr>
          <a:xfrm>
            <a:off x="4387323" y="2901974"/>
            <a:ext cx="5333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For every </a:t>
            </a:r>
            <a:r>
              <a:rPr lang="de-DE" dirty="0">
                <a:solidFill>
                  <a:srgbClr val="FFFF00"/>
                </a:solidFill>
              </a:rPr>
              <a:t>parameter</a:t>
            </a:r>
            <a:r>
              <a:rPr lang="de-DE" dirty="0">
                <a:solidFill>
                  <a:schemeClr val="bg1"/>
                </a:solidFill>
              </a:rPr>
              <a:t>, we have to provide an </a:t>
            </a:r>
            <a:r>
              <a:rPr lang="de-DE" dirty="0">
                <a:solidFill>
                  <a:srgbClr val="00FF00"/>
                </a:solidFill>
              </a:rPr>
              <a:t>argument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call_this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has no parameters, so don‘t need to provide anything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C346F-D529-7723-646E-D2934007E925}"/>
              </a:ext>
            </a:extLst>
          </p:cNvPr>
          <p:cNvSpPr/>
          <p:nvPr/>
        </p:nvSpPr>
        <p:spPr>
          <a:xfrm>
            <a:off x="4917753" y="4020521"/>
            <a:ext cx="398791" cy="50755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608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14201-FDAF-5DDD-C3E6-318FC2BB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07" y="1516705"/>
            <a:ext cx="8961386" cy="38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99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14201-FDAF-5DDD-C3E6-318FC2BB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07" y="1516705"/>
            <a:ext cx="8961386" cy="38245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E3F628-4D37-79BA-5BFA-ECA6A140A936}"/>
              </a:ext>
            </a:extLst>
          </p:cNvPr>
          <p:cNvSpPr/>
          <p:nvPr/>
        </p:nvSpPr>
        <p:spPr>
          <a:xfrm>
            <a:off x="5164144" y="4279912"/>
            <a:ext cx="1466263" cy="54783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F3E6F-D8DE-FA49-6FC8-8087AA9BF87B}"/>
              </a:ext>
            </a:extLst>
          </p:cNvPr>
          <p:cNvSpPr txBox="1"/>
          <p:nvPr/>
        </p:nvSpPr>
        <p:spPr>
          <a:xfrm>
            <a:off x="3010907" y="4873608"/>
            <a:ext cx="5772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Every argument has to have the same type as the matching parameter</a:t>
            </a:r>
          </a:p>
        </p:txBody>
      </p:sp>
    </p:spTree>
    <p:extLst>
      <p:ext uri="{BB962C8B-B14F-4D97-AF65-F5344CB8AC3E}">
        <p14:creationId xmlns:p14="http://schemas.microsoft.com/office/powerpoint/2010/main" val="322685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FFADF-4A32-34E0-7377-908093386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172558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14201-FDAF-5DDD-C3E6-318FC2BB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07" y="1516705"/>
            <a:ext cx="8961386" cy="38245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E3F628-4D37-79BA-5BFA-ECA6A140A936}"/>
              </a:ext>
            </a:extLst>
          </p:cNvPr>
          <p:cNvSpPr/>
          <p:nvPr/>
        </p:nvSpPr>
        <p:spPr>
          <a:xfrm>
            <a:off x="5164144" y="4279912"/>
            <a:ext cx="1466263" cy="54783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F3E6F-D8DE-FA49-6FC8-8087AA9BF87B}"/>
              </a:ext>
            </a:extLst>
          </p:cNvPr>
          <p:cNvSpPr txBox="1"/>
          <p:nvPr/>
        </p:nvSpPr>
        <p:spPr>
          <a:xfrm>
            <a:off x="3010907" y="4873608"/>
            <a:ext cx="5772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Every argument has to have the same type as the matching parameter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1773-287D-B380-66E2-D906C75C959F}"/>
              </a:ext>
            </a:extLst>
          </p:cNvPr>
          <p:cNvSpPr/>
          <p:nvPr/>
        </p:nvSpPr>
        <p:spPr>
          <a:xfrm>
            <a:off x="4361862" y="3732078"/>
            <a:ext cx="1885867" cy="5478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19F1F9-7627-0E3F-5949-656362990D9D}"/>
              </a:ext>
            </a:extLst>
          </p:cNvPr>
          <p:cNvSpPr/>
          <p:nvPr/>
        </p:nvSpPr>
        <p:spPr>
          <a:xfrm>
            <a:off x="6169849" y="1469883"/>
            <a:ext cx="2132258" cy="5478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B16AD-FB85-C5AC-A6D8-D4566216F5BF}"/>
              </a:ext>
            </a:extLst>
          </p:cNvPr>
          <p:cNvSpPr txBox="1"/>
          <p:nvPr/>
        </p:nvSpPr>
        <p:spPr>
          <a:xfrm>
            <a:off x="6018575" y="2785484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Type doesn‘t match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Compiler error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316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D25C06-5602-DC76-BFF1-DD496799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796" y="1929505"/>
            <a:ext cx="5831708" cy="30170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D77247-F499-7E47-936D-22F71BBC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7489"/>
            <a:ext cx="4772738" cy="20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02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7D38A-2A07-57E7-0F46-E301835D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30" y="1632585"/>
            <a:ext cx="8859340" cy="35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62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7D38A-2A07-57E7-0F46-E301835D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30" y="1632585"/>
            <a:ext cx="8859340" cy="35928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48A5BC-080A-E369-C3BC-5D5BA021AF2A}"/>
              </a:ext>
            </a:extLst>
          </p:cNvPr>
          <p:cNvSpPr/>
          <p:nvPr/>
        </p:nvSpPr>
        <p:spPr>
          <a:xfrm>
            <a:off x="8076529" y="3742192"/>
            <a:ext cx="2207450" cy="46727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BD893-C731-7DFD-029E-F9351F325D5F}"/>
              </a:ext>
            </a:extLst>
          </p:cNvPr>
          <p:cNvSpPr txBox="1"/>
          <p:nvPr/>
        </p:nvSpPr>
        <p:spPr>
          <a:xfrm>
            <a:off x="7864829" y="3330719"/>
            <a:ext cx="2630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Return value can be used here</a:t>
            </a:r>
          </a:p>
        </p:txBody>
      </p:sp>
    </p:spTree>
    <p:extLst>
      <p:ext uri="{BB962C8B-B14F-4D97-AF65-F5344CB8AC3E}">
        <p14:creationId xmlns:p14="http://schemas.microsoft.com/office/powerpoint/2010/main" val="2740296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7D38A-2A07-57E7-0F46-E301835D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30" y="1632585"/>
            <a:ext cx="8859340" cy="35928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48A5BC-080A-E369-C3BC-5D5BA021AF2A}"/>
              </a:ext>
            </a:extLst>
          </p:cNvPr>
          <p:cNvSpPr/>
          <p:nvPr/>
        </p:nvSpPr>
        <p:spPr>
          <a:xfrm>
            <a:off x="4269884" y="2171197"/>
            <a:ext cx="3159801" cy="46727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BD893-C731-7DFD-029E-F9351F325D5F}"/>
              </a:ext>
            </a:extLst>
          </p:cNvPr>
          <p:cNvSpPr txBox="1"/>
          <p:nvPr/>
        </p:nvSpPr>
        <p:spPr>
          <a:xfrm>
            <a:off x="5849784" y="2860577"/>
            <a:ext cx="448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result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>
                <a:solidFill>
                  <a:srgbClr val="FFFF00"/>
                </a:solidFill>
              </a:rPr>
              <a:t>example3</a:t>
            </a:r>
            <a:r>
              <a:rPr lang="de-DE" dirty="0">
                <a:solidFill>
                  <a:schemeClr val="bg1"/>
                </a:solidFill>
              </a:rPr>
              <a:t> has this value after the function call</a:t>
            </a:r>
          </a:p>
        </p:txBody>
      </p:sp>
    </p:spTree>
    <p:extLst>
      <p:ext uri="{BB962C8B-B14F-4D97-AF65-F5344CB8AC3E}">
        <p14:creationId xmlns:p14="http://schemas.microsoft.com/office/powerpoint/2010/main" val="2108791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7D38A-2A07-57E7-0F46-E301835D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30" y="1632585"/>
            <a:ext cx="8859340" cy="35928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48A5BC-080A-E369-C3BC-5D5BA021AF2A}"/>
              </a:ext>
            </a:extLst>
          </p:cNvPr>
          <p:cNvSpPr/>
          <p:nvPr/>
        </p:nvSpPr>
        <p:spPr>
          <a:xfrm>
            <a:off x="4269884" y="2171197"/>
            <a:ext cx="3159801" cy="46727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BD893-C731-7DFD-029E-F9351F325D5F}"/>
              </a:ext>
            </a:extLst>
          </p:cNvPr>
          <p:cNvSpPr txBox="1"/>
          <p:nvPr/>
        </p:nvSpPr>
        <p:spPr>
          <a:xfrm>
            <a:off x="5849784" y="2860577"/>
            <a:ext cx="448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result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>
                <a:solidFill>
                  <a:srgbClr val="FFFF00"/>
                </a:solidFill>
              </a:rPr>
              <a:t>example3</a:t>
            </a:r>
            <a:r>
              <a:rPr lang="de-DE" dirty="0">
                <a:solidFill>
                  <a:schemeClr val="bg1"/>
                </a:solidFill>
              </a:rPr>
              <a:t> has this value after the function call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533262-EF74-996F-5050-F53F8773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314" y="4796730"/>
            <a:ext cx="2667372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69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28" y="1501542"/>
            <a:ext cx="6383344" cy="385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14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28" y="1501542"/>
            <a:ext cx="6383344" cy="3854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4124870" y="1501542"/>
            <a:ext cx="3158104" cy="37962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57F84-12DD-CAA2-CEE5-89F1F5865E92}"/>
              </a:ext>
            </a:extLst>
          </p:cNvPr>
          <p:cNvSpPr txBox="1"/>
          <p:nvPr/>
        </p:nvSpPr>
        <p:spPr>
          <a:xfrm>
            <a:off x="6905341" y="2183282"/>
            <a:ext cx="3296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Function declared to take 2 parameters</a:t>
            </a:r>
          </a:p>
        </p:txBody>
      </p:sp>
    </p:spTree>
    <p:extLst>
      <p:ext uri="{BB962C8B-B14F-4D97-AF65-F5344CB8AC3E}">
        <p14:creationId xmlns:p14="http://schemas.microsoft.com/office/powerpoint/2010/main" val="65880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28" y="1501542"/>
            <a:ext cx="6383344" cy="3854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6934056" y="4111811"/>
            <a:ext cx="2161606" cy="37962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57F84-12DD-CAA2-CEE5-89F1F5865E92}"/>
              </a:ext>
            </a:extLst>
          </p:cNvPr>
          <p:cNvSpPr txBox="1"/>
          <p:nvPr/>
        </p:nvSpPr>
        <p:spPr>
          <a:xfrm>
            <a:off x="6905341" y="2183282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Function declared to take 2 parameters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Function takes 2 arguments</a:t>
            </a:r>
          </a:p>
        </p:txBody>
      </p:sp>
    </p:spTree>
    <p:extLst>
      <p:ext uri="{BB962C8B-B14F-4D97-AF65-F5344CB8AC3E}">
        <p14:creationId xmlns:p14="http://schemas.microsoft.com/office/powerpoint/2010/main" val="4160347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28" y="1501542"/>
            <a:ext cx="6383344" cy="3854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7409383" y="1493524"/>
            <a:ext cx="1372080" cy="37962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57F84-12DD-CAA2-CEE5-89F1F5865E92}"/>
              </a:ext>
            </a:extLst>
          </p:cNvPr>
          <p:cNvSpPr txBox="1"/>
          <p:nvPr/>
        </p:nvSpPr>
        <p:spPr>
          <a:xfrm>
            <a:off x="6905341" y="2183282"/>
            <a:ext cx="3296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Function declared to take 2 parameters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Function takes 2 arguments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Function declared to return </a:t>
            </a:r>
            <a:r>
              <a:rPr lang="de-DE" dirty="0">
                <a:solidFill>
                  <a:srgbClr val="FFFF00"/>
                </a:solidFill>
              </a:rPr>
              <a:t>i32</a:t>
            </a:r>
          </a:p>
        </p:txBody>
      </p:sp>
    </p:spTree>
    <p:extLst>
      <p:ext uri="{BB962C8B-B14F-4D97-AF65-F5344CB8AC3E}">
        <p14:creationId xmlns:p14="http://schemas.microsoft.com/office/powerpoint/2010/main" val="143410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FFADF-4A32-34E0-7377-908093386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Recap</a:t>
            </a:r>
          </a:p>
          <a:p>
            <a:pPr>
              <a:buFont typeface="+mj-lt"/>
              <a:buAutoNum type="arabicPeriod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475032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28" y="1501542"/>
            <a:ext cx="6383344" cy="3854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6289545" y="4113931"/>
            <a:ext cx="2781948" cy="37962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57F84-12DD-CAA2-CEE5-89F1F5865E92}"/>
              </a:ext>
            </a:extLst>
          </p:cNvPr>
          <p:cNvSpPr txBox="1"/>
          <p:nvPr/>
        </p:nvSpPr>
        <p:spPr>
          <a:xfrm>
            <a:off x="6905341" y="2183282"/>
            <a:ext cx="32960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Function declared to take 2 parameters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Function takes 2 arguments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Function declared to return </a:t>
            </a:r>
            <a:r>
              <a:rPr lang="de-DE" dirty="0">
                <a:solidFill>
                  <a:srgbClr val="FFFF00"/>
                </a:solidFill>
              </a:rPr>
              <a:t>i32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add(x, y)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evaluates to an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i32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04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28" y="1501542"/>
            <a:ext cx="6383344" cy="3854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4448661" y="4113931"/>
            <a:ext cx="1327769" cy="37962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57F84-12DD-CAA2-CEE5-89F1F5865E92}"/>
              </a:ext>
            </a:extLst>
          </p:cNvPr>
          <p:cNvSpPr txBox="1"/>
          <p:nvPr/>
        </p:nvSpPr>
        <p:spPr>
          <a:xfrm>
            <a:off x="6905341" y="2183282"/>
            <a:ext cx="32960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Function declared to take 2 parameters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Function takes 2 arguments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Function declared to return </a:t>
            </a:r>
            <a:r>
              <a:rPr lang="de-DE" dirty="0">
                <a:solidFill>
                  <a:srgbClr val="FFFF00"/>
                </a:solidFill>
              </a:rPr>
              <a:t>i32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add(x, y)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evaluates to an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i32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z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of type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i32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59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28" y="1501542"/>
            <a:ext cx="6383344" cy="3854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3699417" y="4561061"/>
            <a:ext cx="4018602" cy="37962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57F84-12DD-CAA2-CEE5-89F1F5865E92}"/>
              </a:ext>
            </a:extLst>
          </p:cNvPr>
          <p:cNvSpPr txBox="1"/>
          <p:nvPr/>
        </p:nvSpPr>
        <p:spPr>
          <a:xfrm>
            <a:off x="6905341" y="2183282"/>
            <a:ext cx="32960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Function declared to take 2 parameters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Function takes 2 arguments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Function declared to return </a:t>
            </a:r>
            <a:r>
              <a:rPr lang="de-DE" dirty="0">
                <a:solidFill>
                  <a:srgbClr val="FFFF00"/>
                </a:solidFill>
              </a:rPr>
              <a:t>i32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add(x, y)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evaluates to an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i32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z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of type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i32</a:t>
            </a:r>
            <a:b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</a:br>
            <a:endParaRPr lang="de-DE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algn="ctr"/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Code compiles, and prints 31</a:t>
            </a:r>
            <a:endParaRPr lang="de-DE" dirty="0">
              <a:solidFill>
                <a:srgbClr val="00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6BB093-4D26-DA69-D30A-5ACA7EC34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00" y="4986983"/>
            <a:ext cx="995200" cy="36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26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28" y="1501542"/>
            <a:ext cx="6383344" cy="3854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3657600" y="4121988"/>
            <a:ext cx="5630072" cy="37962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F035-63E9-EFC4-B5B2-E72926DFE3A8}"/>
              </a:ext>
            </a:extLst>
          </p:cNvPr>
          <p:cNvSpPr txBox="1"/>
          <p:nvPr/>
        </p:nvSpPr>
        <p:spPr>
          <a:xfrm>
            <a:off x="7438346" y="2452491"/>
            <a:ext cx="29803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But how does this work?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How does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know the value of </a:t>
            </a:r>
            <a:r>
              <a:rPr lang="de-DE" dirty="0">
                <a:solidFill>
                  <a:srgbClr val="FFFF00"/>
                </a:solidFill>
              </a:rPr>
              <a:t>x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How does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know the value of </a:t>
            </a:r>
            <a:r>
              <a:rPr lang="de-DE" dirty="0">
                <a:solidFill>
                  <a:srgbClr val="FFFF00"/>
                </a:solidFill>
              </a:rPr>
              <a:t>y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How does </a:t>
            </a:r>
            <a:r>
              <a:rPr lang="de-DE" dirty="0">
                <a:solidFill>
                  <a:srgbClr val="FFFF00"/>
                </a:solidFill>
              </a:rPr>
              <a:t>z</a:t>
            </a:r>
            <a:r>
              <a:rPr lang="de-DE" dirty="0">
                <a:solidFill>
                  <a:schemeClr val="bg1"/>
                </a:solidFill>
              </a:rPr>
              <a:t> know the </a:t>
            </a:r>
            <a:r>
              <a:rPr lang="de-DE" dirty="0">
                <a:solidFill>
                  <a:srgbClr val="FFFF00"/>
                </a:solidFill>
              </a:rPr>
              <a:t>return value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0502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3162132" y="3904467"/>
            <a:ext cx="1985900" cy="28485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F035-63E9-EFC4-B5B2-E72926DFE3A8}"/>
              </a:ext>
            </a:extLst>
          </p:cNvPr>
          <p:cNvSpPr txBox="1"/>
          <p:nvPr/>
        </p:nvSpPr>
        <p:spPr>
          <a:xfrm>
            <a:off x="5290026" y="2084766"/>
            <a:ext cx="385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To understand this, we need to revisit </a:t>
            </a:r>
            <a:r>
              <a:rPr lang="de-DE" dirty="0">
                <a:solidFill>
                  <a:srgbClr val="00FF00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298459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3162132" y="3904467"/>
            <a:ext cx="1985900" cy="28485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F035-63E9-EFC4-B5B2-E72926DFE3A8}"/>
              </a:ext>
            </a:extLst>
          </p:cNvPr>
          <p:cNvSpPr txBox="1"/>
          <p:nvPr/>
        </p:nvSpPr>
        <p:spPr>
          <a:xfrm>
            <a:off x="5290026" y="2084766"/>
            <a:ext cx="3853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To understand this, we need to revisit </a:t>
            </a:r>
            <a:r>
              <a:rPr lang="de-DE" dirty="0">
                <a:solidFill>
                  <a:srgbClr val="00FF00"/>
                </a:solidFill>
              </a:rPr>
              <a:t>memory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Instructions are stored in memory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02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3162132" y="3904467"/>
            <a:ext cx="1985900" cy="28485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F035-63E9-EFC4-B5B2-E72926DFE3A8}"/>
              </a:ext>
            </a:extLst>
          </p:cNvPr>
          <p:cNvSpPr txBox="1"/>
          <p:nvPr/>
        </p:nvSpPr>
        <p:spPr>
          <a:xfrm>
            <a:off x="5290026" y="2084766"/>
            <a:ext cx="6696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To understand this, we need to revisit </a:t>
            </a:r>
            <a:r>
              <a:rPr lang="de-DE" dirty="0">
                <a:solidFill>
                  <a:srgbClr val="00FF00"/>
                </a:solidFill>
              </a:rPr>
              <a:t>memory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Instructions are stored in memory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Whenever the computer sees a function,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it jumps there, and executes that code</a:t>
            </a:r>
            <a:endParaRPr lang="de-DE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72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1365558" y="3286571"/>
            <a:ext cx="781469" cy="88260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F035-63E9-EFC4-B5B2-E72926DFE3A8}"/>
              </a:ext>
            </a:extLst>
          </p:cNvPr>
          <p:cNvSpPr txBox="1"/>
          <p:nvPr/>
        </p:nvSpPr>
        <p:spPr>
          <a:xfrm>
            <a:off x="5290026" y="2084766"/>
            <a:ext cx="6696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To understand this, we need to revisit </a:t>
            </a:r>
            <a:r>
              <a:rPr lang="de-DE" dirty="0">
                <a:solidFill>
                  <a:srgbClr val="00FF00"/>
                </a:solidFill>
              </a:rPr>
              <a:t>memory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Instructions are stored in memory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Whenever the computer sees a function,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it jumps there, and executes that code</a:t>
            </a:r>
            <a:b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Variables and parameters are stored on the stack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2DAC1B-7644-9DB6-EA66-C81D323B2DA4}"/>
              </a:ext>
            </a:extLst>
          </p:cNvPr>
          <p:cNvSpPr/>
          <p:nvPr/>
        </p:nvSpPr>
        <p:spPr>
          <a:xfrm>
            <a:off x="1755620" y="2084767"/>
            <a:ext cx="2034910" cy="23950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256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1365558" y="3286571"/>
            <a:ext cx="781469" cy="88260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F035-63E9-EFC4-B5B2-E72926DFE3A8}"/>
              </a:ext>
            </a:extLst>
          </p:cNvPr>
          <p:cNvSpPr txBox="1"/>
          <p:nvPr/>
        </p:nvSpPr>
        <p:spPr>
          <a:xfrm>
            <a:off x="5290026" y="2084766"/>
            <a:ext cx="66960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To understand this, we need to revisit </a:t>
            </a:r>
            <a:r>
              <a:rPr lang="de-DE" dirty="0">
                <a:solidFill>
                  <a:srgbClr val="00FF00"/>
                </a:solidFill>
              </a:rPr>
              <a:t>memory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Instructions are stored in memory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Whenever the computer sees a function,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it jumps there, and executes that code</a:t>
            </a:r>
            <a:b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Variables and parameters are stored on the stack</a:t>
            </a:r>
            <a:b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Every function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allocates its own stack region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and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frees it when you leave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2DAC1B-7644-9DB6-EA66-C81D323B2DA4}"/>
              </a:ext>
            </a:extLst>
          </p:cNvPr>
          <p:cNvSpPr/>
          <p:nvPr/>
        </p:nvSpPr>
        <p:spPr>
          <a:xfrm>
            <a:off x="1755620" y="2084767"/>
            <a:ext cx="2034910" cy="23950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536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91138"/>
              </p:ext>
            </p:extLst>
          </p:nvPr>
        </p:nvGraphicFramePr>
        <p:xfrm>
          <a:off x="6901976" y="1828534"/>
          <a:ext cx="3376522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90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8F4077-00F4-942E-22E2-C5CD3905D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Primitive Types in Rust: i8, u8, ..., i128, u128, bool, </a:t>
            </a:r>
            <a:r>
              <a:rPr lang="de-DE" dirty="0">
                <a:solidFill>
                  <a:srgbClr val="00FF00"/>
                </a:solidFill>
              </a:rPr>
              <a:t>f32, f64</a:t>
            </a:r>
          </a:p>
        </p:txBody>
      </p:sp>
    </p:spTree>
    <p:extLst>
      <p:ext uri="{BB962C8B-B14F-4D97-AF65-F5344CB8AC3E}">
        <p14:creationId xmlns:p14="http://schemas.microsoft.com/office/powerpoint/2010/main" val="3022619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28438"/>
              </p:ext>
            </p:extLst>
          </p:nvPr>
        </p:nvGraphicFramePr>
        <p:xfrm>
          <a:off x="6901976" y="1828534"/>
          <a:ext cx="337652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838200" y="2987695"/>
            <a:ext cx="2114466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344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61548"/>
              </p:ext>
            </p:extLst>
          </p:nvPr>
        </p:nvGraphicFramePr>
        <p:xfrm>
          <a:off x="6901976" y="1828534"/>
          <a:ext cx="337652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1353808" y="3283372"/>
            <a:ext cx="2259481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9783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2954"/>
              </p:ext>
            </p:extLst>
          </p:nvPr>
        </p:nvGraphicFramePr>
        <p:xfrm>
          <a:off x="6901976" y="1828534"/>
          <a:ext cx="337652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1353808" y="3581458"/>
            <a:ext cx="2259481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050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/>
        </p:nvGraphicFramePr>
        <p:xfrm>
          <a:off x="6901976" y="1828534"/>
          <a:ext cx="337652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3174553" y="3896391"/>
            <a:ext cx="1985563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5E8CF-2208-CD5F-5554-28AFF6654248}"/>
              </a:ext>
            </a:extLst>
          </p:cNvPr>
          <p:cNvSpPr txBox="1"/>
          <p:nvPr/>
        </p:nvSpPr>
        <p:spPr>
          <a:xfrm>
            <a:off x="629625" y="4920164"/>
            <a:ext cx="5089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want to jump to </a:t>
            </a:r>
            <a:r>
              <a:rPr lang="de-DE" dirty="0">
                <a:solidFill>
                  <a:srgbClr val="FFFF00"/>
                </a:solidFill>
              </a:rPr>
              <a:t>add</a:t>
            </a:r>
            <a:r>
              <a:rPr lang="de-DE" dirty="0">
                <a:solidFill>
                  <a:schemeClr val="bg1"/>
                </a:solidFill>
              </a:rPr>
              <a:t>, but we </a:t>
            </a:r>
            <a:r>
              <a:rPr lang="de-DE" dirty="0">
                <a:solidFill>
                  <a:srgbClr val="00FF00"/>
                </a:solidFill>
              </a:rPr>
              <a:t>need to pass the arguments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But we </a:t>
            </a:r>
            <a:r>
              <a:rPr lang="de-DE" dirty="0">
                <a:solidFill>
                  <a:srgbClr val="00FF00"/>
                </a:solidFill>
              </a:rPr>
              <a:t>can‘t assign </a:t>
            </a:r>
            <a:r>
              <a:rPr lang="de-DE" dirty="0">
                <a:solidFill>
                  <a:schemeClr val="bg1"/>
                </a:solidFill>
              </a:rPr>
              <a:t>to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yet, they don‘t exist in memory!</a:t>
            </a:r>
          </a:p>
        </p:txBody>
      </p:sp>
    </p:spTree>
    <p:extLst>
      <p:ext uri="{BB962C8B-B14F-4D97-AF65-F5344CB8AC3E}">
        <p14:creationId xmlns:p14="http://schemas.microsoft.com/office/powerpoint/2010/main" val="7692305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/>
        </p:nvGraphicFramePr>
        <p:xfrm>
          <a:off x="6901976" y="1828534"/>
          <a:ext cx="337652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3174553" y="3896391"/>
            <a:ext cx="1985563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5E8CF-2208-CD5F-5554-28AFF6654248}"/>
              </a:ext>
            </a:extLst>
          </p:cNvPr>
          <p:cNvSpPr txBox="1"/>
          <p:nvPr/>
        </p:nvSpPr>
        <p:spPr>
          <a:xfrm>
            <a:off x="629625" y="4920164"/>
            <a:ext cx="50898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want to jump to </a:t>
            </a:r>
            <a:r>
              <a:rPr lang="de-DE" dirty="0">
                <a:solidFill>
                  <a:srgbClr val="FFFF00"/>
                </a:solidFill>
              </a:rPr>
              <a:t>add</a:t>
            </a:r>
            <a:r>
              <a:rPr lang="de-DE" dirty="0">
                <a:solidFill>
                  <a:schemeClr val="bg1"/>
                </a:solidFill>
              </a:rPr>
              <a:t>, but we </a:t>
            </a:r>
            <a:r>
              <a:rPr lang="de-DE" dirty="0">
                <a:solidFill>
                  <a:srgbClr val="00FF00"/>
                </a:solidFill>
              </a:rPr>
              <a:t>need to pass the arguments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But we </a:t>
            </a:r>
            <a:r>
              <a:rPr lang="de-DE" dirty="0">
                <a:solidFill>
                  <a:srgbClr val="00FF00"/>
                </a:solidFill>
              </a:rPr>
              <a:t>can‘t assign </a:t>
            </a:r>
            <a:r>
              <a:rPr lang="de-DE" dirty="0">
                <a:solidFill>
                  <a:schemeClr val="bg1"/>
                </a:solidFill>
              </a:rPr>
              <a:t>to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yet, they don‘t exist in memory!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Solution: Our computer has </a:t>
            </a:r>
            <a:r>
              <a:rPr lang="de-DE" dirty="0">
                <a:solidFill>
                  <a:srgbClr val="00FF00"/>
                </a:solidFill>
              </a:rPr>
              <a:t>temporary registers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F01F3-0F94-68A2-E3A3-0383540ED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93090"/>
              </p:ext>
            </p:extLst>
          </p:nvPr>
        </p:nvGraphicFramePr>
        <p:xfrm>
          <a:off x="6922117" y="5067400"/>
          <a:ext cx="3336240" cy="75196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68120">
                  <a:extLst>
                    <a:ext uri="{9D8B030D-6E8A-4147-A177-3AD203B41FA5}">
                      <a16:colId xmlns:a16="http://schemas.microsoft.com/office/drawing/2014/main" val="3677536162"/>
                    </a:ext>
                  </a:extLst>
                </a:gridCol>
                <a:gridCol w="1668120">
                  <a:extLst>
                    <a:ext uri="{9D8B030D-6E8A-4147-A177-3AD203B41FA5}">
                      <a16:colId xmlns:a16="http://schemas.microsoft.com/office/drawing/2014/main" val="280282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49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0688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/>
        </p:nvGraphicFramePr>
        <p:xfrm>
          <a:off x="6901976" y="1828534"/>
          <a:ext cx="337652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4072504" y="3896391"/>
            <a:ext cx="225580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5E8CF-2208-CD5F-5554-28AFF6654248}"/>
              </a:ext>
            </a:extLst>
          </p:cNvPr>
          <p:cNvSpPr txBox="1"/>
          <p:nvPr/>
        </p:nvSpPr>
        <p:spPr>
          <a:xfrm>
            <a:off x="629625" y="4920164"/>
            <a:ext cx="50898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want to jump to </a:t>
            </a:r>
            <a:r>
              <a:rPr lang="de-DE" dirty="0">
                <a:solidFill>
                  <a:srgbClr val="FFFF00"/>
                </a:solidFill>
              </a:rPr>
              <a:t>add</a:t>
            </a:r>
            <a:r>
              <a:rPr lang="de-DE" dirty="0">
                <a:solidFill>
                  <a:schemeClr val="bg1"/>
                </a:solidFill>
              </a:rPr>
              <a:t>, but we </a:t>
            </a:r>
            <a:r>
              <a:rPr lang="de-DE" dirty="0">
                <a:solidFill>
                  <a:srgbClr val="00FF00"/>
                </a:solidFill>
              </a:rPr>
              <a:t>need to pass the arguments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But we </a:t>
            </a:r>
            <a:r>
              <a:rPr lang="de-DE" dirty="0">
                <a:solidFill>
                  <a:srgbClr val="00FF00"/>
                </a:solidFill>
              </a:rPr>
              <a:t>can‘t assign </a:t>
            </a:r>
            <a:r>
              <a:rPr lang="de-DE" dirty="0">
                <a:solidFill>
                  <a:schemeClr val="bg1"/>
                </a:solidFill>
              </a:rPr>
              <a:t>to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yet, they don‘t exist in memory!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Solution: Our computer has </a:t>
            </a:r>
            <a:r>
              <a:rPr lang="de-DE" dirty="0">
                <a:solidFill>
                  <a:srgbClr val="00FF00"/>
                </a:solidFill>
              </a:rPr>
              <a:t>temporary registers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F01F3-0F94-68A2-E3A3-0383540ED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12205"/>
              </p:ext>
            </p:extLst>
          </p:nvPr>
        </p:nvGraphicFramePr>
        <p:xfrm>
          <a:off x="6922117" y="5067400"/>
          <a:ext cx="3336240" cy="75196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68120">
                  <a:extLst>
                    <a:ext uri="{9D8B030D-6E8A-4147-A177-3AD203B41FA5}">
                      <a16:colId xmlns:a16="http://schemas.microsoft.com/office/drawing/2014/main" val="3677536162"/>
                    </a:ext>
                  </a:extLst>
                </a:gridCol>
                <a:gridCol w="1668120">
                  <a:extLst>
                    <a:ext uri="{9D8B030D-6E8A-4147-A177-3AD203B41FA5}">
                      <a16:colId xmlns:a16="http://schemas.microsoft.com/office/drawing/2014/main" val="280282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4991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A7B0C54-3C3C-37F0-39DD-1DC96D4EE6E9}"/>
              </a:ext>
            </a:extLst>
          </p:cNvPr>
          <p:cNvSpPr/>
          <p:nvPr/>
        </p:nvSpPr>
        <p:spPr>
          <a:xfrm>
            <a:off x="8590237" y="5067400"/>
            <a:ext cx="1668120" cy="370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51CE2-C910-4AB4-A068-D2CBC095D6A6}"/>
              </a:ext>
            </a:extLst>
          </p:cNvPr>
          <p:cNvSpPr/>
          <p:nvPr/>
        </p:nvSpPr>
        <p:spPr>
          <a:xfrm>
            <a:off x="8590236" y="2209840"/>
            <a:ext cx="1688261" cy="370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6633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/>
        </p:nvGraphicFramePr>
        <p:xfrm>
          <a:off x="6901976" y="1828534"/>
          <a:ext cx="337652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4825776" y="3896391"/>
            <a:ext cx="225580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5E8CF-2208-CD5F-5554-28AFF6654248}"/>
              </a:ext>
            </a:extLst>
          </p:cNvPr>
          <p:cNvSpPr txBox="1"/>
          <p:nvPr/>
        </p:nvSpPr>
        <p:spPr>
          <a:xfrm>
            <a:off x="629625" y="4920164"/>
            <a:ext cx="50898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want to jump to </a:t>
            </a:r>
            <a:r>
              <a:rPr lang="de-DE" dirty="0">
                <a:solidFill>
                  <a:srgbClr val="FFFF00"/>
                </a:solidFill>
              </a:rPr>
              <a:t>add</a:t>
            </a:r>
            <a:r>
              <a:rPr lang="de-DE" dirty="0">
                <a:solidFill>
                  <a:schemeClr val="bg1"/>
                </a:solidFill>
              </a:rPr>
              <a:t>, but we </a:t>
            </a:r>
            <a:r>
              <a:rPr lang="de-DE" dirty="0">
                <a:solidFill>
                  <a:srgbClr val="00FF00"/>
                </a:solidFill>
              </a:rPr>
              <a:t>need to pass the arguments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But we </a:t>
            </a:r>
            <a:r>
              <a:rPr lang="de-DE" dirty="0">
                <a:solidFill>
                  <a:srgbClr val="00FF00"/>
                </a:solidFill>
              </a:rPr>
              <a:t>can‘t assign </a:t>
            </a:r>
            <a:r>
              <a:rPr lang="de-DE" dirty="0">
                <a:solidFill>
                  <a:schemeClr val="bg1"/>
                </a:solidFill>
              </a:rPr>
              <a:t>to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yet, they don‘t exist in memory!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Solution: Our computer has </a:t>
            </a:r>
            <a:r>
              <a:rPr lang="de-DE" dirty="0">
                <a:solidFill>
                  <a:srgbClr val="00FF00"/>
                </a:solidFill>
              </a:rPr>
              <a:t>temporary registers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F01F3-0F94-68A2-E3A3-0383540ED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5805"/>
              </p:ext>
            </p:extLst>
          </p:nvPr>
        </p:nvGraphicFramePr>
        <p:xfrm>
          <a:off x="6922117" y="5067400"/>
          <a:ext cx="3336240" cy="75196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68120">
                  <a:extLst>
                    <a:ext uri="{9D8B030D-6E8A-4147-A177-3AD203B41FA5}">
                      <a16:colId xmlns:a16="http://schemas.microsoft.com/office/drawing/2014/main" val="3677536162"/>
                    </a:ext>
                  </a:extLst>
                </a:gridCol>
                <a:gridCol w="1668120">
                  <a:extLst>
                    <a:ext uri="{9D8B030D-6E8A-4147-A177-3AD203B41FA5}">
                      <a16:colId xmlns:a16="http://schemas.microsoft.com/office/drawing/2014/main" val="280282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4991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A7B0C54-3C3C-37F0-39DD-1DC96D4EE6E9}"/>
              </a:ext>
            </a:extLst>
          </p:cNvPr>
          <p:cNvSpPr/>
          <p:nvPr/>
        </p:nvSpPr>
        <p:spPr>
          <a:xfrm>
            <a:off x="8590237" y="5443384"/>
            <a:ext cx="1668120" cy="370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51CE2-C910-4AB4-A068-D2CBC095D6A6}"/>
              </a:ext>
            </a:extLst>
          </p:cNvPr>
          <p:cNvSpPr/>
          <p:nvPr/>
        </p:nvSpPr>
        <p:spPr>
          <a:xfrm>
            <a:off x="8590236" y="2582960"/>
            <a:ext cx="1688261" cy="370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4841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/>
        </p:nvGraphicFramePr>
        <p:xfrm>
          <a:off x="6901976" y="1828534"/>
          <a:ext cx="337652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3186301" y="3896391"/>
            <a:ext cx="1961731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5E8CF-2208-CD5F-5554-28AFF6654248}"/>
              </a:ext>
            </a:extLst>
          </p:cNvPr>
          <p:cNvSpPr txBox="1"/>
          <p:nvPr/>
        </p:nvSpPr>
        <p:spPr>
          <a:xfrm>
            <a:off x="5290026" y="3879869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can now call the function</a:t>
            </a:r>
            <a:endParaRPr lang="de-DE" dirty="0">
              <a:solidFill>
                <a:srgbClr val="00FF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F01F3-0F94-68A2-E3A3-0383540ED110}"/>
              </a:ext>
            </a:extLst>
          </p:cNvPr>
          <p:cNvGraphicFramePr>
            <a:graphicFrameLocks noGrp="1"/>
          </p:cNvGraphicFramePr>
          <p:nvPr/>
        </p:nvGraphicFramePr>
        <p:xfrm>
          <a:off x="6922117" y="5067400"/>
          <a:ext cx="3336240" cy="75196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68120">
                  <a:extLst>
                    <a:ext uri="{9D8B030D-6E8A-4147-A177-3AD203B41FA5}">
                      <a16:colId xmlns:a16="http://schemas.microsoft.com/office/drawing/2014/main" val="3677536162"/>
                    </a:ext>
                  </a:extLst>
                </a:gridCol>
                <a:gridCol w="1668120">
                  <a:extLst>
                    <a:ext uri="{9D8B030D-6E8A-4147-A177-3AD203B41FA5}">
                      <a16:colId xmlns:a16="http://schemas.microsoft.com/office/drawing/2014/main" val="280282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49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6416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76187"/>
              </p:ext>
            </p:extLst>
          </p:nvPr>
        </p:nvGraphicFramePr>
        <p:xfrm>
          <a:off x="6901976" y="1828534"/>
          <a:ext cx="3376522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944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2525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1228934" y="2068654"/>
            <a:ext cx="2674386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F01F3-0F94-68A2-E3A3-0383540ED110}"/>
              </a:ext>
            </a:extLst>
          </p:cNvPr>
          <p:cNvGraphicFramePr>
            <a:graphicFrameLocks noGrp="1"/>
          </p:cNvGraphicFramePr>
          <p:nvPr/>
        </p:nvGraphicFramePr>
        <p:xfrm>
          <a:off x="6922117" y="5067400"/>
          <a:ext cx="3336240" cy="75196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68120">
                  <a:extLst>
                    <a:ext uri="{9D8B030D-6E8A-4147-A177-3AD203B41FA5}">
                      <a16:colId xmlns:a16="http://schemas.microsoft.com/office/drawing/2014/main" val="3677536162"/>
                    </a:ext>
                  </a:extLst>
                </a:gridCol>
                <a:gridCol w="1668120">
                  <a:extLst>
                    <a:ext uri="{9D8B030D-6E8A-4147-A177-3AD203B41FA5}">
                      <a16:colId xmlns:a16="http://schemas.microsoft.com/office/drawing/2014/main" val="280282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49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2186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/>
        </p:nvGraphicFramePr>
        <p:xfrm>
          <a:off x="6901976" y="1828534"/>
          <a:ext cx="3376522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944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2525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6901976" y="3326916"/>
            <a:ext cx="3376522" cy="757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F01F3-0F94-68A2-E3A3-0383540ED110}"/>
              </a:ext>
            </a:extLst>
          </p:cNvPr>
          <p:cNvGraphicFramePr>
            <a:graphicFrameLocks noGrp="1"/>
          </p:cNvGraphicFramePr>
          <p:nvPr/>
        </p:nvGraphicFramePr>
        <p:xfrm>
          <a:off x="6922117" y="5067400"/>
          <a:ext cx="3336240" cy="75196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68120">
                  <a:extLst>
                    <a:ext uri="{9D8B030D-6E8A-4147-A177-3AD203B41FA5}">
                      <a16:colId xmlns:a16="http://schemas.microsoft.com/office/drawing/2014/main" val="3677536162"/>
                    </a:ext>
                  </a:extLst>
                </a:gridCol>
                <a:gridCol w="1668120">
                  <a:extLst>
                    <a:ext uri="{9D8B030D-6E8A-4147-A177-3AD203B41FA5}">
                      <a16:colId xmlns:a16="http://schemas.microsoft.com/office/drawing/2014/main" val="280282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49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F3724D-E07D-372F-A2C4-ED5956EBF406}"/>
              </a:ext>
            </a:extLst>
          </p:cNvPr>
          <p:cNvSpPr txBox="1"/>
          <p:nvPr/>
        </p:nvSpPr>
        <p:spPr>
          <a:xfrm>
            <a:off x="6463693" y="4376529"/>
            <a:ext cx="4253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can now move the arguments into the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9CB6EF-BD4D-F9CB-B1E4-689A2EEE129A}"/>
              </a:ext>
            </a:extLst>
          </p:cNvPr>
          <p:cNvSpPr/>
          <p:nvPr/>
        </p:nvSpPr>
        <p:spPr>
          <a:xfrm>
            <a:off x="1228934" y="2068654"/>
            <a:ext cx="2674386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21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8F4077-00F4-942E-22E2-C5CD3905D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Primitive Types in Rust: i8, u8, ..., i128, u128, bool, </a:t>
            </a:r>
            <a:r>
              <a:rPr lang="de-DE" dirty="0">
                <a:solidFill>
                  <a:srgbClr val="00FF00"/>
                </a:solidFill>
              </a:rPr>
              <a:t>f32, f64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References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Borrow Checker</a:t>
            </a:r>
          </a:p>
        </p:txBody>
      </p:sp>
    </p:spTree>
    <p:extLst>
      <p:ext uri="{BB962C8B-B14F-4D97-AF65-F5344CB8AC3E}">
        <p14:creationId xmlns:p14="http://schemas.microsoft.com/office/powerpoint/2010/main" val="820342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19202"/>
              </p:ext>
            </p:extLst>
          </p:nvPr>
        </p:nvGraphicFramePr>
        <p:xfrm>
          <a:off x="6901976" y="1828534"/>
          <a:ext cx="3376522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944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2525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8604222" y="3326916"/>
            <a:ext cx="1674276" cy="383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F01F3-0F94-68A2-E3A3-0383540ED110}"/>
              </a:ext>
            </a:extLst>
          </p:cNvPr>
          <p:cNvGraphicFramePr>
            <a:graphicFrameLocks noGrp="1"/>
          </p:cNvGraphicFramePr>
          <p:nvPr/>
        </p:nvGraphicFramePr>
        <p:xfrm>
          <a:off x="6922117" y="5067400"/>
          <a:ext cx="3336240" cy="75196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68120">
                  <a:extLst>
                    <a:ext uri="{9D8B030D-6E8A-4147-A177-3AD203B41FA5}">
                      <a16:colId xmlns:a16="http://schemas.microsoft.com/office/drawing/2014/main" val="3677536162"/>
                    </a:ext>
                  </a:extLst>
                </a:gridCol>
                <a:gridCol w="1668120">
                  <a:extLst>
                    <a:ext uri="{9D8B030D-6E8A-4147-A177-3AD203B41FA5}">
                      <a16:colId xmlns:a16="http://schemas.microsoft.com/office/drawing/2014/main" val="280282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49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F3724D-E07D-372F-A2C4-ED5956EBF406}"/>
              </a:ext>
            </a:extLst>
          </p:cNvPr>
          <p:cNvSpPr txBox="1"/>
          <p:nvPr/>
        </p:nvSpPr>
        <p:spPr>
          <a:xfrm>
            <a:off x="6463693" y="4376529"/>
            <a:ext cx="4253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can now move the arguments into the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147C4A-09A9-44ED-1B62-F295CD0B52F6}"/>
              </a:ext>
            </a:extLst>
          </p:cNvPr>
          <p:cNvSpPr/>
          <p:nvPr/>
        </p:nvSpPr>
        <p:spPr>
          <a:xfrm>
            <a:off x="8590237" y="5060333"/>
            <a:ext cx="1674276" cy="383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74BCD-25E7-3294-D3FB-5B41E2228210}"/>
              </a:ext>
            </a:extLst>
          </p:cNvPr>
          <p:cNvSpPr/>
          <p:nvPr/>
        </p:nvSpPr>
        <p:spPr>
          <a:xfrm>
            <a:off x="1228934" y="2068654"/>
            <a:ext cx="2674386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8144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51834"/>
              </p:ext>
            </p:extLst>
          </p:nvPr>
        </p:nvGraphicFramePr>
        <p:xfrm>
          <a:off x="6901976" y="1828534"/>
          <a:ext cx="3376522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944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2525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5AAAE79-4917-CE1F-D47F-9B462F49301E}"/>
              </a:ext>
            </a:extLst>
          </p:cNvPr>
          <p:cNvSpPr/>
          <p:nvPr/>
        </p:nvSpPr>
        <p:spPr>
          <a:xfrm>
            <a:off x="8604222" y="3708076"/>
            <a:ext cx="1674276" cy="383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F01F3-0F94-68A2-E3A3-0383540ED110}"/>
              </a:ext>
            </a:extLst>
          </p:cNvPr>
          <p:cNvGraphicFramePr>
            <a:graphicFrameLocks noGrp="1"/>
          </p:cNvGraphicFramePr>
          <p:nvPr/>
        </p:nvGraphicFramePr>
        <p:xfrm>
          <a:off x="6922117" y="5067400"/>
          <a:ext cx="3336240" cy="75196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68120">
                  <a:extLst>
                    <a:ext uri="{9D8B030D-6E8A-4147-A177-3AD203B41FA5}">
                      <a16:colId xmlns:a16="http://schemas.microsoft.com/office/drawing/2014/main" val="3677536162"/>
                    </a:ext>
                  </a:extLst>
                </a:gridCol>
                <a:gridCol w="1668120">
                  <a:extLst>
                    <a:ext uri="{9D8B030D-6E8A-4147-A177-3AD203B41FA5}">
                      <a16:colId xmlns:a16="http://schemas.microsoft.com/office/drawing/2014/main" val="280282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49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F3724D-E07D-372F-A2C4-ED5956EBF406}"/>
              </a:ext>
            </a:extLst>
          </p:cNvPr>
          <p:cNvSpPr txBox="1"/>
          <p:nvPr/>
        </p:nvSpPr>
        <p:spPr>
          <a:xfrm>
            <a:off x="6463693" y="4376529"/>
            <a:ext cx="4253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can now move the arguments into the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147C4A-09A9-44ED-1B62-F295CD0B52F6}"/>
              </a:ext>
            </a:extLst>
          </p:cNvPr>
          <p:cNvSpPr/>
          <p:nvPr/>
        </p:nvSpPr>
        <p:spPr>
          <a:xfrm>
            <a:off x="8604222" y="5449696"/>
            <a:ext cx="1674276" cy="383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874249-9F85-4D29-3071-054E9EFAD1B7}"/>
              </a:ext>
            </a:extLst>
          </p:cNvPr>
          <p:cNvSpPr/>
          <p:nvPr/>
        </p:nvSpPr>
        <p:spPr>
          <a:xfrm>
            <a:off x="1228934" y="2068654"/>
            <a:ext cx="2674386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494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/>
        </p:nvGraphicFramePr>
        <p:xfrm>
          <a:off x="6901976" y="1828534"/>
          <a:ext cx="3376522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944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2525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F01F3-0F94-68A2-E3A3-0383540ED110}"/>
              </a:ext>
            </a:extLst>
          </p:cNvPr>
          <p:cNvGraphicFramePr>
            <a:graphicFrameLocks noGrp="1"/>
          </p:cNvGraphicFramePr>
          <p:nvPr/>
        </p:nvGraphicFramePr>
        <p:xfrm>
          <a:off x="6922117" y="5067400"/>
          <a:ext cx="3336240" cy="75196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68120">
                  <a:extLst>
                    <a:ext uri="{9D8B030D-6E8A-4147-A177-3AD203B41FA5}">
                      <a16:colId xmlns:a16="http://schemas.microsoft.com/office/drawing/2014/main" val="3677536162"/>
                    </a:ext>
                  </a:extLst>
                </a:gridCol>
                <a:gridCol w="1668120">
                  <a:extLst>
                    <a:ext uri="{9D8B030D-6E8A-4147-A177-3AD203B41FA5}">
                      <a16:colId xmlns:a16="http://schemas.microsoft.com/office/drawing/2014/main" val="280282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49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F3724D-E07D-372F-A2C4-ED5956EBF406}"/>
              </a:ext>
            </a:extLst>
          </p:cNvPr>
          <p:cNvSpPr txBox="1"/>
          <p:nvPr/>
        </p:nvSpPr>
        <p:spPr>
          <a:xfrm>
            <a:off x="6463693" y="4376529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can now move the arguments into the variables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And execute the code in our function!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874249-9F85-4D29-3071-054E9EFAD1B7}"/>
              </a:ext>
            </a:extLst>
          </p:cNvPr>
          <p:cNvSpPr/>
          <p:nvPr/>
        </p:nvSpPr>
        <p:spPr>
          <a:xfrm>
            <a:off x="1349445" y="2377033"/>
            <a:ext cx="1861026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1135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/>
        </p:nvGraphicFramePr>
        <p:xfrm>
          <a:off x="6901976" y="1828534"/>
          <a:ext cx="3376522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944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2525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F01F3-0F94-68A2-E3A3-0383540ED110}"/>
              </a:ext>
            </a:extLst>
          </p:cNvPr>
          <p:cNvGraphicFramePr>
            <a:graphicFrameLocks noGrp="1"/>
          </p:cNvGraphicFramePr>
          <p:nvPr/>
        </p:nvGraphicFramePr>
        <p:xfrm>
          <a:off x="6922117" y="5067400"/>
          <a:ext cx="3336240" cy="75196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68120">
                  <a:extLst>
                    <a:ext uri="{9D8B030D-6E8A-4147-A177-3AD203B41FA5}">
                      <a16:colId xmlns:a16="http://schemas.microsoft.com/office/drawing/2014/main" val="3677536162"/>
                    </a:ext>
                  </a:extLst>
                </a:gridCol>
                <a:gridCol w="1668120">
                  <a:extLst>
                    <a:ext uri="{9D8B030D-6E8A-4147-A177-3AD203B41FA5}">
                      <a16:colId xmlns:a16="http://schemas.microsoft.com/office/drawing/2014/main" val="280282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4991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D874249-9F85-4D29-3071-054E9EFAD1B7}"/>
              </a:ext>
            </a:extLst>
          </p:cNvPr>
          <p:cNvSpPr/>
          <p:nvPr/>
        </p:nvSpPr>
        <p:spPr>
          <a:xfrm>
            <a:off x="2324268" y="2377033"/>
            <a:ext cx="777442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5C485-BA7D-3A13-40DB-02AF635D3136}"/>
              </a:ext>
            </a:extLst>
          </p:cNvPr>
          <p:cNvSpPr txBox="1"/>
          <p:nvPr/>
        </p:nvSpPr>
        <p:spPr>
          <a:xfrm>
            <a:off x="1137744" y="4852590"/>
            <a:ext cx="4887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However, we don‘t know where we should store this result.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It may be </a:t>
            </a:r>
            <a:r>
              <a:rPr lang="de-DE" dirty="0">
                <a:solidFill>
                  <a:srgbClr val="FFFF00"/>
                </a:solidFill>
              </a:rPr>
              <a:t>z</a:t>
            </a:r>
            <a:r>
              <a:rPr lang="de-DE" dirty="0">
                <a:solidFill>
                  <a:schemeClr val="bg1"/>
                </a:solidFill>
              </a:rPr>
              <a:t>, it may be </a:t>
            </a:r>
            <a:r>
              <a:rPr lang="de-DE" dirty="0">
                <a:solidFill>
                  <a:srgbClr val="FFFF00"/>
                </a:solidFill>
              </a:rPr>
              <a:t>in a vector</a:t>
            </a:r>
            <a:r>
              <a:rPr lang="de-DE" dirty="0">
                <a:solidFill>
                  <a:schemeClr val="bg1"/>
                </a:solidFill>
              </a:rPr>
              <a:t>, we don‘t know!</a:t>
            </a:r>
          </a:p>
        </p:txBody>
      </p:sp>
    </p:spTree>
    <p:extLst>
      <p:ext uri="{BB962C8B-B14F-4D97-AF65-F5344CB8AC3E}">
        <p14:creationId xmlns:p14="http://schemas.microsoft.com/office/powerpoint/2010/main" val="3594643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/>
        </p:nvGraphicFramePr>
        <p:xfrm>
          <a:off x="6901976" y="1828534"/>
          <a:ext cx="3376522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944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2525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F01F3-0F94-68A2-E3A3-0383540ED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39793"/>
              </p:ext>
            </p:extLst>
          </p:nvPr>
        </p:nvGraphicFramePr>
        <p:xfrm>
          <a:off x="6922117" y="5067400"/>
          <a:ext cx="3336240" cy="75196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68120">
                  <a:extLst>
                    <a:ext uri="{9D8B030D-6E8A-4147-A177-3AD203B41FA5}">
                      <a16:colId xmlns:a16="http://schemas.microsoft.com/office/drawing/2014/main" val="3677536162"/>
                    </a:ext>
                  </a:extLst>
                </a:gridCol>
                <a:gridCol w="1668120">
                  <a:extLst>
                    <a:ext uri="{9D8B030D-6E8A-4147-A177-3AD203B41FA5}">
                      <a16:colId xmlns:a16="http://schemas.microsoft.com/office/drawing/2014/main" val="280282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49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F3724D-E07D-372F-A2C4-ED5956EBF406}"/>
              </a:ext>
            </a:extLst>
          </p:cNvPr>
          <p:cNvSpPr txBox="1"/>
          <p:nvPr/>
        </p:nvSpPr>
        <p:spPr>
          <a:xfrm>
            <a:off x="1137744" y="4852590"/>
            <a:ext cx="4887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However, we don‘t know where we should store this result.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It may be </a:t>
            </a:r>
            <a:r>
              <a:rPr lang="de-DE" dirty="0">
                <a:solidFill>
                  <a:srgbClr val="FFFF00"/>
                </a:solidFill>
              </a:rPr>
              <a:t>z</a:t>
            </a:r>
            <a:r>
              <a:rPr lang="de-DE" dirty="0">
                <a:solidFill>
                  <a:schemeClr val="bg1"/>
                </a:solidFill>
              </a:rPr>
              <a:t>, it may be </a:t>
            </a:r>
            <a:r>
              <a:rPr lang="de-DE" dirty="0">
                <a:solidFill>
                  <a:srgbClr val="FFFF00"/>
                </a:solidFill>
              </a:rPr>
              <a:t>in a vector</a:t>
            </a:r>
            <a:r>
              <a:rPr lang="de-DE" dirty="0">
                <a:solidFill>
                  <a:schemeClr val="bg1"/>
                </a:solidFill>
              </a:rPr>
              <a:t>, we don‘t know!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Solution: </a:t>
            </a:r>
            <a:r>
              <a:rPr lang="de-DE" dirty="0">
                <a:solidFill>
                  <a:srgbClr val="00FF00"/>
                </a:solidFill>
              </a:rPr>
              <a:t>Store it in a register</a:t>
            </a:r>
            <a:r>
              <a:rPr lang="de-DE" dirty="0">
                <a:solidFill>
                  <a:schemeClr val="bg1"/>
                </a:solidFill>
              </a:rPr>
              <a:t>, and </a:t>
            </a:r>
            <a:r>
              <a:rPr lang="de-DE" dirty="0">
                <a:solidFill>
                  <a:srgbClr val="00FF00"/>
                </a:solidFill>
              </a:rPr>
              <a:t>leave it to the caller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874249-9F85-4D29-3071-054E9EFAD1B7}"/>
              </a:ext>
            </a:extLst>
          </p:cNvPr>
          <p:cNvSpPr/>
          <p:nvPr/>
        </p:nvSpPr>
        <p:spPr>
          <a:xfrm>
            <a:off x="2324268" y="2377033"/>
            <a:ext cx="777442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F5FA4C-4A95-0B02-CEF7-C45793F35947}"/>
              </a:ext>
            </a:extLst>
          </p:cNvPr>
          <p:cNvSpPr/>
          <p:nvPr/>
        </p:nvSpPr>
        <p:spPr>
          <a:xfrm>
            <a:off x="8604222" y="5060333"/>
            <a:ext cx="1674276" cy="383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1601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17478"/>
              </p:ext>
            </p:extLst>
          </p:nvPr>
        </p:nvGraphicFramePr>
        <p:xfrm>
          <a:off x="6901976" y="1828534"/>
          <a:ext cx="337652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F01F3-0F94-68A2-E3A3-0383540ED110}"/>
              </a:ext>
            </a:extLst>
          </p:cNvPr>
          <p:cNvGraphicFramePr>
            <a:graphicFrameLocks noGrp="1"/>
          </p:cNvGraphicFramePr>
          <p:nvPr/>
        </p:nvGraphicFramePr>
        <p:xfrm>
          <a:off x="6922117" y="5067400"/>
          <a:ext cx="3336240" cy="75196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68120">
                  <a:extLst>
                    <a:ext uri="{9D8B030D-6E8A-4147-A177-3AD203B41FA5}">
                      <a16:colId xmlns:a16="http://schemas.microsoft.com/office/drawing/2014/main" val="3677536162"/>
                    </a:ext>
                  </a:extLst>
                </a:gridCol>
                <a:gridCol w="1668120">
                  <a:extLst>
                    <a:ext uri="{9D8B030D-6E8A-4147-A177-3AD203B41FA5}">
                      <a16:colId xmlns:a16="http://schemas.microsoft.com/office/drawing/2014/main" val="280282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49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F3724D-E07D-372F-A2C4-ED5956EBF406}"/>
              </a:ext>
            </a:extLst>
          </p:cNvPr>
          <p:cNvSpPr txBox="1"/>
          <p:nvPr/>
        </p:nvSpPr>
        <p:spPr>
          <a:xfrm>
            <a:off x="2566851" y="2648709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return now, which means cleaning the stack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874249-9F85-4D29-3071-054E9EFAD1B7}"/>
              </a:ext>
            </a:extLst>
          </p:cNvPr>
          <p:cNvSpPr/>
          <p:nvPr/>
        </p:nvSpPr>
        <p:spPr>
          <a:xfrm>
            <a:off x="1349445" y="2377033"/>
            <a:ext cx="926485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4662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/>
        </p:nvGraphicFramePr>
        <p:xfrm>
          <a:off x="6901976" y="1828534"/>
          <a:ext cx="337652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F01F3-0F94-68A2-E3A3-0383540ED110}"/>
              </a:ext>
            </a:extLst>
          </p:cNvPr>
          <p:cNvGraphicFramePr>
            <a:graphicFrameLocks noGrp="1"/>
          </p:cNvGraphicFramePr>
          <p:nvPr/>
        </p:nvGraphicFramePr>
        <p:xfrm>
          <a:off x="6922117" y="5067400"/>
          <a:ext cx="3336240" cy="75196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68120">
                  <a:extLst>
                    <a:ext uri="{9D8B030D-6E8A-4147-A177-3AD203B41FA5}">
                      <a16:colId xmlns:a16="http://schemas.microsoft.com/office/drawing/2014/main" val="3677536162"/>
                    </a:ext>
                  </a:extLst>
                </a:gridCol>
                <a:gridCol w="1668120">
                  <a:extLst>
                    <a:ext uri="{9D8B030D-6E8A-4147-A177-3AD203B41FA5}">
                      <a16:colId xmlns:a16="http://schemas.microsoft.com/office/drawing/2014/main" val="280282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49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F3724D-E07D-372F-A2C4-ED5956EBF406}"/>
              </a:ext>
            </a:extLst>
          </p:cNvPr>
          <p:cNvSpPr txBox="1"/>
          <p:nvPr/>
        </p:nvSpPr>
        <p:spPr>
          <a:xfrm>
            <a:off x="5845799" y="3869452"/>
            <a:ext cx="4909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now have the </a:t>
            </a:r>
            <a:r>
              <a:rPr lang="de-DE" dirty="0">
                <a:solidFill>
                  <a:srgbClr val="00FF00"/>
                </a:solidFill>
              </a:rPr>
              <a:t>result in Register 1</a:t>
            </a:r>
            <a:r>
              <a:rPr lang="de-DE" dirty="0">
                <a:solidFill>
                  <a:schemeClr val="bg1"/>
                </a:solidFill>
              </a:rPr>
              <a:t>, which we can use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874249-9F85-4D29-3071-054E9EFAD1B7}"/>
              </a:ext>
            </a:extLst>
          </p:cNvPr>
          <p:cNvSpPr/>
          <p:nvPr/>
        </p:nvSpPr>
        <p:spPr>
          <a:xfrm>
            <a:off x="3198386" y="3896391"/>
            <a:ext cx="1961730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F5FA4C-4A95-0B02-CEF7-C45793F35947}"/>
              </a:ext>
            </a:extLst>
          </p:cNvPr>
          <p:cNvSpPr/>
          <p:nvPr/>
        </p:nvSpPr>
        <p:spPr>
          <a:xfrm>
            <a:off x="8604222" y="5060333"/>
            <a:ext cx="1674276" cy="383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427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45121"/>
              </p:ext>
            </p:extLst>
          </p:nvPr>
        </p:nvGraphicFramePr>
        <p:xfrm>
          <a:off x="6901976" y="1828534"/>
          <a:ext cx="337652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F01F3-0F94-68A2-E3A3-0383540ED110}"/>
              </a:ext>
            </a:extLst>
          </p:cNvPr>
          <p:cNvGraphicFramePr>
            <a:graphicFrameLocks noGrp="1"/>
          </p:cNvGraphicFramePr>
          <p:nvPr/>
        </p:nvGraphicFramePr>
        <p:xfrm>
          <a:off x="6922117" y="5067400"/>
          <a:ext cx="3336240" cy="75196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68120">
                  <a:extLst>
                    <a:ext uri="{9D8B030D-6E8A-4147-A177-3AD203B41FA5}">
                      <a16:colId xmlns:a16="http://schemas.microsoft.com/office/drawing/2014/main" val="3677536162"/>
                    </a:ext>
                  </a:extLst>
                </a:gridCol>
                <a:gridCol w="1668120">
                  <a:extLst>
                    <a:ext uri="{9D8B030D-6E8A-4147-A177-3AD203B41FA5}">
                      <a16:colId xmlns:a16="http://schemas.microsoft.com/office/drawing/2014/main" val="280282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49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F3724D-E07D-372F-A2C4-ED5956EBF406}"/>
              </a:ext>
            </a:extLst>
          </p:cNvPr>
          <p:cNvSpPr txBox="1"/>
          <p:nvPr/>
        </p:nvSpPr>
        <p:spPr>
          <a:xfrm>
            <a:off x="5845799" y="3869452"/>
            <a:ext cx="4909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now have the </a:t>
            </a:r>
            <a:r>
              <a:rPr lang="de-DE" dirty="0">
                <a:solidFill>
                  <a:srgbClr val="00FF00"/>
                </a:solidFill>
              </a:rPr>
              <a:t>result in Register 1</a:t>
            </a:r>
            <a:r>
              <a:rPr lang="de-DE" dirty="0">
                <a:solidFill>
                  <a:schemeClr val="bg1"/>
                </a:solidFill>
              </a:rPr>
              <a:t>, which we can use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move the value into z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874249-9F85-4D29-3071-054E9EFAD1B7}"/>
              </a:ext>
            </a:extLst>
          </p:cNvPr>
          <p:cNvSpPr/>
          <p:nvPr/>
        </p:nvSpPr>
        <p:spPr>
          <a:xfrm>
            <a:off x="1377642" y="3896391"/>
            <a:ext cx="3782474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F5FA4C-4A95-0B02-CEF7-C45793F35947}"/>
              </a:ext>
            </a:extLst>
          </p:cNvPr>
          <p:cNvSpPr/>
          <p:nvPr/>
        </p:nvSpPr>
        <p:spPr>
          <a:xfrm>
            <a:off x="8604222" y="5060333"/>
            <a:ext cx="1674276" cy="383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13FD8-F741-B0FF-58DF-4ED1867342E5}"/>
              </a:ext>
            </a:extLst>
          </p:cNvPr>
          <p:cNvSpPr/>
          <p:nvPr/>
        </p:nvSpPr>
        <p:spPr>
          <a:xfrm>
            <a:off x="8604222" y="2956486"/>
            <a:ext cx="1674276" cy="383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7048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Control Flow,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E1D33-0206-EA35-85B3-82DE3E2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766"/>
            <a:ext cx="4451826" cy="26884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3E3895-A5FB-5A75-6186-F11DBDA6B05C}"/>
              </a:ext>
            </a:extLst>
          </p:cNvPr>
          <p:cNvGraphicFramePr>
            <a:graphicFrameLocks noGrp="1"/>
          </p:cNvGraphicFramePr>
          <p:nvPr/>
        </p:nvGraphicFramePr>
        <p:xfrm>
          <a:off x="6901976" y="1828534"/>
          <a:ext cx="337652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261">
                  <a:extLst>
                    <a:ext uri="{9D8B030D-6E8A-4147-A177-3AD203B41FA5}">
                      <a16:colId xmlns:a16="http://schemas.microsoft.com/office/drawing/2014/main" val="857790565"/>
                    </a:ext>
                  </a:extLst>
                </a:gridCol>
                <a:gridCol w="1688261">
                  <a:extLst>
                    <a:ext uri="{9D8B030D-6E8A-4147-A177-3AD203B41FA5}">
                      <a16:colId xmlns:a16="http://schemas.microsoft.com/office/drawing/2014/main" val="757719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1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0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0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F3724D-E07D-372F-A2C4-ED5956EBF406}"/>
              </a:ext>
            </a:extLst>
          </p:cNvPr>
          <p:cNvSpPr txBox="1"/>
          <p:nvPr/>
        </p:nvSpPr>
        <p:spPr>
          <a:xfrm>
            <a:off x="5482372" y="4066833"/>
            <a:ext cx="215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Our program prints </a:t>
            </a:r>
            <a:r>
              <a:rPr lang="de-DE" dirty="0">
                <a:solidFill>
                  <a:srgbClr val="FFFF00"/>
                </a:solidFill>
              </a:rPr>
              <a:t>31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874249-9F85-4D29-3071-054E9EFAD1B7}"/>
              </a:ext>
            </a:extLst>
          </p:cNvPr>
          <p:cNvSpPr/>
          <p:nvPr/>
        </p:nvSpPr>
        <p:spPr>
          <a:xfrm>
            <a:off x="1377642" y="4190449"/>
            <a:ext cx="2779454" cy="29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13FD8-F741-B0FF-58DF-4ED1867342E5}"/>
              </a:ext>
            </a:extLst>
          </p:cNvPr>
          <p:cNvSpPr/>
          <p:nvPr/>
        </p:nvSpPr>
        <p:spPr>
          <a:xfrm>
            <a:off x="8604222" y="2956486"/>
            <a:ext cx="1674276" cy="383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0730D5-A8A1-DD98-9EDC-342AF1F9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424" y="4396153"/>
            <a:ext cx="179095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422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1E115B-50D9-F6E1-C62D-754A1155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89" y="1587108"/>
            <a:ext cx="8504622" cy="368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8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8F4077-00F4-942E-22E2-C5CD3905D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Primitive Types in Rust: i8, u8, ..., i128, u128, bool, </a:t>
            </a:r>
            <a:r>
              <a:rPr lang="de-DE" dirty="0">
                <a:solidFill>
                  <a:srgbClr val="00FF00"/>
                </a:solidFill>
              </a:rPr>
              <a:t>f32, f64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References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Lifetimes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Every reference has a lifetime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Reference must be </a:t>
            </a:r>
            <a:r>
              <a:rPr lang="de-DE" dirty="0">
                <a:solidFill>
                  <a:srgbClr val="00FF00"/>
                </a:solidFill>
              </a:rPr>
              <a:t>valid between creation and usage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Value it points to must be alive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Used by the Borrow Checker</a:t>
            </a:r>
          </a:p>
        </p:txBody>
      </p:sp>
    </p:spTree>
    <p:extLst>
      <p:ext uri="{BB962C8B-B14F-4D97-AF65-F5344CB8AC3E}">
        <p14:creationId xmlns:p14="http://schemas.microsoft.com/office/powerpoint/2010/main" val="35032575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1E115B-50D9-F6E1-C62D-754A1155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89" y="1587108"/>
            <a:ext cx="8504622" cy="36837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DD118E-1557-41BF-3869-F7035C0B6549}"/>
              </a:ext>
            </a:extLst>
          </p:cNvPr>
          <p:cNvSpPr/>
          <p:nvPr/>
        </p:nvSpPr>
        <p:spPr>
          <a:xfrm>
            <a:off x="3270893" y="3429000"/>
            <a:ext cx="3266866" cy="48640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1BEF6-2A71-0C45-FB6E-E580A2C508A1}"/>
              </a:ext>
            </a:extLst>
          </p:cNvPr>
          <p:cNvSpPr txBox="1"/>
          <p:nvPr/>
        </p:nvSpPr>
        <p:spPr>
          <a:xfrm>
            <a:off x="5371802" y="2805908"/>
            <a:ext cx="5437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Functions are expressions, we can use them basically everywhere</a:t>
            </a:r>
          </a:p>
        </p:txBody>
      </p:sp>
    </p:spTree>
    <p:extLst>
      <p:ext uri="{BB962C8B-B14F-4D97-AF65-F5344CB8AC3E}">
        <p14:creationId xmlns:p14="http://schemas.microsoft.com/office/powerpoint/2010/main" val="31944308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4189A-4C2B-D69C-CB10-7154B5B6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556" y="1242550"/>
            <a:ext cx="6478888" cy="437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963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4189A-4C2B-D69C-CB10-7154B5B6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556" y="1242550"/>
            <a:ext cx="6478888" cy="437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5E6E16-F16B-F0A6-ABA9-6D071F71680C}"/>
              </a:ext>
            </a:extLst>
          </p:cNvPr>
          <p:cNvSpPr/>
          <p:nvPr/>
        </p:nvSpPr>
        <p:spPr>
          <a:xfrm>
            <a:off x="6658604" y="4677739"/>
            <a:ext cx="2247733" cy="48640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EDAE2-006A-F50D-F740-0537AF1FFFBE}"/>
              </a:ext>
            </a:extLst>
          </p:cNvPr>
          <p:cNvSpPr txBox="1"/>
          <p:nvPr/>
        </p:nvSpPr>
        <p:spPr>
          <a:xfrm>
            <a:off x="6262662" y="4281970"/>
            <a:ext cx="3039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Including as arguments themselves!</a:t>
            </a:r>
          </a:p>
        </p:txBody>
      </p:sp>
    </p:spTree>
    <p:extLst>
      <p:ext uri="{BB962C8B-B14F-4D97-AF65-F5344CB8AC3E}">
        <p14:creationId xmlns:p14="http://schemas.microsoft.com/office/powerpoint/2010/main" val="3835226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A3F5E9-E3CE-73F6-C575-3CF8F33A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877" y="1199411"/>
            <a:ext cx="6174246" cy="44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589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2220FC-61B9-7AA8-29E5-B8DC4FAE7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877" y="1199411"/>
            <a:ext cx="6174246" cy="4459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C89AE9-6902-ADBF-829F-D05C2A858A5D}"/>
              </a:ext>
            </a:extLst>
          </p:cNvPr>
          <p:cNvSpPr/>
          <p:nvPr/>
        </p:nvSpPr>
        <p:spPr>
          <a:xfrm>
            <a:off x="6223559" y="2698891"/>
            <a:ext cx="2783481" cy="32628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5E08A-C53F-91E9-0B94-D24963E08A77}"/>
              </a:ext>
            </a:extLst>
          </p:cNvPr>
          <p:cNvSpPr txBox="1"/>
          <p:nvPr/>
        </p:nvSpPr>
        <p:spPr>
          <a:xfrm>
            <a:off x="6318309" y="3025175"/>
            <a:ext cx="2593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You can call a function in itself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Recursion</a:t>
            </a:r>
            <a:endParaRPr lang="de-DE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9366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2B7393-38D3-D944-E6E0-587C76BC9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012228"/>
              </p:ext>
            </p:extLst>
          </p:nvPr>
        </p:nvGraphicFramePr>
        <p:xfrm>
          <a:off x="6988916" y="1134400"/>
          <a:ext cx="2554770" cy="37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4770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8694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95801"/>
              </p:ext>
            </p:extLst>
          </p:nvPr>
        </p:nvGraphicFramePr>
        <p:xfrm>
          <a:off x="6988916" y="1134400"/>
          <a:ext cx="2554770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EB581-1DEB-91DC-3478-B62BC3CB3860}"/>
              </a:ext>
            </a:extLst>
          </p:cNvPr>
          <p:cNvSpPr/>
          <p:nvPr/>
        </p:nvSpPr>
        <p:spPr>
          <a:xfrm>
            <a:off x="804298" y="3681769"/>
            <a:ext cx="1834169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ED0416-916A-B405-B69E-17790232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55697"/>
              </p:ext>
            </p:extLst>
          </p:nvPr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0599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4681"/>
              </p:ext>
            </p:extLst>
          </p:nvPr>
        </p:nvGraphicFramePr>
        <p:xfrm>
          <a:off x="6988916" y="1134400"/>
          <a:ext cx="2554770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8AE72F-999E-9485-D884-AFB7742951BC}"/>
              </a:ext>
            </a:extLst>
          </p:cNvPr>
          <p:cNvSpPr/>
          <p:nvPr/>
        </p:nvSpPr>
        <p:spPr>
          <a:xfrm>
            <a:off x="1272909" y="3931517"/>
            <a:ext cx="1953673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948EE4-9866-4153-1666-7AF88CE47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45919"/>
              </p:ext>
            </p:extLst>
          </p:nvPr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9104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/>
        </p:nvGraphicFramePr>
        <p:xfrm>
          <a:off x="6988916" y="1134400"/>
          <a:ext cx="2554770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8AE72F-999E-9485-D884-AFB7742951BC}"/>
              </a:ext>
            </a:extLst>
          </p:cNvPr>
          <p:cNvSpPr/>
          <p:nvPr/>
        </p:nvSpPr>
        <p:spPr>
          <a:xfrm flipH="1">
            <a:off x="3427992" y="4201406"/>
            <a:ext cx="1474320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71496"/>
              </p:ext>
            </p:extLst>
          </p:nvPr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973D2DF-A452-8B52-40C2-6A849ACDE825}"/>
              </a:ext>
            </a:extLst>
          </p:cNvPr>
          <p:cNvSpPr/>
          <p:nvPr/>
        </p:nvSpPr>
        <p:spPr>
          <a:xfrm>
            <a:off x="10437050" y="1885195"/>
            <a:ext cx="1554883" cy="381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4363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55621"/>
              </p:ext>
            </p:extLst>
          </p:nvPr>
        </p:nvGraphicFramePr>
        <p:xfrm>
          <a:off x="6988916" y="1134400"/>
          <a:ext cx="255477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8AE72F-999E-9485-D884-AFB7742951BC}"/>
              </a:ext>
            </a:extLst>
          </p:cNvPr>
          <p:cNvSpPr/>
          <p:nvPr/>
        </p:nvSpPr>
        <p:spPr>
          <a:xfrm flipH="1">
            <a:off x="1173993" y="1856047"/>
            <a:ext cx="2040505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/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973D2DF-A452-8B52-40C2-6A849ACDE825}"/>
              </a:ext>
            </a:extLst>
          </p:cNvPr>
          <p:cNvSpPr/>
          <p:nvPr/>
        </p:nvSpPr>
        <p:spPr>
          <a:xfrm>
            <a:off x="10437050" y="1885195"/>
            <a:ext cx="1554883" cy="381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04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8F4077-00F4-942E-22E2-C5CD3905D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Primitive Types in Rust: i8, u8, ..., i128, u128, bool, </a:t>
            </a:r>
            <a:r>
              <a:rPr lang="de-DE" dirty="0">
                <a:solidFill>
                  <a:srgbClr val="00FF00"/>
                </a:solidFill>
              </a:rPr>
              <a:t>f32, f64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References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Lifetimes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Functions</a:t>
            </a:r>
            <a:r>
              <a:rPr lang="de-DE" dirty="0">
                <a:solidFill>
                  <a:schemeClr val="bg1"/>
                </a:solidFill>
              </a:rPr>
              <a:t> are declared using the keyword </a:t>
            </a:r>
            <a:r>
              <a:rPr lang="de-DE" dirty="0">
                <a:solidFill>
                  <a:srgbClr val="00FF00"/>
                </a:solidFill>
              </a:rPr>
              <a:t>fn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can </a:t>
            </a:r>
            <a:r>
              <a:rPr lang="de-DE" dirty="0">
                <a:solidFill>
                  <a:srgbClr val="00FF00"/>
                </a:solidFill>
              </a:rPr>
              <a:t>accept parameters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can </a:t>
            </a:r>
            <a:r>
              <a:rPr lang="de-DE" dirty="0">
                <a:solidFill>
                  <a:srgbClr val="00FF00"/>
                </a:solidFill>
              </a:rPr>
              <a:t>return values</a:t>
            </a:r>
          </a:p>
        </p:txBody>
      </p:sp>
    </p:spTree>
    <p:extLst>
      <p:ext uri="{BB962C8B-B14F-4D97-AF65-F5344CB8AC3E}">
        <p14:creationId xmlns:p14="http://schemas.microsoft.com/office/powerpoint/2010/main" val="2078605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/>
        </p:nvGraphicFramePr>
        <p:xfrm>
          <a:off x="6988916" y="1134400"/>
          <a:ext cx="255477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8AE72F-999E-9485-D884-AFB7742951BC}"/>
              </a:ext>
            </a:extLst>
          </p:cNvPr>
          <p:cNvSpPr/>
          <p:nvPr/>
        </p:nvSpPr>
        <p:spPr>
          <a:xfrm flipH="1">
            <a:off x="1729999" y="2899349"/>
            <a:ext cx="3277045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/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13B15F9-CE4E-0675-4642-C283F471FD13}"/>
              </a:ext>
            </a:extLst>
          </p:cNvPr>
          <p:cNvSpPr/>
          <p:nvPr/>
        </p:nvSpPr>
        <p:spPr>
          <a:xfrm>
            <a:off x="1611278" y="2134943"/>
            <a:ext cx="833836" cy="229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5504250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/>
        </p:nvGraphicFramePr>
        <p:xfrm>
          <a:off x="6988916" y="1134400"/>
          <a:ext cx="255477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8AE72F-999E-9485-D884-AFB7742951BC}"/>
              </a:ext>
            </a:extLst>
          </p:cNvPr>
          <p:cNvSpPr/>
          <p:nvPr/>
        </p:nvSpPr>
        <p:spPr>
          <a:xfrm flipH="1">
            <a:off x="3061426" y="2899349"/>
            <a:ext cx="1945617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/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13B15F9-CE4E-0675-4642-C283F471FD13}"/>
              </a:ext>
            </a:extLst>
          </p:cNvPr>
          <p:cNvSpPr/>
          <p:nvPr/>
        </p:nvSpPr>
        <p:spPr>
          <a:xfrm>
            <a:off x="1611278" y="2134943"/>
            <a:ext cx="833836" cy="229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889B3-03E9-48CA-62D8-3DB5D2AEB464}"/>
              </a:ext>
            </a:extLst>
          </p:cNvPr>
          <p:cNvSpPr txBox="1"/>
          <p:nvPr/>
        </p:nvSpPr>
        <p:spPr>
          <a:xfrm>
            <a:off x="2621269" y="3247736"/>
            <a:ext cx="5097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Need to evaluate this expression before we can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9847354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/>
        </p:nvGraphicFramePr>
        <p:xfrm>
          <a:off x="6988916" y="1134400"/>
          <a:ext cx="255477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8AE72F-999E-9485-D884-AFB7742951BC}"/>
              </a:ext>
            </a:extLst>
          </p:cNvPr>
          <p:cNvSpPr/>
          <p:nvPr/>
        </p:nvSpPr>
        <p:spPr>
          <a:xfrm flipH="1">
            <a:off x="3061426" y="2899349"/>
            <a:ext cx="1945617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49516"/>
              </p:ext>
            </p:extLst>
          </p:nvPr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13B15F9-CE4E-0675-4642-C283F471FD13}"/>
              </a:ext>
            </a:extLst>
          </p:cNvPr>
          <p:cNvSpPr/>
          <p:nvPr/>
        </p:nvSpPr>
        <p:spPr>
          <a:xfrm>
            <a:off x="1611278" y="2134943"/>
            <a:ext cx="833836" cy="229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5E70A-8070-3CA1-0AD9-F8A01935C00E}"/>
              </a:ext>
            </a:extLst>
          </p:cNvPr>
          <p:cNvSpPr/>
          <p:nvPr/>
        </p:nvSpPr>
        <p:spPr>
          <a:xfrm>
            <a:off x="10437050" y="1885195"/>
            <a:ext cx="1554883" cy="381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5929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08740"/>
              </p:ext>
            </p:extLst>
          </p:nvPr>
        </p:nvGraphicFramePr>
        <p:xfrm>
          <a:off x="6988916" y="1134400"/>
          <a:ext cx="2554770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889140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8AE72F-999E-9485-D884-AFB7742951BC}"/>
              </a:ext>
            </a:extLst>
          </p:cNvPr>
          <p:cNvSpPr/>
          <p:nvPr/>
        </p:nvSpPr>
        <p:spPr>
          <a:xfrm flipH="1">
            <a:off x="1168173" y="1860075"/>
            <a:ext cx="2062437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/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FB5E70A-8070-3CA1-0AD9-F8A01935C00E}"/>
              </a:ext>
            </a:extLst>
          </p:cNvPr>
          <p:cNvSpPr/>
          <p:nvPr/>
        </p:nvSpPr>
        <p:spPr>
          <a:xfrm>
            <a:off x="10437050" y="1885195"/>
            <a:ext cx="1554883" cy="381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9467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/>
        </p:nvGraphicFramePr>
        <p:xfrm>
          <a:off x="6988916" y="1134400"/>
          <a:ext cx="2554770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889140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8AE72F-999E-9485-D884-AFB7742951BC}"/>
              </a:ext>
            </a:extLst>
          </p:cNvPr>
          <p:cNvSpPr/>
          <p:nvPr/>
        </p:nvSpPr>
        <p:spPr>
          <a:xfrm flipH="1">
            <a:off x="1168173" y="1860075"/>
            <a:ext cx="2062437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/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915C1B-54B8-C9E1-DE57-B1077536CF7A}"/>
              </a:ext>
            </a:extLst>
          </p:cNvPr>
          <p:cNvSpPr txBox="1"/>
          <p:nvPr/>
        </p:nvSpPr>
        <p:spPr>
          <a:xfrm>
            <a:off x="5721374" y="3429000"/>
            <a:ext cx="50898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Every time we call a function, we </a:t>
            </a:r>
            <a:r>
              <a:rPr lang="de-DE" dirty="0">
                <a:solidFill>
                  <a:srgbClr val="00FF00"/>
                </a:solidFill>
              </a:rPr>
              <a:t>allocate new stack space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Every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we see here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in a different memory location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!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Every function can only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directly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access its own stack space</a:t>
            </a:r>
            <a:endParaRPr lang="de-DE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199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/>
        </p:nvGraphicFramePr>
        <p:xfrm>
          <a:off x="6988916" y="1134400"/>
          <a:ext cx="2554770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889140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24121"/>
              </p:ext>
            </p:extLst>
          </p:nvPr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B32C1D-51B9-416C-1735-AC907C256A82}"/>
              </a:ext>
            </a:extLst>
          </p:cNvPr>
          <p:cNvSpPr/>
          <p:nvPr/>
        </p:nvSpPr>
        <p:spPr>
          <a:xfrm flipH="1">
            <a:off x="1729999" y="2899349"/>
            <a:ext cx="3277045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718C7-1702-E0E7-2CDB-CA44522AF23B}"/>
              </a:ext>
            </a:extLst>
          </p:cNvPr>
          <p:cNvSpPr/>
          <p:nvPr/>
        </p:nvSpPr>
        <p:spPr>
          <a:xfrm>
            <a:off x="1611278" y="2134943"/>
            <a:ext cx="833836" cy="229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604D17-8F57-FAA2-289E-E84AD64192A0}"/>
              </a:ext>
            </a:extLst>
          </p:cNvPr>
          <p:cNvSpPr/>
          <p:nvPr/>
        </p:nvSpPr>
        <p:spPr>
          <a:xfrm>
            <a:off x="10437050" y="1885195"/>
            <a:ext cx="1554883" cy="381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8308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378749"/>
              </p:ext>
            </p:extLst>
          </p:nvPr>
        </p:nvGraphicFramePr>
        <p:xfrm>
          <a:off x="6988916" y="1134400"/>
          <a:ext cx="2554770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89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094123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/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B604D17-8F57-FAA2-289E-E84AD64192A0}"/>
              </a:ext>
            </a:extLst>
          </p:cNvPr>
          <p:cNvSpPr/>
          <p:nvPr/>
        </p:nvSpPr>
        <p:spPr>
          <a:xfrm>
            <a:off x="10437050" y="1885195"/>
            <a:ext cx="1554883" cy="381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B9820-CC3C-085A-C79B-05AAF9ECFAF7}"/>
              </a:ext>
            </a:extLst>
          </p:cNvPr>
          <p:cNvSpPr/>
          <p:nvPr/>
        </p:nvSpPr>
        <p:spPr>
          <a:xfrm flipH="1">
            <a:off x="1168173" y="1860075"/>
            <a:ext cx="2062437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9888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487965"/>
              </p:ext>
            </p:extLst>
          </p:nvPr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B32C1D-51B9-416C-1735-AC907C256A82}"/>
              </a:ext>
            </a:extLst>
          </p:cNvPr>
          <p:cNvSpPr/>
          <p:nvPr/>
        </p:nvSpPr>
        <p:spPr>
          <a:xfrm flipH="1">
            <a:off x="1729999" y="2899349"/>
            <a:ext cx="3277045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718C7-1702-E0E7-2CDB-CA44522AF23B}"/>
              </a:ext>
            </a:extLst>
          </p:cNvPr>
          <p:cNvSpPr/>
          <p:nvPr/>
        </p:nvSpPr>
        <p:spPr>
          <a:xfrm>
            <a:off x="1611278" y="2134943"/>
            <a:ext cx="833836" cy="229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604D17-8F57-FAA2-289E-E84AD64192A0}"/>
              </a:ext>
            </a:extLst>
          </p:cNvPr>
          <p:cNvSpPr/>
          <p:nvPr/>
        </p:nvSpPr>
        <p:spPr>
          <a:xfrm>
            <a:off x="10437050" y="1885195"/>
            <a:ext cx="1554883" cy="381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904CEC-2501-B5BD-020C-50D16DB98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05136"/>
              </p:ext>
            </p:extLst>
          </p:nvPr>
        </p:nvGraphicFramePr>
        <p:xfrm>
          <a:off x="6988916" y="1134400"/>
          <a:ext cx="2554770" cy="22559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89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0941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5142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293289"/>
              </p:ext>
            </p:extLst>
          </p:nvPr>
        </p:nvGraphicFramePr>
        <p:xfrm>
          <a:off x="6988916" y="1134400"/>
          <a:ext cx="2554770" cy="2631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89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4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025082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13831"/>
              </p:ext>
            </p:extLst>
          </p:nvPr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B604D17-8F57-FAA2-289E-E84AD64192A0}"/>
              </a:ext>
            </a:extLst>
          </p:cNvPr>
          <p:cNvSpPr/>
          <p:nvPr/>
        </p:nvSpPr>
        <p:spPr>
          <a:xfrm>
            <a:off x="10437050" y="1885195"/>
            <a:ext cx="1554883" cy="381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B9820-CC3C-085A-C79B-05AAF9ECFAF7}"/>
              </a:ext>
            </a:extLst>
          </p:cNvPr>
          <p:cNvSpPr/>
          <p:nvPr/>
        </p:nvSpPr>
        <p:spPr>
          <a:xfrm flipH="1">
            <a:off x="1168173" y="1860075"/>
            <a:ext cx="2062437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9815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27064"/>
              </p:ext>
            </p:extLst>
          </p:nvPr>
        </p:nvGraphicFramePr>
        <p:xfrm>
          <a:off x="6988916" y="1134400"/>
          <a:ext cx="2554770" cy="48877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89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4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25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96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93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487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05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12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6091572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2173"/>
              </p:ext>
            </p:extLst>
          </p:nvPr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B604D17-8F57-FAA2-289E-E84AD64192A0}"/>
              </a:ext>
            </a:extLst>
          </p:cNvPr>
          <p:cNvSpPr/>
          <p:nvPr/>
        </p:nvSpPr>
        <p:spPr>
          <a:xfrm>
            <a:off x="10437050" y="1885195"/>
            <a:ext cx="1554883" cy="381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B9820-CC3C-085A-C79B-05AAF9ECFAF7}"/>
              </a:ext>
            </a:extLst>
          </p:cNvPr>
          <p:cNvSpPr/>
          <p:nvPr/>
        </p:nvSpPr>
        <p:spPr>
          <a:xfrm flipH="1">
            <a:off x="1168173" y="1860075"/>
            <a:ext cx="2062437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B3DF3-83DB-830F-C7B1-381CC73A5B5C}"/>
              </a:ext>
            </a:extLst>
          </p:cNvPr>
          <p:cNvSpPr txBox="1"/>
          <p:nvPr/>
        </p:nvSpPr>
        <p:spPr>
          <a:xfrm>
            <a:off x="5511097" y="3270519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Much later...</a:t>
            </a:r>
          </a:p>
        </p:txBody>
      </p:sp>
    </p:spTree>
    <p:extLst>
      <p:ext uri="{BB962C8B-B14F-4D97-AF65-F5344CB8AC3E}">
        <p14:creationId xmlns:p14="http://schemas.microsoft.com/office/powerpoint/2010/main" val="124412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131AAD-1035-D243-F023-E77EB85D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2428735"/>
            <a:ext cx="948822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9267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/>
        </p:nvGraphicFramePr>
        <p:xfrm>
          <a:off x="6988916" y="1134400"/>
          <a:ext cx="2554770" cy="48877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89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4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25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96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93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487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05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12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6091572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/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96B9820-CC3C-085A-C79B-05AAF9ECFAF7}"/>
              </a:ext>
            </a:extLst>
          </p:cNvPr>
          <p:cNvSpPr/>
          <p:nvPr/>
        </p:nvSpPr>
        <p:spPr>
          <a:xfrm flipH="1">
            <a:off x="1168173" y="1860075"/>
            <a:ext cx="2062437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23965-5FA6-2984-18AF-DD6C663FB2F0}"/>
              </a:ext>
            </a:extLst>
          </p:cNvPr>
          <p:cNvSpPr txBox="1"/>
          <p:nvPr/>
        </p:nvSpPr>
        <p:spPr>
          <a:xfrm>
            <a:off x="779191" y="5081275"/>
            <a:ext cx="56044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This is where the name </a:t>
            </a:r>
            <a:r>
              <a:rPr lang="de-DE" dirty="0">
                <a:solidFill>
                  <a:srgbClr val="FFFF00"/>
                </a:solidFill>
              </a:rPr>
              <a:t>Stack Overflow</a:t>
            </a:r>
            <a:r>
              <a:rPr lang="de-DE" dirty="0">
                <a:solidFill>
                  <a:schemeClr val="bg1"/>
                </a:solidFill>
              </a:rPr>
              <a:t> comes from: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Every time we </a:t>
            </a:r>
            <a:r>
              <a:rPr lang="de-DE" dirty="0">
                <a:solidFill>
                  <a:srgbClr val="00FF00"/>
                </a:solidFill>
              </a:rPr>
              <a:t>call a recursive function, we allocate more memory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Memory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limited, we can easily allocate too much</a:t>
            </a:r>
            <a:endParaRPr lang="de-DE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392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/>
        </p:nvGraphicFramePr>
        <p:xfrm>
          <a:off x="6988916" y="1134400"/>
          <a:ext cx="2554770" cy="48877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89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4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25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96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93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487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05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12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6091572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59878"/>
              </p:ext>
            </p:extLst>
          </p:nvPr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B604D17-8F57-FAA2-289E-E84AD64192A0}"/>
              </a:ext>
            </a:extLst>
          </p:cNvPr>
          <p:cNvSpPr/>
          <p:nvPr/>
        </p:nvSpPr>
        <p:spPr>
          <a:xfrm>
            <a:off x="10437050" y="1522657"/>
            <a:ext cx="1554883" cy="36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0C5EE-D294-C0FC-102C-975239831F56}"/>
              </a:ext>
            </a:extLst>
          </p:cNvPr>
          <p:cNvSpPr/>
          <p:nvPr/>
        </p:nvSpPr>
        <p:spPr>
          <a:xfrm>
            <a:off x="1611278" y="2134943"/>
            <a:ext cx="833836" cy="229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B9820-CC3C-085A-C79B-05AAF9ECFAF7}"/>
              </a:ext>
            </a:extLst>
          </p:cNvPr>
          <p:cNvSpPr/>
          <p:nvPr/>
        </p:nvSpPr>
        <p:spPr>
          <a:xfrm flipH="1">
            <a:off x="1729999" y="2384690"/>
            <a:ext cx="1117933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725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15035"/>
              </p:ext>
            </p:extLst>
          </p:nvPr>
        </p:nvGraphicFramePr>
        <p:xfrm>
          <a:off x="6988916" y="1134400"/>
          <a:ext cx="2554770" cy="4511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89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4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25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96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93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487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05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12478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/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B604D17-8F57-FAA2-289E-E84AD64192A0}"/>
              </a:ext>
            </a:extLst>
          </p:cNvPr>
          <p:cNvSpPr/>
          <p:nvPr/>
        </p:nvSpPr>
        <p:spPr>
          <a:xfrm>
            <a:off x="10437050" y="1522657"/>
            <a:ext cx="1554883" cy="36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B9820-CC3C-085A-C79B-05AAF9ECFAF7}"/>
              </a:ext>
            </a:extLst>
          </p:cNvPr>
          <p:cNvSpPr/>
          <p:nvPr/>
        </p:nvSpPr>
        <p:spPr>
          <a:xfrm flipH="1">
            <a:off x="1729998" y="2898885"/>
            <a:ext cx="3392829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41C5B-3B22-C339-4B58-1C132B398856}"/>
              </a:ext>
            </a:extLst>
          </p:cNvPr>
          <p:cNvSpPr txBox="1"/>
          <p:nvPr/>
        </p:nvSpPr>
        <p:spPr>
          <a:xfrm>
            <a:off x="1963207" y="3168774"/>
            <a:ext cx="485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The computer keeps track of called functions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can now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go up the call chain and compute the result</a:t>
            </a:r>
            <a:endParaRPr lang="de-DE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515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91657"/>
              </p:ext>
            </p:extLst>
          </p:nvPr>
        </p:nvGraphicFramePr>
        <p:xfrm>
          <a:off x="6988916" y="1134400"/>
          <a:ext cx="2554770" cy="413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89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4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25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96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93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487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05358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804593"/>
              </p:ext>
            </p:extLst>
          </p:nvPr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B604D17-8F57-FAA2-289E-E84AD64192A0}"/>
              </a:ext>
            </a:extLst>
          </p:cNvPr>
          <p:cNvSpPr/>
          <p:nvPr/>
        </p:nvSpPr>
        <p:spPr>
          <a:xfrm>
            <a:off x="10437050" y="1522657"/>
            <a:ext cx="1554883" cy="36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B9820-CC3C-085A-C79B-05AAF9ECFAF7}"/>
              </a:ext>
            </a:extLst>
          </p:cNvPr>
          <p:cNvSpPr/>
          <p:nvPr/>
        </p:nvSpPr>
        <p:spPr>
          <a:xfrm flipH="1">
            <a:off x="1729998" y="2898885"/>
            <a:ext cx="3392829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41C5B-3B22-C339-4B58-1C132B398856}"/>
              </a:ext>
            </a:extLst>
          </p:cNvPr>
          <p:cNvSpPr txBox="1"/>
          <p:nvPr/>
        </p:nvSpPr>
        <p:spPr>
          <a:xfrm>
            <a:off x="1963207" y="3168774"/>
            <a:ext cx="485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The computer keeps track of called functions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can now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go up the call chain and compute the result</a:t>
            </a:r>
            <a:endParaRPr lang="de-DE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876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12813"/>
              </p:ext>
            </p:extLst>
          </p:nvPr>
        </p:nvGraphicFramePr>
        <p:xfrm>
          <a:off x="6988916" y="1134400"/>
          <a:ext cx="2554770" cy="37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89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4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25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96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93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48733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46463"/>
              </p:ext>
            </p:extLst>
          </p:nvPr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B604D17-8F57-FAA2-289E-E84AD64192A0}"/>
              </a:ext>
            </a:extLst>
          </p:cNvPr>
          <p:cNvSpPr/>
          <p:nvPr/>
        </p:nvSpPr>
        <p:spPr>
          <a:xfrm>
            <a:off x="10437050" y="1522657"/>
            <a:ext cx="1554883" cy="36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B9820-CC3C-085A-C79B-05AAF9ECFAF7}"/>
              </a:ext>
            </a:extLst>
          </p:cNvPr>
          <p:cNvSpPr/>
          <p:nvPr/>
        </p:nvSpPr>
        <p:spPr>
          <a:xfrm flipH="1">
            <a:off x="1729998" y="2898885"/>
            <a:ext cx="3392829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41C5B-3B22-C339-4B58-1C132B398856}"/>
              </a:ext>
            </a:extLst>
          </p:cNvPr>
          <p:cNvSpPr txBox="1"/>
          <p:nvPr/>
        </p:nvSpPr>
        <p:spPr>
          <a:xfrm>
            <a:off x="1963207" y="3168774"/>
            <a:ext cx="485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The computer keeps track of called functions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can now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go up the call chain and compute the result</a:t>
            </a:r>
            <a:endParaRPr lang="de-DE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676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30409"/>
              </p:ext>
            </p:extLst>
          </p:nvPr>
        </p:nvGraphicFramePr>
        <p:xfrm>
          <a:off x="6988916" y="1134400"/>
          <a:ext cx="2554770" cy="338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89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4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25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96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93864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20535"/>
              </p:ext>
            </p:extLst>
          </p:nvPr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B604D17-8F57-FAA2-289E-E84AD64192A0}"/>
              </a:ext>
            </a:extLst>
          </p:cNvPr>
          <p:cNvSpPr/>
          <p:nvPr/>
        </p:nvSpPr>
        <p:spPr>
          <a:xfrm>
            <a:off x="10437050" y="1522657"/>
            <a:ext cx="1554883" cy="36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B9820-CC3C-085A-C79B-05AAF9ECFAF7}"/>
              </a:ext>
            </a:extLst>
          </p:cNvPr>
          <p:cNvSpPr/>
          <p:nvPr/>
        </p:nvSpPr>
        <p:spPr>
          <a:xfrm flipH="1">
            <a:off x="1729998" y="2898885"/>
            <a:ext cx="3392829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41C5B-3B22-C339-4B58-1C132B398856}"/>
              </a:ext>
            </a:extLst>
          </p:cNvPr>
          <p:cNvSpPr txBox="1"/>
          <p:nvPr/>
        </p:nvSpPr>
        <p:spPr>
          <a:xfrm>
            <a:off x="1963207" y="3168774"/>
            <a:ext cx="485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The computer keeps track of called functions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can now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go up the call chain and compute the result</a:t>
            </a:r>
            <a:endParaRPr lang="de-DE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4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71650"/>
              </p:ext>
            </p:extLst>
          </p:nvPr>
        </p:nvGraphicFramePr>
        <p:xfrm>
          <a:off x="6988916" y="1134400"/>
          <a:ext cx="255477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2973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08940"/>
              </p:ext>
            </p:extLst>
          </p:nvPr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362880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B604D17-8F57-FAA2-289E-E84AD64192A0}"/>
              </a:ext>
            </a:extLst>
          </p:cNvPr>
          <p:cNvSpPr/>
          <p:nvPr/>
        </p:nvSpPr>
        <p:spPr>
          <a:xfrm>
            <a:off x="10437050" y="1522657"/>
            <a:ext cx="1554883" cy="36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B9820-CC3C-085A-C79B-05AAF9ECFAF7}"/>
              </a:ext>
            </a:extLst>
          </p:cNvPr>
          <p:cNvSpPr/>
          <p:nvPr/>
        </p:nvSpPr>
        <p:spPr>
          <a:xfrm flipH="1">
            <a:off x="1729998" y="2898885"/>
            <a:ext cx="3392829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41C5B-3B22-C339-4B58-1C132B398856}"/>
              </a:ext>
            </a:extLst>
          </p:cNvPr>
          <p:cNvSpPr txBox="1"/>
          <p:nvPr/>
        </p:nvSpPr>
        <p:spPr>
          <a:xfrm>
            <a:off x="1963207" y="3168774"/>
            <a:ext cx="485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The computer keeps track of called functions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can now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go up the call chain and compute the result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878D0-639C-4ACF-88A3-F501C9AC581D}"/>
              </a:ext>
            </a:extLst>
          </p:cNvPr>
          <p:cNvSpPr txBox="1"/>
          <p:nvPr/>
        </p:nvSpPr>
        <p:spPr>
          <a:xfrm>
            <a:off x="5511545" y="1954575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Much later...</a:t>
            </a:r>
          </a:p>
        </p:txBody>
      </p:sp>
    </p:spTree>
    <p:extLst>
      <p:ext uri="{BB962C8B-B14F-4D97-AF65-F5344CB8AC3E}">
        <p14:creationId xmlns:p14="http://schemas.microsoft.com/office/powerpoint/2010/main" val="11841873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52506"/>
              </p:ext>
            </p:extLst>
          </p:nvPr>
        </p:nvGraphicFramePr>
        <p:xfrm>
          <a:off x="6988916" y="1134400"/>
          <a:ext cx="2554770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5400"/>
              </p:ext>
            </p:extLst>
          </p:nvPr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3628800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B604D17-8F57-FAA2-289E-E84AD64192A0}"/>
              </a:ext>
            </a:extLst>
          </p:cNvPr>
          <p:cNvSpPr/>
          <p:nvPr/>
        </p:nvSpPr>
        <p:spPr>
          <a:xfrm>
            <a:off x="10437050" y="1522657"/>
            <a:ext cx="1554883" cy="36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B9820-CC3C-085A-C79B-05AAF9ECFAF7}"/>
              </a:ext>
            </a:extLst>
          </p:cNvPr>
          <p:cNvSpPr/>
          <p:nvPr/>
        </p:nvSpPr>
        <p:spPr>
          <a:xfrm flipH="1">
            <a:off x="3426412" y="4208048"/>
            <a:ext cx="1475899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E942B-4B91-55A1-76CB-7A2A9AD9BEE1}"/>
              </a:ext>
            </a:extLst>
          </p:cNvPr>
          <p:cNvSpPr txBox="1"/>
          <p:nvPr/>
        </p:nvSpPr>
        <p:spPr>
          <a:xfrm>
            <a:off x="5122828" y="4189103"/>
            <a:ext cx="5904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 have now computed the result, which is </a:t>
            </a:r>
            <a:r>
              <a:rPr lang="de-DE" dirty="0">
                <a:solidFill>
                  <a:srgbClr val="00FF00"/>
                </a:solidFill>
              </a:rPr>
              <a:t>located in the return register</a:t>
            </a:r>
          </a:p>
        </p:txBody>
      </p:sp>
    </p:spTree>
    <p:extLst>
      <p:ext uri="{BB962C8B-B14F-4D97-AF65-F5344CB8AC3E}">
        <p14:creationId xmlns:p14="http://schemas.microsoft.com/office/powerpoint/2010/main" val="23925316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469324"/>
              </p:ext>
            </p:extLst>
          </p:nvPr>
        </p:nvGraphicFramePr>
        <p:xfrm>
          <a:off x="6988916" y="1134400"/>
          <a:ext cx="2554770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3628800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50136"/>
              </p:ext>
            </p:extLst>
          </p:nvPr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3628800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B604D17-8F57-FAA2-289E-E84AD64192A0}"/>
              </a:ext>
            </a:extLst>
          </p:cNvPr>
          <p:cNvSpPr/>
          <p:nvPr/>
        </p:nvSpPr>
        <p:spPr>
          <a:xfrm>
            <a:off x="10437050" y="1522657"/>
            <a:ext cx="1554883" cy="36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B9820-CC3C-085A-C79B-05AAF9ECFAF7}"/>
              </a:ext>
            </a:extLst>
          </p:cNvPr>
          <p:cNvSpPr/>
          <p:nvPr/>
        </p:nvSpPr>
        <p:spPr>
          <a:xfrm flipH="1">
            <a:off x="1244711" y="4208048"/>
            <a:ext cx="3657599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12730-73E4-A0CF-A6B3-A6C9E0787967}"/>
              </a:ext>
            </a:extLst>
          </p:cNvPr>
          <p:cNvSpPr/>
          <p:nvPr/>
        </p:nvSpPr>
        <p:spPr>
          <a:xfrm>
            <a:off x="8266301" y="1887985"/>
            <a:ext cx="1277385" cy="36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3056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4D3-7F9B-FDF8-04FA-481FD98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Function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6D58-7196-FF84-8809-4F8F0243AE4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5C36C4-9EAD-45F1-80AA-2985FDAD7558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62A2-096F-4BAB-95A8-C443A064E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E5849-5735-B23A-067F-E9A3D36CC8E0}"/>
              </a:ext>
            </a:extLst>
          </p:cNvPr>
          <p:cNvGraphicFramePr>
            <a:graphicFrameLocks noGrp="1"/>
          </p:cNvGraphicFramePr>
          <p:nvPr/>
        </p:nvGraphicFramePr>
        <p:xfrm>
          <a:off x="6988916" y="1134400"/>
          <a:ext cx="2554770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385">
                  <a:extLst>
                    <a:ext uri="{9D8B030D-6E8A-4147-A177-3AD203B41FA5}">
                      <a16:colId xmlns:a16="http://schemas.microsoft.com/office/drawing/2014/main" val="74048843"/>
                    </a:ext>
                  </a:extLst>
                </a:gridCol>
                <a:gridCol w="1277385">
                  <a:extLst>
                    <a:ext uri="{9D8B030D-6E8A-4147-A177-3AD203B41FA5}">
                      <a16:colId xmlns:a16="http://schemas.microsoft.com/office/drawing/2014/main" val="2077765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38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3628800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5210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1A42739-86B3-C2E8-57FF-1958B0FE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2" y="1881167"/>
            <a:ext cx="4286306" cy="30956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B03DF-C1EC-CA5F-FD5A-0CD410E08798}"/>
              </a:ext>
            </a:extLst>
          </p:cNvPr>
          <p:cNvGraphicFramePr>
            <a:graphicFrameLocks noGrp="1"/>
          </p:cNvGraphicFramePr>
          <p:nvPr/>
        </p:nvGraphicFramePr>
        <p:xfrm>
          <a:off x="9711975" y="1134400"/>
          <a:ext cx="2279958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7">
                  <a:extLst>
                    <a:ext uri="{9D8B030D-6E8A-4147-A177-3AD203B41FA5}">
                      <a16:colId xmlns:a16="http://schemas.microsoft.com/office/drawing/2014/main" val="2068762651"/>
                    </a:ext>
                  </a:extLst>
                </a:gridCol>
                <a:gridCol w="1558911">
                  <a:extLst>
                    <a:ext uri="{9D8B030D-6E8A-4147-A177-3AD203B41FA5}">
                      <a16:colId xmlns:a16="http://schemas.microsoft.com/office/drawing/2014/main" val="10976506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Registers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23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3628800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6500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96B9820-CC3C-085A-C79B-05AAF9ECFAF7}"/>
              </a:ext>
            </a:extLst>
          </p:cNvPr>
          <p:cNvSpPr/>
          <p:nvPr/>
        </p:nvSpPr>
        <p:spPr>
          <a:xfrm flipH="1">
            <a:off x="1244710" y="4465852"/>
            <a:ext cx="3878117" cy="26988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12730-73E4-A0CF-A6B3-A6C9E0787967}"/>
              </a:ext>
            </a:extLst>
          </p:cNvPr>
          <p:cNvSpPr/>
          <p:nvPr/>
        </p:nvSpPr>
        <p:spPr>
          <a:xfrm>
            <a:off x="8266301" y="1887985"/>
            <a:ext cx="1277385" cy="36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C1608E-F209-94C4-C517-0BB83263F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158" y="4335424"/>
            <a:ext cx="4065792" cy="5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60567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DBFD8670-388A-45DB-B6D8-A4419426ACB6}" vid="{3722A3BE-AE64-47AA-9AAF-C7F0BEC62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</Template>
  <TotalTime>0</TotalTime>
  <Words>3609</Words>
  <Application>Microsoft Office PowerPoint</Application>
  <PresentationFormat>Widescreen</PresentationFormat>
  <Paragraphs>1395</Paragraphs>
  <Slides>147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147</vt:i4>
      </vt:variant>
    </vt:vector>
  </HeadingPairs>
  <TitlesOfParts>
    <vt:vector size="154" baseType="lpstr">
      <vt:lpstr>Arial</vt:lpstr>
      <vt:lpstr>Calibri</vt:lpstr>
      <vt:lpstr>Lato</vt:lpstr>
      <vt:lpstr>Montserrat</vt:lpstr>
      <vt:lpstr>Symbol</vt:lpstr>
      <vt:lpstr>Wingdings</vt:lpstr>
      <vt:lpstr>courses</vt:lpstr>
      <vt:lpstr>RUSTikales Rust for beginners</vt:lpstr>
      <vt:lpstr>Plan for today</vt:lpstr>
      <vt:lpstr>Plan for today</vt:lpstr>
      <vt:lpstr>Plan for today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Intermission - Control Flow, again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Function Calls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Felix Haupt</dc:creator>
  <cp:lastModifiedBy>Philippe Felix Haupt</cp:lastModifiedBy>
  <cp:revision>221</cp:revision>
  <dcterms:created xsi:type="dcterms:W3CDTF">2024-06-25T10:16:51Z</dcterms:created>
  <dcterms:modified xsi:type="dcterms:W3CDTF">2024-06-25T14:27:44Z</dcterms:modified>
</cp:coreProperties>
</file>