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</p:sldIdLst>
  <p:sldSz cy="5143500" cx="9144000"/>
  <p:notesSz cx="6858000" cy="9144000"/>
  <p:embeddedFontLst>
    <p:embeddedFont>
      <p:font typeface="Montserrat"/>
      <p:regular r:id="rId129"/>
      <p:bold r:id="rId130"/>
      <p:italic r:id="rId131"/>
      <p:boldItalic r:id="rId132"/>
    </p:embeddedFont>
    <p:embeddedFont>
      <p:font typeface="Lato"/>
      <p:regular r:id="rId133"/>
      <p:bold r:id="rId134"/>
      <p:italic r:id="rId135"/>
      <p:boldItalic r:id="rId1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regular.fntdata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2" Type="http://schemas.openxmlformats.org/officeDocument/2006/relationships/font" Target="fonts/Montserrat-boldItalic.fntdata"/><Relationship Id="rId131" Type="http://schemas.openxmlformats.org/officeDocument/2006/relationships/font" Target="fonts/Montserrat-italic.fntdata"/><Relationship Id="rId130" Type="http://schemas.openxmlformats.org/officeDocument/2006/relationships/font" Target="fonts/Montserrat-bold.fntdata"/><Relationship Id="rId136" Type="http://schemas.openxmlformats.org/officeDocument/2006/relationships/font" Target="fonts/Lato-boldItalic.fntdata"/><Relationship Id="rId135" Type="http://schemas.openxmlformats.org/officeDocument/2006/relationships/font" Target="fonts/Lato-italic.fntdata"/><Relationship Id="rId134" Type="http://schemas.openxmlformats.org/officeDocument/2006/relationships/font" Target="fonts/Lato-bold.fntdata"/><Relationship Id="rId133" Type="http://schemas.openxmlformats.org/officeDocument/2006/relationships/font" Target="fonts/Lato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7550059d2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7550059d2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7550059d2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7550059d2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97550059d2_4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97550059d2_4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97550059d2_4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97550059d2_4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97550059d2_4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97550059d2_4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97550059d2_4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97550059d2_4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97550059d2_4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97550059d2_4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97550059d2_4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97550059d2_4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97550059d2_4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97550059d2_4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97550059d2_4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97550059d2_4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97550059d2_4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97550059d2_4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97550059d2_4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97550059d2_4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7550059d2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7550059d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97550059d2_4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97550059d2_4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97550059d2_4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97550059d2_4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97550059d2_4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97550059d2_4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97550059d2_4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97550059d2_4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97550059d2_4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97550059d2_4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97550059d2_4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97550059d2_4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97550059d2_4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97550059d2_4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97550059d2_4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97550059d2_4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97550059d2_4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97550059d2_4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97550059d2_4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97550059d2_4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7550059d2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7550059d2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97550059d2_4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97550059d2_4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97550059d2_4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97550059d2_4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97550059d2_4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97550059d2_4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7550059d2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7550059d2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7550059d2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7550059d2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7550059d2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7550059d2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7550059d2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7550059d2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7550059d2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97550059d2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7550059d2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97550059d2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7550059d2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7550059d2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7550059d2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7550059d2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7550059d2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7550059d2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7550059d2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7550059d2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7550059d2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7550059d2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7550059d2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7550059d2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7550059d2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7550059d2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7550059d2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7550059d2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7550059d2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97550059d2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7550059d2_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7550059d2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7550059d2_3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7550059d2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7550059d2_3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7550059d2_3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7550059d2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7550059d2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7550059d2_4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7550059d2_4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7550059d2_3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7550059d2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7550059d2_3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7550059d2_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97550059d2_3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97550059d2_3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97550059d2_3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97550059d2_3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7550059d2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7550059d2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7550059d2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97550059d2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7550059d2_3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7550059d2_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7550059d2_3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97550059d2_3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7550059d2_3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7550059d2_3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7550059d2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7550059d2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7550059d2_3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7550059d2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7550059d2_3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97550059d2_3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7550059d2_3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97550059d2_3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97550059d2_3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97550059d2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97550059d2_3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97550059d2_3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7550059d2_3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7550059d2_3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97550059d2_3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97550059d2_3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7550059d2_3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7550059d2_3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97550059d2_3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97550059d2_3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97550059d2_3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97550059d2_3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7550059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7550059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7550059d2_3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7550059d2_3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7550059d2_3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7550059d2_3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97550059d2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97550059d2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7550059d2_3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7550059d2_3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97550059d2_3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97550059d2_3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97550059d2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97550059d2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97550059d2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97550059d2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97550059d2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97550059d2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97550059d2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97550059d2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7550059d2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7550059d2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7550059d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7550059d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97550059d2_4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97550059d2_4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97550059d2_4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97550059d2_4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97550059d2_4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97550059d2_4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97550059d2_4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97550059d2_4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97550059d2_4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97550059d2_4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97550059d2_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97550059d2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97550059d2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97550059d2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97550059d2_4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97550059d2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97550059d2_4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97550059d2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97550059d2_4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97550059d2_4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7550059d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7550059d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97550059d2_4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97550059d2_4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97550059d2_4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97550059d2_4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97550059d2_4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97550059d2_4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97550059d2_4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97550059d2_4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97550059d2_4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97550059d2_4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97550059d2_4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97550059d2_4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97550059d2_4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97550059d2_4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97550059d2_4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97550059d2_4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7550059d2_4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7550059d2_4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7550059d2_4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7550059d2_4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7550059d2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7550059d2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97550059d2_4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97550059d2_4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7550059d2_4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7550059d2_4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97550059d2_4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97550059d2_4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97550059d2_4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97550059d2_4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97550059d2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97550059d2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97550059d2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97550059d2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97550059d2_4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97550059d2_4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97550059d2_4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97550059d2_4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97550059d2_4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97550059d2_4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97550059d2_4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97550059d2_4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7550059d2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7550059d2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97550059d2_4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97550059d2_4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97550059d2_4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97550059d2_4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97550059d2_4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97550059d2_4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97550059d2_4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97550059d2_4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97550059d2_4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97550059d2_4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97550059d2_4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97550059d2_4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97550059d2_4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97550059d2_4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97550059d2_4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97550059d2_4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97550059d2_4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97550059d2_4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97550059d2_4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97550059d2_4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Google Shape;14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Google Shape;16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Google Shape;18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Google Shape;19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9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1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0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0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0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0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0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0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0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0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9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</a:t>
            </a:r>
            <a:r>
              <a:rPr lang="de"/>
              <a:t>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</p:txBody>
      </p:sp>
      <p:sp>
        <p:nvSpPr>
          <p:cNvPr id="323" name="Google Shape;323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60" name="Google Shape;1160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61" name="Google Shape;116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2" name="Google Shape;1162;p124"/>
          <p:cNvCxnSpPr/>
          <p:nvPr/>
        </p:nvCxnSpPr>
        <p:spPr>
          <a:xfrm rot="10800000">
            <a:off x="3137950" y="26508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124"/>
          <p:cNvSpPr txBox="1"/>
          <p:nvPr/>
        </p:nvSpPr>
        <p:spPr>
          <a:xfrm>
            <a:off x="4971850" y="2450775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every element to the specified value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70" name="Google Shape;1170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71" name="Google Shape;1171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2" name="Google Shape;1172;p125"/>
          <p:cNvCxnSpPr/>
          <p:nvPr/>
        </p:nvCxnSpPr>
        <p:spPr>
          <a:xfrm rot="10800000">
            <a:off x="3137950" y="29556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25"/>
          <p:cNvSpPr txBox="1"/>
          <p:nvPr/>
        </p:nvSpPr>
        <p:spPr>
          <a:xfrm>
            <a:off x="4971850" y="2755575"/>
            <a:ext cx="372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array contain the specified value?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It takes a reference, not the value itself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4" name="Google Shape;1174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2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80" name="Google Shape;118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81" name="Google Shape;118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2" name="Google Shape;1182;p126"/>
          <p:cNvCxnSpPr/>
          <p:nvPr/>
        </p:nvCxnSpPr>
        <p:spPr>
          <a:xfrm rot="10800000">
            <a:off x="3137950" y="320700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3" name="Google Shape;1183;p126"/>
          <p:cNvSpPr txBox="1"/>
          <p:nvPr/>
        </p:nvSpPr>
        <p:spPr>
          <a:xfrm>
            <a:off x="4971850" y="3006900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the size of the array (in our case 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4" name="Google Shape;1184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2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90" name="Google Shape;1190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91" name="Google Shape;119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2" name="Google Shape;1192;p127"/>
          <p:cNvCxnSpPr/>
          <p:nvPr/>
        </p:nvCxnSpPr>
        <p:spPr>
          <a:xfrm rot="10800000">
            <a:off x="3137950" y="35117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27"/>
          <p:cNvSpPr txBox="1"/>
          <p:nvPr/>
        </p:nvSpPr>
        <p:spPr>
          <a:xfrm>
            <a:off x="4971850" y="3311675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Reverses the order of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2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00" name="Google Shape;1200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01" name="Google Shape;120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2" name="Google Shape;1202;p128"/>
          <p:cNvCxnSpPr/>
          <p:nvPr/>
        </p:nvCxnSpPr>
        <p:spPr>
          <a:xfrm rot="10800000">
            <a:off x="3137950" y="377915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128"/>
          <p:cNvSpPr txBox="1"/>
          <p:nvPr/>
        </p:nvSpPr>
        <p:spPr>
          <a:xfrm>
            <a:off x="4971850" y="3579050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Sorts the array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10" name="Google Shape;1210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11" name="Google Shape;1211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2" name="Google Shape;1212;p129"/>
          <p:cNvCxnSpPr/>
          <p:nvPr/>
        </p:nvCxnSpPr>
        <p:spPr>
          <a:xfrm rot="10800000">
            <a:off x="3137950" y="406922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129"/>
          <p:cNvSpPr txBox="1"/>
          <p:nvPr/>
        </p:nvSpPr>
        <p:spPr>
          <a:xfrm>
            <a:off x="4971850" y="3869125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Copies the Array and turns it into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4" name="Google Shape;1214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3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20" name="Google Shape;1220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21" name="Google Shape;1221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3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28" name="Google Shape;1228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29" name="Google Shape;122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0" name="Google Shape;1230;p131"/>
          <p:cNvCxnSpPr/>
          <p:nvPr/>
        </p:nvCxnSpPr>
        <p:spPr>
          <a:xfrm rot="10800000">
            <a:off x="4175200" y="265235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131"/>
          <p:cNvSpPr txBox="1"/>
          <p:nvPr/>
        </p:nvSpPr>
        <p:spPr>
          <a:xfrm>
            <a:off x="6009100" y="2452250"/>
            <a:ext cx="297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Pushes all elements of an iterator,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[1, 2, 3]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(More on iterators later)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2" name="Google Shape;1232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38" name="Google Shape;1238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39" name="Google Shape;1239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0" name="Google Shape;1240;p132"/>
          <p:cNvCxnSpPr/>
          <p:nvPr/>
        </p:nvCxnSpPr>
        <p:spPr>
          <a:xfrm rot="10800000">
            <a:off x="4175200" y="290900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1" name="Google Shape;1241;p132"/>
          <p:cNvSpPr txBox="1"/>
          <p:nvPr/>
        </p:nvSpPr>
        <p:spPr>
          <a:xfrm>
            <a:off x="6009100" y="2708900"/>
            <a:ext cx="31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Adds this element to the vector,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[1, 2, 3, 5]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2" name="Google Shape;1242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3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48" name="Google Shape;1248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49" name="Google Shape;1249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0" name="Google Shape;1250;p133"/>
          <p:cNvCxnSpPr/>
          <p:nvPr/>
        </p:nvCxnSpPr>
        <p:spPr>
          <a:xfrm rot="10800000">
            <a:off x="4175100" y="31816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133"/>
          <p:cNvSpPr txBox="1"/>
          <p:nvPr/>
        </p:nvSpPr>
        <p:spPr>
          <a:xfrm>
            <a:off x="6009000" y="2981575"/>
            <a:ext cx="31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element at given index,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[2, 3, 5]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</a:t>
            </a:r>
            <a:r>
              <a:rPr lang="de"/>
              <a:t>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</p:txBody>
      </p:sp>
      <p:sp>
        <p:nvSpPr>
          <p:cNvPr id="330" name="Google Shape;330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3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58" name="Google Shape;1258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59" name="Google Shape;125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0" name="Google Shape;1260;p134"/>
          <p:cNvCxnSpPr/>
          <p:nvPr/>
        </p:nvCxnSpPr>
        <p:spPr>
          <a:xfrm rot="10800000">
            <a:off x="4461300" y="3481075"/>
            <a:ext cx="154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134"/>
          <p:cNvSpPr txBox="1"/>
          <p:nvPr/>
        </p:nvSpPr>
        <p:spPr>
          <a:xfrm>
            <a:off x="6009000" y="3280975"/>
            <a:ext cx="313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given index and shift the rest,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[5, 2, 3, 5]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3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ones I didn’t show go beyond the scope of this course</a:t>
            </a:r>
            <a:endParaRPr/>
          </a:p>
        </p:txBody>
      </p:sp>
      <p:sp>
        <p:nvSpPr>
          <p:cNvPr id="1268" name="Google Shape;1268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69" name="Google Shape;1269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75" name="Google Shape;1275;p13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276" name="Google Shape;1276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82" name="Google Shape;1282;p13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283" name="Google Shape;1283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84" name="Google Shape;128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137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91" name="Google Shape;1291;p13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292" name="Google Shape;1292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93" name="Google Shape;129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38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5" name="Google Shape;1295;p138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1" name="Google Shape;1301;p13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02" name="Google Shape;1302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03" name="Google Shape;1303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139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139"/>
          <p:cNvSpPr txBox="1"/>
          <p:nvPr/>
        </p:nvSpPr>
        <p:spPr>
          <a:xfrm>
            <a:off x="6812800" y="2977100"/>
            <a:ext cx="2246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vec: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[0, 0, 0,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6" name="Google Shape;1306;p139"/>
          <p:cNvCxnSpPr>
            <a:stCxn id="1305" idx="1"/>
          </p:cNvCxnSpPr>
          <p:nvPr/>
        </p:nvCxnSpPr>
        <p:spPr>
          <a:xfrm rot="10800000">
            <a:off x="5765800" y="3180200"/>
            <a:ext cx="10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7" name="Google Shape;1307;p139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3" name="Google Shape;1313;p14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14" name="Google Shape;1314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15" name="Google Shape;1315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140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140"/>
          <p:cNvSpPr txBox="1"/>
          <p:nvPr/>
        </p:nvSpPr>
        <p:spPr>
          <a:xfrm>
            <a:off x="6812800" y="3281850"/>
            <a:ext cx="2246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vec: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[0, 0, 3,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8" name="Google Shape;1318;p140"/>
          <p:cNvCxnSpPr>
            <a:stCxn id="1317" idx="1"/>
          </p:cNvCxnSpPr>
          <p:nvPr/>
        </p:nvCxnSpPr>
        <p:spPr>
          <a:xfrm rot="10800000">
            <a:off x="5765800" y="3484950"/>
            <a:ext cx="10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9" name="Google Shape;1319;p140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5" name="Google Shape;1325;p14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26" name="Google Shape;1326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27" name="Google Shape;1327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141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9" name="Google Shape;1329;p141"/>
          <p:cNvSpPr/>
          <p:nvPr/>
        </p:nvSpPr>
        <p:spPr>
          <a:xfrm>
            <a:off x="4760650" y="3388750"/>
            <a:ext cx="1464975" cy="213875"/>
          </a:xfrm>
          <a:custGeom>
            <a:rect b="b" l="l" r="r" t="t"/>
            <a:pathLst>
              <a:path extrusionOk="0" h="8555" w="58599">
                <a:moveTo>
                  <a:pt x="0" y="8555"/>
                </a:moveTo>
                <a:cubicBezTo>
                  <a:pt x="8601" y="3637"/>
                  <a:pt x="19005" y="599"/>
                  <a:pt x="28872" y="1497"/>
                </a:cubicBezTo>
                <a:cubicBezTo>
                  <a:pt x="38753" y="2396"/>
                  <a:pt x="50348" y="5509"/>
                  <a:pt x="585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30" name="Google Shape;1330;p141"/>
          <p:cNvSpPr txBox="1"/>
          <p:nvPr/>
        </p:nvSpPr>
        <p:spPr>
          <a:xfrm>
            <a:off x="6113325" y="3116075"/>
            <a:ext cx="28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vec[value] = 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1" name="Google Shape;1331;p141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7" name="Google Shape;1337;p14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38" name="Google Shape;1338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39" name="Google Shape;1339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2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1" name="Google Shape;1341;p142"/>
          <p:cNvSpPr/>
          <p:nvPr/>
        </p:nvSpPr>
        <p:spPr>
          <a:xfrm>
            <a:off x="4760650" y="3388750"/>
            <a:ext cx="1464975" cy="213875"/>
          </a:xfrm>
          <a:custGeom>
            <a:rect b="b" l="l" r="r" t="t"/>
            <a:pathLst>
              <a:path extrusionOk="0" h="8555" w="58599">
                <a:moveTo>
                  <a:pt x="0" y="8555"/>
                </a:moveTo>
                <a:cubicBezTo>
                  <a:pt x="8601" y="3637"/>
                  <a:pt x="19005" y="599"/>
                  <a:pt x="28872" y="1497"/>
                </a:cubicBezTo>
                <a:cubicBezTo>
                  <a:pt x="38753" y="2396"/>
                  <a:pt x="50348" y="5509"/>
                  <a:pt x="585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42" name="Google Shape;1342;p142"/>
          <p:cNvSpPr txBox="1"/>
          <p:nvPr/>
        </p:nvSpPr>
        <p:spPr>
          <a:xfrm>
            <a:off x="6113325" y="3116075"/>
            <a:ext cx="14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vec[value] = 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3" name="Google Shape;1343;p142"/>
          <p:cNvSpPr/>
          <p:nvPr/>
        </p:nvSpPr>
        <p:spPr>
          <a:xfrm>
            <a:off x="7204076" y="3420825"/>
            <a:ext cx="288268" cy="292935"/>
          </a:xfrm>
          <a:custGeom>
            <a:rect b="b" l="l" r="r" t="t"/>
            <a:pathLst>
              <a:path extrusionOk="0" h="11800" w="10089">
                <a:moveTo>
                  <a:pt x="251" y="0"/>
                </a:moveTo>
                <a:cubicBezTo>
                  <a:pt x="251" y="3610"/>
                  <a:pt x="-754" y="8316"/>
                  <a:pt x="1962" y="10694"/>
                </a:cubicBezTo>
                <a:cubicBezTo>
                  <a:pt x="4011" y="12488"/>
                  <a:pt x="7365" y="11549"/>
                  <a:pt x="10089" y="115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44" name="Google Shape;1344;p142"/>
          <p:cNvSpPr txBox="1"/>
          <p:nvPr/>
        </p:nvSpPr>
        <p:spPr>
          <a:xfrm>
            <a:off x="7438875" y="3487475"/>
            <a:ext cx="10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vec[3] = 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5" name="Google Shape;1345;p142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1" name="Google Shape;1351;p14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52" name="Google Shape;1352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53" name="Google Shape;1353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143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5" name="Google Shape;1355;p143"/>
          <p:cNvSpPr txBox="1"/>
          <p:nvPr/>
        </p:nvSpPr>
        <p:spPr>
          <a:xfrm>
            <a:off x="6812800" y="3586625"/>
            <a:ext cx="2246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vec: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[0, 0, 3,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6" name="Google Shape;1356;p143"/>
          <p:cNvCxnSpPr>
            <a:stCxn id="1355" idx="1"/>
          </p:cNvCxnSpPr>
          <p:nvPr/>
        </p:nvCxnSpPr>
        <p:spPr>
          <a:xfrm rot="10800000">
            <a:off x="5765800" y="3789725"/>
            <a:ext cx="10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7" name="Google Shape;1357;p143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</a:t>
            </a:r>
            <a:r>
              <a:rPr lang="de"/>
              <a:t>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</p:txBody>
      </p:sp>
      <p:sp>
        <p:nvSpPr>
          <p:cNvPr id="337" name="Google Shape;337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63" name="Google Shape;1363;p14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64" name="Google Shape;136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65" name="Google Shape;1365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44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7" name="Google Shape;1367;p144"/>
          <p:cNvSpPr txBox="1"/>
          <p:nvPr/>
        </p:nvSpPr>
        <p:spPr>
          <a:xfrm>
            <a:off x="6812800" y="3875350"/>
            <a:ext cx="85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0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8" name="Google Shape;1368;p144"/>
          <p:cNvCxnSpPr>
            <a:stCxn id="1367" idx="1"/>
          </p:cNvCxnSpPr>
          <p:nvPr/>
        </p:nvCxnSpPr>
        <p:spPr>
          <a:xfrm rot="10800000">
            <a:off x="6220300" y="4078450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144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5" name="Google Shape;1375;p14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76" name="Google Shape;1376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77" name="Google Shape;1377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45"/>
          <p:cNvSpPr/>
          <p:nvPr/>
        </p:nvSpPr>
        <p:spPr>
          <a:xfrm>
            <a:off x="1045000" y="186915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145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145"/>
          <p:cNvSpPr txBox="1"/>
          <p:nvPr/>
        </p:nvSpPr>
        <p:spPr>
          <a:xfrm>
            <a:off x="6812800" y="3875350"/>
            <a:ext cx="85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0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1" name="Google Shape;1381;p145"/>
          <p:cNvCxnSpPr>
            <a:stCxn id="1380" idx="1"/>
          </p:cNvCxnSpPr>
          <p:nvPr/>
        </p:nvCxnSpPr>
        <p:spPr>
          <a:xfrm rot="10800000">
            <a:off x="6220300" y="4078450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145"/>
          <p:cNvSpPr txBox="1"/>
          <p:nvPr/>
        </p:nvSpPr>
        <p:spPr>
          <a:xfrm>
            <a:off x="6812800" y="4196150"/>
            <a:ext cx="1717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vec: [0, 0, 3,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3" name="Google Shape;1383;p145"/>
          <p:cNvCxnSpPr>
            <a:stCxn id="1382" idx="1"/>
          </p:cNvCxnSpPr>
          <p:nvPr/>
        </p:nvCxnSpPr>
        <p:spPr>
          <a:xfrm rot="10800000">
            <a:off x="6220300" y="4399250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389" name="Google Shape;1389;p14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Doing the same thing over and over again: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</p:txBody>
      </p:sp>
      <p:sp>
        <p:nvSpPr>
          <p:cNvPr id="1390" name="Google Shape;1390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declares an immutable variable</a:t>
            </a:r>
            <a:endParaRPr/>
          </a:p>
        </p:txBody>
      </p:sp>
      <p:sp>
        <p:nvSpPr>
          <p:cNvPr id="344" name="Google Shape;344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declares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declares a mutable variable</a:t>
            </a:r>
            <a:endParaRPr/>
          </a:p>
        </p:txBody>
      </p:sp>
      <p:sp>
        <p:nvSpPr>
          <p:cNvPr id="351" name="Google Shape;351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declares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declares a mutable variable</a:t>
            </a:r>
            <a:endParaRPr/>
          </a:p>
        </p:txBody>
      </p:sp>
      <p:sp>
        <p:nvSpPr>
          <p:cNvPr id="358" name="Google Shape;358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59" name="Google Shape;3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50" y="2948901"/>
            <a:ext cx="5540510" cy="193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9"/>
          <p:cNvCxnSpPr>
            <a:stCxn id="359" idx="1"/>
            <a:endCxn id="359" idx="3"/>
          </p:cNvCxnSpPr>
          <p:nvPr/>
        </p:nvCxnSpPr>
        <p:spPr>
          <a:xfrm>
            <a:off x="1879350" y="3917351"/>
            <a:ext cx="55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Type Inference allows us to omit the type declaration</a:t>
            </a:r>
            <a:endParaRPr/>
          </a:p>
        </p:txBody>
      </p:sp>
      <p:sp>
        <p:nvSpPr>
          <p:cNvPr id="367" name="Google Shape;367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51" y="1893625"/>
            <a:ext cx="6657699" cy="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Type Inference allows us to omit the type declaration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Feedback was: Very confusing</a:t>
            </a:r>
            <a:br>
              <a:rPr lang="de"/>
            </a:br>
            <a:r>
              <a:rPr lang="de"/>
              <a:t>→ I will not be omitting types in examples from now on</a:t>
            </a:r>
            <a:endParaRPr/>
          </a:p>
        </p:txBody>
      </p:sp>
      <p:sp>
        <p:nvSpPr>
          <p:cNvPr id="375" name="Google Shape;375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51" y="1893625"/>
            <a:ext cx="6657699" cy="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</p:txBody>
      </p:sp>
      <p:sp>
        <p:nvSpPr>
          <p:cNvPr id="383" name="Google Shape;383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</p:txBody>
      </p:sp>
      <p:sp>
        <p:nvSpPr>
          <p:cNvPr id="390" name="Google Shape;390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397" name="Google Shape;397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be going through them now</a:t>
            </a:r>
            <a:endParaRPr/>
          </a:p>
        </p:txBody>
      </p:sp>
      <p:sp>
        <p:nvSpPr>
          <p:cNvPr id="404" name="Google Shape;404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411" name="Google Shape;411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</p:txBody>
      </p:sp>
      <p:sp>
        <p:nvSpPr>
          <p:cNvPr id="418" name="Google Shape;418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</a:t>
            </a:r>
            <a:r>
              <a:rPr lang="de">
                <a:solidFill>
                  <a:srgbClr val="00FF00"/>
                </a:solidFill>
              </a:rPr>
              <a:t>cargo run --release</a:t>
            </a:r>
            <a:r>
              <a:rPr lang="de"/>
              <a:t> to enable Release mode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enables all* optimizations</a:t>
            </a:r>
            <a:endParaRPr/>
          </a:p>
        </p:txBody>
      </p:sp>
      <p:sp>
        <p:nvSpPr>
          <p:cNvPr id="425" name="Google Shape;425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31" name="Google Shape;431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32" name="Google Shape;432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 division truncates the result (rounds toward 0)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</a:t>
            </a:r>
            <a:r>
              <a:rPr lang="de">
                <a:solidFill>
                  <a:srgbClr val="00FF00"/>
                </a:solidFill>
              </a:rPr>
              <a:t>floats (f32, f64)</a:t>
            </a:r>
            <a:r>
              <a:rPr lang="de"/>
              <a:t> if the decimals are important</a:t>
            </a:r>
            <a:endParaRPr/>
          </a:p>
        </p:txBody>
      </p:sp>
      <p:sp>
        <p:nvSpPr>
          <p:cNvPr id="439" name="Google Shape;439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45" name="Google Shape;445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 division truncates the result (rounds toward 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Type implementations come with additional constants to make life easier, for example: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i8::MIN</a:t>
            </a:r>
            <a:r>
              <a:rPr lang="de"/>
              <a:t> is the lowest value an i8 can hold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u128::MAX</a:t>
            </a:r>
            <a:r>
              <a:rPr lang="de"/>
              <a:t> is the biggest value an u128 can hold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u64::BITS </a:t>
            </a:r>
            <a:r>
              <a:rPr lang="de"/>
              <a:t>shows how many bits an u64 takes up</a:t>
            </a:r>
            <a:endParaRPr/>
          </a:p>
        </p:txBody>
      </p:sp>
      <p:sp>
        <p:nvSpPr>
          <p:cNvPr id="446" name="Google Shape;44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52" name="Google Shape;452;p52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 division truncates the result (rounds toward 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Type implementations come with additional constants to make life easier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Type limits are bounding, there’s no way of storing more than that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your bottle can only hold 2 liters of water, you can’t fill it with 10 liters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Overflows in Programming get truncated to fit: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1000 as u8 = 1000 % 256 = 232</a:t>
            </a:r>
            <a:r>
              <a:rPr lang="de"/>
              <a:t> gets stored in variable, Rest is lost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There’s no physical space for the other bits, use a bigger type if you need bigger numbers</a:t>
            </a:r>
            <a:endParaRPr/>
          </a:p>
        </p:txBody>
      </p:sp>
      <p:sp>
        <p:nvSpPr>
          <p:cNvPr id="453" name="Google Shape;453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  <p:sp>
        <p:nvSpPr>
          <p:cNvPr id="459" name="Google Shape;459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4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65" name="Google Shape;465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66" name="Google Shape;466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72" name="Google Shape;472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3" name="Google Shape;4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1944075"/>
            <a:ext cx="2799475" cy="19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80" name="Google Shape;480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481" name="Google Shape;481;p56"/>
          <p:cNvCxnSpPr/>
          <p:nvPr/>
        </p:nvCxnSpPr>
        <p:spPr>
          <a:xfrm>
            <a:off x="3242200" y="2078825"/>
            <a:ext cx="6843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6"/>
          <p:cNvCxnSpPr/>
          <p:nvPr/>
        </p:nvCxnSpPr>
        <p:spPr>
          <a:xfrm flipH="1" rot="10800000">
            <a:off x="3252875" y="2993025"/>
            <a:ext cx="6684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3" name="Google Shape;4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1944075"/>
            <a:ext cx="2799475" cy="19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775" y="2330437"/>
            <a:ext cx="4675899" cy="4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775" y="2993025"/>
            <a:ext cx="4675899" cy="38779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92" name="Google Shape;492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493" name="Google Shape;493;p57"/>
          <p:cNvCxnSpPr/>
          <p:nvPr/>
        </p:nvCxnSpPr>
        <p:spPr>
          <a:xfrm>
            <a:off x="3242200" y="2078825"/>
            <a:ext cx="6843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7"/>
          <p:cNvCxnSpPr/>
          <p:nvPr/>
        </p:nvCxnSpPr>
        <p:spPr>
          <a:xfrm flipH="1" rot="10800000">
            <a:off x="3252875" y="2993025"/>
            <a:ext cx="6684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7"/>
          <p:cNvCxnSpPr/>
          <p:nvPr/>
        </p:nvCxnSpPr>
        <p:spPr>
          <a:xfrm flipH="1">
            <a:off x="6129450" y="1811475"/>
            <a:ext cx="855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57"/>
          <p:cNvSpPr txBox="1"/>
          <p:nvPr/>
        </p:nvSpPr>
        <p:spPr>
          <a:xfrm>
            <a:off x="5894175" y="152277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 of i32, with 5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7" name="Google Shape;497;p57"/>
          <p:cNvCxnSpPr/>
          <p:nvPr/>
        </p:nvCxnSpPr>
        <p:spPr>
          <a:xfrm rot="10800000">
            <a:off x="5787350" y="3393950"/>
            <a:ext cx="2565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7"/>
          <p:cNvSpPr txBox="1"/>
          <p:nvPr/>
        </p:nvSpPr>
        <p:spPr>
          <a:xfrm>
            <a:off x="5677500" y="3709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9" name="Google Shape;4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1944075"/>
            <a:ext cx="2799475" cy="19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775" y="2330437"/>
            <a:ext cx="4675899" cy="4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775" y="2993025"/>
            <a:ext cx="4675899" cy="38779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08" name="Google Shape;508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09" name="Google Shape;509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15" name="Google Shape;515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16" name="Google Shape;5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38" y="2115625"/>
            <a:ext cx="6348725" cy="4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23" name="Google Shape;523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24" name="Google Shape;5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38" y="2115625"/>
            <a:ext cx="6348725" cy="49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p60"/>
          <p:cNvCxnSpPr/>
          <p:nvPr/>
        </p:nvCxnSpPr>
        <p:spPr>
          <a:xfrm rot="10800000">
            <a:off x="3739500" y="2592200"/>
            <a:ext cx="10158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60"/>
          <p:cNvCxnSpPr/>
          <p:nvPr/>
        </p:nvCxnSpPr>
        <p:spPr>
          <a:xfrm flipH="1" rot="10800000">
            <a:off x="4899650" y="2570600"/>
            <a:ext cx="5883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60"/>
          <p:cNvSpPr txBox="1"/>
          <p:nvPr/>
        </p:nvSpPr>
        <p:spPr>
          <a:xfrm>
            <a:off x="4381025" y="3046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Inferred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34" name="Google Shape;534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35" name="Google Shape;5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38" y="2115625"/>
            <a:ext cx="6348725" cy="49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61"/>
          <p:cNvCxnSpPr/>
          <p:nvPr/>
        </p:nvCxnSpPr>
        <p:spPr>
          <a:xfrm rot="10800000">
            <a:off x="3739500" y="2592200"/>
            <a:ext cx="10158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61"/>
          <p:cNvCxnSpPr/>
          <p:nvPr/>
        </p:nvCxnSpPr>
        <p:spPr>
          <a:xfrm flipH="1" rot="10800000">
            <a:off x="4899650" y="2570600"/>
            <a:ext cx="5883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61"/>
          <p:cNvSpPr txBox="1"/>
          <p:nvPr/>
        </p:nvSpPr>
        <p:spPr>
          <a:xfrm>
            <a:off x="4381025" y="3046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Inferred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9" name="Google Shape;539;p61"/>
          <p:cNvCxnSpPr/>
          <p:nvPr/>
        </p:nvCxnSpPr>
        <p:spPr>
          <a:xfrm rot="10800000">
            <a:off x="6819050" y="2591925"/>
            <a:ext cx="375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1"/>
          <p:cNvSpPr txBox="1"/>
          <p:nvPr/>
        </p:nvSpPr>
        <p:spPr>
          <a:xfrm>
            <a:off x="6236350" y="3046550"/>
            <a:ext cx="25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u32 is not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</p:txBody>
      </p:sp>
      <p:sp>
        <p:nvSpPr>
          <p:cNvPr id="547" name="Google Shape;547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48" name="Google Shape;548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54" name="Google Shape;554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55" name="Google Shape;555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</p:txBody>
      </p:sp>
      <p:sp>
        <p:nvSpPr>
          <p:cNvPr id="281" name="Google Shape;281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61" name="Google Shape;561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62" name="Google Shape;5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75" y="2534322"/>
            <a:ext cx="6573359" cy="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69" name="Google Shape;569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70" name="Google Shape;5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75" y="2534322"/>
            <a:ext cx="6573359" cy="50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65"/>
          <p:cNvCxnSpPr/>
          <p:nvPr/>
        </p:nvCxnSpPr>
        <p:spPr>
          <a:xfrm flipH="1" rot="10800000">
            <a:off x="3343775" y="2939675"/>
            <a:ext cx="8769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65"/>
          <p:cNvSpPr txBox="1"/>
          <p:nvPr/>
        </p:nvSpPr>
        <p:spPr>
          <a:xfrm>
            <a:off x="2750300" y="33513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79" name="Google Shape;579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80" name="Google Shape;5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75" y="2534322"/>
            <a:ext cx="6573359" cy="50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66"/>
          <p:cNvCxnSpPr/>
          <p:nvPr/>
        </p:nvCxnSpPr>
        <p:spPr>
          <a:xfrm flipH="1" rot="10800000">
            <a:off x="3343775" y="2939675"/>
            <a:ext cx="8769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66"/>
          <p:cNvSpPr txBox="1"/>
          <p:nvPr/>
        </p:nvSpPr>
        <p:spPr>
          <a:xfrm>
            <a:off x="2750300" y="33513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3" name="Google Shape;583;p66"/>
          <p:cNvCxnSpPr/>
          <p:nvPr/>
        </p:nvCxnSpPr>
        <p:spPr>
          <a:xfrm flipH="1" rot="10800000">
            <a:off x="6145425" y="2923550"/>
            <a:ext cx="909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66"/>
          <p:cNvSpPr txBox="1"/>
          <p:nvPr/>
        </p:nvSpPr>
        <p:spPr>
          <a:xfrm>
            <a:off x="5060075" y="327112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don’t write 5 values here, Rust will complain: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5" name="Google Shape;5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493" y="3805951"/>
            <a:ext cx="4882769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7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92" name="Google Shape;592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93" name="Google Shape;5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600" name="Google Shape;600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01" name="Google Shape;6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68"/>
          <p:cNvCxnSpPr/>
          <p:nvPr/>
        </p:nvCxnSpPr>
        <p:spPr>
          <a:xfrm flipH="1" rot="10800000">
            <a:off x="3482800" y="2944900"/>
            <a:ext cx="7968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68"/>
          <p:cNvSpPr txBox="1"/>
          <p:nvPr/>
        </p:nvSpPr>
        <p:spPr>
          <a:xfrm>
            <a:off x="2039175" y="3287150"/>
            <a:ext cx="39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Specifying 1000 elements may take a while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9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610" name="Google Shape;610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11" name="Google Shape;61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69"/>
          <p:cNvCxnSpPr/>
          <p:nvPr/>
        </p:nvCxnSpPr>
        <p:spPr>
          <a:xfrm flipH="1" rot="10800000">
            <a:off x="3482800" y="2944900"/>
            <a:ext cx="7968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69"/>
          <p:cNvSpPr txBox="1"/>
          <p:nvPr/>
        </p:nvSpPr>
        <p:spPr>
          <a:xfrm>
            <a:off x="2039175" y="3287150"/>
            <a:ext cx="39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Specifying 1000 elements may take a while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4" name="Google Shape;614;p69"/>
          <p:cNvCxnSpPr/>
          <p:nvPr/>
        </p:nvCxnSpPr>
        <p:spPr>
          <a:xfrm flipH="1" rot="10800000">
            <a:off x="5872750" y="2977200"/>
            <a:ext cx="155100" cy="9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69"/>
          <p:cNvSpPr txBox="1"/>
          <p:nvPr/>
        </p:nvSpPr>
        <p:spPr>
          <a:xfrm>
            <a:off x="3423975" y="38485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Short form: Creates an array of size 1000, and fills it with zeros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0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622" name="Google Shape;622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3" name="Google Shape;6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70"/>
          <p:cNvCxnSpPr/>
          <p:nvPr/>
        </p:nvCxnSpPr>
        <p:spPr>
          <a:xfrm rot="10800000">
            <a:off x="5894300" y="2912800"/>
            <a:ext cx="374100" cy="7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70"/>
          <p:cNvSpPr txBox="1"/>
          <p:nvPr/>
        </p:nvSpPr>
        <p:spPr>
          <a:xfrm>
            <a:off x="4776675" y="3591925"/>
            <a:ext cx="4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general: Fills the array with whatever is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32" name="Google Shape;632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33" name="Google Shape;633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2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39" name="Google Shape;639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0" name="Google Shape;6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3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47" name="Google Shape;647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8" name="Google Shape;64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9" name="Google Shape;649;p73"/>
          <p:cNvCxnSpPr>
            <a:stCxn id="650" idx="0"/>
          </p:cNvCxnSpPr>
          <p:nvPr/>
        </p:nvCxnSpPr>
        <p:spPr>
          <a:xfrm flipH="1" rot="10800000">
            <a:off x="3033625" y="3164075"/>
            <a:ext cx="943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73"/>
          <p:cNvSpPr txBox="1"/>
          <p:nvPr/>
        </p:nvSpPr>
        <p:spPr>
          <a:xfrm>
            <a:off x="2376025" y="3656075"/>
            <a:ext cx="1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</p:txBody>
      </p:sp>
      <p:sp>
        <p:nvSpPr>
          <p:cNvPr id="288" name="Google Shape;288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4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57" name="Google Shape;657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58" name="Google Shape;65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9" name="Google Shape;659;p74"/>
          <p:cNvCxnSpPr/>
          <p:nvPr/>
        </p:nvCxnSpPr>
        <p:spPr>
          <a:xfrm rot="10800000">
            <a:off x="5990625" y="3169425"/>
            <a:ext cx="51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74"/>
          <p:cNvSpPr txBox="1"/>
          <p:nvPr/>
        </p:nvSpPr>
        <p:spPr>
          <a:xfrm>
            <a:off x="4365000" y="3656075"/>
            <a:ext cx="45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accessing something in the Vec implementation,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time we want to call a function from there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1" name="Google Shape;661;p74"/>
          <p:cNvCxnSpPr>
            <a:stCxn id="662" idx="0"/>
          </p:cNvCxnSpPr>
          <p:nvPr/>
        </p:nvCxnSpPr>
        <p:spPr>
          <a:xfrm flipH="1" rot="10800000">
            <a:off x="3033625" y="3164075"/>
            <a:ext cx="943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74"/>
          <p:cNvSpPr txBox="1"/>
          <p:nvPr/>
        </p:nvSpPr>
        <p:spPr>
          <a:xfrm>
            <a:off x="2376025" y="3656075"/>
            <a:ext cx="1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5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69" name="Google Shape;669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70" name="Google Shape;6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Google Shape;671;p75"/>
          <p:cNvCxnSpPr/>
          <p:nvPr/>
        </p:nvCxnSpPr>
        <p:spPr>
          <a:xfrm rot="10800000">
            <a:off x="6471825" y="3164075"/>
            <a:ext cx="51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75"/>
          <p:cNvSpPr txBox="1"/>
          <p:nvPr/>
        </p:nvSpPr>
        <p:spPr>
          <a:xfrm>
            <a:off x="4823700" y="3656075"/>
            <a:ext cx="37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new() creates a new Vector with capacity 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3" name="Google Shape;673;p75"/>
          <p:cNvCxnSpPr>
            <a:stCxn id="674" idx="0"/>
          </p:cNvCxnSpPr>
          <p:nvPr/>
        </p:nvCxnSpPr>
        <p:spPr>
          <a:xfrm flipH="1" rot="10800000">
            <a:off x="3033625" y="3164075"/>
            <a:ext cx="943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75"/>
          <p:cNvSpPr txBox="1"/>
          <p:nvPr/>
        </p:nvSpPr>
        <p:spPr>
          <a:xfrm>
            <a:off x="2376025" y="3656075"/>
            <a:ext cx="1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6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specify initial capacity using </a:t>
            </a:r>
            <a:r>
              <a:rPr lang="de">
                <a:solidFill>
                  <a:srgbClr val="00FF00"/>
                </a:solidFill>
              </a:rPr>
              <a:t>Vec::with_capacity() </a:t>
            </a:r>
            <a:r>
              <a:rPr lang="de"/>
              <a:t>instead of Vec::new()</a:t>
            </a:r>
            <a:endParaRPr/>
          </a:p>
        </p:txBody>
      </p:sp>
      <p:sp>
        <p:nvSpPr>
          <p:cNvPr id="681" name="Google Shape;681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82" name="Google Shape;682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7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specify initial capacity using </a:t>
            </a:r>
            <a:r>
              <a:rPr lang="de">
                <a:solidFill>
                  <a:srgbClr val="00FF00"/>
                </a:solidFill>
              </a:rPr>
              <a:t>Vec::with_capacity() </a:t>
            </a:r>
            <a:r>
              <a:rPr lang="de"/>
              <a:t>instead of Vec::new()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0000"/>
                </a:solidFill>
              </a:rPr>
              <a:t>BUT</a:t>
            </a:r>
            <a:r>
              <a:rPr lang="de"/>
              <a:t>: capacity does </a:t>
            </a:r>
            <a:r>
              <a:rPr lang="de">
                <a:solidFill>
                  <a:srgbClr val="FF0000"/>
                </a:solidFill>
              </a:rPr>
              <a:t>not</a:t>
            </a:r>
            <a:r>
              <a:rPr lang="de"/>
              <a:t> equal amount of elements! It just says how many can fit in there</a:t>
            </a:r>
            <a:endParaRPr/>
          </a:p>
        </p:txBody>
      </p:sp>
      <p:sp>
        <p:nvSpPr>
          <p:cNvPr id="688" name="Google Shape;688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89" name="Google Shape;689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8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specify initial capacity using </a:t>
            </a:r>
            <a:r>
              <a:rPr lang="de">
                <a:solidFill>
                  <a:srgbClr val="00FF00"/>
                </a:solidFill>
              </a:rPr>
              <a:t>Vec::with_capacity() </a:t>
            </a:r>
            <a:r>
              <a:rPr lang="de"/>
              <a:t>instead of Vec::new()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0000"/>
                </a:solidFill>
              </a:rPr>
              <a:t>BUT</a:t>
            </a:r>
            <a:r>
              <a:rPr lang="de"/>
              <a:t>: capacity does </a:t>
            </a:r>
            <a:r>
              <a:rPr lang="de">
                <a:solidFill>
                  <a:srgbClr val="FF0000"/>
                </a:solidFill>
              </a:rPr>
              <a:t>not</a:t>
            </a:r>
            <a:r>
              <a:rPr lang="de"/>
              <a:t> equal amount of elements! It just says how many can fit in there</a:t>
            </a:r>
            <a:endParaRPr/>
          </a:p>
        </p:txBody>
      </p:sp>
      <p:sp>
        <p:nvSpPr>
          <p:cNvPr id="695" name="Google Shape;695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6" name="Google Shape;69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3142225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7" name="Google Shape;697;p78"/>
          <p:cNvCxnSpPr/>
          <p:nvPr/>
        </p:nvCxnSpPr>
        <p:spPr>
          <a:xfrm flipH="1" rot="10800000">
            <a:off x="5172350" y="3592100"/>
            <a:ext cx="7485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78"/>
          <p:cNvSpPr txBox="1"/>
          <p:nvPr/>
        </p:nvSpPr>
        <p:spPr>
          <a:xfrm>
            <a:off x="3354450" y="3880650"/>
            <a:ext cx="38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Gets resized* the first time you add an element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</p:txBody>
      </p:sp>
      <p:sp>
        <p:nvSpPr>
          <p:cNvPr id="705" name="Google Shape;705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06" name="Google Shape;706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</p:txBody>
      </p:sp>
      <p:sp>
        <p:nvSpPr>
          <p:cNvPr id="712" name="Google Shape;712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13" name="Google Shape;713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/>
          </a:p>
        </p:txBody>
      </p:sp>
      <p:sp>
        <p:nvSpPr>
          <p:cNvPr id="719" name="Google Shape;719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20" name="Google Shape;720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</p:txBody>
      </p:sp>
      <p:sp>
        <p:nvSpPr>
          <p:cNvPr id="726" name="Google Shape;726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27" name="Google Shape;72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33" name="Google Shape;733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4" name="Google Shape;734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Getting and Setting elements</a:t>
            </a:r>
            <a:endParaRPr/>
          </a:p>
        </p:txBody>
      </p:sp>
      <p:sp>
        <p:nvSpPr>
          <p:cNvPr id="295" name="Google Shape;295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40" name="Google Shape;740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1" name="Google Shape;7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48" name="Google Shape;748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9" name="Google Shape;7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0" name="Google Shape;750;p85"/>
          <p:cNvCxnSpPr/>
          <p:nvPr/>
        </p:nvCxnSpPr>
        <p:spPr>
          <a:xfrm flipH="1" rot="10800000">
            <a:off x="3097825" y="3754800"/>
            <a:ext cx="2109300" cy="50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85"/>
          <p:cNvSpPr txBox="1"/>
          <p:nvPr/>
        </p:nvSpPr>
        <p:spPr>
          <a:xfrm>
            <a:off x="1854750" y="420950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Element at index 0 is 420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58" name="Google Shape;758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59" name="Google Shape;75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0" name="Google Shape;760;p86"/>
          <p:cNvCxnSpPr/>
          <p:nvPr/>
        </p:nvCxnSpPr>
        <p:spPr>
          <a:xfrm flipH="1" rot="10800000">
            <a:off x="3097825" y="3754800"/>
            <a:ext cx="2109300" cy="50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86"/>
          <p:cNvSpPr txBox="1"/>
          <p:nvPr/>
        </p:nvSpPr>
        <p:spPr>
          <a:xfrm>
            <a:off x="1854750" y="420950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Element at index 0 is 420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2" name="Google Shape;762;p86"/>
          <p:cNvCxnSpPr/>
          <p:nvPr/>
        </p:nvCxnSpPr>
        <p:spPr>
          <a:xfrm flipH="1" rot="10800000">
            <a:off x="5017275" y="3741625"/>
            <a:ext cx="10053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86"/>
          <p:cNvSpPr txBox="1"/>
          <p:nvPr/>
        </p:nvSpPr>
        <p:spPr>
          <a:xfrm>
            <a:off x="3857025" y="4436775"/>
            <a:ext cx="20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index 1 is 69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70" name="Google Shape;770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71" name="Google Shape;77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2" name="Google Shape;772;p87"/>
          <p:cNvCxnSpPr/>
          <p:nvPr/>
        </p:nvCxnSpPr>
        <p:spPr>
          <a:xfrm flipH="1" rot="10800000">
            <a:off x="3097825" y="3754800"/>
            <a:ext cx="2109300" cy="50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87"/>
          <p:cNvSpPr txBox="1"/>
          <p:nvPr/>
        </p:nvSpPr>
        <p:spPr>
          <a:xfrm>
            <a:off x="1854750" y="420950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Element at index 0 is 420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4" name="Google Shape;774;p87"/>
          <p:cNvCxnSpPr/>
          <p:nvPr/>
        </p:nvCxnSpPr>
        <p:spPr>
          <a:xfrm flipH="1" rot="10800000">
            <a:off x="5017275" y="3741625"/>
            <a:ext cx="10053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87"/>
          <p:cNvSpPr txBox="1"/>
          <p:nvPr/>
        </p:nvSpPr>
        <p:spPr>
          <a:xfrm>
            <a:off x="3857025" y="4436775"/>
            <a:ext cx="20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index 1 is 69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6" name="Google Shape;776;p87"/>
          <p:cNvCxnSpPr/>
          <p:nvPr/>
        </p:nvCxnSpPr>
        <p:spPr>
          <a:xfrm flipH="1" rot="10800000">
            <a:off x="6845850" y="3773850"/>
            <a:ext cx="855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87"/>
          <p:cNvSpPr txBox="1"/>
          <p:nvPr/>
        </p:nvSpPr>
        <p:spPr>
          <a:xfrm>
            <a:off x="5749800" y="4209500"/>
            <a:ext cx="22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index 2 is 1337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8" name="Google Shape;778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Basics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784" name="Google Shape;784;p8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785" name="Google Shape;785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791" name="Google Shape;791;p8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792" name="Google Shape;792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93" name="Google Shape;79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800" name="Google Shape;800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01" name="Google Shape;80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90"/>
          <p:cNvCxnSpPr/>
          <p:nvPr/>
        </p:nvCxnSpPr>
        <p:spPr>
          <a:xfrm flipH="1" rot="10800000">
            <a:off x="6300500" y="2255325"/>
            <a:ext cx="909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90"/>
          <p:cNvSpPr txBox="1"/>
          <p:nvPr/>
        </p:nvSpPr>
        <p:spPr>
          <a:xfrm>
            <a:off x="5685625" y="3201600"/>
            <a:ext cx="14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09" name="Google Shape;809;p9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810" name="Google Shape;81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11" name="Google Shape;81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91"/>
          <p:cNvSpPr txBox="1"/>
          <p:nvPr/>
        </p:nvSpPr>
        <p:spPr>
          <a:xfrm>
            <a:off x="4883775" y="3212300"/>
            <a:ext cx="14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3" name="Google Shape;813;p91"/>
          <p:cNvCxnSpPr/>
          <p:nvPr/>
        </p:nvCxnSpPr>
        <p:spPr>
          <a:xfrm>
            <a:off x="3605775" y="2351500"/>
            <a:ext cx="1278000" cy="103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91"/>
          <p:cNvCxnSpPr/>
          <p:nvPr/>
        </p:nvCxnSpPr>
        <p:spPr>
          <a:xfrm flipH="1" rot="10800000">
            <a:off x="3595075" y="3447700"/>
            <a:ext cx="1278000" cy="88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20" name="Google Shape;820;p9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821" name="Google Shape;821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22" name="Google Shape;82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92"/>
          <p:cNvSpPr txBox="1"/>
          <p:nvPr/>
        </p:nvSpPr>
        <p:spPr>
          <a:xfrm>
            <a:off x="4477275" y="2764550"/>
            <a:ext cx="33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lines of code! That’s a lot of work!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imagine filling it with 10 elements!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29" name="Google Shape;829;p9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</p:txBody>
      </p:sp>
      <p:sp>
        <p:nvSpPr>
          <p:cNvPr id="830" name="Google Shape;830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Getting and Setting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Common operations</a:t>
            </a:r>
            <a:endParaRPr/>
          </a:p>
        </p:txBody>
      </p:sp>
      <p:sp>
        <p:nvSpPr>
          <p:cNvPr id="302" name="Google Shape;302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37" name="Google Shape;837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43" name="Google Shape;843;p9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44" name="Google Shape;844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45" name="Google Shape;84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88" y="2571749"/>
            <a:ext cx="7073427" cy="4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51" name="Google Shape;851;p9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52" name="Google Shape;852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3" name="Google Shape;85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88" y="2571749"/>
            <a:ext cx="7073427" cy="43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96"/>
          <p:cNvCxnSpPr/>
          <p:nvPr/>
        </p:nvCxnSpPr>
        <p:spPr>
          <a:xfrm flipH="1" rot="10800000">
            <a:off x="3707350" y="2928950"/>
            <a:ext cx="1074600" cy="8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96"/>
          <p:cNvSpPr txBox="1"/>
          <p:nvPr/>
        </p:nvSpPr>
        <p:spPr>
          <a:xfrm>
            <a:off x="2958825" y="3704200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61" name="Google Shape;861;p9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62" name="Google Shape;862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63" name="Google Shape;86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75" y="2571749"/>
            <a:ext cx="7073427" cy="43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4" name="Google Shape;864;p97"/>
          <p:cNvCxnSpPr/>
          <p:nvPr/>
        </p:nvCxnSpPr>
        <p:spPr>
          <a:xfrm flipH="1" rot="10800000">
            <a:off x="3707350" y="2928950"/>
            <a:ext cx="1074600" cy="8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97"/>
          <p:cNvSpPr txBox="1"/>
          <p:nvPr/>
        </p:nvSpPr>
        <p:spPr>
          <a:xfrm>
            <a:off x="2958825" y="3704200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6" name="Google Shape;866;p97"/>
          <p:cNvCxnSpPr/>
          <p:nvPr/>
        </p:nvCxnSpPr>
        <p:spPr>
          <a:xfrm rot="10800000">
            <a:off x="6380675" y="2955525"/>
            <a:ext cx="321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97"/>
          <p:cNvSpPr txBox="1"/>
          <p:nvPr/>
        </p:nvSpPr>
        <p:spPr>
          <a:xfrm>
            <a:off x="5557300" y="3704200"/>
            <a:ext cx="1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 with those values!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73" name="Google Shape;873;p9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74" name="Google Shape;874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75" name="Google Shape;87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4" y="2571750"/>
            <a:ext cx="6863650" cy="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81" name="Google Shape;881;p9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82" name="Google Shape;882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83" name="Google Shape;88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4" y="2571750"/>
            <a:ext cx="6863650" cy="47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4" name="Google Shape;884;p99"/>
          <p:cNvCxnSpPr/>
          <p:nvPr/>
        </p:nvCxnSpPr>
        <p:spPr>
          <a:xfrm flipH="1" rot="10800000">
            <a:off x="4161825" y="2966175"/>
            <a:ext cx="12726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99"/>
          <p:cNvSpPr txBox="1"/>
          <p:nvPr/>
        </p:nvSpPr>
        <p:spPr>
          <a:xfrm>
            <a:off x="3434675" y="3501000"/>
            <a:ext cx="14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91" name="Google Shape;891;p10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92" name="Google Shape;892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93" name="Google Shape;89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4" y="2571750"/>
            <a:ext cx="6863650" cy="47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4" name="Google Shape;894;p100"/>
          <p:cNvCxnSpPr/>
          <p:nvPr/>
        </p:nvCxnSpPr>
        <p:spPr>
          <a:xfrm flipH="1" rot="10800000">
            <a:off x="4161825" y="2966175"/>
            <a:ext cx="12726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" name="Google Shape;895;p100"/>
          <p:cNvSpPr txBox="1"/>
          <p:nvPr/>
        </p:nvSpPr>
        <p:spPr>
          <a:xfrm>
            <a:off x="3434675" y="3501000"/>
            <a:ext cx="14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6" name="Google Shape;896;p100"/>
          <p:cNvCxnSpPr/>
          <p:nvPr/>
        </p:nvCxnSpPr>
        <p:spPr>
          <a:xfrm rot="10800000">
            <a:off x="6241675" y="2971775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100"/>
          <p:cNvSpPr txBox="1"/>
          <p:nvPr/>
        </p:nvSpPr>
        <p:spPr>
          <a:xfrm>
            <a:off x="5851325" y="3501000"/>
            <a:ext cx="2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 a 5 … 1000 times!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8" name="Google Shape;898;p100"/>
          <p:cNvCxnSpPr/>
          <p:nvPr/>
        </p:nvCxnSpPr>
        <p:spPr>
          <a:xfrm rot="10800000">
            <a:off x="7107825" y="2987775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04" name="Google Shape;904;p10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05" name="Google Shape;905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11" name="Google Shape;911;p10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12" name="Google Shape;912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13" name="Google Shape;91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19" name="Google Shape;919;p10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20" name="Google Shape;920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21" name="Google Shape;92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03"/>
          <p:cNvSpPr/>
          <p:nvPr/>
        </p:nvSpPr>
        <p:spPr>
          <a:xfrm>
            <a:off x="4915700" y="2153675"/>
            <a:ext cx="1946200" cy="1144175"/>
          </a:xfrm>
          <a:custGeom>
            <a:rect b="b" l="l" r="r" t="t"/>
            <a:pathLst>
              <a:path extrusionOk="0" h="45767" w="77848">
                <a:moveTo>
                  <a:pt x="0" y="45767"/>
                </a:moveTo>
                <a:cubicBezTo>
                  <a:pt x="3645" y="40912"/>
                  <a:pt x="11466" y="40848"/>
                  <a:pt x="17537" y="40848"/>
                </a:cubicBezTo>
                <a:cubicBezTo>
                  <a:pt x="32453" y="40848"/>
                  <a:pt x="48384" y="44246"/>
                  <a:pt x="62235" y="38710"/>
                </a:cubicBezTo>
                <a:cubicBezTo>
                  <a:pt x="75154" y="33546"/>
                  <a:pt x="74023" y="13377"/>
                  <a:pt x="7784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23" name="Google Shape;923;p103"/>
          <p:cNvSpPr/>
          <p:nvPr/>
        </p:nvSpPr>
        <p:spPr>
          <a:xfrm>
            <a:off x="6861900" y="2148325"/>
            <a:ext cx="273225" cy="1112100"/>
          </a:xfrm>
          <a:custGeom>
            <a:rect b="b" l="l" r="r" t="t"/>
            <a:pathLst>
              <a:path extrusionOk="0" h="44484" w="10929">
                <a:moveTo>
                  <a:pt x="8126" y="44484"/>
                </a:moveTo>
                <a:cubicBezTo>
                  <a:pt x="17548" y="32718"/>
                  <a:pt x="0" y="15073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24" name="Google Shape;924;p103"/>
          <p:cNvSpPr txBox="1"/>
          <p:nvPr/>
        </p:nvSpPr>
        <p:spPr>
          <a:xfrm>
            <a:off x="5920875" y="1538075"/>
            <a:ext cx="26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arrays, this needs to be known at compile-time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30" name="Google Shape;930;p10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31" name="Google Shape;931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32" name="Google Shape;9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3" name="Google Shape;933;p104"/>
          <p:cNvCxnSpPr/>
          <p:nvPr/>
        </p:nvCxnSpPr>
        <p:spPr>
          <a:xfrm flipH="1" rot="10800000">
            <a:off x="6075925" y="2073575"/>
            <a:ext cx="10641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4" name="Google Shape;934;p104"/>
          <p:cNvSpPr txBox="1"/>
          <p:nvPr/>
        </p:nvSpPr>
        <p:spPr>
          <a:xfrm>
            <a:off x="6300500" y="1768675"/>
            <a:ext cx="26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is determined at runtime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40" name="Google Shape;940;p10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41" name="Google Shape;941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42" name="Google Shape;94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05"/>
          <p:cNvSpPr/>
          <p:nvPr/>
        </p:nvSpPr>
        <p:spPr>
          <a:xfrm>
            <a:off x="4985200" y="3677475"/>
            <a:ext cx="3036925" cy="454450"/>
          </a:xfrm>
          <a:custGeom>
            <a:rect b="b" l="l" r="r" t="t"/>
            <a:pathLst>
              <a:path extrusionOk="0" h="18178" w="121477">
                <a:moveTo>
                  <a:pt x="0" y="18178"/>
                </a:moveTo>
                <a:cubicBezTo>
                  <a:pt x="5450" y="9103"/>
                  <a:pt x="20430" y="11637"/>
                  <a:pt x="31011" y="11335"/>
                </a:cubicBezTo>
                <a:cubicBezTo>
                  <a:pt x="61390" y="10467"/>
                  <a:pt x="99970" y="21473"/>
                  <a:pt x="1214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4" name="Google Shape;944;p105"/>
          <p:cNvSpPr/>
          <p:nvPr/>
        </p:nvSpPr>
        <p:spPr>
          <a:xfrm>
            <a:off x="4407775" y="3640050"/>
            <a:ext cx="3555525" cy="256625"/>
          </a:xfrm>
          <a:custGeom>
            <a:rect b="b" l="l" r="r" t="t"/>
            <a:pathLst>
              <a:path extrusionOk="0" h="10265" w="142221">
                <a:moveTo>
                  <a:pt x="0" y="10265"/>
                </a:moveTo>
                <a:cubicBezTo>
                  <a:pt x="45094" y="-4758"/>
                  <a:pt x="97123" y="15009"/>
                  <a:pt x="14222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5" name="Google Shape;945;p105"/>
          <p:cNvSpPr/>
          <p:nvPr/>
        </p:nvSpPr>
        <p:spPr>
          <a:xfrm>
            <a:off x="7369825" y="3752325"/>
            <a:ext cx="759225" cy="401000"/>
          </a:xfrm>
          <a:custGeom>
            <a:rect b="b" l="l" r="r" t="t"/>
            <a:pathLst>
              <a:path extrusionOk="0" h="16040" w="30369">
                <a:moveTo>
                  <a:pt x="0" y="16040"/>
                </a:moveTo>
                <a:cubicBezTo>
                  <a:pt x="11226" y="13794"/>
                  <a:pt x="22268" y="8089"/>
                  <a:pt x="3036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6" name="Google Shape;946;p105"/>
          <p:cNvSpPr txBox="1"/>
          <p:nvPr/>
        </p:nvSpPr>
        <p:spPr>
          <a:xfrm>
            <a:off x="7963300" y="3212325"/>
            <a:ext cx="12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dynamic at all!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52" name="Google Shape;952;p10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53" name="Google Shape;953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54" name="Google Shape;95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50" y="2780825"/>
            <a:ext cx="6519099" cy="18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60" name="Google Shape;960;p10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61" name="Google Shape;961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62" name="Google Shape;962;p107"/>
          <p:cNvSpPr txBox="1"/>
          <p:nvPr/>
        </p:nvSpPr>
        <p:spPr>
          <a:xfrm>
            <a:off x="8064900" y="3490325"/>
            <a:ext cx="10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changed!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still worked!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3" name="Google Shape;96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50" y="2780825"/>
            <a:ext cx="6519099" cy="18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107"/>
          <p:cNvSpPr/>
          <p:nvPr/>
        </p:nvSpPr>
        <p:spPr>
          <a:xfrm>
            <a:off x="7412600" y="3704200"/>
            <a:ext cx="652300" cy="181800"/>
          </a:xfrm>
          <a:custGeom>
            <a:rect b="b" l="l" r="r" t="t"/>
            <a:pathLst>
              <a:path extrusionOk="0" h="7272" w="26092">
                <a:moveTo>
                  <a:pt x="0" y="0"/>
                </a:moveTo>
                <a:cubicBezTo>
                  <a:pt x="8453" y="3172"/>
                  <a:pt x="17063" y="7272"/>
                  <a:pt x="26092" y="72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65" name="Google Shape;965;p107"/>
          <p:cNvSpPr/>
          <p:nvPr/>
        </p:nvSpPr>
        <p:spPr>
          <a:xfrm>
            <a:off x="7289625" y="3982225"/>
            <a:ext cx="812700" cy="197825"/>
          </a:xfrm>
          <a:custGeom>
            <a:rect b="b" l="l" r="r" t="t"/>
            <a:pathLst>
              <a:path extrusionOk="0" h="7913" w="32508">
                <a:moveTo>
                  <a:pt x="0" y="7913"/>
                </a:moveTo>
                <a:cubicBezTo>
                  <a:pt x="9684" y="2382"/>
                  <a:pt x="21356" y="0"/>
                  <a:pt x="3250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  <p:sp>
        <p:nvSpPr>
          <p:cNvPr id="971" name="Google Shape;971;p10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972" name="Google Shape;972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978" name="Google Shape;978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79" name="Google Shape;97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38" y="2116974"/>
            <a:ext cx="6645323" cy="24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1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986" name="Google Shape;986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87" name="Google Shape;98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38" y="2116974"/>
            <a:ext cx="6645323" cy="24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110"/>
          <p:cNvSpPr txBox="1"/>
          <p:nvPr/>
        </p:nvSpPr>
        <p:spPr>
          <a:xfrm>
            <a:off x="6348600" y="2456350"/>
            <a:ext cx="27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element at index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9" name="Google Shape;989;p110"/>
          <p:cNvCxnSpPr>
            <a:stCxn id="988" idx="1"/>
          </p:cNvCxnSpPr>
          <p:nvPr/>
        </p:nvCxnSpPr>
        <p:spPr>
          <a:xfrm rot="10800000">
            <a:off x="4926300" y="265645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110"/>
          <p:cNvSpPr txBox="1"/>
          <p:nvPr/>
        </p:nvSpPr>
        <p:spPr>
          <a:xfrm>
            <a:off x="6348600" y="3889250"/>
            <a:ext cx="27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element at index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1" name="Google Shape;991;p110"/>
          <p:cNvCxnSpPr>
            <a:stCxn id="990" idx="1"/>
          </p:cNvCxnSpPr>
          <p:nvPr/>
        </p:nvCxnSpPr>
        <p:spPr>
          <a:xfrm rot="10800000">
            <a:off x="4926300" y="408935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98" name="Google Shape;998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99" name="Google Shape;99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38" y="2116974"/>
            <a:ext cx="6645323" cy="24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11"/>
          <p:cNvSpPr txBox="1"/>
          <p:nvPr/>
        </p:nvSpPr>
        <p:spPr>
          <a:xfrm>
            <a:off x="6459600" y="2816650"/>
            <a:ext cx="1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p111"/>
          <p:cNvSpPr/>
          <p:nvPr/>
        </p:nvSpPr>
        <p:spPr>
          <a:xfrm>
            <a:off x="691850" y="2116975"/>
            <a:ext cx="502800" cy="257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2" name="Google Shape;1002;p111"/>
          <p:cNvCxnSpPr>
            <a:stCxn id="1000" idx="1"/>
          </p:cNvCxnSpPr>
          <p:nvPr/>
        </p:nvCxnSpPr>
        <p:spPr>
          <a:xfrm rot="10800000">
            <a:off x="5568000" y="3016750"/>
            <a:ext cx="8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3" name="Google Shape;1003;p111"/>
          <p:cNvSpPr txBox="1"/>
          <p:nvPr/>
        </p:nvSpPr>
        <p:spPr>
          <a:xfrm>
            <a:off x="6459600" y="4192400"/>
            <a:ext cx="1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4" name="Google Shape;1004;p111"/>
          <p:cNvCxnSpPr>
            <a:stCxn id="1003" idx="1"/>
          </p:cNvCxnSpPr>
          <p:nvPr/>
        </p:nvCxnSpPr>
        <p:spPr>
          <a:xfrm rot="10800000">
            <a:off x="5568000" y="4392500"/>
            <a:ext cx="8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11" name="Google Shape;1011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12" name="Google Shape;101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152923"/>
            <a:ext cx="7153275" cy="2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1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19" name="Google Shape;1019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0" name="Google Shape;102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152923"/>
            <a:ext cx="7153275" cy="24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1" name="Google Shape;1021;p113"/>
          <p:cNvCxnSpPr/>
          <p:nvPr/>
        </p:nvCxnSpPr>
        <p:spPr>
          <a:xfrm rot="10800000">
            <a:off x="2825150" y="2669225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113"/>
          <p:cNvSpPr txBox="1"/>
          <p:nvPr/>
        </p:nvSpPr>
        <p:spPr>
          <a:xfrm>
            <a:off x="4268750" y="24691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the element at index 3 to 60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3" name="Google Shape;1023;p113"/>
          <p:cNvCxnSpPr/>
          <p:nvPr/>
        </p:nvCxnSpPr>
        <p:spPr>
          <a:xfrm rot="10800000">
            <a:off x="2825150" y="4075400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113"/>
          <p:cNvSpPr txBox="1"/>
          <p:nvPr/>
        </p:nvSpPr>
        <p:spPr>
          <a:xfrm>
            <a:off x="4268750" y="38753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the element at index 3 to 60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</p:txBody>
      </p:sp>
      <p:sp>
        <p:nvSpPr>
          <p:cNvPr id="316" name="Google Shape;316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31" name="Google Shape;1031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2" name="Google Shape;103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152923"/>
            <a:ext cx="7153275" cy="24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3" name="Google Shape;1033;p114"/>
          <p:cNvCxnSpPr/>
          <p:nvPr/>
        </p:nvCxnSpPr>
        <p:spPr>
          <a:xfrm rot="10800000">
            <a:off x="3236825" y="3011425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114"/>
          <p:cNvSpPr txBox="1"/>
          <p:nvPr/>
        </p:nvSpPr>
        <p:spPr>
          <a:xfrm>
            <a:off x="4648375" y="270362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would crash the program!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index is out of bounds!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5" name="Google Shape;1035;p114"/>
          <p:cNvCxnSpPr/>
          <p:nvPr/>
        </p:nvCxnSpPr>
        <p:spPr>
          <a:xfrm rot="10800000">
            <a:off x="3236825" y="4390875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114"/>
          <p:cNvSpPr txBox="1"/>
          <p:nvPr/>
        </p:nvSpPr>
        <p:spPr>
          <a:xfrm>
            <a:off x="4648375" y="40830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would crash the program!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index is out of bounds!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7" name="Google Shape;1037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43" name="Google Shape;1043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44" name="Google Shape;104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115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115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  <p:sp>
        <p:nvSpPr>
          <p:cNvPr id="1048" name="Google Shape;1048;p115"/>
          <p:cNvSpPr/>
          <p:nvPr/>
        </p:nvSpPr>
        <p:spPr>
          <a:xfrm>
            <a:off x="229500" y="217880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54" name="Google Shape;1054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55" name="Google Shape;105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116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116"/>
          <p:cNvCxnSpPr>
            <a:endCxn id="1058" idx="2"/>
          </p:cNvCxnSpPr>
          <p:nvPr/>
        </p:nvCxnSpPr>
        <p:spPr>
          <a:xfrm flipH="1" rot="10800000">
            <a:off x="2846550" y="2486225"/>
            <a:ext cx="4237200" cy="33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8" name="Google Shape;1058;p116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9" name="Google Shape;1059;p116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0" name="Google Shape;1060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  <p:sp>
        <p:nvSpPr>
          <p:cNvPr id="1061" name="Google Shape;1061;p116"/>
          <p:cNvSpPr/>
          <p:nvPr/>
        </p:nvSpPr>
        <p:spPr>
          <a:xfrm>
            <a:off x="229500" y="217880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67" name="Google Shape;1067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68" name="Google Shape;1068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9" name="Google Shape;1069;p117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p117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1" name="Google Shape;1071;p117"/>
          <p:cNvCxnSpPr/>
          <p:nvPr/>
        </p:nvCxnSpPr>
        <p:spPr>
          <a:xfrm rot="10800000">
            <a:off x="2944050" y="280610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2" name="Google Shape;1072;p117"/>
          <p:cNvCxnSpPr/>
          <p:nvPr/>
        </p:nvCxnSpPr>
        <p:spPr>
          <a:xfrm flipH="1" rot="10800000">
            <a:off x="2944050" y="2806100"/>
            <a:ext cx="2880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117"/>
          <p:cNvCxnSpPr/>
          <p:nvPr/>
        </p:nvCxnSpPr>
        <p:spPr>
          <a:xfrm rot="10800000">
            <a:off x="5824950" y="2510300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117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117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  <p:sp>
        <p:nvSpPr>
          <p:cNvPr id="1077" name="Google Shape;1077;p117"/>
          <p:cNvSpPr/>
          <p:nvPr/>
        </p:nvSpPr>
        <p:spPr>
          <a:xfrm>
            <a:off x="229500" y="217880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83" name="Google Shape;1083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84" name="Google Shape;108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5" name="Google Shape;1085;p118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118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7" name="Google Shape;1087;p118"/>
          <p:cNvCxnSpPr/>
          <p:nvPr/>
        </p:nvCxnSpPr>
        <p:spPr>
          <a:xfrm rot="10800000">
            <a:off x="4387100" y="280610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88" name="Google Shape;1088;p118"/>
          <p:cNvCxnSpPr/>
          <p:nvPr/>
        </p:nvCxnSpPr>
        <p:spPr>
          <a:xfrm>
            <a:off x="4387100" y="2806100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118"/>
          <p:cNvCxnSpPr/>
          <p:nvPr/>
        </p:nvCxnSpPr>
        <p:spPr>
          <a:xfrm rot="10800000">
            <a:off x="5204600" y="2510300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118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1" name="Google Shape;1091;p118"/>
          <p:cNvSpPr/>
          <p:nvPr/>
        </p:nvSpPr>
        <p:spPr>
          <a:xfrm>
            <a:off x="3775900" y="3050613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118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  <p:sp>
        <p:nvSpPr>
          <p:cNvPr id="1094" name="Google Shape;1094;p118"/>
          <p:cNvSpPr/>
          <p:nvPr/>
        </p:nvSpPr>
        <p:spPr>
          <a:xfrm>
            <a:off x="229500" y="217880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1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100" name="Google Shape;1100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01" name="Google Shape;110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2" name="Google Shape;1102;p119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119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119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119"/>
          <p:cNvSpPr/>
          <p:nvPr/>
        </p:nvSpPr>
        <p:spPr>
          <a:xfrm>
            <a:off x="3775900" y="3050613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119"/>
          <p:cNvSpPr/>
          <p:nvPr/>
        </p:nvSpPr>
        <p:spPr>
          <a:xfrm>
            <a:off x="751015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7" name="Google Shape;1107;p119"/>
          <p:cNvCxnSpPr>
            <a:endCxn id="1106" idx="2"/>
          </p:cNvCxnSpPr>
          <p:nvPr/>
        </p:nvCxnSpPr>
        <p:spPr>
          <a:xfrm flipH="1" rot="10800000">
            <a:off x="4998100" y="2486225"/>
            <a:ext cx="2766000" cy="74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8" name="Google Shape;1108;p119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  <p:sp>
        <p:nvSpPr>
          <p:cNvPr id="1110" name="Google Shape;1110;p119"/>
          <p:cNvSpPr/>
          <p:nvPr/>
        </p:nvSpPr>
        <p:spPr>
          <a:xfrm>
            <a:off x="229500" y="217880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116" name="Google Shape;1116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17" name="Google Shape;111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8" name="Google Shape;1118;p120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120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120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120"/>
          <p:cNvSpPr/>
          <p:nvPr/>
        </p:nvSpPr>
        <p:spPr>
          <a:xfrm>
            <a:off x="3775900" y="3050613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120"/>
          <p:cNvSpPr/>
          <p:nvPr/>
        </p:nvSpPr>
        <p:spPr>
          <a:xfrm>
            <a:off x="751015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3" name="Google Shape;1123;p120"/>
          <p:cNvCxnSpPr>
            <a:endCxn id="1124" idx="2"/>
          </p:cNvCxnSpPr>
          <p:nvPr/>
        </p:nvCxnSpPr>
        <p:spPr>
          <a:xfrm flipH="1" rot="10800000">
            <a:off x="5008450" y="2486225"/>
            <a:ext cx="1440300" cy="110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5" name="Google Shape;1125;p120"/>
          <p:cNvSpPr/>
          <p:nvPr/>
        </p:nvSpPr>
        <p:spPr>
          <a:xfrm>
            <a:off x="3775900" y="3432788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120"/>
          <p:cNvSpPr/>
          <p:nvPr/>
        </p:nvSpPr>
        <p:spPr>
          <a:xfrm>
            <a:off x="2259425" y="3432788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120"/>
          <p:cNvSpPr/>
          <p:nvPr/>
        </p:nvSpPr>
        <p:spPr>
          <a:xfrm>
            <a:off x="6194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7" name="Google Shape;1127;p120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Getting/Setting</a:t>
            </a:r>
            <a:endParaRPr/>
          </a:p>
        </p:txBody>
      </p:sp>
      <p:sp>
        <p:nvSpPr>
          <p:cNvPr id="1129" name="Google Shape;1129;p120"/>
          <p:cNvSpPr/>
          <p:nvPr/>
        </p:nvSpPr>
        <p:spPr>
          <a:xfrm>
            <a:off x="229500" y="2178800"/>
            <a:ext cx="522600" cy="28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  <p:sp>
        <p:nvSpPr>
          <p:cNvPr id="1135" name="Google Shape;1135;p12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</a:t>
            </a:r>
            <a:endParaRPr/>
          </a:p>
        </p:txBody>
      </p:sp>
      <p:sp>
        <p:nvSpPr>
          <p:cNvPr id="1136" name="Google Shape;1136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2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42" name="Google Shape;1142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43" name="Google Shape;114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2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50" name="Google Shape;1150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51" name="Google Shape;115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2" name="Google Shape;1152;p123"/>
          <p:cNvCxnSpPr/>
          <p:nvPr/>
        </p:nvCxnSpPr>
        <p:spPr>
          <a:xfrm rot="10800000">
            <a:off x="3137950" y="236752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23"/>
          <p:cNvSpPr txBox="1"/>
          <p:nvPr/>
        </p:nvSpPr>
        <p:spPr>
          <a:xfrm>
            <a:off x="4971850" y="2167425"/>
            <a:ext cx="32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Array contain any elements?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4" name="Google Shape;1154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Arrays and Vectors - Common operations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