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</p:sldIdLst>
  <p:sldSz cy="5143500" cx="9144000"/>
  <p:notesSz cx="6858000" cy="9144000"/>
  <p:embeddedFontLst>
    <p:embeddedFont>
      <p:font typeface="Montserrat"/>
      <p:regular r:id="rId157"/>
      <p:bold r:id="rId158"/>
      <p:italic r:id="rId159"/>
      <p:boldItalic r:id="rId160"/>
    </p:embeddedFont>
    <p:embeddedFont>
      <p:font typeface="Lato"/>
      <p:regular r:id="rId161"/>
      <p:bold r:id="rId162"/>
      <p:italic r:id="rId163"/>
      <p:boldItalic r:id="rId1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BFBEF8-43DE-479A-AEB8-B5634D6B08C3}">
  <a:tblStyle styleId="{CBBFBEF8-43DE-479A-AEB8-B5634D6B0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164" Type="http://schemas.openxmlformats.org/officeDocument/2006/relationships/font" Target="fonts/Lato-boldItalic.fntdata"/><Relationship Id="rId163" Type="http://schemas.openxmlformats.org/officeDocument/2006/relationships/font" Target="fonts/Lato-italic.fntdata"/><Relationship Id="rId162" Type="http://schemas.openxmlformats.org/officeDocument/2006/relationships/font" Target="fonts/Lato-bold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Lato-regular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Italic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italic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font" Target="fonts/Montserrat-bold.fntdata"/><Relationship Id="rId157" Type="http://schemas.openxmlformats.org/officeDocument/2006/relationships/font" Target="fonts/Montserrat-regular.fntdata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a48c981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a48c981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a48c9811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a48c9811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9a48c9811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9a48c9811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9a48c9811b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9a48c9811b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a48c9811b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a48c9811b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9a48c9811b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9a48c9811b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9a48c9811b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9a48c9811b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9a48c9811b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9a48c9811b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9a48c9811b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9a48c9811b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9a48c9811b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9a48c9811b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9a48c9811b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9a48c9811b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9a48c9811b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9a48c9811b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48c9811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a48c9811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9a48c9811b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9a48c9811b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9a48c9811b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9a48c9811b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9a48c9811b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9a48c9811b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9a48c9811b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9a48c9811b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9a48c9811b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9a48c9811b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9a48c9811b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9a48c9811b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9a48c9811b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9a48c9811b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9a48c9811b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9a48c9811b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9a48c9811b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9a48c9811b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9a48c9811b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9a48c9811b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a48c9811b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a48c9811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9a48c9811b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9a48c9811b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9a48c9811b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9a48c9811b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9a48c9811b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9a48c9811b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9a48c9811b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9a48c9811b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9a48c9811b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9a48c9811b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9a48c9811b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9a48c9811b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9a48c9811b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9a48c9811b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9a48c9811b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9a48c9811b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9a48c9811b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9a48c9811b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9a48c9811b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9a48c9811b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a48c9811b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a48c9811b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9a48c9811b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9a48c9811b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9a48c9811b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9a48c9811b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9a48c9811b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9a48c9811b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9a48c9811b_0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9a48c9811b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9a48c9811b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9a48c9811b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9a48c9811b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9a48c9811b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9a48c9811b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9a48c9811b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9a48c9811b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9a48c9811b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9a48c9811b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9a48c9811b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9a48c9811b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9a48c9811b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a48c9811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a48c9811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9a48c9811b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9a48c9811b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9a48c9811b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9a48c9811b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9a48c9811b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9a48c9811b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9a48c9811b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9a48c9811b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9a48c9811b_0_2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9a48c9811b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9a48c9811b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9a48c9811b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9a48c9811b_0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9a48c9811b_0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9a48c9811b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9a48c9811b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9a48c9811b_0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9a48c9811b_0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9a48c9811b_0_2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9a48c9811b_0_2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a48c9811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a48c9811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9a48c9811b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9a48c9811b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48c9811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a48c9811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a48c9811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a48c9811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a48c9811b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a48c9811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a48c9811b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a48c9811b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48c981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48c981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a48c9811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a48c9811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a48c9811b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a48c9811b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a48c9811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a48c9811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a48c9811b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a48c9811b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a48c9811b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a48c9811b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a48c9811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a48c9811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a48c9811b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a48c9811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a48c9811b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a48c9811b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a48c9811b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a48c9811b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a48c9811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a48c9811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48c9811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48c9811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a48c9811b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a48c9811b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a48c9811b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a48c9811b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a48c9811b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a48c9811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a48c9811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a48c9811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a48c9811b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a48c9811b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a48c9811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a48c9811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a48c9811b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a48c9811b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a48c9811b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a48c9811b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a48c9811b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a48c9811b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a48c9811b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a48c9811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a48c9811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a48c9811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a48c9811b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a48c9811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a48c9811b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a48c9811b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a48c9811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a48c9811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a48c9811b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a48c9811b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a48c9811b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a48c9811b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a48c9811b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9a48c9811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a48c9811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a48c9811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a48c9811b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9a48c9811b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a48c9811b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a48c9811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a48c9811b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a48c9811b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a48c9811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a48c9811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a48c9811b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a48c9811b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9a48c9811b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9a48c9811b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a48c9811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a48c9811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a48c9811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a48c9811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a48c9811b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a48c9811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a48c9811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a48c9811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a48c9811b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a48c9811b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a48c9811b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a48c9811b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a48c9811b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a48c9811b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a48c9811b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a48c9811b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a48c9811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a48c9811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a48c9811b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a48c9811b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a48c9811b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a48c9811b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a48c9811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9a48c9811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9a48c9811b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9a48c9811b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a48c9811b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a48c9811b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a48c9811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a48c9811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9a48c9811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9a48c9811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9a48c9811b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9a48c9811b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a48c9811b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a48c9811b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a48c9811b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a48c9811b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a48c9811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a48c9811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9a48c9811b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9a48c9811b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a48c9811b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a48c9811b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9a48c9811b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9a48c9811b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a48c9811b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9a48c9811b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9a48c9811b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9a48c9811b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9a48c9811b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9a48c9811b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9a48c9811b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9a48c9811b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9a48c9811b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9a48c9811b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9a48c9811b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9a48c9811b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9a48c9811b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9a48c9811b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a48c9811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a48c9811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9a48c9811b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9a48c9811b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a48c9811b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a48c9811b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9a48c9811b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9a48c9811b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9a48c9811b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9a48c9811b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9a48c9811b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9a48c9811b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9a48c9811b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9a48c9811b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9a48c9811b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9a48c9811b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9a48c9811b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9a48c9811b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9a48c9811b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9a48c9811b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9a48c9811b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9a48c9811b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a48c9811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a48c9811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9a48c9811b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9a48c9811b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a48c9811b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a48c9811b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9a48c9811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9a48c9811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9a48c9811b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9a48c9811b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9a48c9811b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9a48c9811b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9a48c9811b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9a48c9811b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9a48c9811b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9a48c9811b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9a48c9811b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9a48c9811b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a48c9811b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a48c9811b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9a48c9811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9a48c9811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9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5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5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5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4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1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1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7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7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9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9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9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9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0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0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0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0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0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0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2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2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2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2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54" name="Google Shape;954;p11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 (true or false):</a:t>
            </a:r>
            <a:endParaRPr/>
          </a:p>
        </p:txBody>
      </p:sp>
      <p:sp>
        <p:nvSpPr>
          <p:cNvPr id="955" name="Google Shape;955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61" name="Google Shape;961;p11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</a:t>
            </a:r>
            <a:r>
              <a:rPr lang="de"/>
              <a:t> (true or false)</a:t>
            </a:r>
            <a:r>
              <a:rPr lang="de"/>
              <a:t>:</a:t>
            </a:r>
            <a:endParaRPr/>
          </a:p>
        </p:txBody>
      </p:sp>
      <p:sp>
        <p:nvSpPr>
          <p:cNvPr id="962" name="Google Shape;962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63" name="Google Shape;96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326700"/>
            <a:ext cx="6240826" cy="25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69" name="Google Shape;969;p11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</a:t>
            </a:r>
            <a:r>
              <a:rPr lang="de"/>
              <a:t> (true or false)</a:t>
            </a:r>
            <a:r>
              <a:rPr lang="de"/>
              <a:t>:</a:t>
            </a:r>
            <a:endParaRPr/>
          </a:p>
        </p:txBody>
      </p:sp>
      <p:sp>
        <p:nvSpPr>
          <p:cNvPr id="970" name="Google Shape;970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71" name="Google Shape;971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326700"/>
            <a:ext cx="6240826" cy="2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14"/>
          <p:cNvSpPr/>
          <p:nvPr/>
        </p:nvSpPr>
        <p:spPr>
          <a:xfrm>
            <a:off x="693300" y="2326700"/>
            <a:ext cx="604200" cy="25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0/3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114"/>
          <p:cNvSpPr txBox="1"/>
          <p:nvPr/>
        </p:nvSpPr>
        <p:spPr>
          <a:xfrm>
            <a:off x="3723400" y="23793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results of each line?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79" name="Google Shape;979;p11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Conditions are expressions which return a boolean</a:t>
            </a:r>
            <a:r>
              <a:rPr lang="de"/>
              <a:t> (true or false)</a:t>
            </a:r>
            <a:r>
              <a:rPr lang="de"/>
              <a:t>:</a:t>
            </a:r>
            <a:endParaRPr/>
          </a:p>
        </p:txBody>
      </p:sp>
      <p:sp>
        <p:nvSpPr>
          <p:cNvPr id="980" name="Google Shape;980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81" name="Google Shape;98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326700"/>
            <a:ext cx="6240826" cy="2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15"/>
          <p:cNvSpPr/>
          <p:nvPr/>
        </p:nvSpPr>
        <p:spPr>
          <a:xfrm>
            <a:off x="693300" y="2326700"/>
            <a:ext cx="604200" cy="25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115"/>
          <p:cNvSpPr txBox="1"/>
          <p:nvPr/>
        </p:nvSpPr>
        <p:spPr>
          <a:xfrm>
            <a:off x="3723400" y="23793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results of each line?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115"/>
          <p:cNvSpPr txBox="1"/>
          <p:nvPr/>
        </p:nvSpPr>
        <p:spPr>
          <a:xfrm>
            <a:off x="5375525" y="2811325"/>
            <a:ext cx="26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115"/>
          <p:cNvSpPr txBox="1"/>
          <p:nvPr/>
        </p:nvSpPr>
        <p:spPr>
          <a:xfrm>
            <a:off x="6316550" y="3944825"/>
            <a:ext cx="26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115"/>
          <p:cNvSpPr txBox="1"/>
          <p:nvPr/>
        </p:nvSpPr>
        <p:spPr>
          <a:xfrm>
            <a:off x="7487450" y="4228200"/>
            <a:ext cx="26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115"/>
          <p:cNvSpPr txBox="1"/>
          <p:nvPr/>
        </p:nvSpPr>
        <p:spPr>
          <a:xfrm>
            <a:off x="7118550" y="3661450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8" name="Google Shape;988;p115"/>
          <p:cNvSpPr txBox="1"/>
          <p:nvPr/>
        </p:nvSpPr>
        <p:spPr>
          <a:xfrm>
            <a:off x="5979700" y="3378075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115"/>
          <p:cNvSpPr txBox="1"/>
          <p:nvPr/>
        </p:nvSpPr>
        <p:spPr>
          <a:xfrm>
            <a:off x="6316550" y="3113425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0" name="Google Shape;990;p115"/>
          <p:cNvSpPr txBox="1"/>
          <p:nvPr/>
        </p:nvSpPr>
        <p:spPr>
          <a:xfrm>
            <a:off x="6803200" y="4500900"/>
            <a:ext cx="7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96" name="Google Shape;996;p11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</a:t>
            </a:r>
            <a:r>
              <a:rPr lang="de"/>
              <a:t>like</a:t>
            </a:r>
            <a:r>
              <a:rPr lang="de"/>
              <a:t> this:</a:t>
            </a:r>
            <a:endParaRPr/>
          </a:p>
        </p:txBody>
      </p:sp>
      <p:sp>
        <p:nvSpPr>
          <p:cNvPr id="997" name="Google Shape;997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98" name="Google Shape;99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04" name="Google Shape;1004;p11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05" name="Google Shape;1005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06" name="Google Shape;100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7" name="Google Shape;1007;p117"/>
          <p:cNvCxnSpPr/>
          <p:nvPr/>
        </p:nvCxnSpPr>
        <p:spPr>
          <a:xfrm rot="10800000">
            <a:off x="4258050" y="2549325"/>
            <a:ext cx="5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117"/>
          <p:cNvSpPr txBox="1"/>
          <p:nvPr/>
        </p:nvSpPr>
        <p:spPr>
          <a:xfrm>
            <a:off x="4744625" y="2256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number is less than 10, do the things in the code block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14" name="Google Shape;1014;p11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15" name="Google Shape;1015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16" name="Google Shape;101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7" name="Google Shape;1017;p118"/>
          <p:cNvCxnSpPr/>
          <p:nvPr/>
        </p:nvCxnSpPr>
        <p:spPr>
          <a:xfrm flipH="1">
            <a:off x="3322550" y="1784750"/>
            <a:ext cx="23310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118"/>
          <p:cNvSpPr txBox="1"/>
          <p:nvPr/>
        </p:nvSpPr>
        <p:spPr>
          <a:xfrm>
            <a:off x="5653550" y="14479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Unlike other languages, there are no brackets around the condition!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24" name="Google Shape;1024;p11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25" name="Google Shape;1025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6" name="Google Shape;1026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0" y="348442"/>
            <a:ext cx="2434100" cy="241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1033" name="Google Shape;1033;p12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`while` loop may look like this:</a:t>
            </a:r>
            <a:endParaRPr/>
          </a:p>
        </p:txBody>
      </p:sp>
      <p:sp>
        <p:nvSpPr>
          <p:cNvPr id="1034" name="Google Shape;1034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5" name="Google Shape;103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34785"/>
            <a:ext cx="7038901" cy="232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0" y="348442"/>
            <a:ext cx="2434100" cy="2412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1037;p120"/>
          <p:cNvCxnSpPr/>
          <p:nvPr/>
        </p:nvCxnSpPr>
        <p:spPr>
          <a:xfrm>
            <a:off x="5033325" y="1581575"/>
            <a:ext cx="593400" cy="9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120"/>
          <p:cNvSpPr txBox="1"/>
          <p:nvPr/>
        </p:nvSpPr>
        <p:spPr>
          <a:xfrm>
            <a:off x="2787700" y="1098175"/>
            <a:ext cx="28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step: 10 is </a:t>
            </a: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less than 10, so it does not enter the loop again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44" name="Google Shape;1044;p12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</p:txBody>
      </p:sp>
      <p:sp>
        <p:nvSpPr>
          <p:cNvPr id="1045" name="Google Shape;1045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51" name="Google Shape;1051;p12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</p:txBody>
      </p:sp>
      <p:sp>
        <p:nvSpPr>
          <p:cNvPr id="1052" name="Google Shape;1052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58" name="Google Shape;1058;p12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</p:txBody>
      </p:sp>
      <p:sp>
        <p:nvSpPr>
          <p:cNvPr id="1059" name="Google Shape;105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65" name="Google Shape;1065;p12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Needs a function to get the next element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Needs a condition where it stops (no more elements)</a:t>
            </a:r>
            <a:endParaRPr/>
          </a:p>
        </p:txBody>
      </p:sp>
      <p:sp>
        <p:nvSpPr>
          <p:cNvPr id="1066" name="Google Shape;106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72" name="Google Shape;1072;p12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</a:t>
            </a:r>
            <a:r>
              <a:rPr lang="de"/>
              <a:t>implicitly</a:t>
            </a:r>
            <a:r>
              <a:rPr lang="de"/>
              <a:t> turns your collections into iterators</a:t>
            </a:r>
            <a:endParaRPr/>
          </a:p>
        </p:txBody>
      </p:sp>
      <p:sp>
        <p:nvSpPr>
          <p:cNvPr id="1073" name="Google Shape;107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79" name="Google Shape;1079;p12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</p:txBody>
      </p:sp>
      <p:sp>
        <p:nvSpPr>
          <p:cNvPr id="1080" name="Google Shape;108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86" name="Google Shape;1086;p12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will be covered next week when we introduce the Ownership Model, for now most examples only work as isolated blocks :^)</a:t>
            </a:r>
            <a:endParaRPr/>
          </a:p>
        </p:txBody>
      </p:sp>
      <p:sp>
        <p:nvSpPr>
          <p:cNvPr id="1087" name="Google Shape;1087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093" name="Google Shape;1093;p12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will be covered next week when we introduce the Ownership Model, for now most examples only work as isolated blocks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feel very brave, you can try and slap </a:t>
            </a:r>
            <a:r>
              <a:rPr lang="de">
                <a:solidFill>
                  <a:srgbClr val="00FF00"/>
                </a:solidFill>
              </a:rPr>
              <a:t>&amp;</a:t>
            </a:r>
            <a:r>
              <a:rPr lang="de"/>
              <a:t> in front of vectors when you use them in a `for` loop, and see what happens</a:t>
            </a:r>
            <a:endParaRPr/>
          </a:p>
        </p:txBody>
      </p:sp>
      <p:sp>
        <p:nvSpPr>
          <p:cNvPr id="1094" name="Google Shape;1094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00" name="Google Shape;1100;p129"/>
          <p:cNvSpPr txBox="1"/>
          <p:nvPr>
            <p:ph idx="1" type="body"/>
          </p:nvPr>
        </p:nvSpPr>
        <p:spPr>
          <a:xfrm>
            <a:off x="1297500" y="1567550"/>
            <a:ext cx="70389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`for` is a very powerful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 allows you to comfortably loop over data collections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Wherever power is involved, rules are necessary: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To be able to use `for` on a collection, it needs to implement an iterator-trait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usually implicitly turns your collections into iterators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you’re not using a reference, it moves the collection and you can’t use it anymore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will be covered next week when we introduce the Ownership Model, for now most examples only work as isolated blocks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feel very brave, you can try and slap </a:t>
            </a:r>
            <a:r>
              <a:rPr lang="de">
                <a:solidFill>
                  <a:srgbClr val="00FF00"/>
                </a:solidFill>
              </a:rPr>
              <a:t>&amp;</a:t>
            </a:r>
            <a:r>
              <a:rPr lang="de"/>
              <a:t> in front of vectors when you use them in a `for` loop, and see what happens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Iterators are scary and complex, we’ll ignore most of it as long as possible and still have fun with our non-idiomatic code :)</a:t>
            </a:r>
            <a:endParaRPr/>
          </a:p>
        </p:txBody>
      </p:sp>
      <p:sp>
        <p:nvSpPr>
          <p:cNvPr id="1101" name="Google Shape;1101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07" name="Google Shape;1107;p13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08" name="Google Shape;1108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09" name="Google Shape;1109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909275"/>
            <a:ext cx="7014249" cy="1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15" name="Google Shape;1115;p13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16" name="Google Shape;1116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17" name="Google Shape;111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909275"/>
            <a:ext cx="7014249" cy="17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131"/>
          <p:cNvSpPr txBox="1"/>
          <p:nvPr/>
        </p:nvSpPr>
        <p:spPr>
          <a:xfrm>
            <a:off x="1803925" y="31695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syntax is very readable: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every element in the array, do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</a:t>
            </a:r>
            <a:r>
              <a:rPr lang="de"/>
              <a:t>with</a:t>
            </a:r>
            <a:r>
              <a:rPr lang="de"/>
              <a:t> the given type and size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24" name="Google Shape;1124;p13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25" name="Google Shape;1125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6" name="Google Shape;1126;p132"/>
          <p:cNvSpPr txBox="1"/>
          <p:nvPr/>
        </p:nvSpPr>
        <p:spPr>
          <a:xfrm>
            <a:off x="2295850" y="379510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Instead of using indices, in the loop you’re always working with the current element, in this case called `element`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7" name="Google Shape;1127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75" y="1909275"/>
            <a:ext cx="7014249" cy="17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132"/>
          <p:cNvSpPr/>
          <p:nvPr/>
        </p:nvSpPr>
        <p:spPr>
          <a:xfrm>
            <a:off x="1654483" y="2757850"/>
            <a:ext cx="603950" cy="1090700"/>
          </a:xfrm>
          <a:custGeom>
            <a:rect b="b" l="l" r="r" t="t"/>
            <a:pathLst>
              <a:path extrusionOk="0" h="43628" w="24158">
                <a:moveTo>
                  <a:pt x="24158" y="43628"/>
                </a:moveTo>
                <a:cubicBezTo>
                  <a:pt x="13174" y="38750"/>
                  <a:pt x="2562" y="28466"/>
                  <a:pt x="204" y="16681"/>
                </a:cubicBezTo>
                <a:cubicBezTo>
                  <a:pt x="-1022" y="10554"/>
                  <a:pt x="4337" y="4415"/>
                  <a:pt x="875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9" name="Google Shape;1129;p132"/>
          <p:cNvSpPr/>
          <p:nvPr/>
        </p:nvSpPr>
        <p:spPr>
          <a:xfrm>
            <a:off x="5295325" y="3217650"/>
            <a:ext cx="1764400" cy="1018025"/>
          </a:xfrm>
          <a:custGeom>
            <a:rect b="b" l="l" r="r" t="t"/>
            <a:pathLst>
              <a:path extrusionOk="0" h="40721" w="70576">
                <a:moveTo>
                  <a:pt x="0" y="40421"/>
                </a:moveTo>
                <a:cubicBezTo>
                  <a:pt x="8637" y="40421"/>
                  <a:pt x="17606" y="41621"/>
                  <a:pt x="25878" y="39138"/>
                </a:cubicBezTo>
                <a:cubicBezTo>
                  <a:pt x="41126" y="34561"/>
                  <a:pt x="56087" y="24944"/>
                  <a:pt x="65015" y="11763"/>
                </a:cubicBezTo>
                <a:cubicBezTo>
                  <a:pt x="67447" y="8172"/>
                  <a:pt x="70576" y="4337"/>
                  <a:pt x="7057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35" name="Google Shape;1135;p13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36" name="Google Shape;1136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37" name="Google Shape;113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25" y="3111287"/>
            <a:ext cx="5763674" cy="14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538" y="1307838"/>
            <a:ext cx="15906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33"/>
          <p:cNvSpPr txBox="1"/>
          <p:nvPr/>
        </p:nvSpPr>
        <p:spPr>
          <a:xfrm>
            <a:off x="5212000" y="1254375"/>
            <a:ext cx="92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45" name="Google Shape;1145;p13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46" name="Google Shape;1146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7" name="Google Shape;1147;p134"/>
          <p:cNvSpPr txBox="1"/>
          <p:nvPr/>
        </p:nvSpPr>
        <p:spPr>
          <a:xfrm>
            <a:off x="5212000" y="1254375"/>
            <a:ext cx="92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8" name="Google Shape;114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0" y="3267176"/>
            <a:ext cx="7709325" cy="1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738" y="1307850"/>
            <a:ext cx="20288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55" name="Google Shape;1155;p13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56" name="Google Shape;1156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7" name="Google Shape;1157;p135"/>
          <p:cNvSpPr txBox="1"/>
          <p:nvPr/>
        </p:nvSpPr>
        <p:spPr>
          <a:xfrm>
            <a:off x="5212000" y="1254375"/>
            <a:ext cx="92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8" name="Google Shape;1158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0" y="3267176"/>
            <a:ext cx="7709325" cy="1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738" y="1307850"/>
            <a:ext cx="2028825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0" name="Google Shape;1160;p135"/>
          <p:cNvCxnSpPr/>
          <p:nvPr/>
        </p:nvCxnSpPr>
        <p:spPr>
          <a:xfrm flipH="1">
            <a:off x="1256425" y="2961025"/>
            <a:ext cx="1210500" cy="6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135"/>
          <p:cNvSpPr txBox="1"/>
          <p:nvPr/>
        </p:nvSpPr>
        <p:spPr>
          <a:xfrm>
            <a:off x="2440200" y="27364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name this whatever you want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67" name="Google Shape;1167;p13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68" name="Google Shape;1168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69" name="Google Shape;116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84" y="2348522"/>
            <a:ext cx="6340425" cy="14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75" name="Google Shape;1175;p13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76" name="Google Shape;1176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77" name="Google Shape;1177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84" y="2348522"/>
            <a:ext cx="6340425" cy="149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8" name="Google Shape;1178;p137"/>
          <p:cNvCxnSpPr/>
          <p:nvPr/>
        </p:nvCxnSpPr>
        <p:spPr>
          <a:xfrm flipH="1">
            <a:off x="3846500" y="1538800"/>
            <a:ext cx="1881900" cy="9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9" name="Google Shape;1179;p137"/>
          <p:cNvSpPr txBox="1"/>
          <p:nvPr/>
        </p:nvSpPr>
        <p:spPr>
          <a:xfrm>
            <a:off x="5728400" y="99342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Rust’s range operator: Creates a range of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Here: Creates a range of whole numbers between 0 and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for</a:t>
            </a:r>
            <a:endParaRPr/>
          </a:p>
        </p:txBody>
      </p:sp>
      <p:sp>
        <p:nvSpPr>
          <p:cNvPr id="1185" name="Google Shape;1185;p13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`for` loop may look like this:</a:t>
            </a:r>
            <a:endParaRPr/>
          </a:p>
        </p:txBody>
      </p:sp>
      <p:sp>
        <p:nvSpPr>
          <p:cNvPr id="1186" name="Google Shape;1186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87" name="Google Shape;118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84" y="2348522"/>
            <a:ext cx="6340425" cy="149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8" name="Google Shape;1188;p138"/>
          <p:cNvCxnSpPr/>
          <p:nvPr/>
        </p:nvCxnSpPr>
        <p:spPr>
          <a:xfrm flipH="1">
            <a:off x="3846500" y="1538800"/>
            <a:ext cx="1881900" cy="9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9" name="Google Shape;1189;p138"/>
          <p:cNvSpPr txBox="1"/>
          <p:nvPr/>
        </p:nvSpPr>
        <p:spPr>
          <a:xfrm>
            <a:off x="5728400" y="99342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Rust’s range operator: Creates a range of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Here: Creates a range of whole numbers between 0 and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0" name="Google Shape;1190;p138"/>
          <p:cNvSpPr/>
          <p:nvPr/>
        </p:nvSpPr>
        <p:spPr>
          <a:xfrm>
            <a:off x="2169606" y="2816650"/>
            <a:ext cx="195750" cy="1117450"/>
          </a:xfrm>
          <a:custGeom>
            <a:rect b="b" l="l" r="r" t="t"/>
            <a:pathLst>
              <a:path extrusionOk="0" h="44698" w="7830">
                <a:moveTo>
                  <a:pt x="7830" y="44698"/>
                </a:moveTo>
                <a:cubicBezTo>
                  <a:pt x="-1332" y="32923"/>
                  <a:pt x="-2786" y="12423"/>
                  <a:pt x="54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1" name="Google Shape;1191;p138"/>
          <p:cNvSpPr txBox="1"/>
          <p:nvPr/>
        </p:nvSpPr>
        <p:spPr>
          <a:xfrm>
            <a:off x="2306525" y="3779150"/>
            <a:ext cx="395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`n` will take on the values 0, 1, 2, 3, 4, 5, 6, 7, 8, 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197" name="Google Shape;1197;p13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198" name="Google Shape;1198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99" name="Google Shape;1199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1303"/>
            <a:ext cx="8184001" cy="146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05" name="Google Shape;1205;p14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06" name="Google Shape;1206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07" name="Google Shape;1207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2" y="1922100"/>
            <a:ext cx="7677226" cy="18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13" name="Google Shape;1213;p14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14" name="Google Shape;1214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15" name="Google Shape;1215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2" y="1922100"/>
            <a:ext cx="7677226" cy="180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6" name="Google Shape;1216;p141"/>
          <p:cNvCxnSpPr/>
          <p:nvPr/>
        </p:nvCxnSpPr>
        <p:spPr>
          <a:xfrm rot="10800000">
            <a:off x="4990625" y="2442375"/>
            <a:ext cx="4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141"/>
          <p:cNvSpPr txBox="1"/>
          <p:nvPr/>
        </p:nvSpPr>
        <p:spPr>
          <a:xfrm>
            <a:off x="5434325" y="22499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 all indices of your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8" name="Google Shape;1218;p141"/>
          <p:cNvCxnSpPr/>
          <p:nvPr/>
        </p:nvCxnSpPr>
        <p:spPr>
          <a:xfrm rot="10800000">
            <a:off x="5327475" y="2832700"/>
            <a:ext cx="2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141"/>
          <p:cNvSpPr txBox="1"/>
          <p:nvPr/>
        </p:nvSpPr>
        <p:spPr>
          <a:xfrm>
            <a:off x="5568000" y="26402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 index access now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25" name="Google Shape;1225;p14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26" name="Google Shape;1226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27" name="Google Shape;122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2" y="1922100"/>
            <a:ext cx="7677226" cy="1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42"/>
          <p:cNvSpPr/>
          <p:nvPr/>
        </p:nvSpPr>
        <p:spPr>
          <a:xfrm>
            <a:off x="761350" y="2645550"/>
            <a:ext cx="636250" cy="1331325"/>
          </a:xfrm>
          <a:custGeom>
            <a:rect b="b" l="l" r="r" t="t"/>
            <a:pathLst>
              <a:path extrusionOk="0" h="53253" w="25450">
                <a:moveTo>
                  <a:pt x="25450" y="53253"/>
                </a:moveTo>
                <a:cubicBezTo>
                  <a:pt x="15759" y="52041"/>
                  <a:pt x="9542" y="40119"/>
                  <a:pt x="6630" y="30797"/>
                </a:cubicBezTo>
                <a:cubicBezTo>
                  <a:pt x="3499" y="20774"/>
                  <a:pt x="0" y="1050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29" name="Google Shape;1229;p142"/>
          <p:cNvSpPr txBox="1"/>
          <p:nvPr/>
        </p:nvSpPr>
        <p:spPr>
          <a:xfrm>
            <a:off x="1381550" y="38004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Still using `for`, we need to go deeper!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35" name="Google Shape;1235;p14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36" name="Google Shape;1236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37" name="Google Shape;1237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13" y="1924324"/>
            <a:ext cx="6602574" cy="25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43" name="Google Shape;1243;p14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44" name="Google Shape;124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45" name="Google Shape;1245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13" y="1924324"/>
            <a:ext cx="6602574" cy="251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6" name="Google Shape;1246;p144"/>
          <p:cNvCxnSpPr/>
          <p:nvPr/>
        </p:nvCxnSpPr>
        <p:spPr>
          <a:xfrm flipH="1">
            <a:off x="5739150" y="1838225"/>
            <a:ext cx="8661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144"/>
          <p:cNvCxnSpPr/>
          <p:nvPr/>
        </p:nvCxnSpPr>
        <p:spPr>
          <a:xfrm flipH="1">
            <a:off x="5498375" y="1838225"/>
            <a:ext cx="10962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144"/>
          <p:cNvSpPr txBox="1"/>
          <p:nvPr/>
        </p:nvSpPr>
        <p:spPr>
          <a:xfrm>
            <a:off x="6594575" y="1619000"/>
            <a:ext cx="25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 is still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54" name="Google Shape;1254;p14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55" name="Google Shape;1255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56" name="Google Shape;125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13" y="1924324"/>
            <a:ext cx="6602574" cy="251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7" name="Google Shape;1257;p145"/>
          <p:cNvCxnSpPr/>
          <p:nvPr/>
        </p:nvCxnSpPr>
        <p:spPr>
          <a:xfrm flipH="1">
            <a:off x="5739150" y="1838225"/>
            <a:ext cx="8661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45"/>
          <p:cNvCxnSpPr/>
          <p:nvPr/>
        </p:nvCxnSpPr>
        <p:spPr>
          <a:xfrm flipH="1">
            <a:off x="5498375" y="1838225"/>
            <a:ext cx="10962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145"/>
          <p:cNvSpPr txBox="1"/>
          <p:nvPr/>
        </p:nvSpPr>
        <p:spPr>
          <a:xfrm>
            <a:off x="6594575" y="1619000"/>
            <a:ext cx="25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Range is still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0" name="Google Shape;1260;p145"/>
          <p:cNvCxnSpPr/>
          <p:nvPr/>
        </p:nvCxnSpPr>
        <p:spPr>
          <a:xfrm rot="10800000">
            <a:off x="4028225" y="3901850"/>
            <a:ext cx="7164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145"/>
          <p:cNvSpPr txBox="1"/>
          <p:nvPr/>
        </p:nvSpPr>
        <p:spPr>
          <a:xfrm>
            <a:off x="4728575" y="3976875"/>
            <a:ext cx="413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need to manage the ‘Get Next’ step of an iterator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67" name="Google Shape;1267;p14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68" name="Google Shape;1268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69" name="Google Shape;1269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76" name="Google Shape;1276;p14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77" name="Google Shape;1277;p1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1278" name="Google Shape;1278;p147"/>
          <p:cNvCxnSpPr/>
          <p:nvPr/>
        </p:nvCxnSpPr>
        <p:spPr>
          <a:xfrm flipH="1">
            <a:off x="4012100" y="2121575"/>
            <a:ext cx="20478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147"/>
          <p:cNvSpPr txBox="1"/>
          <p:nvPr/>
        </p:nvSpPr>
        <p:spPr>
          <a:xfrm>
            <a:off x="6059900" y="1740875"/>
            <a:ext cx="275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a `while` we want to loop while condition is `true`, so we want to break out of the loop when condition is `false`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(a &lt; b) ⇒ a &gt;= b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86" name="Google Shape;1286;p14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87" name="Google Shape;1287;p1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1288" name="Google Shape;1288;p148"/>
          <p:cNvCxnSpPr/>
          <p:nvPr/>
        </p:nvCxnSpPr>
        <p:spPr>
          <a:xfrm flipH="1">
            <a:off x="4012100" y="2121575"/>
            <a:ext cx="20478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148"/>
          <p:cNvSpPr txBox="1"/>
          <p:nvPr/>
        </p:nvSpPr>
        <p:spPr>
          <a:xfrm>
            <a:off x="6059900" y="1740875"/>
            <a:ext cx="275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a `while` we want to loop while condition is `true`, so we want to break out of the loop when condition is `false`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(a &lt; b) ⇒ a &gt;= b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0" name="Google Shape;1290;p148"/>
          <p:cNvCxnSpPr/>
          <p:nvPr/>
        </p:nvCxnSpPr>
        <p:spPr>
          <a:xfrm rot="10800000">
            <a:off x="4012100" y="3025175"/>
            <a:ext cx="11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1" name="Google Shape;1291;p148"/>
          <p:cNvSpPr txBox="1"/>
          <p:nvPr/>
        </p:nvSpPr>
        <p:spPr>
          <a:xfrm>
            <a:off x="5155100" y="2848175"/>
            <a:ext cx="365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Special keyword to break out of any loop, while or for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Program continues execution after loop-body, in this case after the pink brackets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Extra</a:t>
            </a:r>
            <a:endParaRPr/>
          </a:p>
        </p:txBody>
      </p:sp>
      <p:sp>
        <p:nvSpPr>
          <p:cNvPr id="1297" name="Google Shape;1297;p14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Converting from an iterator-based `for` loop to a normal `loop`:</a:t>
            </a:r>
            <a:endParaRPr/>
          </a:p>
        </p:txBody>
      </p:sp>
      <p:sp>
        <p:nvSpPr>
          <p:cNvPr id="1298" name="Google Shape;1298;p1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99" name="Google Shape;1299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376" y="1914875"/>
            <a:ext cx="4951225" cy="287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0" name="Google Shape;1300;p149"/>
          <p:cNvCxnSpPr/>
          <p:nvPr/>
        </p:nvCxnSpPr>
        <p:spPr>
          <a:xfrm flipH="1">
            <a:off x="6081225" y="2779225"/>
            <a:ext cx="7272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1" name="Google Shape;1301;p149"/>
          <p:cNvSpPr txBox="1"/>
          <p:nvPr/>
        </p:nvSpPr>
        <p:spPr>
          <a:xfrm>
            <a:off x="6792400" y="2554675"/>
            <a:ext cx="235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Still access as usual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7" name="Google Shape;1307;p1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08" name="Google Shape;1308;p15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09" name="Google Shape;130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50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6" name="Google Shape;1316;p1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17" name="Google Shape;1317;p15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18" name="Google Shape;131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51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0" name="Google Shape;1320;p151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</a:t>
            </a:r>
            <a:r>
              <a:rPr lang="de"/>
              <a:t>have the same type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6" name="Google Shape;1326;p1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27" name="Google Shape;1327;p15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28" name="Google Shape;1328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52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152"/>
          <p:cNvSpPr txBox="1"/>
          <p:nvPr/>
        </p:nvSpPr>
        <p:spPr>
          <a:xfrm>
            <a:off x="5306025" y="24156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1" name="Google Shape;1331;p152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7" name="Google Shape;1337;p1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38" name="Google Shape;1338;p153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39" name="Google Shape;1339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53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153"/>
          <p:cNvSpPr txBox="1"/>
          <p:nvPr/>
        </p:nvSpPr>
        <p:spPr>
          <a:xfrm>
            <a:off x="5306025" y="24156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nesting loops, you’re multiplying their loop-counts together: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153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48" name="Google Shape;1348;p1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49" name="Google Shape;1349;p15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50" name="Google Shape;1350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54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2" name="Google Shape;1352;p154"/>
          <p:cNvSpPr txBox="1"/>
          <p:nvPr/>
        </p:nvSpPr>
        <p:spPr>
          <a:xfrm>
            <a:off x="5306025" y="2415650"/>
            <a:ext cx="3079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When nesting loops, you’re multiplying their loop-counts together: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every outer loop you need to run the inner loop 10 times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154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9" name="Google Shape;1359;p1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60" name="Google Shape;1360;p15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61" name="Google Shape;1361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155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3" name="Google Shape;1363;p155"/>
          <p:cNvSpPr txBox="1"/>
          <p:nvPr/>
        </p:nvSpPr>
        <p:spPr>
          <a:xfrm>
            <a:off x="5306025" y="2415650"/>
            <a:ext cx="3079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100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When nesting loops, you’re multiplying their loop-counts together: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For every outer loop you need to run the inner loop 10 times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Running the outer loop 10 times: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10x10 = 100 iterations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155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0" name="Google Shape;1370;p1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71" name="Google Shape;1371;p15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72" name="Google Shape;1372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935125"/>
            <a:ext cx="3509600" cy="257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56"/>
          <p:cNvSpPr txBox="1"/>
          <p:nvPr/>
        </p:nvSpPr>
        <p:spPr>
          <a:xfrm>
            <a:off x="5049375" y="1822175"/>
            <a:ext cx="371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What’s the value of `counter` after the 2 loops?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4" name="Google Shape;1374;p156"/>
          <p:cNvCxnSpPr/>
          <p:nvPr/>
        </p:nvCxnSpPr>
        <p:spPr>
          <a:xfrm rot="10800000">
            <a:off x="2900050" y="2961025"/>
            <a:ext cx="27642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5" name="Google Shape;1375;p156"/>
          <p:cNvCxnSpPr/>
          <p:nvPr/>
        </p:nvCxnSpPr>
        <p:spPr>
          <a:xfrm rot="10800000">
            <a:off x="2450825" y="2667025"/>
            <a:ext cx="32241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156"/>
          <p:cNvSpPr txBox="1"/>
          <p:nvPr/>
        </p:nvSpPr>
        <p:spPr>
          <a:xfrm>
            <a:off x="5621500" y="2983513"/>
            <a:ext cx="300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is not linked to variable name, shadowing did not matter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7" name="Google Shape;1377;p156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3" name="Google Shape;1383;p1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84" name="Google Shape;1384;p15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85" name="Google Shape;1385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57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2" name="Google Shape;1392;p1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93" name="Google Shape;1393;p15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394" name="Google Shape;1394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158"/>
          <p:cNvSpPr txBox="1"/>
          <p:nvPr/>
        </p:nvSpPr>
        <p:spPr>
          <a:xfrm>
            <a:off x="5136025" y="2315800"/>
            <a:ext cx="373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vector look like in the middle?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primes does it contain?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p158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2" name="Google Shape;1402;p1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3" name="Google Shape;1403;p15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404" name="Google Shape;1404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5" name="Google Shape;1405;p159"/>
          <p:cNvCxnSpPr/>
          <p:nvPr/>
        </p:nvCxnSpPr>
        <p:spPr>
          <a:xfrm rot="10800000">
            <a:off x="3263625" y="2479825"/>
            <a:ext cx="12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6" name="Google Shape;1406;p159"/>
          <p:cNvSpPr txBox="1"/>
          <p:nvPr/>
        </p:nvSpPr>
        <p:spPr>
          <a:xfrm>
            <a:off x="4600250" y="22792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never actually setting elements in the vector! We’re only assigning to a local variable.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7" name="Google Shape;1407;p159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13" name="Google Shape;1413;p1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14" name="Google Shape;1414;p16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415" name="Google Shape;1415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6" name="Google Shape;1416;p160"/>
          <p:cNvCxnSpPr/>
          <p:nvPr/>
        </p:nvCxnSpPr>
        <p:spPr>
          <a:xfrm rot="10800000">
            <a:off x="4509325" y="2959963"/>
            <a:ext cx="6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7" name="Google Shape;1417;p160"/>
          <p:cNvSpPr txBox="1"/>
          <p:nvPr/>
        </p:nvSpPr>
        <p:spPr>
          <a:xfrm>
            <a:off x="5172325" y="27675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[1, 2, 3, 4]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8" name="Google Shape;1418;p160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4" name="Google Shape;1424;p1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25" name="Google Shape;1425;p16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 big exercise today!</a:t>
            </a:r>
            <a:endParaRPr/>
          </a:p>
        </p:txBody>
      </p:sp>
      <p:pic>
        <p:nvPicPr>
          <p:cNvPr id="1426" name="Google Shape;1426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1307850"/>
            <a:ext cx="5887276" cy="33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61"/>
          <p:cNvCxnSpPr/>
          <p:nvPr/>
        </p:nvCxnSpPr>
        <p:spPr>
          <a:xfrm rot="10800000">
            <a:off x="3867700" y="3586650"/>
            <a:ext cx="13902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8" name="Google Shape;1428;p161"/>
          <p:cNvSpPr txBox="1"/>
          <p:nvPr/>
        </p:nvSpPr>
        <p:spPr>
          <a:xfrm>
            <a:off x="4878250" y="40270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contains 2 and 3, so it prints those two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9" name="Google Shape;1429;p161"/>
          <p:cNvSpPr/>
          <p:nvPr/>
        </p:nvSpPr>
        <p:spPr>
          <a:xfrm>
            <a:off x="762700" y="1935125"/>
            <a:ext cx="534900" cy="29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435" name="Google Shape;1435;p1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36" name="Google Shape;1436;p16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Working on the same elements instead of copying them: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 vs Move vs Ref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 Checking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var[0]</a:t>
            </a:r>
            <a:r>
              <a:rPr lang="de"/>
              <a:t> = 5;` sets the element at index 0 to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`let x = </a:t>
            </a:r>
            <a:r>
              <a:rPr lang="de">
                <a:solidFill>
                  <a:srgbClr val="00FF00"/>
                </a:solidFill>
              </a:rPr>
              <a:t>var[1]</a:t>
            </a:r>
            <a:r>
              <a:rPr lang="de"/>
              <a:t>;` gets the element at index 1 and stores it in `x`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var[0]</a:t>
            </a:r>
            <a:r>
              <a:rPr lang="de"/>
              <a:t> = 5;` sets the element at index 0 to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`let x = </a:t>
            </a:r>
            <a:r>
              <a:rPr lang="de">
                <a:solidFill>
                  <a:srgbClr val="00FF00"/>
                </a:solidFill>
              </a:rPr>
              <a:t>var[1]</a:t>
            </a:r>
            <a:r>
              <a:rPr lang="de"/>
              <a:t>;` gets the element at index 1 and stores it in `x`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to declare a 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[type; size]</a:t>
            </a:r>
            <a:r>
              <a:rPr lang="de"/>
              <a:t>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</a:t>
            </a:r>
            <a:r>
              <a:rPr lang="de">
                <a:solidFill>
                  <a:srgbClr val="00FF00"/>
                </a:solidFill>
              </a:rPr>
              <a:t>: Vec&lt;type&gt;</a:t>
            </a:r>
            <a:r>
              <a:rPr lang="de"/>
              <a:t>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Elements in Arrays and Vectors always have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var[index]</a:t>
            </a:r>
            <a:r>
              <a:rPr lang="de"/>
              <a:t>` to access the element at a given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var[0]</a:t>
            </a:r>
            <a:r>
              <a:rPr lang="de"/>
              <a:t> = 5;` sets the element at index 0 to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`let x = </a:t>
            </a:r>
            <a:r>
              <a:rPr lang="de">
                <a:solidFill>
                  <a:srgbClr val="00FF00"/>
                </a:solidFill>
              </a:rPr>
              <a:t>var[1]</a:t>
            </a:r>
            <a:r>
              <a:rPr lang="de"/>
              <a:t>;` gets the element at index 1 and stores it in `x`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as convenience macro for creating Vectors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Many helper methods exist for Arrays and Vectors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`name</a:t>
            </a:r>
            <a:r>
              <a:rPr lang="de">
                <a:solidFill>
                  <a:srgbClr val="00FF00"/>
                </a:solidFill>
              </a:rPr>
              <a:t>.reverse()</a:t>
            </a:r>
            <a:r>
              <a:rPr lang="de"/>
              <a:t>` reverses the order of elements in `name`, and stores the result in `name`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`vector</a:t>
            </a:r>
            <a:r>
              <a:rPr lang="de">
                <a:solidFill>
                  <a:srgbClr val="00FF00"/>
                </a:solidFill>
              </a:rPr>
              <a:t>.pop()</a:t>
            </a:r>
            <a:r>
              <a:rPr lang="de"/>
              <a:t>` removes the last element of a Vector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`name</a:t>
            </a:r>
            <a:r>
              <a:rPr lang="de">
                <a:solidFill>
                  <a:srgbClr val="00FF00"/>
                </a:solidFill>
              </a:rPr>
              <a:t>.len()</a:t>
            </a:r>
            <a:r>
              <a:rPr lang="de"/>
              <a:t>` returns the number of elements in your Array/Vector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 etc</a:t>
            </a:r>
            <a:endParaRPr/>
          </a:p>
        </p:txBody>
      </p:sp>
      <p:sp>
        <p:nvSpPr>
          <p:cNvPr id="282" name="Google Shape;282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Many helper methods exist for 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Type Declaration itself is a Type</a:t>
            </a:r>
            <a:endParaRPr/>
          </a:p>
        </p:txBody>
      </p:sp>
      <p:sp>
        <p:nvSpPr>
          <p:cNvPr id="289" name="Google Shape;289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Many helper methods exist for 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Type Declaration itself is a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>
                <a:solidFill>
                  <a:srgbClr val="00FF00"/>
                </a:solidFill>
              </a:rPr>
              <a:t>[i32; 5]</a:t>
            </a:r>
            <a:r>
              <a:rPr lang="de"/>
              <a:t>` is an Array of i32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`[</a:t>
            </a:r>
            <a:r>
              <a:rPr lang="de">
                <a:solidFill>
                  <a:srgbClr val="00FF00"/>
                </a:solidFill>
              </a:rPr>
              <a:t>[i32; 5]</a:t>
            </a:r>
            <a:r>
              <a:rPr lang="de"/>
              <a:t>; 5]` is an Array of Arrays of i32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</a:t>
            </a:r>
            <a:r>
              <a:rPr lang="de"/>
              <a:t>Vec&lt;</a:t>
            </a:r>
            <a:r>
              <a:rPr lang="de">
                <a:solidFill>
                  <a:srgbClr val="00FF00"/>
                </a:solidFill>
              </a:rPr>
              <a:t>[i32; 5]</a:t>
            </a:r>
            <a:r>
              <a:rPr lang="de"/>
              <a:t>&gt;`</a:t>
            </a:r>
            <a:r>
              <a:rPr lang="de"/>
              <a:t> is a Vector of Arrays of i32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`[</a:t>
            </a:r>
            <a:r>
              <a:rPr lang="de">
                <a:solidFill>
                  <a:srgbClr val="00FF00"/>
                </a:solidFill>
              </a:rPr>
              <a:t>Vec&lt;i32&gt;</a:t>
            </a:r>
            <a:r>
              <a:rPr lang="de"/>
              <a:t>; 5]` is an Array of Vectors of i32</a:t>
            </a:r>
            <a:endParaRPr/>
          </a:p>
        </p:txBody>
      </p:sp>
      <p:sp>
        <p:nvSpPr>
          <p:cNvPr id="296" name="Google Shape;296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2" name="Google Shape;302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9" name="Google Shape;309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/>
          <p:nvPr/>
        </p:nvSpPr>
        <p:spPr>
          <a:xfrm>
            <a:off x="3723400" y="3533100"/>
            <a:ext cx="1432800" cy="25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[4, 5, 6]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>
            <a:off x="3723400" y="3533100"/>
            <a:ext cx="1801800" cy="25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[4, 5, 6][2]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5" name="Google Shape;325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5" y="1153825"/>
            <a:ext cx="5868251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/>
          <p:nvPr/>
        </p:nvSpPr>
        <p:spPr>
          <a:xfrm>
            <a:off x="3723400" y="3533100"/>
            <a:ext cx="1801800" cy="25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</a:t>
            </a:r>
            <a:r>
              <a:rPr lang="de"/>
              <a:t>modify its size</a:t>
            </a:r>
            <a:endParaRPr/>
          </a:p>
        </p:txBody>
      </p:sp>
      <p:sp>
        <p:nvSpPr>
          <p:cNvPr id="341" name="Google Shape;341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2" name="Google Shape;342;p42"/>
          <p:cNvSpPr txBox="1"/>
          <p:nvPr/>
        </p:nvSpPr>
        <p:spPr>
          <a:xfrm>
            <a:off x="0" y="4762850"/>
            <a:ext cx="453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*Note: I will use Arrays and Vectors interchangeably today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49" name="Google Shape;349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0" name="Google Shape;350;p43"/>
          <p:cNvSpPr txBox="1"/>
          <p:nvPr/>
        </p:nvSpPr>
        <p:spPr>
          <a:xfrm>
            <a:off x="0" y="4762850"/>
            <a:ext cx="453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*Note: I will use Arrays and Vectors interchangeably today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58" name="Google Shape;358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4"/>
          <p:cNvCxnSpPr/>
          <p:nvPr/>
        </p:nvCxnSpPr>
        <p:spPr>
          <a:xfrm flipH="1" rot="10800000">
            <a:off x="6097325" y="2709825"/>
            <a:ext cx="4383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4"/>
          <p:cNvSpPr txBox="1"/>
          <p:nvPr/>
        </p:nvSpPr>
        <p:spPr>
          <a:xfrm>
            <a:off x="4889375" y="30021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happens if we add a 6th element?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68" name="Google Shape;368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45"/>
          <p:cNvCxnSpPr/>
          <p:nvPr/>
        </p:nvCxnSpPr>
        <p:spPr>
          <a:xfrm flipH="1">
            <a:off x="4605700" y="3661425"/>
            <a:ext cx="983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5"/>
          <p:cNvSpPr txBox="1"/>
          <p:nvPr/>
        </p:nvSpPr>
        <p:spPr>
          <a:xfrm>
            <a:off x="5551975" y="3442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another line, easy!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</p:txBody>
      </p:sp>
      <p:sp>
        <p:nvSpPr>
          <p:cNvPr id="378" name="Google Shape;378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25" y="2147300"/>
            <a:ext cx="6794350" cy="258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46"/>
          <p:cNvCxnSpPr/>
          <p:nvPr/>
        </p:nvCxnSpPr>
        <p:spPr>
          <a:xfrm flipH="1">
            <a:off x="4605700" y="3661425"/>
            <a:ext cx="983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6"/>
          <p:cNvSpPr txBox="1"/>
          <p:nvPr/>
        </p:nvSpPr>
        <p:spPr>
          <a:xfrm>
            <a:off x="5551975" y="34422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another line, easy?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do it for 1000 elements!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</p:txBody>
      </p:sp>
      <p:sp>
        <p:nvSpPr>
          <p:cNvPr id="388" name="Google Shape;388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394" name="Google Shape;394;p4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</p:txBody>
      </p:sp>
      <p:sp>
        <p:nvSpPr>
          <p:cNvPr id="395" name="Google Shape;395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01" name="Google Shape;401;p4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1000, print the primes :)</a:t>
            </a:r>
            <a:endParaRPr/>
          </a:p>
        </p:txBody>
      </p:sp>
      <p:sp>
        <p:nvSpPr>
          <p:cNvPr id="402" name="Google Shape;402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1000, print the primes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Play a game of FizzBuzz</a:t>
            </a:r>
            <a:endParaRPr/>
          </a:p>
        </p:txBody>
      </p:sp>
      <p:sp>
        <p:nvSpPr>
          <p:cNvPr id="409" name="Google Shape;409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1000, print the primes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Play a game of FizzBuzz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below 100: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3 print “Fizz”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5 print “Buzz”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15 print “FizzBuzz”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else print the number</a:t>
            </a:r>
            <a:endParaRPr/>
          </a:p>
        </p:txBody>
      </p:sp>
      <p:sp>
        <p:nvSpPr>
          <p:cNvPr id="416" name="Google Shape;41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 in Rust</a:t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</a:t>
            </a: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</a:t>
            </a: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number you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number below 1000, print the primes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Play a game of FizzBuzz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For every</a:t>
            </a:r>
            <a:r>
              <a:rPr lang="de"/>
              <a:t> number below 100: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3 print “Fizz”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5 print “Buzz”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divisible by 15 print “FizzBuzz”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else print the number</a:t>
            </a:r>
            <a:endParaRPr/>
          </a:p>
        </p:txBody>
      </p:sp>
      <p:sp>
        <p:nvSpPr>
          <p:cNvPr id="423" name="Google Shape;423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424" name="Google Shape;424;p52"/>
          <p:cNvCxnSpPr/>
          <p:nvPr/>
        </p:nvCxnSpPr>
        <p:spPr>
          <a:xfrm flipH="1" rot="10800000">
            <a:off x="1552650" y="3591925"/>
            <a:ext cx="11550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2"/>
          <p:cNvCxnSpPr/>
          <p:nvPr/>
        </p:nvCxnSpPr>
        <p:spPr>
          <a:xfrm flipH="1" rot="10800000">
            <a:off x="814800" y="3126875"/>
            <a:ext cx="14811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52"/>
          <p:cNvCxnSpPr/>
          <p:nvPr/>
        </p:nvCxnSpPr>
        <p:spPr>
          <a:xfrm flipH="1">
            <a:off x="7380550" y="1554850"/>
            <a:ext cx="12618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52"/>
          <p:cNvCxnSpPr/>
          <p:nvPr/>
        </p:nvCxnSpPr>
        <p:spPr>
          <a:xfrm flipH="1" rot="10800000">
            <a:off x="7022300" y="2768550"/>
            <a:ext cx="909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Writing code that fits a single Array/Vector* size is easy, but breaks once you modify its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don’t know how big a Vector is, but want to do something for every element in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Sometimes you want to go over a range of numbers, and do something for every number you see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Need to do any of that? Loops are your friend!</a:t>
            </a:r>
            <a:endParaRPr/>
          </a:p>
        </p:txBody>
      </p:sp>
      <p:sp>
        <p:nvSpPr>
          <p:cNvPr id="434" name="Google Shape;434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40" name="Google Shape;440;p5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41" name="Google Shape;441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47" name="Google Shape;447;p5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48" name="Google Shape;448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49" name="Google Shape;4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79220"/>
            <a:ext cx="8183999" cy="159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56" name="Google Shape;456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7" name="Google Shape;4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38" y="1961499"/>
            <a:ext cx="7709325" cy="1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64" name="Google Shape;464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5" name="Google Shape;4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75" y="1982525"/>
            <a:ext cx="7505651" cy="18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72" name="Google Shape;472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75" y="1982525"/>
            <a:ext cx="7505651" cy="18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8"/>
          <p:cNvSpPr/>
          <p:nvPr/>
        </p:nvSpPr>
        <p:spPr>
          <a:xfrm>
            <a:off x="280375" y="1982525"/>
            <a:ext cx="538800" cy="26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3408300" y="3811150"/>
            <a:ext cx="232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this loop ever stop?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81" name="Google Shape;481;p5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</p:txBody>
      </p:sp>
      <p:sp>
        <p:nvSpPr>
          <p:cNvPr id="482" name="Google Shape;482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75" y="1982525"/>
            <a:ext cx="7505651" cy="18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/>
          <p:cNvSpPr/>
          <p:nvPr/>
        </p:nvSpPr>
        <p:spPr>
          <a:xfrm>
            <a:off x="280375" y="1982525"/>
            <a:ext cx="538800" cy="26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3408300" y="3811150"/>
            <a:ext cx="232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 this loop ever stop?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6" name="Google Shape;486;p59"/>
          <p:cNvCxnSpPr/>
          <p:nvPr/>
        </p:nvCxnSpPr>
        <p:spPr>
          <a:xfrm rot="10800000">
            <a:off x="4947925" y="2175050"/>
            <a:ext cx="4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59"/>
          <p:cNvSpPr txBox="1"/>
          <p:nvPr/>
        </p:nvSpPr>
        <p:spPr>
          <a:xfrm>
            <a:off x="5386225" y="198260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Immutable, will always be 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condition will never be 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Loop will never stop on its 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493" name="Google Shape;493;p6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</p:txBody>
      </p:sp>
      <p:sp>
        <p:nvSpPr>
          <p:cNvPr id="494" name="Google Shape;494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00" name="Google Shape;500;p6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</p:txBody>
      </p:sp>
      <p:sp>
        <p:nvSpPr>
          <p:cNvPr id="501" name="Google Shape;501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loop</a:t>
            </a:r>
            <a:endParaRPr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07" name="Google Shape;507;p6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</p:txBody>
      </p:sp>
      <p:sp>
        <p:nvSpPr>
          <p:cNvPr id="508" name="Google Shape;508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14" name="Google Shape;514;p6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server will never stop listening to requests</a:t>
            </a:r>
            <a:endParaRPr/>
          </a:p>
        </p:txBody>
      </p:sp>
      <p:sp>
        <p:nvSpPr>
          <p:cNvPr id="515" name="Google Shape;515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21" name="Google Shape;521;p64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</p:txBody>
      </p:sp>
      <p:sp>
        <p:nvSpPr>
          <p:cNvPr id="522" name="Google Shape;522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28" name="Google Shape;528;p65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 there are elements in this set, do X</a:t>
            </a:r>
            <a:endParaRPr/>
          </a:p>
        </p:txBody>
      </p:sp>
      <p:sp>
        <p:nvSpPr>
          <p:cNvPr id="529" name="Google Shape;529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if you want to iterate* over a collection</a:t>
            </a:r>
            <a:endParaRPr/>
          </a:p>
        </p:txBody>
      </p:sp>
      <p:sp>
        <p:nvSpPr>
          <p:cNvPr id="536" name="Google Shape;536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</a:t>
            </a:r>
            <a:endParaRPr/>
          </a:p>
        </p:txBody>
      </p:sp>
      <p:sp>
        <p:nvSpPr>
          <p:cNvPr id="542" name="Google Shape;542;p67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Loop does exactly what you think it does, it loops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types of loops: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type has their own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`loop` if you know that your loop never stops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`while` if you want to loop based on a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`for` if you want to iterate* over a collection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number in a range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element in a Vector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dog in my local park</a:t>
            </a:r>
            <a:endParaRPr/>
          </a:p>
        </p:txBody>
      </p:sp>
      <p:sp>
        <p:nvSpPr>
          <p:cNvPr id="543" name="Google Shape;543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49" name="Google Shape;549;p6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</p:txBody>
      </p:sp>
      <p:sp>
        <p:nvSpPr>
          <p:cNvPr id="550" name="Google Shape;550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56" name="Google Shape;556;p6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</p:txBody>
      </p:sp>
      <p:sp>
        <p:nvSpPr>
          <p:cNvPr id="557" name="Google Shape;557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63" name="Google Shape;563;p7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</p:txBody>
      </p:sp>
      <p:sp>
        <p:nvSpPr>
          <p:cNvPr id="564" name="Google Shape;564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70" name="Google Shape;570;p7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want your code to ever stop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Servers listen to requests 24/7</a:t>
            </a:r>
            <a:endParaRPr/>
          </a:p>
        </p:txBody>
      </p:sp>
      <p:sp>
        <p:nvSpPr>
          <p:cNvPr id="571" name="Google Shape;571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while</a:t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77" name="Google Shape;577;p7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want your code to ever 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`while`-condition would be too complex to put in one expression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Instead, split into sub-expressions and test each of them separately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More on that later</a:t>
            </a:r>
            <a:endParaRPr/>
          </a:p>
        </p:txBody>
      </p:sp>
      <p:sp>
        <p:nvSpPr>
          <p:cNvPr id="578" name="Google Shape;578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`loop` is the simplest form of loops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It’s also pretty dumb, it can not stop, ever*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Example 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want your code to ever 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`while`-condition would be too complex to put in one expression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Stress Testing your CPU (simplest way of getting 100% usage)</a:t>
            </a:r>
            <a:endParaRPr/>
          </a:p>
        </p:txBody>
      </p:sp>
      <p:sp>
        <p:nvSpPr>
          <p:cNvPr id="585" name="Google Shape;585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91" name="Google Shape;591;p74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592" name="Google Shape;592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93" name="Google Shape;5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599" name="Google Shape;599;p75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00" name="Google Shape;600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01" name="Google Shape;60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5"/>
          <p:cNvSpPr/>
          <p:nvPr/>
        </p:nvSpPr>
        <p:spPr>
          <a:xfrm>
            <a:off x="7198750" y="3078650"/>
            <a:ext cx="149700" cy="983700"/>
          </a:xfrm>
          <a:prstGeom prst="rightBrace">
            <a:avLst>
              <a:gd fmla="val 50000" name="adj1"/>
              <a:gd fmla="val 47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75"/>
          <p:cNvSpPr txBox="1"/>
          <p:nvPr/>
        </p:nvSpPr>
        <p:spPr>
          <a:xfrm>
            <a:off x="7348450" y="3378050"/>
            <a:ext cx="171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 of the loop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609" name="Google Shape;609;p76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10" name="Google Shape;610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11" name="Google Shape;61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76"/>
          <p:cNvCxnSpPr/>
          <p:nvPr/>
        </p:nvCxnSpPr>
        <p:spPr>
          <a:xfrm rot="10800000">
            <a:off x="7263050" y="334062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76"/>
          <p:cNvSpPr txBox="1"/>
          <p:nvPr/>
        </p:nvSpPr>
        <p:spPr>
          <a:xfrm>
            <a:off x="7578350" y="3148175"/>
            <a:ext cx="140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 Weeeee!!!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4" name="Google Shape;614;p76"/>
          <p:cNvCxnSpPr/>
          <p:nvPr/>
        </p:nvCxnSpPr>
        <p:spPr>
          <a:xfrm rot="10800000">
            <a:off x="7263050" y="3816475"/>
            <a:ext cx="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76"/>
          <p:cNvSpPr txBox="1"/>
          <p:nvPr/>
        </p:nvSpPr>
        <p:spPr>
          <a:xfrm>
            <a:off x="7578350" y="3624025"/>
            <a:ext cx="140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number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621" name="Google Shape;621;p77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22" name="Google Shape;622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3" name="Google Shape;6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7"/>
          <p:cNvSpPr/>
          <p:nvPr/>
        </p:nvSpPr>
        <p:spPr>
          <a:xfrm>
            <a:off x="738493" y="2196450"/>
            <a:ext cx="1840725" cy="1630725"/>
          </a:xfrm>
          <a:custGeom>
            <a:rect b="b" l="l" r="r" t="t"/>
            <a:pathLst>
              <a:path extrusionOk="0" h="65229" w="73629">
                <a:moveTo>
                  <a:pt x="73629" y="65229"/>
                </a:moveTo>
                <a:cubicBezTo>
                  <a:pt x="48174" y="65229"/>
                  <a:pt x="12939" y="62760"/>
                  <a:pt x="1555" y="39993"/>
                </a:cubicBezTo>
                <a:cubicBezTo>
                  <a:pt x="-4636" y="27611"/>
                  <a:pt x="9102" y="10092"/>
                  <a:pt x="21231" y="3421"/>
                </a:cubicBezTo>
                <a:cubicBezTo>
                  <a:pt x="27187" y="145"/>
                  <a:pt x="34537" y="0"/>
                  <a:pt x="413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5" name="Google Shape;625;p77"/>
          <p:cNvSpPr txBox="1"/>
          <p:nvPr/>
        </p:nvSpPr>
        <p:spPr>
          <a:xfrm>
            <a:off x="866825" y="3093450"/>
            <a:ext cx="145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this variable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loop</a:t>
            </a:r>
            <a:endParaRPr/>
          </a:p>
        </p:txBody>
      </p:sp>
      <p:sp>
        <p:nvSpPr>
          <p:cNvPr id="631" name="Google Shape;631;p78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`loop` loop may look like this:</a:t>
            </a:r>
            <a:endParaRPr/>
          </a:p>
        </p:txBody>
      </p:sp>
      <p:sp>
        <p:nvSpPr>
          <p:cNvPr id="632" name="Google Shape;632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3" name="Google Shape;63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74" y="1987650"/>
            <a:ext cx="5714066" cy="25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78"/>
          <p:cNvCxnSpPr/>
          <p:nvPr/>
        </p:nvCxnSpPr>
        <p:spPr>
          <a:xfrm>
            <a:off x="2044550" y="3843225"/>
            <a:ext cx="4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78"/>
          <p:cNvSpPr txBox="1"/>
          <p:nvPr/>
        </p:nvSpPr>
        <p:spPr>
          <a:xfrm>
            <a:off x="264100" y="3501025"/>
            <a:ext cx="187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crashes once number is too big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</p:txBody>
      </p:sp>
      <p:sp>
        <p:nvSpPr>
          <p:cNvPr id="641" name="Google Shape;641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42" name="Google Shape;642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Block has a scope in which it operates</a:t>
            </a:r>
            <a:endParaRPr/>
          </a:p>
        </p:txBody>
      </p:sp>
      <p:sp>
        <p:nvSpPr>
          <p:cNvPr id="648" name="Google Shape;648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49" name="Google Shape;649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Block has a scope in which it operates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Blocks can access variables from outer scopes</a:t>
            </a:r>
            <a:endParaRPr/>
          </a:p>
        </p:txBody>
      </p:sp>
      <p:sp>
        <p:nvSpPr>
          <p:cNvPr id="655" name="Google Shape;655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56" name="Google Shape;656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Loops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for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2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Statements wrapped in curly brackets are called code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Each Block has a scope in which it operates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Blocks can access variables from outer scopes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only be used in scopes they’re defined in</a:t>
            </a:r>
            <a:endParaRPr/>
          </a:p>
        </p:txBody>
      </p:sp>
      <p:sp>
        <p:nvSpPr>
          <p:cNvPr id="662" name="Google Shape;662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63" name="Google Shape;663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69" name="Google Shape;66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76" name="Google Shape;67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4"/>
          <p:cNvSpPr/>
          <p:nvPr/>
        </p:nvSpPr>
        <p:spPr>
          <a:xfrm>
            <a:off x="4552125" y="913125"/>
            <a:ext cx="352800" cy="388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84"/>
          <p:cNvSpPr txBox="1"/>
          <p:nvPr/>
        </p:nvSpPr>
        <p:spPr>
          <a:xfrm>
            <a:off x="4851550" y="26609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85" name="Google Shape;68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6" name="Google Shape;686;p85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7" name="Google Shape;68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3" name="Google Shape;69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4" name="Google Shape;694;p86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5" name="Google Shape;695;p86"/>
          <p:cNvCxnSpPr/>
          <p:nvPr/>
        </p:nvCxnSpPr>
        <p:spPr>
          <a:xfrm>
            <a:off x="866925" y="103620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02" name="Google Shape;70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3" name="Google Shape;703;p87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4" name="Google Shape;704;p87"/>
          <p:cNvCxnSpPr/>
          <p:nvPr/>
        </p:nvCxnSpPr>
        <p:spPr>
          <a:xfrm>
            <a:off x="866925" y="124341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1" name="Google Shape;71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2" name="Google Shape;712;p88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3" name="Google Shape;713;p88"/>
          <p:cNvCxnSpPr/>
          <p:nvPr/>
        </p:nvCxnSpPr>
        <p:spPr>
          <a:xfrm>
            <a:off x="866925" y="146532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0" name="Google Shape;72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1" name="Google Shape;721;p89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2" name="Google Shape;722;p89"/>
          <p:cNvCxnSpPr/>
          <p:nvPr/>
        </p:nvCxnSpPr>
        <p:spPr>
          <a:xfrm>
            <a:off x="866925" y="16725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9" name="Google Shape;72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0" name="Google Shape;730;p90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1" name="Google Shape;731;p90"/>
          <p:cNvCxnSpPr/>
          <p:nvPr/>
        </p:nvCxnSpPr>
        <p:spPr>
          <a:xfrm>
            <a:off x="866925" y="190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90"/>
          <p:cNvSpPr/>
          <p:nvPr/>
        </p:nvSpPr>
        <p:spPr>
          <a:xfrm>
            <a:off x="3637850" y="1901130"/>
            <a:ext cx="1384800" cy="1005625"/>
          </a:xfrm>
          <a:custGeom>
            <a:rect b="b" l="l" r="r" t="t"/>
            <a:pathLst>
              <a:path extrusionOk="0" h="40225" w="55392">
                <a:moveTo>
                  <a:pt x="55392" y="40225"/>
                </a:moveTo>
                <a:cubicBezTo>
                  <a:pt x="46325" y="35691"/>
                  <a:pt x="41461" y="25048"/>
                  <a:pt x="37213" y="15844"/>
                </a:cubicBezTo>
                <a:cubicBezTo>
                  <a:pt x="35510" y="12154"/>
                  <a:pt x="36052" y="6839"/>
                  <a:pt x="32722" y="4509"/>
                </a:cubicBezTo>
                <a:cubicBezTo>
                  <a:pt x="23717" y="-1793"/>
                  <a:pt x="10991" y="446"/>
                  <a:pt x="0" y="4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33" name="Google Shape;733;p90"/>
          <p:cNvSpPr txBox="1"/>
          <p:nvPr/>
        </p:nvSpPr>
        <p:spPr>
          <a:xfrm>
            <a:off x="5097500" y="2891500"/>
            <a:ext cx="35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`x` in current scope, check previous scopes!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4" name="Google Shape;734;p90"/>
          <p:cNvCxnSpPr/>
          <p:nvPr/>
        </p:nvCxnSpPr>
        <p:spPr>
          <a:xfrm flipH="1" rot="10800000">
            <a:off x="6231000" y="1956350"/>
            <a:ext cx="1400700" cy="10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1" name="Google Shape;74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2" name="Google Shape;742;p91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Google Shape;743;p91"/>
          <p:cNvCxnSpPr/>
          <p:nvPr/>
        </p:nvCxnSpPr>
        <p:spPr>
          <a:xfrm>
            <a:off x="866925" y="190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91"/>
          <p:cNvSpPr/>
          <p:nvPr/>
        </p:nvSpPr>
        <p:spPr>
          <a:xfrm>
            <a:off x="3643200" y="1496026"/>
            <a:ext cx="1010564" cy="412335"/>
          </a:xfrm>
          <a:custGeom>
            <a:rect b="b" l="l" r="r" t="t"/>
            <a:pathLst>
              <a:path extrusionOk="0" h="13874" w="35502">
                <a:moveTo>
                  <a:pt x="0" y="13635"/>
                </a:moveTo>
                <a:cubicBezTo>
                  <a:pt x="5415" y="13635"/>
                  <a:pt x="11928" y="14591"/>
                  <a:pt x="16040" y="11069"/>
                </a:cubicBezTo>
                <a:cubicBezTo>
                  <a:pt x="18754" y="8745"/>
                  <a:pt x="18314" y="3802"/>
                  <a:pt x="21173" y="1658"/>
                </a:cubicBezTo>
                <a:cubicBezTo>
                  <a:pt x="25005" y="-1215"/>
                  <a:pt x="30712" y="589"/>
                  <a:pt x="35502" y="5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45" name="Google Shape;745;p91"/>
          <p:cNvCxnSpPr/>
          <p:nvPr/>
        </p:nvCxnSpPr>
        <p:spPr>
          <a:xfrm>
            <a:off x="4177875" y="1848900"/>
            <a:ext cx="8127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91"/>
          <p:cNvSpPr txBox="1"/>
          <p:nvPr/>
        </p:nvSpPr>
        <p:spPr>
          <a:xfrm>
            <a:off x="4990575" y="25065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`x` from the 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53" name="Google Shape;75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4" name="Google Shape;754;p92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5" name="Google Shape;755;p92"/>
          <p:cNvCxnSpPr/>
          <p:nvPr/>
        </p:nvCxnSpPr>
        <p:spPr>
          <a:xfrm>
            <a:off x="866925" y="190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62" name="Google Shape;7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3" name="Google Shape;763;p93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4" name="Google Shape;764;p93"/>
          <p:cNvCxnSpPr/>
          <p:nvPr/>
        </p:nvCxnSpPr>
        <p:spPr>
          <a:xfrm>
            <a:off x="866925" y="211369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93"/>
          <p:cNvSpPr/>
          <p:nvPr/>
        </p:nvSpPr>
        <p:spPr>
          <a:xfrm>
            <a:off x="4204594" y="1496025"/>
            <a:ext cx="449189" cy="641603"/>
          </a:xfrm>
          <a:custGeom>
            <a:rect b="b" l="l" r="r" t="t"/>
            <a:pathLst>
              <a:path extrusionOk="0" h="13874" w="35502">
                <a:moveTo>
                  <a:pt x="0" y="13635"/>
                </a:moveTo>
                <a:cubicBezTo>
                  <a:pt x="5415" y="13635"/>
                  <a:pt x="11928" y="14591"/>
                  <a:pt x="16040" y="11069"/>
                </a:cubicBezTo>
                <a:cubicBezTo>
                  <a:pt x="18754" y="8745"/>
                  <a:pt x="18314" y="3802"/>
                  <a:pt x="21173" y="1658"/>
                </a:cubicBezTo>
                <a:cubicBezTo>
                  <a:pt x="25005" y="-1215"/>
                  <a:pt x="30712" y="589"/>
                  <a:pt x="35502" y="5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66" name="Google Shape;766;p93"/>
          <p:cNvCxnSpPr>
            <a:endCxn id="767" idx="1"/>
          </p:cNvCxnSpPr>
          <p:nvPr/>
        </p:nvCxnSpPr>
        <p:spPr>
          <a:xfrm>
            <a:off x="4402275" y="2121500"/>
            <a:ext cx="588300" cy="12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93"/>
          <p:cNvSpPr txBox="1"/>
          <p:nvPr/>
        </p:nvSpPr>
        <p:spPr>
          <a:xfrm>
            <a:off x="4990575" y="3192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`x` from the 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74" name="Google Shape;77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5" name="Google Shape;775;p94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6" name="Google Shape;776;p94"/>
          <p:cNvCxnSpPr/>
          <p:nvPr/>
        </p:nvCxnSpPr>
        <p:spPr>
          <a:xfrm>
            <a:off x="866925" y="232090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94"/>
          <p:cNvSpPr/>
          <p:nvPr/>
        </p:nvSpPr>
        <p:spPr>
          <a:xfrm>
            <a:off x="4103023" y="1496025"/>
            <a:ext cx="550725" cy="850129"/>
          </a:xfrm>
          <a:custGeom>
            <a:rect b="b" l="l" r="r" t="t"/>
            <a:pathLst>
              <a:path extrusionOk="0" h="13874" w="35502">
                <a:moveTo>
                  <a:pt x="0" y="13635"/>
                </a:moveTo>
                <a:cubicBezTo>
                  <a:pt x="5415" y="13635"/>
                  <a:pt x="11928" y="14591"/>
                  <a:pt x="16040" y="11069"/>
                </a:cubicBezTo>
                <a:cubicBezTo>
                  <a:pt x="18754" y="8745"/>
                  <a:pt x="18314" y="3802"/>
                  <a:pt x="21173" y="1658"/>
                </a:cubicBezTo>
                <a:cubicBezTo>
                  <a:pt x="25005" y="-1215"/>
                  <a:pt x="30712" y="589"/>
                  <a:pt x="35502" y="5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78" name="Google Shape;778;p94"/>
          <p:cNvCxnSpPr>
            <a:endCxn id="779" idx="1"/>
          </p:cNvCxnSpPr>
          <p:nvPr/>
        </p:nvCxnSpPr>
        <p:spPr>
          <a:xfrm>
            <a:off x="4386375" y="2297900"/>
            <a:ext cx="604200" cy="10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94"/>
          <p:cNvSpPr txBox="1"/>
          <p:nvPr/>
        </p:nvSpPr>
        <p:spPr>
          <a:xfrm>
            <a:off x="4990575" y="3192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the `x` from the main scope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86" name="Google Shape;78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7" name="Google Shape;787;p95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8" name="Google Shape;788;p95"/>
          <p:cNvCxnSpPr/>
          <p:nvPr/>
        </p:nvCxnSpPr>
        <p:spPr>
          <a:xfrm>
            <a:off x="866925" y="254950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95"/>
          <p:cNvSpPr/>
          <p:nvPr/>
        </p:nvSpPr>
        <p:spPr>
          <a:xfrm>
            <a:off x="4060250" y="1902375"/>
            <a:ext cx="582775" cy="655825"/>
          </a:xfrm>
          <a:custGeom>
            <a:rect b="b" l="l" r="r" t="t"/>
            <a:pathLst>
              <a:path extrusionOk="0" h="26233" w="23311">
                <a:moveTo>
                  <a:pt x="0" y="26092"/>
                </a:moveTo>
                <a:cubicBezTo>
                  <a:pt x="5294" y="26975"/>
                  <a:pt x="11500" y="22765"/>
                  <a:pt x="13901" y="17965"/>
                </a:cubicBezTo>
                <a:cubicBezTo>
                  <a:pt x="16925" y="11919"/>
                  <a:pt x="16551" y="0"/>
                  <a:pt x="2331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0" name="Google Shape;790;p95"/>
          <p:cNvSpPr/>
          <p:nvPr/>
        </p:nvSpPr>
        <p:spPr>
          <a:xfrm>
            <a:off x="4065600" y="1522750"/>
            <a:ext cx="572075" cy="1026575"/>
          </a:xfrm>
          <a:custGeom>
            <a:rect b="b" l="l" r="r" t="t"/>
            <a:pathLst>
              <a:path extrusionOk="0" h="41063" w="22883">
                <a:moveTo>
                  <a:pt x="0" y="41063"/>
                </a:moveTo>
                <a:cubicBezTo>
                  <a:pt x="15670" y="41063"/>
                  <a:pt x="7682" y="3805"/>
                  <a:pt x="228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91" name="Google Shape;79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97" name="Google Shape;79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8" name="Google Shape;798;p96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9" name="Google Shape;799;p96"/>
          <p:cNvCxnSpPr/>
          <p:nvPr/>
        </p:nvCxnSpPr>
        <p:spPr>
          <a:xfrm>
            <a:off x="866925" y="254950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96"/>
          <p:cNvSpPr/>
          <p:nvPr/>
        </p:nvSpPr>
        <p:spPr>
          <a:xfrm>
            <a:off x="4065600" y="1522750"/>
            <a:ext cx="572075" cy="1026575"/>
          </a:xfrm>
          <a:custGeom>
            <a:rect b="b" l="l" r="r" t="t"/>
            <a:pathLst>
              <a:path extrusionOk="0" h="41063" w="22883">
                <a:moveTo>
                  <a:pt x="0" y="41063"/>
                </a:moveTo>
                <a:cubicBezTo>
                  <a:pt x="15670" y="41063"/>
                  <a:pt x="7682" y="3805"/>
                  <a:pt x="228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801" name="Google Shape;801;p96"/>
          <p:cNvCxnSpPr/>
          <p:nvPr/>
        </p:nvCxnSpPr>
        <p:spPr>
          <a:xfrm>
            <a:off x="4338275" y="2442375"/>
            <a:ext cx="759300" cy="9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96"/>
          <p:cNvSpPr txBox="1"/>
          <p:nvPr/>
        </p:nvSpPr>
        <p:spPr>
          <a:xfrm>
            <a:off x="5097575" y="3180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also updates the main scope `x`!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3" name="Google Shape;803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09" name="Google Shape;80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0" name="Google Shape;810;p97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1" name="Google Shape;811;p97"/>
          <p:cNvCxnSpPr/>
          <p:nvPr/>
        </p:nvCxnSpPr>
        <p:spPr>
          <a:xfrm>
            <a:off x="866925" y="275672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" name="Google Shape;812;p97"/>
          <p:cNvSpPr/>
          <p:nvPr/>
        </p:nvSpPr>
        <p:spPr>
          <a:xfrm>
            <a:off x="4044200" y="1902373"/>
            <a:ext cx="593471" cy="854316"/>
          </a:xfrm>
          <a:custGeom>
            <a:rect b="b" l="l" r="r" t="t"/>
            <a:pathLst>
              <a:path extrusionOk="0" h="41063" w="22883">
                <a:moveTo>
                  <a:pt x="0" y="41063"/>
                </a:moveTo>
                <a:cubicBezTo>
                  <a:pt x="15670" y="41063"/>
                  <a:pt x="7682" y="3805"/>
                  <a:pt x="2288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813" name="Google Shape;813;p97"/>
          <p:cNvCxnSpPr/>
          <p:nvPr/>
        </p:nvCxnSpPr>
        <p:spPr>
          <a:xfrm>
            <a:off x="4338275" y="2608125"/>
            <a:ext cx="759300" cy="7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97"/>
          <p:cNvSpPr txBox="1"/>
          <p:nvPr/>
        </p:nvSpPr>
        <p:spPr>
          <a:xfrm>
            <a:off x="5097575" y="3180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pdates this `y`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5" name="Google Shape;815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21" name="Google Shape;82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2" name="Google Shape;822;p98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23" name="Google Shape;823;p98"/>
          <p:cNvCxnSpPr/>
          <p:nvPr/>
        </p:nvCxnSpPr>
        <p:spPr>
          <a:xfrm>
            <a:off x="866925" y="298532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30" name="Google Shape;83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1" name="Google Shape;831;p99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2" name="Google Shape;832;p99"/>
          <p:cNvCxnSpPr/>
          <p:nvPr/>
        </p:nvCxnSpPr>
        <p:spPr>
          <a:xfrm>
            <a:off x="866925" y="31925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39" name="Google Shape;83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0" name="Google Shape;840;p100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1" name="Google Shape;841;p100"/>
          <p:cNvCxnSpPr/>
          <p:nvPr/>
        </p:nvCxnSpPr>
        <p:spPr>
          <a:xfrm>
            <a:off x="866925" y="342113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100"/>
          <p:cNvCxnSpPr/>
          <p:nvPr/>
        </p:nvCxnSpPr>
        <p:spPr>
          <a:xfrm flipH="1" rot="10800000">
            <a:off x="6872600" y="2731300"/>
            <a:ext cx="7674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100"/>
          <p:cNvSpPr txBox="1"/>
          <p:nvPr/>
        </p:nvSpPr>
        <p:spPr>
          <a:xfrm>
            <a:off x="5975450" y="3271125"/>
            <a:ext cx="237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`x` defined in current scope, uses this one!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0" name="Google Shape;85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1" name="Google Shape;851;p101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2" name="Google Shape;852;p101"/>
          <p:cNvCxnSpPr/>
          <p:nvPr/>
        </p:nvCxnSpPr>
        <p:spPr>
          <a:xfrm>
            <a:off x="866925" y="362834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Integers in Rust: i8, u8, i16, u16, …, i128, u128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9" name="Google Shape;85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0" name="Google Shape;860;p102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1" name="Google Shape;861;p102"/>
          <p:cNvCxnSpPr/>
          <p:nvPr/>
        </p:nvCxnSpPr>
        <p:spPr>
          <a:xfrm>
            <a:off x="866925" y="384625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68" name="Google Shape;86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9" name="Google Shape;869;p103"/>
          <p:cNvCxnSpPr/>
          <p:nvPr/>
        </p:nvCxnSpPr>
        <p:spPr>
          <a:xfrm>
            <a:off x="866925" y="4064160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graphicFrame>
        <p:nvGraphicFramePr>
          <p:cNvPr id="871" name="Google Shape;871;p103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77" name="Google Shape;87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8" name="Google Shape;878;p104"/>
          <p:cNvCxnSpPr/>
          <p:nvPr/>
        </p:nvCxnSpPr>
        <p:spPr>
          <a:xfrm>
            <a:off x="866925" y="42713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104"/>
          <p:cNvCxnSpPr/>
          <p:nvPr/>
        </p:nvCxnSpPr>
        <p:spPr>
          <a:xfrm rot="10800000">
            <a:off x="3616325" y="4271375"/>
            <a:ext cx="11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104"/>
          <p:cNvSpPr txBox="1"/>
          <p:nvPr/>
        </p:nvSpPr>
        <p:spPr>
          <a:xfrm>
            <a:off x="4771325" y="387882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Would throw a compile-time error, there is no `y` in the current or previous scopes!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1" name="Google Shape;881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graphicFrame>
        <p:nvGraphicFramePr>
          <p:cNvPr id="882" name="Google Shape;882;p104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88" name="Google Shape;88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9" name="Google Shape;889;p105"/>
          <p:cNvCxnSpPr/>
          <p:nvPr/>
        </p:nvCxnSpPr>
        <p:spPr>
          <a:xfrm>
            <a:off x="866925" y="42713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105"/>
          <p:cNvSpPr txBox="1"/>
          <p:nvPr/>
        </p:nvSpPr>
        <p:spPr>
          <a:xfrm>
            <a:off x="5008800" y="40838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`y` is no longer valid, it expired in line 15, with the end of scope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graphicFrame>
        <p:nvGraphicFramePr>
          <p:cNvPr id="892" name="Google Shape;892;p105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93" name="Google Shape;893;p105"/>
          <p:cNvCxnSpPr/>
          <p:nvPr/>
        </p:nvCxnSpPr>
        <p:spPr>
          <a:xfrm flipH="1" rot="10800000">
            <a:off x="6412775" y="1969375"/>
            <a:ext cx="1200300" cy="21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99" name="Google Shape;89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0" name="Google Shape;900;p106"/>
          <p:cNvCxnSpPr/>
          <p:nvPr/>
        </p:nvCxnSpPr>
        <p:spPr>
          <a:xfrm>
            <a:off x="866925" y="42713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106"/>
          <p:cNvCxnSpPr/>
          <p:nvPr/>
        </p:nvCxnSpPr>
        <p:spPr>
          <a:xfrm rot="10800000">
            <a:off x="4915725" y="1913150"/>
            <a:ext cx="1170900" cy="22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106"/>
          <p:cNvSpPr txBox="1"/>
          <p:nvPr/>
        </p:nvSpPr>
        <p:spPr>
          <a:xfrm>
            <a:off x="4749975" y="4078925"/>
            <a:ext cx="36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scope isn’t even a previous scope of main!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graphicFrame>
        <p:nvGraphicFramePr>
          <p:cNvPr id="904" name="Google Shape;904;p106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10" name="Google Shape;91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107"/>
          <p:cNvCxnSpPr/>
          <p:nvPr/>
        </p:nvCxnSpPr>
        <p:spPr>
          <a:xfrm>
            <a:off x="866925" y="4499973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107"/>
          <p:cNvCxnSpPr/>
          <p:nvPr/>
        </p:nvCxnSpPr>
        <p:spPr>
          <a:xfrm rot="10800000">
            <a:off x="3563125" y="4499975"/>
            <a:ext cx="8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107"/>
          <p:cNvSpPr txBox="1"/>
          <p:nvPr/>
        </p:nvSpPr>
        <p:spPr>
          <a:xfrm>
            <a:off x="4487975" y="4307525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144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graphicFrame>
        <p:nvGraphicFramePr>
          <p:cNvPr id="915" name="Google Shape;915;p107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21" name="Google Shape;92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108"/>
          <p:cNvCxnSpPr/>
          <p:nvPr/>
        </p:nvCxnSpPr>
        <p:spPr>
          <a:xfrm>
            <a:off x="866925" y="4707187"/>
            <a:ext cx="4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graphicFrame>
        <p:nvGraphicFramePr>
          <p:cNvPr id="924" name="Google Shape;924;p108"/>
          <p:cNvGraphicFramePr/>
          <p:nvPr/>
        </p:nvGraphicFramePr>
        <p:xfrm>
          <a:off x="4676900" y="9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{CBBFBEF8-43DE-479A-AEB8-B5634D6B08C3}</a:tableStyleId>
              </a:tblPr>
              <a:tblGrid>
                <a:gridCol w="976475"/>
                <a:gridCol w="976475"/>
                <a:gridCol w="976475"/>
                <a:gridCol w="97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Scope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Start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main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tmp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Scopes</a:t>
            </a:r>
            <a:endParaRPr/>
          </a:p>
        </p:txBody>
      </p:sp>
      <p:sp>
        <p:nvSpPr>
          <p:cNvPr id="930" name="Google Shape;930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31" name="Google Shape;93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925499"/>
            <a:ext cx="3455700" cy="38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725" y="859163"/>
            <a:ext cx="811500" cy="401329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09"/>
          <p:cNvSpPr txBox="1"/>
          <p:nvPr/>
        </p:nvSpPr>
        <p:spPr>
          <a:xfrm>
            <a:off x="5092150" y="8591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4" name="Google Shape;934;p109"/>
          <p:cNvCxnSpPr/>
          <p:nvPr/>
        </p:nvCxnSpPr>
        <p:spPr>
          <a:xfrm>
            <a:off x="3525575" y="4495500"/>
            <a:ext cx="22884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40" name="Google Shape;940;p110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</p:txBody>
      </p:sp>
      <p:sp>
        <p:nvSpPr>
          <p:cNvPr id="941" name="Google Shape;941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Loops - while</a:t>
            </a:r>
            <a:endParaRPr/>
          </a:p>
        </p:txBody>
      </p:sp>
      <p:sp>
        <p:nvSpPr>
          <p:cNvPr id="947" name="Google Shape;947;p111"/>
          <p:cNvSpPr txBox="1"/>
          <p:nvPr>
            <p:ph idx="1" type="body"/>
          </p:nvPr>
        </p:nvSpPr>
        <p:spPr>
          <a:xfrm>
            <a:off x="1297500" y="1567550"/>
            <a:ext cx="70389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`while` is the advanced version of `loop`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whereas `loop` loops forever, `while` stops once a condition is no longer satisfied</a:t>
            </a:r>
            <a:endParaRPr/>
          </a:p>
        </p:txBody>
      </p:sp>
      <p:sp>
        <p:nvSpPr>
          <p:cNvPr id="948" name="Google Shape;948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