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</p:sldIdLst>
  <p:sldSz cy="5143500" cx="9144000"/>
  <p:notesSz cx="6858000" cy="9144000"/>
  <p:embeddedFontLst>
    <p:embeddedFont>
      <p:font typeface="Montserrat"/>
      <p:regular r:id="rId159"/>
      <p:bold r:id="rId160"/>
      <p:italic r:id="rId161"/>
      <p:boldItalic r:id="rId162"/>
    </p:embeddedFont>
    <p:embeddedFont>
      <p:font typeface="Lato"/>
      <p:regular r:id="rId163"/>
      <p:bold r:id="rId164"/>
      <p:italic r:id="rId165"/>
      <p:boldItalic r:id="rId1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7B893F-380F-4699-A92A-1C8094E20DF1}">
  <a:tblStyle styleId="{727B893F-380F-4699-A92A-1C8094E20D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150" Type="http://schemas.openxmlformats.org/officeDocument/2006/relationships/slide" Target="slides/slide144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3.xml"/><Relationship Id="rId4" Type="http://schemas.openxmlformats.org/officeDocument/2006/relationships/tableStyles" Target="tableStyles.xml"/><Relationship Id="rId148" Type="http://schemas.openxmlformats.org/officeDocument/2006/relationships/slide" Target="slides/slide142.xml"/><Relationship Id="rId9" Type="http://schemas.openxmlformats.org/officeDocument/2006/relationships/slide" Target="slides/slide3.xml"/><Relationship Id="rId143" Type="http://schemas.openxmlformats.org/officeDocument/2006/relationships/slide" Target="slides/slide137.xml"/><Relationship Id="rId142" Type="http://schemas.openxmlformats.org/officeDocument/2006/relationships/slide" Target="slides/slide136.xml"/><Relationship Id="rId141" Type="http://schemas.openxmlformats.org/officeDocument/2006/relationships/slide" Target="slides/slide135.xml"/><Relationship Id="rId140" Type="http://schemas.openxmlformats.org/officeDocument/2006/relationships/slide" Target="slides/slide134.xml"/><Relationship Id="rId5" Type="http://schemas.openxmlformats.org/officeDocument/2006/relationships/slideMaster" Target="slideMasters/slideMaster1.xml"/><Relationship Id="rId147" Type="http://schemas.openxmlformats.org/officeDocument/2006/relationships/slide" Target="slides/slide141.xml"/><Relationship Id="rId6" Type="http://schemas.openxmlformats.org/officeDocument/2006/relationships/notesMaster" Target="notesMasters/notesMaster1.xml"/><Relationship Id="rId146" Type="http://schemas.openxmlformats.org/officeDocument/2006/relationships/slide" Target="slides/slide140.xml"/><Relationship Id="rId7" Type="http://schemas.openxmlformats.org/officeDocument/2006/relationships/slide" Target="slides/slide1.xml"/><Relationship Id="rId145" Type="http://schemas.openxmlformats.org/officeDocument/2006/relationships/slide" Target="slides/slide139.xml"/><Relationship Id="rId8" Type="http://schemas.openxmlformats.org/officeDocument/2006/relationships/slide" Target="slides/slide2.xml"/><Relationship Id="rId144" Type="http://schemas.openxmlformats.org/officeDocument/2006/relationships/slide" Target="slides/slide13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137" Type="http://schemas.openxmlformats.org/officeDocument/2006/relationships/slide" Target="slides/slide131.xml"/><Relationship Id="rId132" Type="http://schemas.openxmlformats.org/officeDocument/2006/relationships/slide" Target="slides/slide126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6" Type="http://schemas.openxmlformats.org/officeDocument/2006/relationships/slide" Target="slides/slide130.xml"/><Relationship Id="rId135" Type="http://schemas.openxmlformats.org/officeDocument/2006/relationships/slide" Target="slides/slide129.xml"/><Relationship Id="rId134" Type="http://schemas.openxmlformats.org/officeDocument/2006/relationships/slide" Target="slides/slide128.xml"/><Relationship Id="rId133" Type="http://schemas.openxmlformats.org/officeDocument/2006/relationships/slide" Target="slides/slide12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165" Type="http://schemas.openxmlformats.org/officeDocument/2006/relationships/font" Target="fonts/Lato-italic.fntdata"/><Relationship Id="rId69" Type="http://schemas.openxmlformats.org/officeDocument/2006/relationships/slide" Target="slides/slide63.xml"/><Relationship Id="rId164" Type="http://schemas.openxmlformats.org/officeDocument/2006/relationships/font" Target="fonts/Lato-bold.fntdata"/><Relationship Id="rId163" Type="http://schemas.openxmlformats.org/officeDocument/2006/relationships/font" Target="fonts/Lato-regular.fntdata"/><Relationship Id="rId162" Type="http://schemas.openxmlformats.org/officeDocument/2006/relationships/font" Target="fonts/Montserrat-boldItalic.fntdata"/><Relationship Id="rId166" Type="http://schemas.openxmlformats.org/officeDocument/2006/relationships/font" Target="fonts/Lato-boldItalic.fntdata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161" Type="http://schemas.openxmlformats.org/officeDocument/2006/relationships/font" Target="fonts/Montserrat-italic.fntdata"/><Relationship Id="rId54" Type="http://schemas.openxmlformats.org/officeDocument/2006/relationships/slide" Target="slides/slide48.xml"/><Relationship Id="rId160" Type="http://schemas.openxmlformats.org/officeDocument/2006/relationships/font" Target="fonts/Montserrat-bold.fntdata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159" Type="http://schemas.openxmlformats.org/officeDocument/2006/relationships/font" Target="fonts/Montserrat-regular.fntdata"/><Relationship Id="rId59" Type="http://schemas.openxmlformats.org/officeDocument/2006/relationships/slide" Target="slides/slide53.xml"/><Relationship Id="rId154" Type="http://schemas.openxmlformats.org/officeDocument/2006/relationships/slide" Target="slides/slide148.xml"/><Relationship Id="rId58" Type="http://schemas.openxmlformats.org/officeDocument/2006/relationships/slide" Target="slides/slide52.xml"/><Relationship Id="rId153" Type="http://schemas.openxmlformats.org/officeDocument/2006/relationships/slide" Target="slides/slide147.xml"/><Relationship Id="rId152" Type="http://schemas.openxmlformats.org/officeDocument/2006/relationships/slide" Target="slides/slide146.xml"/><Relationship Id="rId151" Type="http://schemas.openxmlformats.org/officeDocument/2006/relationships/slide" Target="slides/slide145.xml"/><Relationship Id="rId158" Type="http://schemas.openxmlformats.org/officeDocument/2006/relationships/slide" Target="slides/slide152.xml"/><Relationship Id="rId157" Type="http://schemas.openxmlformats.org/officeDocument/2006/relationships/slide" Target="slides/slide151.xml"/><Relationship Id="rId156" Type="http://schemas.openxmlformats.org/officeDocument/2006/relationships/slide" Target="slides/slide150.xml"/><Relationship Id="rId155" Type="http://schemas.openxmlformats.org/officeDocument/2006/relationships/slide" Target="slides/slide14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d132044fc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d132044fc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d132044fc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9d132044fc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29d132044fc_0_1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29d132044fc_0_1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29d132044fc_0_1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29d132044fc_0_1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29d132044fc_0_1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29d132044fc_0_1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29d132044fc_0_1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29d132044fc_0_1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29d132044fc_0_1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29d132044fc_0_1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29d132044fc_0_1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29d132044fc_0_1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29d132044fc_0_1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29d132044fc_0_1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29d132044fc_0_1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29d132044fc_0_1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29d132044fc_0_1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29d132044fc_0_1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29d132044fc_0_1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29d132044fc_0_1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9d132044fc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9d132044fc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29d132044fc_0_1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29d132044fc_0_1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29d132044fc_0_1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29d132044fc_0_1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29d132044fc_0_1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29d132044fc_0_1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29d132044fc_0_1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29d132044fc_0_1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29d132044fc_0_1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29d132044fc_0_1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29d132044fc_0_1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29d132044fc_0_1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29d132044fc_0_1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29d132044fc_0_1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29d132044fc_0_1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29d132044fc_0_1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29d132044fc_0_1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29d132044fc_0_1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29d132044fc_0_1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29d132044fc_0_1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d132044fc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9d132044fc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29d132044fc_0_1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29d132044fc_0_1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29d132044fc_0_1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29d132044fc_0_1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29d132044fc_0_1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29d132044fc_0_1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29d132044fc_0_1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29d132044fc_0_1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29d132044fc_0_1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29d132044fc_0_1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29d132044fc_0_1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29d132044fc_0_1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29d132044fc_0_2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29d132044fc_0_2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29d132044fc_0_2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29d132044fc_0_2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29d132044fc_0_2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29d132044fc_0_2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29d132044fc_0_2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29d132044fc_0_2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9d132044fc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9d132044fc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29d132044fc_0_2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29d132044fc_0_2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9d132044fc_0_2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9d132044fc_0_2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29d132044fc_0_2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29d132044fc_0_2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29d132044fc_0_2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29d132044fc_0_2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29d132044fc_0_20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29d132044fc_0_20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29d132044fc_0_2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29d132044fc_0_2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29d132044fc_0_2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29d132044fc_0_2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29d132044fc_0_2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29d132044fc_0_2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29d132044fc_0_20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29d132044fc_0_2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29d132044fc_0_2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29d132044fc_0_2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9d132044fc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9d132044fc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29d132044fc_0_2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29d132044fc_0_2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29d132044fc_0_2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29d132044fc_0_2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29d132044fc_0_2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29d132044fc_0_2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29d132044fc_0_2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29d132044fc_0_2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29d132044fc_0_2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29d132044fc_0_2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29d132044fc_0_2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29d132044fc_0_2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29d132044fc_0_2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29d132044fc_0_2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29d132044fc_0_2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29d132044fc_0_2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29d132044fc_0_2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29d132044fc_0_2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29d132044fc_0_2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29d132044fc_0_2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9d132044fc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9d132044fc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29d132044fc_0_2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29d132044fc_0_2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g29d132044fc_0_2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0" name="Google Shape;1480;g29d132044fc_0_2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29d132044fc_0_2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29d132044fc_0_2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d132044fc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d132044fc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9d132044fc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9d132044fc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9d132044fc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9d132044fc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9d132044fc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9d132044fc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d132044fc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d132044fc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9d132044fc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9d132044fc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9d132044fc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9d132044fc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9d132044fc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9d132044fc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9d132044fc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9d132044fc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9d132044fc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9d132044fc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9d132044fc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9d132044fc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9d132044fc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9d132044fc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9d132044fc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9d132044fc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9d132044fc_0_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9d132044fc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9d132044fc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9d132044fc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d132044fc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d132044fc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9d132044fc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9d132044fc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9d132044fc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9d132044fc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9d132044fc_0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9d132044fc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9d132044fc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9d132044fc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9d132044fc_0_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9d132044fc_0_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9d132044fc_0_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9d132044fc_0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9d132044fc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9d132044fc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9d132044fc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9d132044fc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9d132044fc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9d132044fc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9d132044fc_0_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9d132044fc_0_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d132044fc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d132044fc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9d132044fc_0_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9d132044fc_0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9d132044fc_0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9d132044fc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9d132044fc_0_1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9d132044fc_0_1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9d132044fc_0_1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9d132044fc_0_1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9d132044fc_0_1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9d132044fc_0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9d132044fc_0_1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9d132044fc_0_1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9d132044fc_0_1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9d132044fc_0_1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9d132044fc_0_1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9d132044fc_0_1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9d132044fc_0_1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9d132044fc_0_1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9d132044fc_0_1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9d132044fc_0_1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d132044fc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9d132044fc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9d132044fc_0_1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9d132044fc_0_1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9d132044fc_0_1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9d132044fc_0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9d132044fc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9d132044fc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9d132044fc_0_1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9d132044fc_0_1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9d132044fc_0_2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9d132044fc_0_2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9d132044fc_0_1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9d132044fc_0_1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9d132044fc_0_1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9d132044fc_0_1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9d132044fc_0_1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9d132044fc_0_1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9d132044fc_0_1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9d132044fc_0_1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9d132044fc_0_1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9d132044fc_0_1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d132044fc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d132044fc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9d132044fc_0_1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29d132044fc_0_1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9d132044fc_0_1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29d132044fc_0_1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9d132044fc_0_1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9d132044fc_0_1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9d132044fc_0_1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9d132044fc_0_1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9d132044fc_0_1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9d132044fc_0_1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9d132044fc_0_1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29d132044fc_0_1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9d132044fc_0_1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9d132044fc_0_1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9d132044fc_0_1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29d132044fc_0_1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9d132044fc_0_1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29d132044fc_0_1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9d132044fc_0_1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29d132044fc_0_1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d132044fc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d132044fc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9d132044fc_0_1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29d132044fc_0_1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9d132044fc_0_1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9d132044fc_0_1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9d132044fc_0_1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29d132044fc_0_1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9d132044fc_0_1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29d132044fc_0_1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29d132044fc_0_1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29d132044fc_0_1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29d132044fc_0_1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29d132044fc_0_1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29d132044fc_0_1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29d132044fc_0_1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9d132044fc_0_1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29d132044fc_0_1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29d132044fc_0_1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29d132044fc_0_1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29d132044fc_0_1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29d132044fc_0_1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d132044fc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d132044fc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29d132044fc_0_1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29d132044fc_0_1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29d132044fc_0_1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29d132044fc_0_1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29d132044fc_0_1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29d132044fc_0_1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29d132044fc_0_1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29d132044fc_0_1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29d132044fc_0_1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29d132044fc_0_1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29d132044fc_0_1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29d132044fc_0_1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29d132044fc_0_1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29d132044fc_0_1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29d132044fc_0_1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29d132044fc_0_1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29d132044fc_0_1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29d132044fc_0_1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29d132044fc_0_1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29d132044fc_0_1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d132044fc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9d132044fc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29d132044fc_0_1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29d132044fc_0_1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29d132044fc_0_1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29d132044fc_0_1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29d132044fc_0_1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29d132044fc_0_1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29d132044fc_0_1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29d132044fc_0_1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29d132044fc_0_1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29d132044fc_0_1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29d132044fc_0_1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29d132044fc_0_1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29d132044fc_0_1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29d132044fc_0_1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29d132044fc_0_1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29d132044fc_0_1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29d132044fc_0_1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29d132044fc_0_1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29d132044fc_0_1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29d132044fc_0_1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6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6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6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7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7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7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7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7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8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18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19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19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19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19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20.pn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20.pn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21.pn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22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23.pn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23.pn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23.pn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23.pn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0.xml"/><Relationship Id="rId3" Type="http://schemas.openxmlformats.org/officeDocument/2006/relationships/image" Target="../media/image25.png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1.xml"/><Relationship Id="rId3" Type="http://schemas.openxmlformats.org/officeDocument/2006/relationships/image" Target="../media/image25.png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2.xml"/><Relationship Id="rId3" Type="http://schemas.openxmlformats.org/officeDocument/2006/relationships/image" Target="../media/image25.png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3.xml"/><Relationship Id="rId3" Type="http://schemas.openxmlformats.org/officeDocument/2006/relationships/image" Target="../media/image25.png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4.xml"/><Relationship Id="rId3" Type="http://schemas.openxmlformats.org/officeDocument/2006/relationships/image" Target="../media/image24.png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5.xml"/><Relationship Id="rId3" Type="http://schemas.openxmlformats.org/officeDocument/2006/relationships/image" Target="../media/image24.png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6.xml"/><Relationship Id="rId3" Type="http://schemas.openxmlformats.org/officeDocument/2006/relationships/image" Target="../media/image24.png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7.xml"/><Relationship Id="rId3" Type="http://schemas.openxmlformats.org/officeDocument/2006/relationships/image" Target="../media/image24.png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8.xml"/><Relationship Id="rId3" Type="http://schemas.openxmlformats.org/officeDocument/2006/relationships/image" Target="../media/image24.png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9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0.xml"/><Relationship Id="rId3" Type="http://schemas.openxmlformats.org/officeDocument/2006/relationships/image" Target="../media/image24.png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1.xml"/><Relationship Id="rId3" Type="http://schemas.openxmlformats.org/officeDocument/2006/relationships/image" Target="../media/image24.png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2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8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8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8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9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9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0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0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0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0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0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0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1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6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6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3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4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4.png"/><Relationship Id="rId4" Type="http://schemas.openxmlformats.org/officeDocument/2006/relationships/image" Target="../media/image12.gif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RUSTikales Rust for beginners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in Rust: i8, u8, …, i128, u128, </a:t>
            </a:r>
            <a:r>
              <a:rPr lang="de">
                <a:solidFill>
                  <a:srgbClr val="00FF00"/>
                </a:solidFill>
              </a:rPr>
              <a:t>bool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variable, `let mut` for mutable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[type; size] = …;` to declare an array with the given type and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Vec&lt;type&gt; = …;` to declare a Vector with the given type</a:t>
            </a:r>
            <a:endParaRPr/>
          </a:p>
        </p:txBody>
      </p:sp>
      <p:sp>
        <p:nvSpPr>
          <p:cNvPr id="198" name="Google Shape;198;p2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1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997" name="Google Shape;997;p11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98" name="Google Shape;998;p112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offer an additional way of accessing data of a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do not involve copying or moving, and do not invalidate original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reference in programming is similar to a real life reference: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When you’re referring to something, you do not own it, but simply point to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reference in a book might link to another book written by another author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That other book might change in the meantime, but the reference still points to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in Rust do the same, they simply point to another variable</a:t>
            </a:r>
            <a:endParaRPr/>
          </a:p>
        </p:txBody>
      </p:sp>
      <p:pic>
        <p:nvPicPr>
          <p:cNvPr id="999" name="Google Shape;999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663" y="2998575"/>
            <a:ext cx="387667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1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1005" name="Google Shape;1005;p11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006" name="Google Shape;1006;p113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offer an additional way of accessing data of a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do not involve copying or moving, and do not invalidate original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reference in programming is similar to a real life reference: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When you’re referring to something, you do not own it, but simply point to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reference in a book might link to another book written by another author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That other book might change in the meantime, but the reference still points to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in Rust do the same, they simply point to another variable</a:t>
            </a:r>
            <a:endParaRPr/>
          </a:p>
        </p:txBody>
      </p:sp>
      <p:pic>
        <p:nvPicPr>
          <p:cNvPr id="1007" name="Google Shape;1007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663" y="2998575"/>
            <a:ext cx="3876675" cy="177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8" name="Google Shape;1008;p113"/>
          <p:cNvCxnSpPr/>
          <p:nvPr/>
        </p:nvCxnSpPr>
        <p:spPr>
          <a:xfrm flipH="1">
            <a:off x="6295250" y="3656075"/>
            <a:ext cx="711000" cy="3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9" name="Google Shape;1009;p113"/>
          <p:cNvSpPr txBox="1"/>
          <p:nvPr/>
        </p:nvSpPr>
        <p:spPr>
          <a:xfrm>
            <a:off x="7006250" y="3410150"/>
            <a:ext cx="180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reference to `a`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1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1015" name="Google Shape;1015;p11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016" name="Google Shape;1016;p114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offer an additional way of accessing data of a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do not involve copying or moving, and do not invalidate original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reference in programming is similar to a real life reference: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When you’re referring to something, you do not own it, but simply point to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reference in a book might link to another book written by another author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That other book might change in the meantime, but the reference still points to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in Rust do the same, they simply point to another variable</a:t>
            </a:r>
            <a:endParaRPr/>
          </a:p>
        </p:txBody>
      </p:sp>
      <p:pic>
        <p:nvPicPr>
          <p:cNvPr id="1017" name="Google Shape;1017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663" y="2998575"/>
            <a:ext cx="3876675" cy="177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8" name="Google Shape;1018;p114"/>
          <p:cNvCxnSpPr/>
          <p:nvPr/>
        </p:nvCxnSpPr>
        <p:spPr>
          <a:xfrm flipH="1">
            <a:off x="6295250" y="3656075"/>
            <a:ext cx="711000" cy="3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9" name="Google Shape;1019;p114"/>
          <p:cNvSpPr txBox="1"/>
          <p:nvPr/>
        </p:nvSpPr>
        <p:spPr>
          <a:xfrm>
            <a:off x="7006250" y="3410150"/>
            <a:ext cx="180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reference to `a`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20" name="Google Shape;1020;p114"/>
          <p:cNvCxnSpPr/>
          <p:nvPr/>
        </p:nvCxnSpPr>
        <p:spPr>
          <a:xfrm>
            <a:off x="2327925" y="3672125"/>
            <a:ext cx="2325900" cy="2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1" name="Google Shape;1021;p114"/>
          <p:cNvSpPr txBox="1"/>
          <p:nvPr/>
        </p:nvSpPr>
        <p:spPr>
          <a:xfrm>
            <a:off x="1183725" y="336735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Type: Reference to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1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1027" name="Google Shape;1027;p11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028" name="Google Shape;1028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75" y="1091563"/>
            <a:ext cx="804862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1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1034" name="Google Shape;1034;p11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035" name="Google Shape;1035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75" y="1091563"/>
            <a:ext cx="8048625" cy="1800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6" name="Google Shape;1036;p116"/>
          <p:cNvCxnSpPr/>
          <p:nvPr/>
        </p:nvCxnSpPr>
        <p:spPr>
          <a:xfrm rot="10800000">
            <a:off x="5359475" y="2388900"/>
            <a:ext cx="572100" cy="99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7" name="Google Shape;1037;p116"/>
          <p:cNvSpPr txBox="1"/>
          <p:nvPr/>
        </p:nvSpPr>
        <p:spPr>
          <a:xfrm>
            <a:off x="4803425" y="332460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reference to v1, no Copy or Move involved!! v1 is still valid after this line!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1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1043" name="Google Shape;1043;p11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044" name="Google Shape;1044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588" y="912448"/>
            <a:ext cx="6984825" cy="1562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45" name="Google Shape;1045;p117"/>
          <p:cNvGraphicFramePr/>
          <p:nvPr/>
        </p:nvGraphicFramePr>
        <p:xfrm>
          <a:off x="1111800" y="309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{727B893F-380F-4699-A92A-1C8094E20DF1}</a:tableStyleId>
              </a:tblPr>
              <a:tblGrid>
                <a:gridCol w="1379700"/>
                <a:gridCol w="1379700"/>
              </a:tblGrid>
              <a:tr h="27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100_000_000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100_000_000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46" name="Google Shape;1046;p117"/>
          <p:cNvSpPr txBox="1"/>
          <p:nvPr/>
        </p:nvSpPr>
        <p:spPr>
          <a:xfrm>
            <a:off x="1111800" y="2707925"/>
            <a:ext cx="2590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047" name="Google Shape;1047;p117"/>
          <p:cNvGraphicFramePr/>
          <p:nvPr/>
        </p:nvGraphicFramePr>
        <p:xfrm>
          <a:off x="6048425" y="309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{727B893F-380F-4699-A92A-1C8094E20DF1}</a:tableStyleId>
              </a:tblPr>
              <a:tblGrid>
                <a:gridCol w="1018775"/>
                <a:gridCol w="1018775"/>
              </a:tblGrid>
              <a:tr h="1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index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…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48" name="Google Shape;1048;p117"/>
          <p:cNvSpPr txBox="1"/>
          <p:nvPr/>
        </p:nvSpPr>
        <p:spPr>
          <a:xfrm>
            <a:off x="6048425" y="2707925"/>
            <a:ext cx="239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Somewhere on the Heap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49" name="Google Shape;1049;p117"/>
          <p:cNvCxnSpPr/>
          <p:nvPr/>
        </p:nvCxnSpPr>
        <p:spPr>
          <a:xfrm>
            <a:off x="3183375" y="3693500"/>
            <a:ext cx="329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" name="Google Shape;1054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588" y="912448"/>
            <a:ext cx="6984825" cy="15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5" name="Google Shape;1055;p1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1056" name="Google Shape;1056;p11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graphicFrame>
        <p:nvGraphicFramePr>
          <p:cNvPr id="1057" name="Google Shape;1057;p118"/>
          <p:cNvGraphicFramePr/>
          <p:nvPr/>
        </p:nvGraphicFramePr>
        <p:xfrm>
          <a:off x="3309275" y="312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{727B893F-380F-4699-A92A-1C8094E20DF1}</a:tableStyleId>
              </a:tblPr>
              <a:tblGrid>
                <a:gridCol w="1379700"/>
                <a:gridCol w="1379700"/>
              </a:tblGrid>
              <a:tr h="27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100_000_000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100_000_000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58" name="Google Shape;1058;p118"/>
          <p:cNvSpPr txBox="1"/>
          <p:nvPr/>
        </p:nvSpPr>
        <p:spPr>
          <a:xfrm>
            <a:off x="3309275" y="2737825"/>
            <a:ext cx="2590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059" name="Google Shape;1059;p118"/>
          <p:cNvGraphicFramePr/>
          <p:nvPr/>
        </p:nvGraphicFramePr>
        <p:xfrm>
          <a:off x="6444075" y="309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{727B893F-380F-4699-A92A-1C8094E20DF1}</a:tableStyleId>
              </a:tblPr>
              <a:tblGrid>
                <a:gridCol w="1018775"/>
                <a:gridCol w="1018775"/>
              </a:tblGrid>
              <a:tr h="1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index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…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0" name="Google Shape;1060;p118"/>
          <p:cNvSpPr txBox="1"/>
          <p:nvPr/>
        </p:nvSpPr>
        <p:spPr>
          <a:xfrm>
            <a:off x="6444075" y="2707925"/>
            <a:ext cx="239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Somewhere on the Heap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61" name="Google Shape;1061;p118"/>
          <p:cNvCxnSpPr/>
          <p:nvPr/>
        </p:nvCxnSpPr>
        <p:spPr>
          <a:xfrm>
            <a:off x="5450375" y="3707725"/>
            <a:ext cx="135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62" name="Google Shape;1062;p118"/>
          <p:cNvGraphicFramePr/>
          <p:nvPr/>
        </p:nvGraphicFramePr>
        <p:xfrm>
          <a:off x="229475" y="312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{727B893F-380F-4699-A92A-1C8094E20DF1}</a:tableStyleId>
              </a:tblPr>
              <a:tblGrid>
                <a:gridCol w="1379700"/>
                <a:gridCol w="1379700"/>
              </a:tblGrid>
              <a:tr h="173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73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3" name="Google Shape;1063;p118"/>
          <p:cNvSpPr txBox="1"/>
          <p:nvPr/>
        </p:nvSpPr>
        <p:spPr>
          <a:xfrm>
            <a:off x="229475" y="273782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64" name="Google Shape;1064;p118"/>
          <p:cNvCxnSpPr/>
          <p:nvPr/>
        </p:nvCxnSpPr>
        <p:spPr>
          <a:xfrm>
            <a:off x="2301175" y="3707725"/>
            <a:ext cx="159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9" name="Google Shape;1069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588" y="912448"/>
            <a:ext cx="6984825" cy="15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0" name="Google Shape;1070;p1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1071" name="Google Shape;1071;p11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072" name="Google Shape;1072;p119"/>
          <p:cNvSpPr txBox="1"/>
          <p:nvPr/>
        </p:nvSpPr>
        <p:spPr>
          <a:xfrm>
            <a:off x="3277050" y="295565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But now both variables are immutable, can we also take a mutable reference?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1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1078" name="Google Shape;1078;p12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079" name="Google Shape;1079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475" y="944625"/>
            <a:ext cx="7793049" cy="2321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0" name="Google Shape;1080;p120"/>
          <p:cNvCxnSpPr/>
          <p:nvPr/>
        </p:nvCxnSpPr>
        <p:spPr>
          <a:xfrm rot="10800000">
            <a:off x="3140650" y="2073450"/>
            <a:ext cx="898200" cy="16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1" name="Google Shape;1081;p120"/>
          <p:cNvCxnSpPr/>
          <p:nvPr/>
        </p:nvCxnSpPr>
        <p:spPr>
          <a:xfrm flipH="1" rot="10800000">
            <a:off x="4525400" y="2078775"/>
            <a:ext cx="812700" cy="16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2" name="Google Shape;1082;p120"/>
          <p:cNvSpPr txBox="1"/>
          <p:nvPr/>
        </p:nvSpPr>
        <p:spPr>
          <a:xfrm>
            <a:off x="2894675" y="3634700"/>
            <a:ext cx="3726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Of course! Mutable references look like this!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1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1088" name="Google Shape;1088;p12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089" name="Google Shape;1089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475" y="944625"/>
            <a:ext cx="7793049" cy="2321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0" name="Google Shape;1090;p121"/>
          <p:cNvCxnSpPr/>
          <p:nvPr/>
        </p:nvCxnSpPr>
        <p:spPr>
          <a:xfrm rot="10800000">
            <a:off x="1739900" y="2453025"/>
            <a:ext cx="2454000" cy="11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1" name="Google Shape;1091;p121"/>
          <p:cNvCxnSpPr/>
          <p:nvPr/>
        </p:nvCxnSpPr>
        <p:spPr>
          <a:xfrm rot="10800000">
            <a:off x="4183175" y="2832675"/>
            <a:ext cx="213900" cy="7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2" name="Google Shape;1092;p121"/>
          <p:cNvSpPr txBox="1"/>
          <p:nvPr/>
        </p:nvSpPr>
        <p:spPr>
          <a:xfrm>
            <a:off x="3145975" y="3559850"/>
            <a:ext cx="3079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We’ve pushed an element to v2, but the length of v1 has also increased! The power of references :^)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in Rust: i8, u8, …, i128, u128, </a:t>
            </a:r>
            <a:r>
              <a:rPr lang="de">
                <a:solidFill>
                  <a:srgbClr val="00FF00"/>
                </a:solidFill>
              </a:rPr>
              <a:t>bool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variable, `let mut` for mutable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[type; size] = …;` to declare an array with the given type and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Vec&lt;type&gt; = …;` to declare a Vector with the given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`var[index]` to access an element at a given index</a:t>
            </a:r>
            <a:endParaRPr/>
          </a:p>
        </p:txBody>
      </p:sp>
      <p:sp>
        <p:nvSpPr>
          <p:cNvPr id="205" name="Google Shape;205;p2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1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1098" name="Google Shape;1098;p12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099" name="Google Shape;1099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475" y="944625"/>
            <a:ext cx="7793049" cy="2321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0" name="Google Shape;1100;p122"/>
          <p:cNvCxnSpPr/>
          <p:nvPr/>
        </p:nvCxnSpPr>
        <p:spPr>
          <a:xfrm rot="10800000">
            <a:off x="1739900" y="2453025"/>
            <a:ext cx="2454000" cy="11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1" name="Google Shape;1101;p122"/>
          <p:cNvCxnSpPr/>
          <p:nvPr/>
        </p:nvCxnSpPr>
        <p:spPr>
          <a:xfrm rot="10800000">
            <a:off x="4183175" y="2832675"/>
            <a:ext cx="213900" cy="7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2" name="Google Shape;1102;p122"/>
          <p:cNvSpPr txBox="1"/>
          <p:nvPr/>
        </p:nvSpPr>
        <p:spPr>
          <a:xfrm>
            <a:off x="3145975" y="3559850"/>
            <a:ext cx="3079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We’ve pushed an element to v2, but the length of v1 has also increased! The power of references :^)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3" name="Google Shape;1103;p122"/>
          <p:cNvSpPr txBox="1"/>
          <p:nvPr/>
        </p:nvSpPr>
        <p:spPr>
          <a:xfrm>
            <a:off x="6198900" y="2672300"/>
            <a:ext cx="205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BUT! There’s a catch!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1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109" name="Google Shape;1109;p12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10" name="Google Shape;1110;p123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116" name="Google Shape;1116;p12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17" name="Google Shape;1117;p124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1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123" name="Google Shape;1123;p12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24" name="Google Shape;1124;p125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Ask your local Java developer, he’ll tell you a story or two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Here a Java example:</a:t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1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130" name="Google Shape;1130;p12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31" name="Google Shape;1131;p126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Ask your local Java developer, he’ll tell you a story or two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Here a Java example:</a:t>
            </a:r>
            <a:endParaRPr/>
          </a:p>
        </p:txBody>
      </p:sp>
      <p:pic>
        <p:nvPicPr>
          <p:cNvPr id="1132" name="Google Shape;1132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350" y="2145325"/>
            <a:ext cx="3563775" cy="28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7" name="Google Shape;1137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350" y="2145325"/>
            <a:ext cx="3563775" cy="282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8" name="Google Shape;1138;p1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139" name="Google Shape;1139;p12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40" name="Google Shape;1140;p127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Ask your local Java developer, he’ll tell you a story or two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Here a Java example:</a:t>
            </a:r>
            <a:endParaRPr/>
          </a:p>
        </p:txBody>
      </p:sp>
      <p:cxnSp>
        <p:nvCxnSpPr>
          <p:cNvPr id="1141" name="Google Shape;1141;p127"/>
          <p:cNvCxnSpPr/>
          <p:nvPr/>
        </p:nvCxnSpPr>
        <p:spPr>
          <a:xfrm rot="10800000">
            <a:off x="3113825" y="4067800"/>
            <a:ext cx="16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2" name="Google Shape;1142;p127"/>
          <p:cNvSpPr txBox="1"/>
          <p:nvPr/>
        </p:nvSpPr>
        <p:spPr>
          <a:xfrm>
            <a:off x="4803425" y="3875350"/>
            <a:ext cx="3961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Class assignments in Java are references by default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3" name="Google Shape;1143;p127"/>
          <p:cNvCxnSpPr/>
          <p:nvPr/>
        </p:nvCxnSpPr>
        <p:spPr>
          <a:xfrm rot="10800000">
            <a:off x="3097925" y="3869800"/>
            <a:ext cx="1705500" cy="1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8" name="Google Shape;1148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350" y="2145325"/>
            <a:ext cx="3563775" cy="282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9" name="Google Shape;1149;p1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150" name="Google Shape;1150;p12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51" name="Google Shape;1151;p128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Ask your local Java developer, he’ll tell you a story or two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Here a Java example:</a:t>
            </a:r>
            <a:endParaRPr/>
          </a:p>
        </p:txBody>
      </p:sp>
      <p:cxnSp>
        <p:nvCxnSpPr>
          <p:cNvPr id="1152" name="Google Shape;1152;p128"/>
          <p:cNvCxnSpPr/>
          <p:nvPr/>
        </p:nvCxnSpPr>
        <p:spPr>
          <a:xfrm rot="10800000">
            <a:off x="3113825" y="4296400"/>
            <a:ext cx="16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3" name="Google Shape;1153;p128"/>
          <p:cNvSpPr txBox="1"/>
          <p:nvPr/>
        </p:nvSpPr>
        <p:spPr>
          <a:xfrm>
            <a:off x="4803425" y="4103950"/>
            <a:ext cx="375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By changing `t2`, you also modify `t1` and `t3`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8" name="Google Shape;1158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350" y="2145325"/>
            <a:ext cx="3563775" cy="282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9" name="Google Shape;1159;p1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160" name="Google Shape;1160;p12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61" name="Google Shape;1161;p129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Ask your local Java developer, he’ll tell you a story or two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Here a Java example:</a:t>
            </a:r>
            <a:endParaRPr/>
          </a:p>
        </p:txBody>
      </p:sp>
      <p:cxnSp>
        <p:nvCxnSpPr>
          <p:cNvPr id="1162" name="Google Shape;1162;p129"/>
          <p:cNvCxnSpPr/>
          <p:nvPr/>
        </p:nvCxnSpPr>
        <p:spPr>
          <a:xfrm rot="10800000">
            <a:off x="3498775" y="4446100"/>
            <a:ext cx="16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3" name="Google Shape;1163;p129"/>
          <p:cNvSpPr txBox="1"/>
          <p:nvPr/>
        </p:nvSpPr>
        <p:spPr>
          <a:xfrm>
            <a:off x="5215125" y="425365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 something with `t1`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64" name="Google Shape;1164;p129"/>
          <p:cNvCxnSpPr/>
          <p:nvPr/>
        </p:nvCxnSpPr>
        <p:spPr>
          <a:xfrm rot="10800000">
            <a:off x="4135000" y="3042200"/>
            <a:ext cx="142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5" name="Google Shape;1165;p129"/>
          <p:cNvSpPr txBox="1"/>
          <p:nvPr/>
        </p:nvSpPr>
        <p:spPr>
          <a:xfrm>
            <a:off x="5557300" y="2649650"/>
            <a:ext cx="3526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Prints 5 for both `t1.a` and `t3.a`!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Depending on the situation, you may not have wanted that!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66" name="Google Shape;1166;p129"/>
          <p:cNvCxnSpPr/>
          <p:nvPr/>
        </p:nvCxnSpPr>
        <p:spPr>
          <a:xfrm rot="10800000">
            <a:off x="3498775" y="4674700"/>
            <a:ext cx="16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7" name="Google Shape;1167;p129"/>
          <p:cNvSpPr txBox="1"/>
          <p:nvPr/>
        </p:nvSpPr>
        <p:spPr>
          <a:xfrm>
            <a:off x="5215125" y="448225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 something with `t3`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1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173" name="Google Shape;1173;p13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74" name="Google Shape;1174;p130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Ask your local Java developer, he’ll tell you a story or two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Ask your local Multithreading-Developer, he’ll tell you a story or two</a:t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1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180" name="Google Shape;1180;p13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81" name="Google Shape;1181;p131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Ask your local Java developer, he’ll tell you a story or two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Ask your local Multithreading-Developer, he’ll tell you a story or two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Race condition: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Multiple pointers access the same data at the same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One pointer writes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At the same time, other pointer reads data: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Does it see the new value, or the old value?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in Rust: i8, u8, …, i128, u128, </a:t>
            </a:r>
            <a:r>
              <a:rPr lang="de">
                <a:solidFill>
                  <a:srgbClr val="00FF00"/>
                </a:solidFill>
              </a:rPr>
              <a:t>bool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variable, `let mut` for mutable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[type; size] = …;` to declare an array with the given type and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Vec&lt;type&gt; = …;` to declare a Vector with the given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`var[index]` to access an element at a given index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zero-indexed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size `N`, indices </a:t>
            </a:r>
            <a:r>
              <a:rPr lang="de">
                <a:solidFill>
                  <a:srgbClr val="00FF00"/>
                </a:solidFill>
              </a:rPr>
              <a:t>0 to N-1 are defined</a:t>
            </a:r>
            <a:r>
              <a:rPr lang="de"/>
              <a:t>, Rest results in </a:t>
            </a:r>
            <a:r>
              <a:rPr lang="de">
                <a:solidFill>
                  <a:srgbClr val="FF0000"/>
                </a:solidFill>
              </a:rPr>
              <a:t>Out Of Bounds Errors</a:t>
            </a:r>
            <a:endParaRPr/>
          </a:p>
        </p:txBody>
      </p:sp>
      <p:sp>
        <p:nvSpPr>
          <p:cNvPr id="212" name="Google Shape;212;p2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1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187" name="Google Shape;1187;p13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88" name="Google Shape;1188;p132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Race condition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prevent this, Rust has the Borrow Checker</a:t>
            </a:r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1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194" name="Google Shape;1194;p13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95" name="Google Shape;1195;p133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Race condition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prevent this, Rust has the 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Guarantees, at compile time, that no data races or race conditions happen</a:t>
            </a:r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1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201" name="Google Shape;1201;p13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02" name="Google Shape;1202;p134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Race condition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prevent this, Rust has the 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Guarantees, at compile time, that no data races or race conditions happen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Ruleset to enforce this is pretty simple, but takes a while to get used to:</a:t>
            </a: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1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208" name="Google Shape;1208;p13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09" name="Google Shape;1209;p135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Race condition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prevent this, Rust has the 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Guarantees, at compile time, that no data races or race conditions happen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Ruleset to enforce this is pretty simple, but takes a while to get used to: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can’t have more than 1 mutable reference to a variable at any given time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Similar race condition if you have 2 mutable references:</a:t>
            </a:r>
            <a:br>
              <a:rPr lang="de"/>
            </a:br>
            <a:r>
              <a:rPr lang="de"/>
              <a:t>Both write at the same time, what happens?</a:t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1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215" name="Google Shape;1215;p13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16" name="Google Shape;1216;p136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Race condition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prevent this, Rust has the 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Guarantees, at compile time, that no data races or race conditions happen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Ruleset to enforce this is pretty simple, but takes a while to get used to: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can’t have more than 1 mutable reference to a variable</a:t>
            </a:r>
            <a:r>
              <a:rPr lang="de"/>
              <a:t> at any given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you have 1 mutable reference, you can’t have any immutable references to the same variable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Race condition, as stated before: Read/Write</a:t>
            </a: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1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222" name="Google Shape;1222;p13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23" name="Google Shape;1223;p137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Race condition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prevent this, Rust has the 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Guarantees, at compile time, that no data races or race conditions happen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Ruleset to enforce this is pretty simple, but takes a while to get used to: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can’t have more than 1 mutable reference to a variable</a:t>
            </a:r>
            <a:r>
              <a:rPr lang="de"/>
              <a:t> at any given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you have 1 mutable reference, you can’t have any immutable references to the same variable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you have 0 mutable references, you can have any number of immutable references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No problem, because 100 Reads don’t change the value of the variable :^)</a:t>
            </a:r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229" name="Google Shape;1229;p13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30" name="Google Shape;1230;p138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Race condition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prevent this, Rust has the 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Guarantees, at compile time, that no data races or race conditions happen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Ruleset to enforce this is pretty simple, but takes a while to get used to: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can’t have more than 1 mutable reference to a variable at any given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you have 1 mutable reference, you can’t have any immutable references to the same variable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you have 0 mutable references, you can have any number of immutable references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References must always be valid (e.g. no dangling references)</a:t>
            </a:r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1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236" name="Google Shape;1236;p13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37" name="Google Shape;1237;p139"/>
          <p:cNvSpPr txBox="1"/>
          <p:nvPr>
            <p:ph idx="1" type="body"/>
          </p:nvPr>
        </p:nvSpPr>
        <p:spPr>
          <a:xfrm>
            <a:off x="1297500" y="1415150"/>
            <a:ext cx="72753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Race condition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prevent this, Rust has the 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Guarantees, at compile time, that no data races or race conditions happen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Ruleset to enforce this is pretty simple, but takes a while to get used to: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can’t have more than 1 mutable reference to a variable at any given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you have 1 mutable reference, you can’t have any immutable references to the same variable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you have 0 mutable references, you can have any number of immutable references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References must always be valid (e.g. no dangling references)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Rule of Thumb: If the compiler shouts at you, say “yes sir” and move your code around :^)</a:t>
            </a: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243" name="Google Shape;1243;p14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44" name="Google Shape;1244;p140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unlock full understanding of References in Rust, we need to talk about Lifetimes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We’ll cover them next week</a:t>
            </a:r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250" name="Google Shape;1250;p14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51" name="Google Shape;1251;p141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unlock full understanding of References in Rust, we need to talk about Lifetimes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We’ll cover them next week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small important detail here: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References only fall into this rule as long as they’re used: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in Rust: i8, u8, …, i128, u128, </a:t>
            </a:r>
            <a:r>
              <a:rPr lang="de">
                <a:solidFill>
                  <a:srgbClr val="00FF00"/>
                </a:solidFill>
              </a:rPr>
              <a:t>bool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variable, `let mut` for mutable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[type; size] = …;` to declare an array with the given type and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Vec&lt;type&gt; = …;` to declare a Vector with the given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`var[index]` to access an element at a given index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zero-indexed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size `N`, indices </a:t>
            </a:r>
            <a:r>
              <a:rPr lang="de">
                <a:solidFill>
                  <a:srgbClr val="00FF00"/>
                </a:solidFill>
              </a:rPr>
              <a:t>0 to N-1 are defined</a:t>
            </a:r>
            <a:r>
              <a:rPr lang="de"/>
              <a:t>, Rest results in </a:t>
            </a:r>
            <a:r>
              <a:rPr lang="de">
                <a:solidFill>
                  <a:srgbClr val="FF0000"/>
                </a:solidFill>
              </a:rPr>
              <a:t>Out Of Bounds Errors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loop</a:t>
            </a:r>
            <a:r>
              <a:rPr lang="de"/>
              <a:t> </a:t>
            </a:r>
            <a:r>
              <a:rPr lang="de">
                <a:solidFill>
                  <a:srgbClr val="00FF00"/>
                </a:solidFill>
              </a:rPr>
              <a:t>{ }</a:t>
            </a:r>
            <a:r>
              <a:rPr lang="de"/>
              <a:t> to create an infinite loop</a:t>
            </a:r>
            <a:endParaRPr/>
          </a:p>
        </p:txBody>
      </p:sp>
      <p:sp>
        <p:nvSpPr>
          <p:cNvPr id="219" name="Google Shape;219;p2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1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257" name="Google Shape;1257;p14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58" name="Google Shape;1258;p142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unlock full understanding of References in Rust, we need to talk about Lifetimes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We’ll cover them next week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small important detail here: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References only fall into this rule as long as they’re used:</a:t>
            </a:r>
            <a:endParaRPr/>
          </a:p>
        </p:txBody>
      </p:sp>
      <p:pic>
        <p:nvPicPr>
          <p:cNvPr id="1259" name="Google Shape;1259;p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100" y="2396925"/>
            <a:ext cx="5791550" cy="23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1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265" name="Google Shape;1265;p14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66" name="Google Shape;1266;p143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unlock full understanding of References in Rust, we need to talk about Lifetimes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We’ll cover them next week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small important detail here: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References only fall into this rule as long as they’re used:</a:t>
            </a:r>
            <a:endParaRPr/>
          </a:p>
        </p:txBody>
      </p:sp>
      <p:pic>
        <p:nvPicPr>
          <p:cNvPr id="1267" name="Google Shape;1267;p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100" y="2396925"/>
            <a:ext cx="5791550" cy="23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8" name="Google Shape;1268;p143"/>
          <p:cNvSpPr txBox="1"/>
          <p:nvPr/>
        </p:nvSpPr>
        <p:spPr>
          <a:xfrm>
            <a:off x="6343250" y="3126775"/>
            <a:ext cx="2489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Even though we have 4 mutable references, it’s fine because we’re not doing anything with them!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1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274" name="Google Shape;1274;p14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75" name="Google Shape;1275;p144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unlock full understanding of References in Rust, we need to talk about Lifetimes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We’ll cover them next week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small important detail here: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References only fall into this rule as long as they’re used:</a:t>
            </a:r>
            <a:endParaRPr/>
          </a:p>
        </p:txBody>
      </p:sp>
      <p:sp>
        <p:nvSpPr>
          <p:cNvPr id="1276" name="Google Shape;1276;p144"/>
          <p:cNvSpPr txBox="1"/>
          <p:nvPr/>
        </p:nvSpPr>
        <p:spPr>
          <a:xfrm>
            <a:off x="5952925" y="3278500"/>
            <a:ext cx="2489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use mutable borrow of v1 in that range, so we can’t take any more mutable references in that range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77" name="Google Shape;1277;p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775" y="2437050"/>
            <a:ext cx="5016449" cy="23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8" name="Google Shape;1278;p144"/>
          <p:cNvSpPr/>
          <p:nvPr/>
        </p:nvSpPr>
        <p:spPr>
          <a:xfrm>
            <a:off x="5739100" y="3057250"/>
            <a:ext cx="117600" cy="1427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1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284" name="Google Shape;1284;p14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85" name="Google Shape;1285;p145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unlock full understanding of References in Rust, we need to talk about Lifetimes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We’ll cover them next week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small important detail here: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References only fall into this rule as long as they’re used:</a:t>
            </a:r>
            <a:endParaRPr/>
          </a:p>
        </p:txBody>
      </p:sp>
      <p:pic>
        <p:nvPicPr>
          <p:cNvPr id="1286" name="Google Shape;1286;p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775" y="2437050"/>
            <a:ext cx="5015400" cy="23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7" name="Google Shape;1287;p145"/>
          <p:cNvSpPr/>
          <p:nvPr/>
        </p:nvSpPr>
        <p:spPr>
          <a:xfrm>
            <a:off x="5797900" y="3918075"/>
            <a:ext cx="138900" cy="609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8" name="Google Shape;1288;p145"/>
          <p:cNvSpPr txBox="1"/>
          <p:nvPr/>
        </p:nvSpPr>
        <p:spPr>
          <a:xfrm>
            <a:off x="5985000" y="3730275"/>
            <a:ext cx="2489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use mutable borrow of v4 in that range, so we can’t take any more mutable references in that range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9" name="Google Shape;1289;p145"/>
          <p:cNvSpPr/>
          <p:nvPr/>
        </p:nvSpPr>
        <p:spPr>
          <a:xfrm>
            <a:off x="5803313" y="3067950"/>
            <a:ext cx="106800" cy="807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0" name="Google Shape;1290;p145"/>
          <p:cNvSpPr txBox="1"/>
          <p:nvPr/>
        </p:nvSpPr>
        <p:spPr>
          <a:xfrm>
            <a:off x="5985025" y="314175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borrows don’t matter, we don’t use them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296" name="Google Shape;1296;p14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97" name="Google Shape;1297;p146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exercises!</a:t>
            </a:r>
            <a:endParaRP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1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03" name="Google Shape;1303;p14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04" name="Google Shape;1304;p147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exercises!</a:t>
            </a:r>
            <a:endParaRPr/>
          </a:p>
        </p:txBody>
      </p:sp>
      <p:pic>
        <p:nvPicPr>
          <p:cNvPr id="1305" name="Google Shape;1305;p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8" y="1764475"/>
            <a:ext cx="4985225" cy="29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6" name="Google Shape;1306;p147"/>
          <p:cNvSpPr/>
          <p:nvPr/>
        </p:nvSpPr>
        <p:spPr>
          <a:xfrm>
            <a:off x="698700" y="1764475"/>
            <a:ext cx="598800" cy="433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1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12" name="Google Shape;1312;p14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13" name="Google Shape;1313;p148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exercises!</a:t>
            </a:r>
            <a:endParaRPr/>
          </a:p>
        </p:txBody>
      </p:sp>
      <p:pic>
        <p:nvPicPr>
          <p:cNvPr id="1314" name="Google Shape;1314;p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8" y="1764475"/>
            <a:ext cx="4985225" cy="29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5" name="Google Shape;1315;p148"/>
          <p:cNvSpPr/>
          <p:nvPr/>
        </p:nvSpPr>
        <p:spPr>
          <a:xfrm>
            <a:off x="698700" y="1764475"/>
            <a:ext cx="598800" cy="433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6" name="Google Shape;1316;p148"/>
          <p:cNvSpPr txBox="1"/>
          <p:nvPr/>
        </p:nvSpPr>
        <p:spPr>
          <a:xfrm>
            <a:off x="5008800" y="1612675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the code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1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22" name="Google Shape;1322;p14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23" name="Google Shape;1323;p149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exercises!</a:t>
            </a:r>
            <a:endParaRPr/>
          </a:p>
        </p:txBody>
      </p:sp>
      <p:pic>
        <p:nvPicPr>
          <p:cNvPr id="1324" name="Google Shape;1324;p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8" y="1764475"/>
            <a:ext cx="4985225" cy="29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5" name="Google Shape;1325;p149"/>
          <p:cNvSpPr/>
          <p:nvPr/>
        </p:nvSpPr>
        <p:spPr>
          <a:xfrm>
            <a:off x="698700" y="1764475"/>
            <a:ext cx="598800" cy="433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6" name="Google Shape;1326;p149"/>
          <p:cNvSpPr txBox="1"/>
          <p:nvPr/>
        </p:nvSpPr>
        <p:spPr>
          <a:xfrm>
            <a:off x="4691125" y="39341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compiles, and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prints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10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1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32" name="Google Shape;1332;p15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33" name="Google Shape;1333;p150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exercises!</a:t>
            </a:r>
            <a:endParaRPr/>
          </a:p>
        </p:txBody>
      </p:sp>
      <p:pic>
        <p:nvPicPr>
          <p:cNvPr id="1334" name="Google Shape;1334;p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8" y="1764475"/>
            <a:ext cx="4985225" cy="29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5" name="Google Shape;1335;p150"/>
          <p:cNvSpPr/>
          <p:nvPr/>
        </p:nvSpPr>
        <p:spPr>
          <a:xfrm>
            <a:off x="698700" y="1764475"/>
            <a:ext cx="598800" cy="433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6" name="Google Shape;1336;p150"/>
          <p:cNvSpPr txBox="1"/>
          <p:nvPr/>
        </p:nvSpPr>
        <p:spPr>
          <a:xfrm>
            <a:off x="4691125" y="39341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compiles, and prints 10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37" name="Google Shape;1337;p150"/>
          <p:cNvCxnSpPr/>
          <p:nvPr/>
        </p:nvCxnSpPr>
        <p:spPr>
          <a:xfrm rot="10800000">
            <a:off x="3819600" y="3410150"/>
            <a:ext cx="271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8" name="Google Shape;1338;p150"/>
          <p:cNvSpPr txBox="1"/>
          <p:nvPr/>
        </p:nvSpPr>
        <p:spPr>
          <a:xfrm>
            <a:off x="6530400" y="3017600"/>
            <a:ext cx="2176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 dereferences b, so we’re writing to the original memory location (a)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1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44" name="Google Shape;1344;p15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45" name="Google Shape;1345;p151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exercises!</a:t>
            </a:r>
            <a:endParaRPr/>
          </a:p>
        </p:txBody>
      </p:sp>
      <p:sp>
        <p:nvSpPr>
          <p:cNvPr id="1346" name="Google Shape;1346;p151"/>
          <p:cNvSpPr/>
          <p:nvPr/>
        </p:nvSpPr>
        <p:spPr>
          <a:xfrm>
            <a:off x="360250" y="1830325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47" name="Google Shape;1347;p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150" y="1830325"/>
            <a:ext cx="6380826" cy="252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in Rust: i8, u8, …, i128, u128, </a:t>
            </a:r>
            <a:r>
              <a:rPr lang="de">
                <a:solidFill>
                  <a:srgbClr val="00FF00"/>
                </a:solidFill>
              </a:rPr>
              <a:t>bool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variable, `let mut` for mutable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[type; size] = …;` to declare an array with the given type and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Vec&lt;type&gt; = …;` to declare a Vector with the given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`var[index]` to access an element at a given index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zero-indexed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size `N`, indices </a:t>
            </a:r>
            <a:r>
              <a:rPr lang="de">
                <a:solidFill>
                  <a:srgbClr val="00FF00"/>
                </a:solidFill>
              </a:rPr>
              <a:t>0 to N-1 are defined</a:t>
            </a:r>
            <a:r>
              <a:rPr lang="de"/>
              <a:t>, Rest results in </a:t>
            </a:r>
            <a:r>
              <a:rPr lang="de">
                <a:solidFill>
                  <a:srgbClr val="FF0000"/>
                </a:solidFill>
              </a:rPr>
              <a:t>Out Of Bounds Errors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loop</a:t>
            </a:r>
            <a:r>
              <a:rPr lang="de"/>
              <a:t> </a:t>
            </a:r>
            <a:r>
              <a:rPr lang="de">
                <a:solidFill>
                  <a:srgbClr val="00FF00"/>
                </a:solidFill>
              </a:rPr>
              <a:t>{ }</a:t>
            </a:r>
            <a:r>
              <a:rPr lang="de"/>
              <a:t> to create an infinite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while condition { }</a:t>
            </a:r>
            <a:r>
              <a:rPr lang="de"/>
              <a:t> to create a conditional loop</a:t>
            </a:r>
            <a:endParaRPr/>
          </a:p>
        </p:txBody>
      </p:sp>
      <p:sp>
        <p:nvSpPr>
          <p:cNvPr id="226" name="Google Shape;226;p2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53" name="Google Shape;1353;p15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54" name="Google Shape;1354;p152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exercises!</a:t>
            </a:r>
            <a:endParaRPr/>
          </a:p>
        </p:txBody>
      </p:sp>
      <p:sp>
        <p:nvSpPr>
          <p:cNvPr id="1355" name="Google Shape;1355;p152"/>
          <p:cNvSpPr/>
          <p:nvPr/>
        </p:nvSpPr>
        <p:spPr>
          <a:xfrm>
            <a:off x="360250" y="1830325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6" name="Google Shape;1356;p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150" y="1830325"/>
            <a:ext cx="6380826" cy="252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7" name="Google Shape;1357;p152"/>
          <p:cNvSpPr txBox="1"/>
          <p:nvPr/>
        </p:nvSpPr>
        <p:spPr>
          <a:xfrm>
            <a:off x="5300675" y="3640050"/>
            <a:ext cx="334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the vector look like in the end?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1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63" name="Google Shape;1363;p15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64" name="Google Shape;1364;p153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exercises!</a:t>
            </a:r>
            <a:endParaRPr/>
          </a:p>
        </p:txBody>
      </p:sp>
      <p:sp>
        <p:nvSpPr>
          <p:cNvPr id="1365" name="Google Shape;1365;p153"/>
          <p:cNvSpPr/>
          <p:nvPr/>
        </p:nvSpPr>
        <p:spPr>
          <a:xfrm>
            <a:off x="360250" y="1830325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6" name="Google Shape;1366;p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150" y="1830325"/>
            <a:ext cx="6380826" cy="252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7" name="Google Shape;1367;p153"/>
          <p:cNvSpPr txBox="1"/>
          <p:nvPr/>
        </p:nvSpPr>
        <p:spPr>
          <a:xfrm>
            <a:off x="5573350" y="37951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Compiler error!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1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73" name="Google Shape;1373;p15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74" name="Google Shape;1374;p154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exercises!</a:t>
            </a:r>
            <a:endParaRPr/>
          </a:p>
        </p:txBody>
      </p:sp>
      <p:sp>
        <p:nvSpPr>
          <p:cNvPr id="1375" name="Google Shape;1375;p154"/>
          <p:cNvSpPr/>
          <p:nvPr/>
        </p:nvSpPr>
        <p:spPr>
          <a:xfrm>
            <a:off x="360250" y="1830325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6" name="Google Shape;1376;p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150" y="1830325"/>
            <a:ext cx="6380826" cy="252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7" name="Google Shape;1377;p154"/>
          <p:cNvSpPr txBox="1"/>
          <p:nvPr/>
        </p:nvSpPr>
        <p:spPr>
          <a:xfrm>
            <a:off x="5573350" y="37951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Compiler error!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8" name="Google Shape;1378;p154"/>
          <p:cNvSpPr/>
          <p:nvPr/>
        </p:nvSpPr>
        <p:spPr>
          <a:xfrm>
            <a:off x="7049025" y="2597450"/>
            <a:ext cx="203100" cy="1058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9" name="Google Shape;1379;p154"/>
          <p:cNvSpPr txBox="1"/>
          <p:nvPr/>
        </p:nvSpPr>
        <p:spPr>
          <a:xfrm>
            <a:off x="7252125" y="2834300"/>
            <a:ext cx="1764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 of vector 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1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85" name="Google Shape;1385;p15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86" name="Google Shape;1386;p155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exercises!</a:t>
            </a:r>
            <a:endParaRPr/>
          </a:p>
        </p:txBody>
      </p:sp>
      <p:sp>
        <p:nvSpPr>
          <p:cNvPr id="1387" name="Google Shape;1387;p155"/>
          <p:cNvSpPr/>
          <p:nvPr/>
        </p:nvSpPr>
        <p:spPr>
          <a:xfrm>
            <a:off x="360250" y="1830325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8" name="Google Shape;1388;p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150" y="1830325"/>
            <a:ext cx="6380826" cy="252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9" name="Google Shape;1389;p155"/>
          <p:cNvSpPr txBox="1"/>
          <p:nvPr/>
        </p:nvSpPr>
        <p:spPr>
          <a:xfrm>
            <a:off x="5573350" y="37951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Compiler error!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0" name="Google Shape;1390;p155"/>
          <p:cNvSpPr/>
          <p:nvPr/>
        </p:nvSpPr>
        <p:spPr>
          <a:xfrm>
            <a:off x="7049025" y="2597450"/>
            <a:ext cx="203100" cy="1058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1" name="Google Shape;1391;p155"/>
          <p:cNvSpPr txBox="1"/>
          <p:nvPr/>
        </p:nvSpPr>
        <p:spPr>
          <a:xfrm>
            <a:off x="7252125" y="2834300"/>
            <a:ext cx="1764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 of vector 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92" name="Google Shape;1392;p155"/>
          <p:cNvCxnSpPr/>
          <p:nvPr/>
        </p:nvCxnSpPr>
        <p:spPr>
          <a:xfrm rot="10800000">
            <a:off x="5797850" y="3116175"/>
            <a:ext cx="1449000" cy="6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3" name="Google Shape;1393;p155"/>
          <p:cNvSpPr txBox="1"/>
          <p:nvPr/>
        </p:nvSpPr>
        <p:spPr>
          <a:xfrm>
            <a:off x="7200525" y="3490350"/>
            <a:ext cx="181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Immutable borrow at the same time!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1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99" name="Google Shape;1399;p15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400" name="Google Shape;1400;p156"/>
          <p:cNvSpPr/>
          <p:nvPr/>
        </p:nvSpPr>
        <p:spPr>
          <a:xfrm>
            <a:off x="714600" y="897750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1" name="Google Shape;1401;p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11" y="897750"/>
            <a:ext cx="4105633" cy="398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1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407" name="Google Shape;1407;p15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408" name="Google Shape;1408;p157"/>
          <p:cNvSpPr/>
          <p:nvPr/>
        </p:nvSpPr>
        <p:spPr>
          <a:xfrm>
            <a:off x="714600" y="897750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9" name="Google Shape;1409;p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11" y="897750"/>
            <a:ext cx="4105633" cy="39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0" name="Google Shape;1410;p157"/>
          <p:cNvSpPr txBox="1"/>
          <p:nvPr/>
        </p:nvSpPr>
        <p:spPr>
          <a:xfrm>
            <a:off x="5403150" y="89775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 we see in the console?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416" name="Google Shape;1416;p15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417" name="Google Shape;1417;p158"/>
          <p:cNvSpPr/>
          <p:nvPr/>
        </p:nvSpPr>
        <p:spPr>
          <a:xfrm>
            <a:off x="714600" y="897750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8" name="Google Shape;1418;p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11" y="897750"/>
            <a:ext cx="4105633" cy="39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158"/>
          <p:cNvSpPr txBox="1"/>
          <p:nvPr/>
        </p:nvSpPr>
        <p:spPr>
          <a:xfrm>
            <a:off x="5403150" y="89775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 we see in the console?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0" name="Google Shape;1420;p158"/>
          <p:cNvSpPr txBox="1"/>
          <p:nvPr/>
        </p:nvSpPr>
        <p:spPr>
          <a:xfrm>
            <a:off x="5403150" y="1482750"/>
            <a:ext cx="290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does compile!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1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426" name="Google Shape;1426;p15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427" name="Google Shape;1427;p159"/>
          <p:cNvSpPr/>
          <p:nvPr/>
        </p:nvSpPr>
        <p:spPr>
          <a:xfrm>
            <a:off x="714600" y="897750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8" name="Google Shape;1428;p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11" y="897750"/>
            <a:ext cx="4105633" cy="39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9" name="Google Shape;1429;p159"/>
          <p:cNvSpPr txBox="1"/>
          <p:nvPr/>
        </p:nvSpPr>
        <p:spPr>
          <a:xfrm>
            <a:off x="5403150" y="89775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 we see in the console?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0" name="Google Shape;1430;p159"/>
          <p:cNvSpPr txBox="1"/>
          <p:nvPr/>
        </p:nvSpPr>
        <p:spPr>
          <a:xfrm>
            <a:off x="5403150" y="1482750"/>
            <a:ext cx="290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does compile!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1" name="Google Shape;1431;p159"/>
          <p:cNvSpPr txBox="1"/>
          <p:nvPr/>
        </p:nvSpPr>
        <p:spPr>
          <a:xfrm>
            <a:off x="5403150" y="1867650"/>
            <a:ext cx="2906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We’re finally at a point where we can reuse the same Vector in a for-loop!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1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437" name="Google Shape;1437;p16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438" name="Google Shape;1438;p160"/>
          <p:cNvSpPr/>
          <p:nvPr/>
        </p:nvSpPr>
        <p:spPr>
          <a:xfrm>
            <a:off x="714600" y="897750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9" name="Google Shape;1439;p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11" y="897750"/>
            <a:ext cx="4105633" cy="39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0" name="Google Shape;1440;p160"/>
          <p:cNvSpPr txBox="1"/>
          <p:nvPr/>
        </p:nvSpPr>
        <p:spPr>
          <a:xfrm>
            <a:off x="5403150" y="89775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 we see in the console?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1" name="Google Shape;1441;p160"/>
          <p:cNvSpPr txBox="1"/>
          <p:nvPr/>
        </p:nvSpPr>
        <p:spPr>
          <a:xfrm>
            <a:off x="5403150" y="1482750"/>
            <a:ext cx="290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does compile!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2" name="Google Shape;1442;p160"/>
          <p:cNvSpPr txBox="1"/>
          <p:nvPr/>
        </p:nvSpPr>
        <p:spPr>
          <a:xfrm>
            <a:off x="5403150" y="1867650"/>
            <a:ext cx="2906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We’re finally at a point where we can reuse the same Vector in a for-loop!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3" name="Google Shape;1443;p160"/>
          <p:cNvSpPr txBox="1"/>
          <p:nvPr/>
        </p:nvSpPr>
        <p:spPr>
          <a:xfrm>
            <a:off x="5403150" y="257175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Those for loops modify the elements of the original vector!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44" name="Google Shape;1444;p160"/>
          <p:cNvCxnSpPr/>
          <p:nvPr/>
        </p:nvCxnSpPr>
        <p:spPr>
          <a:xfrm rot="10800000">
            <a:off x="4701050" y="2309425"/>
            <a:ext cx="711900" cy="4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5" name="Google Shape;1445;p160"/>
          <p:cNvCxnSpPr/>
          <p:nvPr/>
        </p:nvCxnSpPr>
        <p:spPr>
          <a:xfrm rot="10800000">
            <a:off x="5092050" y="2892330"/>
            <a:ext cx="31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1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451" name="Google Shape;1451;p16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452" name="Google Shape;1452;p161"/>
          <p:cNvSpPr/>
          <p:nvPr/>
        </p:nvSpPr>
        <p:spPr>
          <a:xfrm>
            <a:off x="714600" y="897750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3" name="Google Shape;1453;p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11" y="897750"/>
            <a:ext cx="4105633" cy="39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4" name="Google Shape;1454;p161"/>
          <p:cNvSpPr txBox="1"/>
          <p:nvPr/>
        </p:nvSpPr>
        <p:spPr>
          <a:xfrm>
            <a:off x="5403150" y="89775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 we see in the console?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5" name="Google Shape;1455;p161"/>
          <p:cNvSpPr/>
          <p:nvPr/>
        </p:nvSpPr>
        <p:spPr>
          <a:xfrm>
            <a:off x="5403150" y="2100175"/>
            <a:ext cx="117600" cy="668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6" name="Google Shape;1456;p161"/>
          <p:cNvSpPr/>
          <p:nvPr/>
        </p:nvSpPr>
        <p:spPr>
          <a:xfrm>
            <a:off x="5403150" y="2768575"/>
            <a:ext cx="117600" cy="668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7" name="Google Shape;1457;p161"/>
          <p:cNvSpPr txBox="1"/>
          <p:nvPr/>
        </p:nvSpPr>
        <p:spPr>
          <a:xfrm>
            <a:off x="5557300" y="22338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8" name="Google Shape;1458;p161"/>
          <p:cNvSpPr txBox="1"/>
          <p:nvPr/>
        </p:nvSpPr>
        <p:spPr>
          <a:xfrm>
            <a:off x="5557300" y="29043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9" name="Google Shape;1459;p161"/>
          <p:cNvSpPr/>
          <p:nvPr/>
        </p:nvSpPr>
        <p:spPr>
          <a:xfrm>
            <a:off x="5403150" y="1414375"/>
            <a:ext cx="117600" cy="685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0" name="Google Shape;1460;p161"/>
          <p:cNvSpPr txBox="1"/>
          <p:nvPr/>
        </p:nvSpPr>
        <p:spPr>
          <a:xfrm>
            <a:off x="5557300" y="15480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in Rust: i8, u8, …, i128, u128, </a:t>
            </a:r>
            <a:r>
              <a:rPr lang="de">
                <a:solidFill>
                  <a:srgbClr val="00FF00"/>
                </a:solidFill>
              </a:rPr>
              <a:t>bool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variable, `let mut` for mutable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[type; size] = …;` to declare an array with the given type and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Vec&lt;type&gt; = …;` to declare a Vector with the given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`var[index]` to access an element at a given index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zero-indexed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size `N`, indices </a:t>
            </a:r>
            <a:r>
              <a:rPr lang="de">
                <a:solidFill>
                  <a:srgbClr val="00FF00"/>
                </a:solidFill>
              </a:rPr>
              <a:t>0 to N-1 are defined</a:t>
            </a:r>
            <a:r>
              <a:rPr lang="de"/>
              <a:t>, Rest results in </a:t>
            </a:r>
            <a:r>
              <a:rPr lang="de">
                <a:solidFill>
                  <a:srgbClr val="FF0000"/>
                </a:solidFill>
              </a:rPr>
              <a:t>Out Of Bounds Errors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loop</a:t>
            </a:r>
            <a:r>
              <a:rPr lang="de"/>
              <a:t> </a:t>
            </a:r>
            <a:r>
              <a:rPr lang="de">
                <a:solidFill>
                  <a:srgbClr val="00FF00"/>
                </a:solidFill>
              </a:rPr>
              <a:t>{ }</a:t>
            </a:r>
            <a:r>
              <a:rPr lang="de"/>
              <a:t> to create an infinite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while condition { }</a:t>
            </a:r>
            <a:r>
              <a:rPr lang="de"/>
              <a:t> to create a conditional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for elem in collection { }</a:t>
            </a:r>
            <a:r>
              <a:rPr lang="de"/>
              <a:t> to create an iterator over a collection</a:t>
            </a:r>
            <a:endParaRPr/>
          </a:p>
        </p:txBody>
      </p:sp>
      <p:sp>
        <p:nvSpPr>
          <p:cNvPr id="233" name="Google Shape;233;p2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1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466" name="Google Shape;1466;p16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467" name="Google Shape;1467;p162"/>
          <p:cNvSpPr/>
          <p:nvPr/>
        </p:nvSpPr>
        <p:spPr>
          <a:xfrm>
            <a:off x="714600" y="897750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8" name="Google Shape;1468;p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11" y="897750"/>
            <a:ext cx="4105633" cy="39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9" name="Google Shape;1469;p162"/>
          <p:cNvSpPr txBox="1"/>
          <p:nvPr/>
        </p:nvSpPr>
        <p:spPr>
          <a:xfrm>
            <a:off x="5403150" y="89775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 we see in the console?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0" name="Google Shape;1470;p162"/>
          <p:cNvSpPr/>
          <p:nvPr/>
        </p:nvSpPr>
        <p:spPr>
          <a:xfrm>
            <a:off x="5403150" y="2100175"/>
            <a:ext cx="117600" cy="668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1" name="Google Shape;1471;p162"/>
          <p:cNvSpPr/>
          <p:nvPr/>
        </p:nvSpPr>
        <p:spPr>
          <a:xfrm>
            <a:off x="5403150" y="2768575"/>
            <a:ext cx="117600" cy="668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2" name="Google Shape;1472;p162"/>
          <p:cNvSpPr txBox="1"/>
          <p:nvPr/>
        </p:nvSpPr>
        <p:spPr>
          <a:xfrm>
            <a:off x="5557300" y="22338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3" name="Google Shape;1473;p162"/>
          <p:cNvSpPr txBox="1"/>
          <p:nvPr/>
        </p:nvSpPr>
        <p:spPr>
          <a:xfrm>
            <a:off x="5557300" y="29043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4" name="Google Shape;1474;p162"/>
          <p:cNvSpPr/>
          <p:nvPr/>
        </p:nvSpPr>
        <p:spPr>
          <a:xfrm>
            <a:off x="5403150" y="1414375"/>
            <a:ext cx="117600" cy="685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5" name="Google Shape;1475;p162"/>
          <p:cNvSpPr txBox="1"/>
          <p:nvPr/>
        </p:nvSpPr>
        <p:spPr>
          <a:xfrm>
            <a:off x="5557300" y="15480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6" name="Google Shape;1476;p162"/>
          <p:cNvSpPr/>
          <p:nvPr/>
        </p:nvSpPr>
        <p:spPr>
          <a:xfrm>
            <a:off x="6904675" y="1672475"/>
            <a:ext cx="117600" cy="1513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7" name="Google Shape;1477;p162"/>
          <p:cNvSpPr txBox="1"/>
          <p:nvPr/>
        </p:nvSpPr>
        <p:spPr>
          <a:xfrm>
            <a:off x="7022275" y="1933725"/>
            <a:ext cx="1818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They don’t overlap, so they don’t break borrow checking rules!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1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483" name="Google Shape;1483;p16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484" name="Google Shape;1484;p163"/>
          <p:cNvSpPr/>
          <p:nvPr/>
        </p:nvSpPr>
        <p:spPr>
          <a:xfrm>
            <a:off x="714600" y="897750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5" name="Google Shape;1485;p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11" y="897750"/>
            <a:ext cx="4105633" cy="39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6" name="Google Shape;1486;p163"/>
          <p:cNvSpPr txBox="1"/>
          <p:nvPr/>
        </p:nvSpPr>
        <p:spPr>
          <a:xfrm>
            <a:off x="5403150" y="89775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 we see in the console?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7" name="Google Shape;1487;p163"/>
          <p:cNvSpPr/>
          <p:nvPr/>
        </p:nvSpPr>
        <p:spPr>
          <a:xfrm>
            <a:off x="5403150" y="2100175"/>
            <a:ext cx="117600" cy="668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8" name="Google Shape;1488;p163"/>
          <p:cNvSpPr/>
          <p:nvPr/>
        </p:nvSpPr>
        <p:spPr>
          <a:xfrm>
            <a:off x="5403150" y="2768575"/>
            <a:ext cx="117600" cy="668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9" name="Google Shape;1489;p163"/>
          <p:cNvSpPr txBox="1"/>
          <p:nvPr/>
        </p:nvSpPr>
        <p:spPr>
          <a:xfrm>
            <a:off x="5557300" y="22338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0" name="Google Shape;1490;p163"/>
          <p:cNvSpPr txBox="1"/>
          <p:nvPr/>
        </p:nvSpPr>
        <p:spPr>
          <a:xfrm>
            <a:off x="5557300" y="29043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1" name="Google Shape;1491;p163"/>
          <p:cNvSpPr/>
          <p:nvPr/>
        </p:nvSpPr>
        <p:spPr>
          <a:xfrm>
            <a:off x="5403150" y="1414375"/>
            <a:ext cx="117600" cy="685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2" name="Google Shape;1492;p163"/>
          <p:cNvSpPr txBox="1"/>
          <p:nvPr/>
        </p:nvSpPr>
        <p:spPr>
          <a:xfrm>
            <a:off x="5557300" y="15480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3" name="Google Shape;1493;p163"/>
          <p:cNvSpPr txBox="1"/>
          <p:nvPr/>
        </p:nvSpPr>
        <p:spPr>
          <a:xfrm>
            <a:off x="5403150" y="33860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true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4" name="Google Shape;1494;p163"/>
          <p:cNvSpPr txBox="1"/>
          <p:nvPr/>
        </p:nvSpPr>
        <p:spPr>
          <a:xfrm>
            <a:off x="5403150" y="36146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true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5" name="Google Shape;1495;p163"/>
          <p:cNvSpPr txBox="1"/>
          <p:nvPr/>
        </p:nvSpPr>
        <p:spPr>
          <a:xfrm>
            <a:off x="5403150" y="38432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false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6" name="Google Shape;1496;p163"/>
          <p:cNvSpPr txBox="1"/>
          <p:nvPr/>
        </p:nvSpPr>
        <p:spPr>
          <a:xfrm>
            <a:off x="5403150" y="40718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false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7" name="Google Shape;1497;p163"/>
          <p:cNvSpPr txBox="1"/>
          <p:nvPr/>
        </p:nvSpPr>
        <p:spPr>
          <a:xfrm>
            <a:off x="5403150" y="43004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[3, 5, 7, 9, 11, 13, 15, 17, 19, 21]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Next time</a:t>
            </a:r>
            <a:endParaRPr/>
          </a:p>
        </p:txBody>
      </p:sp>
      <p:sp>
        <p:nvSpPr>
          <p:cNvPr id="1503" name="Google Shape;1503;p16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504" name="Google Shape;1504;p164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Lifetimes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Functions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1297500" y="1567550"/>
            <a:ext cx="7038900" cy="32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in Rust: i8, u8, …, i128, u128, </a:t>
            </a:r>
            <a:r>
              <a:rPr lang="de">
                <a:solidFill>
                  <a:srgbClr val="00FF00"/>
                </a:solidFill>
              </a:rPr>
              <a:t>bool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variable, `let mut` for mutable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[type; size] = …;` to declare an array with the given type and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Vec&lt;type&gt; = …;` to declare a Vector with the given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`var[index]` to access an element at a given index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zero-indexed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size `N`, indices </a:t>
            </a:r>
            <a:r>
              <a:rPr lang="de">
                <a:solidFill>
                  <a:srgbClr val="00FF00"/>
                </a:solidFill>
              </a:rPr>
              <a:t>0 to N-1 are defined</a:t>
            </a:r>
            <a:r>
              <a:rPr lang="de"/>
              <a:t>, Rest results in </a:t>
            </a:r>
            <a:r>
              <a:rPr lang="de">
                <a:solidFill>
                  <a:srgbClr val="FF0000"/>
                </a:solidFill>
              </a:rPr>
              <a:t>Out Of Bounds Errors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loop</a:t>
            </a:r>
            <a:r>
              <a:rPr lang="de"/>
              <a:t> </a:t>
            </a:r>
            <a:r>
              <a:rPr lang="de">
                <a:solidFill>
                  <a:srgbClr val="00FF00"/>
                </a:solidFill>
              </a:rPr>
              <a:t>{ }</a:t>
            </a:r>
            <a:r>
              <a:rPr lang="de"/>
              <a:t> to create an infinite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while condition { }</a:t>
            </a:r>
            <a:r>
              <a:rPr lang="de"/>
              <a:t> to create a conditional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for elem in collection { }</a:t>
            </a:r>
            <a:r>
              <a:rPr lang="de"/>
              <a:t> to create an iterator over a collection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loop, while and for are equally powerful, but in certain situations some loops are better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Infinite loop using `for` is weird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Iterating over a collection using `loop` is convoluted and needs a lot of work</a:t>
            </a:r>
            <a:endParaRPr/>
          </a:p>
        </p:txBody>
      </p:sp>
      <p:sp>
        <p:nvSpPr>
          <p:cNvPr id="240" name="Google Shape;240;p2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Exercises: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</p:txBody>
      </p:sp>
      <p:sp>
        <p:nvSpPr>
          <p:cNvPr id="247" name="Google Shape;247;p2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Exercises: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Important to know:</a:t>
            </a:r>
            <a:endParaRPr/>
          </a:p>
        </p:txBody>
      </p:sp>
      <p:sp>
        <p:nvSpPr>
          <p:cNvPr id="254" name="Google Shape;254;p3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60" name="Google Shape;260;p31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Exercises: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Important to know: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 a </a:t>
            </a:r>
            <a:r>
              <a:rPr lang="de">
                <a:solidFill>
                  <a:srgbClr val="00FF00"/>
                </a:solidFill>
              </a:rPr>
              <a:t>for n in x..y { }</a:t>
            </a:r>
            <a:r>
              <a:rPr lang="de"/>
              <a:t> loop, `n` will not take on the value of `y`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that, use </a:t>
            </a:r>
            <a:r>
              <a:rPr lang="de">
                <a:solidFill>
                  <a:srgbClr val="00FF00"/>
                </a:solidFill>
              </a:rPr>
              <a:t>for n in x..=y { }</a:t>
            </a:r>
            <a:r>
              <a:rPr lang="de"/>
              <a:t> (</a:t>
            </a:r>
            <a:r>
              <a:rPr lang="de"/>
              <a:t>note the `=`)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`..` is non-inclusive</a:t>
            </a:r>
            <a:endParaRPr/>
          </a:p>
        </p:txBody>
      </p:sp>
      <p:sp>
        <p:nvSpPr>
          <p:cNvPr id="261" name="Google Shape;261;p3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67" name="Google Shape;267;p32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Exercises: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Important to know: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 a </a:t>
            </a:r>
            <a:r>
              <a:rPr lang="de">
                <a:solidFill>
                  <a:srgbClr val="00FF00"/>
                </a:solidFill>
              </a:rPr>
              <a:t>for n in x..y { }</a:t>
            </a:r>
            <a:r>
              <a:rPr lang="de"/>
              <a:t> loop, `n` will not take on the value of `y`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 `</a:t>
            </a:r>
            <a:r>
              <a:rPr lang="de">
                <a:solidFill>
                  <a:srgbClr val="00FF00"/>
                </a:solidFill>
              </a:rPr>
              <a:t>break</a:t>
            </a:r>
            <a:r>
              <a:rPr lang="de"/>
              <a:t>` to exit out of a loop early</a:t>
            </a:r>
            <a:endParaRPr/>
          </a:p>
        </p:txBody>
      </p:sp>
      <p:sp>
        <p:nvSpPr>
          <p:cNvPr id="268" name="Google Shape;268;p3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74" name="Google Shape;274;p33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Exercises: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Important to know: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 a </a:t>
            </a:r>
            <a:r>
              <a:rPr lang="de">
                <a:solidFill>
                  <a:srgbClr val="00FF00"/>
                </a:solidFill>
              </a:rPr>
              <a:t>for n in x..y { }</a:t>
            </a:r>
            <a:r>
              <a:rPr lang="de"/>
              <a:t> loop, `n` will not take on the value of `y`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 `</a:t>
            </a:r>
            <a:r>
              <a:rPr lang="de">
                <a:solidFill>
                  <a:srgbClr val="00FF00"/>
                </a:solidFill>
              </a:rPr>
              <a:t>break</a:t>
            </a:r>
            <a:r>
              <a:rPr lang="de"/>
              <a:t>` to exit out of a loop early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 `</a:t>
            </a:r>
            <a:r>
              <a:rPr lang="de">
                <a:solidFill>
                  <a:srgbClr val="00FF00"/>
                </a:solidFill>
              </a:rPr>
              <a:t>continue</a:t>
            </a:r>
            <a:r>
              <a:rPr lang="de"/>
              <a:t>` to skip one loop pass</a:t>
            </a:r>
            <a:endParaRPr/>
          </a:p>
        </p:txBody>
      </p:sp>
      <p:sp>
        <p:nvSpPr>
          <p:cNvPr id="275" name="Google Shape;275;p3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81" name="Google Shape;281;p34"/>
          <p:cNvSpPr txBox="1"/>
          <p:nvPr>
            <p:ph idx="1" type="body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282" name="Google Shape;2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862" y="999475"/>
            <a:ext cx="4514276" cy="39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88" name="Google Shape;288;p35"/>
          <p:cNvSpPr txBox="1"/>
          <p:nvPr>
            <p:ph idx="1" type="body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289" name="Google Shape;2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862" y="999475"/>
            <a:ext cx="4514276" cy="392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35"/>
          <p:cNvCxnSpPr/>
          <p:nvPr/>
        </p:nvCxnSpPr>
        <p:spPr>
          <a:xfrm rot="10800000">
            <a:off x="5498500" y="2281975"/>
            <a:ext cx="33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35"/>
          <p:cNvSpPr txBox="1"/>
          <p:nvPr/>
        </p:nvSpPr>
        <p:spPr>
          <a:xfrm>
            <a:off x="5830000" y="1989475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Program will jump to the </a:t>
            </a: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top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pink bracket if n is less than 5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97" name="Google Shape;297;p36"/>
          <p:cNvSpPr txBox="1"/>
          <p:nvPr>
            <p:ph idx="1" type="body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298" name="Google Shape;2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862" y="999475"/>
            <a:ext cx="4514276" cy="392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36"/>
          <p:cNvCxnSpPr/>
          <p:nvPr/>
        </p:nvCxnSpPr>
        <p:spPr>
          <a:xfrm rot="10800000">
            <a:off x="5498500" y="2281975"/>
            <a:ext cx="33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36"/>
          <p:cNvSpPr txBox="1"/>
          <p:nvPr/>
        </p:nvSpPr>
        <p:spPr>
          <a:xfrm>
            <a:off x="5830000" y="1989475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Program will jump to the </a:t>
            </a: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top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pink bracket if n is less than 5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1" name="Google Shape;301;p36"/>
          <p:cNvCxnSpPr/>
          <p:nvPr/>
        </p:nvCxnSpPr>
        <p:spPr>
          <a:xfrm rot="10800000">
            <a:off x="5498500" y="3345975"/>
            <a:ext cx="33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36"/>
          <p:cNvSpPr txBox="1"/>
          <p:nvPr/>
        </p:nvSpPr>
        <p:spPr>
          <a:xfrm>
            <a:off x="5830000" y="3053475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Program will jump to the </a:t>
            </a: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bottom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pink bracket if n is equal to 7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08" name="Google Shape;308;p37"/>
          <p:cNvSpPr txBox="1"/>
          <p:nvPr>
            <p:ph idx="1" type="body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309" name="Google Shape;3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862" y="999475"/>
            <a:ext cx="4514276" cy="39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7"/>
          <p:cNvSpPr/>
          <p:nvPr/>
        </p:nvSpPr>
        <p:spPr>
          <a:xfrm>
            <a:off x="1731950" y="999475"/>
            <a:ext cx="582900" cy="374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" name="Google Shape;311;p37"/>
          <p:cNvSpPr txBox="1"/>
          <p:nvPr/>
        </p:nvSpPr>
        <p:spPr>
          <a:xfrm>
            <a:off x="4572000" y="40945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this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17" name="Google Shape;317;p38"/>
          <p:cNvSpPr txBox="1"/>
          <p:nvPr>
            <p:ph idx="1" type="body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318" name="Google Shape;3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862" y="999475"/>
            <a:ext cx="4514276" cy="39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8"/>
          <p:cNvSpPr/>
          <p:nvPr/>
        </p:nvSpPr>
        <p:spPr>
          <a:xfrm>
            <a:off x="1731950" y="999475"/>
            <a:ext cx="582900" cy="374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38"/>
          <p:cNvSpPr txBox="1"/>
          <p:nvPr/>
        </p:nvSpPr>
        <p:spPr>
          <a:xfrm>
            <a:off x="4572000" y="40945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this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9150" y="2179525"/>
            <a:ext cx="1215166" cy="140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27" name="Google Shape;327;p39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Exercises: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Important to know: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 a </a:t>
            </a:r>
            <a:r>
              <a:rPr lang="de">
                <a:solidFill>
                  <a:srgbClr val="00FF00"/>
                </a:solidFill>
              </a:rPr>
              <a:t>for n in x..y { }</a:t>
            </a:r>
            <a:r>
              <a:rPr lang="de"/>
              <a:t> loop, `n` will not take on the value of `y`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 `</a:t>
            </a:r>
            <a:r>
              <a:rPr lang="de">
                <a:solidFill>
                  <a:srgbClr val="00FF00"/>
                </a:solidFill>
              </a:rPr>
              <a:t>break</a:t>
            </a:r>
            <a:r>
              <a:rPr lang="de"/>
              <a:t>` to exit out of a loop early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 `</a:t>
            </a:r>
            <a:r>
              <a:rPr lang="de">
                <a:solidFill>
                  <a:srgbClr val="00FF00"/>
                </a:solidFill>
              </a:rPr>
              <a:t>continue</a:t>
            </a:r>
            <a:r>
              <a:rPr lang="de"/>
              <a:t>` to skip one loop pass</a:t>
            </a:r>
            <a:endParaRPr/>
          </a:p>
        </p:txBody>
      </p:sp>
      <p:sp>
        <p:nvSpPr>
          <p:cNvPr id="328" name="Google Shape;328;p3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34" name="Google Shape;334;p40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Exercises: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Important to know: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 a </a:t>
            </a:r>
            <a:r>
              <a:rPr lang="de">
                <a:solidFill>
                  <a:srgbClr val="00FF00"/>
                </a:solidFill>
              </a:rPr>
              <a:t>for n in x..y { }</a:t>
            </a:r>
            <a:r>
              <a:rPr lang="de"/>
              <a:t> loop, `n` will not take on the value of `y`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 `</a:t>
            </a:r>
            <a:r>
              <a:rPr lang="de">
                <a:solidFill>
                  <a:srgbClr val="00FF00"/>
                </a:solidFill>
              </a:rPr>
              <a:t>break</a:t>
            </a:r>
            <a:r>
              <a:rPr lang="de"/>
              <a:t>` to exit out of a loop early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 `</a:t>
            </a:r>
            <a:r>
              <a:rPr lang="de">
                <a:solidFill>
                  <a:srgbClr val="00FF00"/>
                </a:solidFill>
              </a:rPr>
              <a:t>continue</a:t>
            </a:r>
            <a:r>
              <a:rPr lang="de"/>
              <a:t>` to skip one loop pass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 nest loops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Nesting means putting a structure inside itself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Similar to nested arrays</a:t>
            </a:r>
            <a:endParaRPr/>
          </a:p>
        </p:txBody>
      </p:sp>
      <p:sp>
        <p:nvSpPr>
          <p:cNvPr id="335" name="Google Shape;335;p4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41" name="Google Shape;341;p41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Exercises: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Important to know: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 a </a:t>
            </a:r>
            <a:r>
              <a:rPr lang="de">
                <a:solidFill>
                  <a:srgbClr val="00FF00"/>
                </a:solidFill>
              </a:rPr>
              <a:t>for n in x..y { }</a:t>
            </a:r>
            <a:r>
              <a:rPr lang="de"/>
              <a:t> loop, `n` will not take on the value of `y`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 `</a:t>
            </a:r>
            <a:r>
              <a:rPr lang="de">
                <a:solidFill>
                  <a:srgbClr val="00FF00"/>
                </a:solidFill>
              </a:rPr>
              <a:t>break</a:t>
            </a:r>
            <a:r>
              <a:rPr lang="de"/>
              <a:t>` to exit out of a loop early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 `</a:t>
            </a:r>
            <a:r>
              <a:rPr lang="de">
                <a:solidFill>
                  <a:srgbClr val="00FF00"/>
                </a:solidFill>
              </a:rPr>
              <a:t>continue</a:t>
            </a:r>
            <a:r>
              <a:rPr lang="de"/>
              <a:t>` to skip one loop pass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 nest loops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Loops allow us to control the flow of the program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 can now implement simple algorithms, such as: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factorial of a number - `n!`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Primality test - is `n` a prime?</a:t>
            </a:r>
            <a:endParaRPr/>
          </a:p>
        </p:txBody>
      </p:sp>
      <p:sp>
        <p:nvSpPr>
          <p:cNvPr id="342" name="Google Shape;342;p4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149" name="Google Shape;149;p1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48" name="Google Shape;348;p42"/>
          <p:cNvSpPr txBox="1"/>
          <p:nvPr>
            <p:ph idx="1" type="body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349" name="Google Shape;34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913" y="945600"/>
            <a:ext cx="7072175" cy="36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913" y="945600"/>
            <a:ext cx="7072175" cy="36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56" name="Google Shape;356;p43"/>
          <p:cNvSpPr txBox="1"/>
          <p:nvPr>
            <p:ph idx="1" type="body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357" name="Google Shape;357;p43"/>
          <p:cNvSpPr txBox="1"/>
          <p:nvPr/>
        </p:nvSpPr>
        <p:spPr>
          <a:xfrm>
            <a:off x="6182875" y="640525"/>
            <a:ext cx="2639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Factorial `n!` is defined as the product of all natural numbers (except 0) less than or equal n.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913" y="945600"/>
            <a:ext cx="7072175" cy="36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64" name="Google Shape;364;p44"/>
          <p:cNvSpPr txBox="1"/>
          <p:nvPr>
            <p:ph idx="1" type="body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365" name="Google Shape;365;p44"/>
          <p:cNvSpPr txBox="1"/>
          <p:nvPr/>
        </p:nvSpPr>
        <p:spPr>
          <a:xfrm>
            <a:off x="6182875" y="640525"/>
            <a:ext cx="2639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Factorial `n!` is defined as the product of all natural numbers (except 0) less than or equal n.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6" name="Google Shape;366;p44"/>
          <p:cNvSpPr/>
          <p:nvPr/>
        </p:nvSpPr>
        <p:spPr>
          <a:xfrm>
            <a:off x="4343625" y="3142800"/>
            <a:ext cx="1668093" cy="311125"/>
          </a:xfrm>
          <a:custGeom>
            <a:rect b="b" l="l" r="r" t="t"/>
            <a:pathLst>
              <a:path extrusionOk="0" h="12445" w="49831">
                <a:moveTo>
                  <a:pt x="49831" y="11977"/>
                </a:moveTo>
                <a:cubicBezTo>
                  <a:pt x="39967" y="11977"/>
                  <a:pt x="29329" y="13848"/>
                  <a:pt x="20317" y="9838"/>
                </a:cubicBezTo>
                <a:cubicBezTo>
                  <a:pt x="13442" y="6779"/>
                  <a:pt x="7525" y="0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67" name="Google Shape;367;p44"/>
          <p:cNvSpPr txBox="1"/>
          <p:nvPr/>
        </p:nvSpPr>
        <p:spPr>
          <a:xfrm>
            <a:off x="5936925" y="323902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product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913" y="945600"/>
            <a:ext cx="7072175" cy="36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74" name="Google Shape;374;p45"/>
          <p:cNvSpPr txBox="1"/>
          <p:nvPr>
            <p:ph idx="1" type="body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375" name="Google Shape;375;p45"/>
          <p:cNvSpPr txBox="1"/>
          <p:nvPr/>
        </p:nvSpPr>
        <p:spPr>
          <a:xfrm>
            <a:off x="6182875" y="640525"/>
            <a:ext cx="2639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Factorial `n!` is defined as the product of all natural numbers (except 0) less than or equal n.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6" name="Google Shape;376;p45"/>
          <p:cNvSpPr/>
          <p:nvPr/>
        </p:nvSpPr>
        <p:spPr>
          <a:xfrm>
            <a:off x="4343625" y="3142800"/>
            <a:ext cx="1668093" cy="311125"/>
          </a:xfrm>
          <a:custGeom>
            <a:rect b="b" l="l" r="r" t="t"/>
            <a:pathLst>
              <a:path extrusionOk="0" h="12445" w="49831">
                <a:moveTo>
                  <a:pt x="49831" y="11977"/>
                </a:moveTo>
                <a:cubicBezTo>
                  <a:pt x="39967" y="11977"/>
                  <a:pt x="29329" y="13848"/>
                  <a:pt x="20317" y="9838"/>
                </a:cubicBezTo>
                <a:cubicBezTo>
                  <a:pt x="13442" y="6779"/>
                  <a:pt x="7525" y="0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77" name="Google Shape;377;p45"/>
          <p:cNvSpPr txBox="1"/>
          <p:nvPr/>
        </p:nvSpPr>
        <p:spPr>
          <a:xfrm>
            <a:off x="5936925" y="323902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product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8" name="Google Shape;378;p45"/>
          <p:cNvSpPr/>
          <p:nvPr/>
        </p:nvSpPr>
        <p:spPr>
          <a:xfrm>
            <a:off x="4947800" y="2170362"/>
            <a:ext cx="1352700" cy="555400"/>
          </a:xfrm>
          <a:custGeom>
            <a:rect b="b" l="l" r="r" t="t"/>
            <a:pathLst>
              <a:path extrusionOk="0" h="22216" w="54108">
                <a:moveTo>
                  <a:pt x="54108" y="22216"/>
                </a:moveTo>
                <a:cubicBezTo>
                  <a:pt x="54108" y="12386"/>
                  <a:pt x="42647" y="4004"/>
                  <a:pt x="33149" y="1471"/>
                </a:cubicBezTo>
                <a:cubicBezTo>
                  <a:pt x="22051" y="-1489"/>
                  <a:pt x="0" y="-605"/>
                  <a:pt x="0" y="1088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79" name="Google Shape;379;p45"/>
          <p:cNvSpPr txBox="1"/>
          <p:nvPr/>
        </p:nvSpPr>
        <p:spPr>
          <a:xfrm>
            <a:off x="5642825" y="2618825"/>
            <a:ext cx="2165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of all natural numbers less than or equal to 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913" y="945600"/>
            <a:ext cx="7072175" cy="36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86" name="Google Shape;386;p46"/>
          <p:cNvSpPr txBox="1"/>
          <p:nvPr>
            <p:ph idx="1" type="body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387" name="Google Shape;38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8413" y="4196150"/>
            <a:ext cx="2607169" cy="3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913" y="945600"/>
            <a:ext cx="7072175" cy="36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94" name="Google Shape;394;p47"/>
          <p:cNvSpPr txBox="1"/>
          <p:nvPr>
            <p:ph idx="1" type="body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395" name="Google Shape;39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8413" y="4196150"/>
            <a:ext cx="2607169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4294" y="945594"/>
            <a:ext cx="1859932" cy="25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7"/>
          <p:cNvSpPr txBox="1"/>
          <p:nvPr/>
        </p:nvSpPr>
        <p:spPr>
          <a:xfrm>
            <a:off x="6124050" y="560700"/>
            <a:ext cx="202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WolframAlpha: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</a:t>
            </a:r>
            <a:endParaRPr/>
          </a:p>
        </p:txBody>
      </p:sp>
      <p:sp>
        <p:nvSpPr>
          <p:cNvPr id="403" name="Google Shape;403;p48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</a:t>
            </a:r>
            <a:endParaRPr/>
          </a:p>
        </p:txBody>
      </p:sp>
      <p:sp>
        <p:nvSpPr>
          <p:cNvPr id="410" name="Google Shape;410;p49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Last time: Using a `Vector` in a for-loop made the variable invalid after the loop</a:t>
            </a:r>
            <a:endParaRPr/>
          </a:p>
        </p:txBody>
      </p:sp>
      <p:sp>
        <p:nvSpPr>
          <p:cNvPr id="411" name="Google Shape;411;p4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</a:t>
            </a:r>
            <a:endParaRPr/>
          </a:p>
        </p:txBody>
      </p:sp>
      <p:sp>
        <p:nvSpPr>
          <p:cNvPr id="417" name="Google Shape;417;p50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Last time: Using a `Vector` in a for-loop made the variable invalid after the loop</a:t>
            </a:r>
            <a:endParaRPr/>
          </a:p>
        </p:txBody>
      </p:sp>
      <p:sp>
        <p:nvSpPr>
          <p:cNvPr id="418" name="Google Shape;418;p5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19" name="Google Shape;41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00" y="1916883"/>
            <a:ext cx="8184000" cy="2452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</a:t>
            </a:r>
            <a:endParaRPr/>
          </a:p>
        </p:txBody>
      </p:sp>
      <p:sp>
        <p:nvSpPr>
          <p:cNvPr id="425" name="Google Shape;425;p51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Last time: Using a `Vector` in a for-loop made the variable invalid after the loop</a:t>
            </a:r>
            <a:endParaRPr/>
          </a:p>
        </p:txBody>
      </p:sp>
      <p:sp>
        <p:nvSpPr>
          <p:cNvPr id="426" name="Google Shape;426;p5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27" name="Google Shape;42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00" y="1916883"/>
            <a:ext cx="8184000" cy="2452917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1"/>
          <p:cNvSpPr/>
          <p:nvPr/>
        </p:nvSpPr>
        <p:spPr>
          <a:xfrm>
            <a:off x="6974175" y="3482300"/>
            <a:ext cx="1128150" cy="240600"/>
          </a:xfrm>
          <a:custGeom>
            <a:rect b="b" l="l" r="r" t="t"/>
            <a:pathLst>
              <a:path extrusionOk="0" h="9624" w="45126">
                <a:moveTo>
                  <a:pt x="0" y="0"/>
                </a:moveTo>
                <a:cubicBezTo>
                  <a:pt x="9361" y="0"/>
                  <a:pt x="18734" y="715"/>
                  <a:pt x="28017" y="1925"/>
                </a:cubicBezTo>
                <a:cubicBezTo>
                  <a:pt x="34218" y="2733"/>
                  <a:pt x="43609" y="3557"/>
                  <a:pt x="45126" y="962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429" name="Google Shape;429;p51"/>
          <p:cNvSpPr txBox="1"/>
          <p:nvPr/>
        </p:nvSpPr>
        <p:spPr>
          <a:xfrm>
            <a:off x="4450525" y="3289800"/>
            <a:ext cx="284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red wiggly lines are never good!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What makes Rust Rust</a:t>
            </a:r>
            <a:endParaRPr/>
          </a:p>
        </p:txBody>
      </p:sp>
      <p:sp>
        <p:nvSpPr>
          <p:cNvPr id="156" name="Google Shape;156;p1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</a:t>
            </a:r>
            <a:endParaRPr/>
          </a:p>
        </p:txBody>
      </p:sp>
      <p:sp>
        <p:nvSpPr>
          <p:cNvPr id="435" name="Google Shape;435;p52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Last time: Using a `Vector` in a for-loop made the variable invalid after the loop</a:t>
            </a:r>
            <a:endParaRPr/>
          </a:p>
        </p:txBody>
      </p:sp>
      <p:sp>
        <p:nvSpPr>
          <p:cNvPr id="436" name="Google Shape;436;p5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37" name="Google Shape;43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00" y="1916883"/>
            <a:ext cx="8184000" cy="2452917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52"/>
          <p:cNvSpPr/>
          <p:nvPr/>
        </p:nvSpPr>
        <p:spPr>
          <a:xfrm>
            <a:off x="6974175" y="3482300"/>
            <a:ext cx="1128150" cy="240600"/>
          </a:xfrm>
          <a:custGeom>
            <a:rect b="b" l="l" r="r" t="t"/>
            <a:pathLst>
              <a:path extrusionOk="0" h="9624" w="45126">
                <a:moveTo>
                  <a:pt x="0" y="0"/>
                </a:moveTo>
                <a:cubicBezTo>
                  <a:pt x="9361" y="0"/>
                  <a:pt x="18734" y="715"/>
                  <a:pt x="28017" y="1925"/>
                </a:cubicBezTo>
                <a:cubicBezTo>
                  <a:pt x="34218" y="2733"/>
                  <a:pt x="43609" y="3557"/>
                  <a:pt x="45126" y="962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439" name="Google Shape;439;p52"/>
          <p:cNvSpPr txBox="1"/>
          <p:nvPr/>
        </p:nvSpPr>
        <p:spPr>
          <a:xfrm>
            <a:off x="4450525" y="3289800"/>
            <a:ext cx="284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red wiggly lines are never good!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0" name="Google Shape;440;p52"/>
          <p:cNvSpPr/>
          <p:nvPr/>
        </p:nvSpPr>
        <p:spPr>
          <a:xfrm>
            <a:off x="3680625" y="2006628"/>
            <a:ext cx="2309760" cy="614896"/>
          </a:xfrm>
          <a:custGeom>
            <a:rect b="b" l="l" r="r" t="t"/>
            <a:pathLst>
              <a:path extrusionOk="0" h="19220" w="102656">
                <a:moveTo>
                  <a:pt x="0" y="19220"/>
                </a:moveTo>
                <a:cubicBezTo>
                  <a:pt x="0" y="13652"/>
                  <a:pt x="459" y="6061"/>
                  <a:pt x="5347" y="3394"/>
                </a:cubicBezTo>
                <a:cubicBezTo>
                  <a:pt x="14276" y="-1479"/>
                  <a:pt x="25544" y="400"/>
                  <a:pt x="35716" y="400"/>
                </a:cubicBezTo>
                <a:cubicBezTo>
                  <a:pt x="58039" y="400"/>
                  <a:pt x="80333" y="2325"/>
                  <a:pt x="102656" y="232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441" name="Google Shape;441;p52"/>
          <p:cNvSpPr txBox="1"/>
          <p:nvPr/>
        </p:nvSpPr>
        <p:spPr>
          <a:xfrm>
            <a:off x="5990350" y="1798100"/>
            <a:ext cx="2489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Dots mean that the mistake lies 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</a:t>
            </a:r>
            <a:endParaRPr/>
          </a:p>
        </p:txBody>
      </p:sp>
      <p:sp>
        <p:nvSpPr>
          <p:cNvPr id="447" name="Google Shape;447;p53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Last time: Using a `Vector` in a for-loop made the variable invalid after the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take a closer look at the error:</a:t>
            </a:r>
            <a:endParaRPr/>
          </a:p>
        </p:txBody>
      </p:sp>
      <p:sp>
        <p:nvSpPr>
          <p:cNvPr id="448" name="Google Shape;448;p5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</a:t>
            </a:r>
            <a:endParaRPr/>
          </a:p>
        </p:txBody>
      </p:sp>
      <p:sp>
        <p:nvSpPr>
          <p:cNvPr id="454" name="Google Shape;454;p54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Last time: Using a `Vector` in a for-loop made the variable invalid after the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take a closer look at the error:</a:t>
            </a:r>
            <a:endParaRPr/>
          </a:p>
        </p:txBody>
      </p:sp>
      <p:sp>
        <p:nvSpPr>
          <p:cNvPr id="455" name="Google Shape;455;p5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56" name="Google Shape;45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96248"/>
            <a:ext cx="9144003" cy="2196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</a:t>
            </a:r>
            <a:endParaRPr/>
          </a:p>
        </p:txBody>
      </p:sp>
      <p:sp>
        <p:nvSpPr>
          <p:cNvPr id="462" name="Google Shape;462;p55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Last time: Using a `Vector` in a for-loop made the variable invalid after the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take a closer look at the error:</a:t>
            </a:r>
            <a:endParaRPr/>
          </a:p>
        </p:txBody>
      </p:sp>
      <p:sp>
        <p:nvSpPr>
          <p:cNvPr id="463" name="Google Shape;463;p5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64" name="Google Shape;46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96248"/>
            <a:ext cx="9144003" cy="2196704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55"/>
          <p:cNvSpPr txBox="1"/>
          <p:nvPr/>
        </p:nvSpPr>
        <p:spPr>
          <a:xfrm>
            <a:off x="4423825" y="2096250"/>
            <a:ext cx="3844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lot of words, let’s focus on the important bits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</a:t>
            </a:r>
            <a:endParaRPr/>
          </a:p>
        </p:txBody>
      </p:sp>
      <p:sp>
        <p:nvSpPr>
          <p:cNvPr id="471" name="Google Shape;471;p56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Last time: Using a `Vector` in a for-loop made the variable invalid after the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take a closer look at the error:</a:t>
            </a:r>
            <a:endParaRPr/>
          </a:p>
        </p:txBody>
      </p:sp>
      <p:sp>
        <p:nvSpPr>
          <p:cNvPr id="472" name="Google Shape;472;p5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73" name="Google Shape;47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96248"/>
            <a:ext cx="9144003" cy="2196704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56"/>
          <p:cNvSpPr txBox="1"/>
          <p:nvPr/>
        </p:nvSpPr>
        <p:spPr>
          <a:xfrm>
            <a:off x="4423825" y="2096250"/>
            <a:ext cx="3844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lot of words, let’s focus on the important bits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5" name="Google Shape;475;p56"/>
          <p:cNvSpPr/>
          <p:nvPr/>
        </p:nvSpPr>
        <p:spPr>
          <a:xfrm>
            <a:off x="1969700" y="2822000"/>
            <a:ext cx="25290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6" name="Google Shape;476;p56"/>
          <p:cNvSpPr/>
          <p:nvPr/>
        </p:nvSpPr>
        <p:spPr>
          <a:xfrm>
            <a:off x="5412950" y="2822000"/>
            <a:ext cx="10821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7" name="Google Shape;477;p56"/>
          <p:cNvSpPr/>
          <p:nvPr/>
        </p:nvSpPr>
        <p:spPr>
          <a:xfrm>
            <a:off x="6856575" y="2822000"/>
            <a:ext cx="11709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8" name="Google Shape;478;p56"/>
          <p:cNvSpPr/>
          <p:nvPr/>
        </p:nvSpPr>
        <p:spPr>
          <a:xfrm>
            <a:off x="237350" y="2299350"/>
            <a:ext cx="18018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9" name="Google Shape;479;p56"/>
          <p:cNvSpPr/>
          <p:nvPr/>
        </p:nvSpPr>
        <p:spPr>
          <a:xfrm>
            <a:off x="0" y="2431700"/>
            <a:ext cx="761400" cy="167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0" name="Google Shape;480;p56"/>
          <p:cNvSpPr/>
          <p:nvPr/>
        </p:nvSpPr>
        <p:spPr>
          <a:xfrm>
            <a:off x="6519675" y="3746950"/>
            <a:ext cx="3369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1" name="Google Shape;481;p56"/>
          <p:cNvSpPr/>
          <p:nvPr/>
        </p:nvSpPr>
        <p:spPr>
          <a:xfrm>
            <a:off x="2926750" y="4105100"/>
            <a:ext cx="19035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</a:t>
            </a:r>
            <a:endParaRPr/>
          </a:p>
        </p:txBody>
      </p:sp>
      <p:sp>
        <p:nvSpPr>
          <p:cNvPr id="487" name="Google Shape;487;p57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Last time: Using a `Vector` in a for-loop made the variable invalid after the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take a closer look at the error:</a:t>
            </a:r>
            <a:endParaRPr/>
          </a:p>
        </p:txBody>
      </p:sp>
      <p:sp>
        <p:nvSpPr>
          <p:cNvPr id="488" name="Google Shape;488;p5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89" name="Google Shape;48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96248"/>
            <a:ext cx="9144003" cy="2196704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7"/>
          <p:cNvSpPr txBox="1"/>
          <p:nvPr/>
        </p:nvSpPr>
        <p:spPr>
          <a:xfrm>
            <a:off x="4423825" y="2096250"/>
            <a:ext cx="384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lot of words, let’s focus on the important bits,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boiling it down even more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1" name="Google Shape;491;p57"/>
          <p:cNvSpPr/>
          <p:nvPr/>
        </p:nvSpPr>
        <p:spPr>
          <a:xfrm>
            <a:off x="1969700" y="2822000"/>
            <a:ext cx="25290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2" name="Google Shape;492;p57"/>
          <p:cNvSpPr/>
          <p:nvPr/>
        </p:nvSpPr>
        <p:spPr>
          <a:xfrm>
            <a:off x="5412950" y="2822000"/>
            <a:ext cx="10821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3" name="Google Shape;493;p57"/>
          <p:cNvSpPr/>
          <p:nvPr/>
        </p:nvSpPr>
        <p:spPr>
          <a:xfrm>
            <a:off x="6856575" y="2822000"/>
            <a:ext cx="11709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4" name="Google Shape;494;p57"/>
          <p:cNvSpPr/>
          <p:nvPr/>
        </p:nvSpPr>
        <p:spPr>
          <a:xfrm>
            <a:off x="237350" y="2299350"/>
            <a:ext cx="18018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5" name="Google Shape;495;p57"/>
          <p:cNvSpPr/>
          <p:nvPr/>
        </p:nvSpPr>
        <p:spPr>
          <a:xfrm>
            <a:off x="0" y="2431700"/>
            <a:ext cx="761400" cy="167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6" name="Google Shape;496;p57"/>
          <p:cNvSpPr/>
          <p:nvPr/>
        </p:nvSpPr>
        <p:spPr>
          <a:xfrm>
            <a:off x="6519675" y="3746950"/>
            <a:ext cx="13260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7" name="Google Shape;497;p57"/>
          <p:cNvSpPr/>
          <p:nvPr/>
        </p:nvSpPr>
        <p:spPr>
          <a:xfrm>
            <a:off x="2926750" y="4105100"/>
            <a:ext cx="19035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8" name="Google Shape;498;p57"/>
          <p:cNvSpPr/>
          <p:nvPr/>
        </p:nvSpPr>
        <p:spPr>
          <a:xfrm>
            <a:off x="866150" y="2634875"/>
            <a:ext cx="8277900" cy="369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9" name="Google Shape;499;p57"/>
          <p:cNvSpPr/>
          <p:nvPr/>
        </p:nvSpPr>
        <p:spPr>
          <a:xfrm>
            <a:off x="3263575" y="3164275"/>
            <a:ext cx="3694500" cy="25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0" name="Google Shape;500;p57"/>
          <p:cNvSpPr/>
          <p:nvPr/>
        </p:nvSpPr>
        <p:spPr>
          <a:xfrm>
            <a:off x="884325" y="3517075"/>
            <a:ext cx="3924300" cy="229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1" name="Google Shape;501;p57"/>
          <p:cNvSpPr/>
          <p:nvPr/>
        </p:nvSpPr>
        <p:spPr>
          <a:xfrm>
            <a:off x="0" y="4105100"/>
            <a:ext cx="15312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</a:t>
            </a:r>
            <a:endParaRPr/>
          </a:p>
        </p:txBody>
      </p:sp>
      <p:sp>
        <p:nvSpPr>
          <p:cNvPr id="507" name="Google Shape;507;p58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Last time: Using a `Vector` in a for-loop made the variable invalid after the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take a closer look at the error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Error boiled down to three keywords: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Borrowed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Moved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Ownership</a:t>
            </a:r>
            <a:endParaRPr/>
          </a:p>
        </p:txBody>
      </p:sp>
      <p:sp>
        <p:nvSpPr>
          <p:cNvPr id="508" name="Google Shape;508;p5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</a:t>
            </a:r>
            <a:endParaRPr/>
          </a:p>
        </p:txBody>
      </p:sp>
      <p:sp>
        <p:nvSpPr>
          <p:cNvPr id="514" name="Google Shape;514;p59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Last time: Using a `Vector` in a for-loop made the variable invalid after the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take a closer look at the error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Error boiled down to three keywords: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Borrowed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Moved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Ownership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Today, we’re diving deep down into the world of Rust</a:t>
            </a:r>
            <a:endParaRPr/>
          </a:p>
        </p:txBody>
      </p:sp>
      <p:sp>
        <p:nvSpPr>
          <p:cNvPr id="515" name="Google Shape;515;p5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521" name="Google Shape;521;p60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6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528" name="Google Shape;528;p61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At some point, every compiler constructor has to </a:t>
            </a:r>
            <a:r>
              <a:rPr lang="de"/>
              <a:t>address</a:t>
            </a:r>
            <a:r>
              <a:rPr lang="de"/>
              <a:t> the elephant in the room:</a:t>
            </a:r>
            <a:br>
              <a:rPr lang="de"/>
            </a:br>
            <a:r>
              <a:rPr lang="de"/>
              <a:t>Memory Management</a:t>
            </a:r>
            <a:endParaRPr/>
          </a:p>
        </p:txBody>
      </p:sp>
      <p:sp>
        <p:nvSpPr>
          <p:cNvPr id="529" name="Google Shape;529;p6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What makes Rust Rust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Ownership</a:t>
            </a:r>
            <a:endParaRPr/>
          </a:p>
        </p:txBody>
      </p:sp>
      <p:sp>
        <p:nvSpPr>
          <p:cNvPr id="163" name="Google Shape;163;p1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535" name="Google Shape;535;p62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At some point, every compiler constructor has to address the elephant in the room:</a:t>
            </a:r>
            <a:br>
              <a:rPr lang="de"/>
            </a:br>
            <a:r>
              <a:rPr lang="de"/>
              <a:t>Memory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How do you handle data </a:t>
            </a:r>
            <a:r>
              <a:rPr lang="de"/>
              <a:t>structures, how do you handle heap allocations, etcetc</a:t>
            </a:r>
            <a:endParaRPr/>
          </a:p>
        </p:txBody>
      </p:sp>
      <p:sp>
        <p:nvSpPr>
          <p:cNvPr id="536" name="Google Shape;536;p6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542" name="Google Shape;542;p63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</a:t>
            </a:r>
            <a:r>
              <a:rPr lang="de"/>
              <a:t>he elephant in the room: Memory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How do you handle data structures, how do you handle heap allocations, etcetc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different techniques exist:</a:t>
            </a:r>
            <a:endParaRPr/>
          </a:p>
        </p:txBody>
      </p:sp>
      <p:sp>
        <p:nvSpPr>
          <p:cNvPr id="543" name="Google Shape;543;p6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549" name="Google Shape;549;p64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elephant in the room: Memory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How do you handle data structures, how do you handle heap allocations, etcetc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different techniques exist: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Manual Management, like in C or Assembly</a:t>
            </a:r>
            <a:endParaRPr/>
          </a:p>
        </p:txBody>
      </p:sp>
      <p:sp>
        <p:nvSpPr>
          <p:cNvPr id="550" name="Google Shape;550;p6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556" name="Google Shape;556;p65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elephant in the room: Memory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How do you handle data structures, how do you handle heap allocations, etcetc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different techniques exist: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Manual Management, like in C or Assembly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Garbage Collector, like in Java or Python</a:t>
            </a:r>
            <a:endParaRPr/>
          </a:p>
        </p:txBody>
      </p:sp>
      <p:sp>
        <p:nvSpPr>
          <p:cNvPr id="557" name="Google Shape;557;p6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563" name="Google Shape;563;p66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elephant in the room: Memory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How do you handle data structures, how do you handle heap allocations, etcetc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different techniques exist: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Manual Management, like in C or Assembly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Garbage Collector, like in Java or Python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Automatic Reference Counting</a:t>
            </a:r>
            <a:r>
              <a:rPr lang="de"/>
              <a:t>, like in Swift</a:t>
            </a:r>
            <a:endParaRPr/>
          </a:p>
        </p:txBody>
      </p:sp>
      <p:sp>
        <p:nvSpPr>
          <p:cNvPr id="564" name="Google Shape;564;p6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570" name="Google Shape;570;p67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elephant in the room: Memory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How do you handle data structures, how do you handle heap allocations, etcetc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different techniques exist: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Manual Management, like in C or Assembly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Garbage Collector, like in Java or Python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Automatic Reference Counting, like in Swift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Ownership-Model, like in Rust or… Well, so far only Rust has really pulled it off</a:t>
            </a:r>
            <a:endParaRPr/>
          </a:p>
        </p:txBody>
      </p:sp>
      <p:sp>
        <p:nvSpPr>
          <p:cNvPr id="571" name="Google Shape;571;p6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577" name="Google Shape;577;p68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elephant in the room: Memory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How do you handle data structures, how do you handle heap allocations, etcetc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different techniques exist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Ownership-Model is the technique used in Rust, it controls everything</a:t>
            </a:r>
            <a:endParaRPr/>
          </a:p>
        </p:txBody>
      </p:sp>
      <p:sp>
        <p:nvSpPr>
          <p:cNvPr id="578" name="Google Shape;578;p6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584" name="Google Shape;584;p69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elephant in the room: Memory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How do you handle data structures, how do you handle heap allocations, etcetc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different techniques exist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Ownership-Model is the technique used in Rust, it controls everything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Set of rules that must be true at any point in the program:</a:t>
            </a:r>
            <a:endParaRPr/>
          </a:p>
        </p:txBody>
      </p:sp>
      <p:sp>
        <p:nvSpPr>
          <p:cNvPr id="585" name="Google Shape;585;p6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591" name="Google Shape;591;p70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elephant in the room: Memory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How do you handle data structures, how do you handle heap allocations, etcetc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different techniques exist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Ownership-Model is the technique used in Rust, it controls everything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Set of rules that must be true at any point in the program: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Each value in Rust has an owner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Your integer `5` on the Stack has an owner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Your Vector `vec` on the Heap has an owner</a:t>
            </a:r>
            <a:endParaRPr/>
          </a:p>
        </p:txBody>
      </p:sp>
      <p:sp>
        <p:nvSpPr>
          <p:cNvPr id="592" name="Google Shape;592;p7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598" name="Google Shape;598;p71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elephant in the room: Memory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How do you handle data structures, how do you handle heap allocations, etcetc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different techniques exist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Ownership-Model is the technique used in Rust, it controls everything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Set of rules that must be true at any point in the program: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Each value in Rust has an owner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There can only be one owner at any given time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This is related to the Vector-problem we faced earlier</a:t>
            </a:r>
            <a:endParaRPr/>
          </a:p>
        </p:txBody>
      </p:sp>
      <p:sp>
        <p:nvSpPr>
          <p:cNvPr id="599" name="Google Shape;599;p7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What makes Rust Rust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Ownership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References</a:t>
            </a:r>
            <a:endParaRPr/>
          </a:p>
        </p:txBody>
      </p:sp>
      <p:sp>
        <p:nvSpPr>
          <p:cNvPr id="170" name="Google Shape;170;p1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605" name="Google Shape;605;p72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elephant in the room: Memory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How do you handle data structures, how do you handle heap allocations, etcetc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different techniques exist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Ownership-Model is the technique used in Rust, it controls everything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Set of rules that must be true at any point in the program: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Each value in Rust has an owner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There can only be one owner at any given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When the owner goes out of scope, the value will be dropped (memory will be freed)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Out of scope, unless specified otherwise, means the end of the code block the value was declared in</a:t>
            </a:r>
            <a:endParaRPr/>
          </a:p>
        </p:txBody>
      </p:sp>
      <p:sp>
        <p:nvSpPr>
          <p:cNvPr id="606" name="Google Shape;606;p7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612" name="Google Shape;612;p73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elephant in the room: Memory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How do you handle data structures, how do you handle heap allocations, etcetc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different techniques exist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Ownership-Model is the technique used in Rust, it controls everything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Set of rules that must be true at any point in the program: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Each value in Rust has an owner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There can only be one owner at any given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When the owner goes out of scope, the value will be dropped (memory will be freed)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If your code breaks any of those rules at any point, it’s not a </a:t>
            </a:r>
            <a:r>
              <a:rPr lang="de"/>
              <a:t>valid</a:t>
            </a:r>
            <a:r>
              <a:rPr lang="de"/>
              <a:t> Rust program and will be rejected by the compiler</a:t>
            </a:r>
            <a:endParaRPr/>
          </a:p>
        </p:txBody>
      </p:sp>
      <p:sp>
        <p:nvSpPr>
          <p:cNvPr id="613" name="Google Shape;613;p7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619" name="Google Shape;619;p7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20" name="Google Shape;620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32500"/>
            <a:ext cx="505902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5" name="Google Shape;62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32500"/>
            <a:ext cx="5059025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75"/>
          <p:cNvSpPr txBox="1"/>
          <p:nvPr/>
        </p:nvSpPr>
        <p:spPr>
          <a:xfrm>
            <a:off x="3579050" y="3137475"/>
            <a:ext cx="287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Vector will be dropped 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7" name="Google Shape;627;p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628" name="Google Shape;628;p7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cxnSp>
        <p:nvCxnSpPr>
          <p:cNvPr id="629" name="Google Shape;629;p75"/>
          <p:cNvCxnSpPr/>
          <p:nvPr/>
        </p:nvCxnSpPr>
        <p:spPr>
          <a:xfrm rot="10800000">
            <a:off x="2937375" y="3329925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635" name="Google Shape;635;p7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36" name="Google Shape;63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32500"/>
            <a:ext cx="5059025" cy="3530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7" name="Google Shape;637;p76"/>
          <p:cNvCxnSpPr/>
          <p:nvPr/>
        </p:nvCxnSpPr>
        <p:spPr>
          <a:xfrm rot="10800000">
            <a:off x="2937375" y="3329925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38" name="Google Shape;638;p76"/>
          <p:cNvSpPr txBox="1"/>
          <p:nvPr/>
        </p:nvSpPr>
        <p:spPr>
          <a:xfrm>
            <a:off x="3579050" y="3137475"/>
            <a:ext cx="287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Vector will be dropped 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39" name="Google Shape;639;p76"/>
          <p:cNvCxnSpPr/>
          <p:nvPr/>
        </p:nvCxnSpPr>
        <p:spPr>
          <a:xfrm rot="10800000">
            <a:off x="2413375" y="3714825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40" name="Google Shape;640;p76"/>
          <p:cNvSpPr txBox="1"/>
          <p:nvPr/>
        </p:nvSpPr>
        <p:spPr>
          <a:xfrm>
            <a:off x="3055050" y="3522375"/>
            <a:ext cx="287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Value `1` will be dropped 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646" name="Google Shape;646;p7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47" name="Google Shape;64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32500"/>
            <a:ext cx="5059025" cy="3530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8" name="Google Shape;648;p77"/>
          <p:cNvCxnSpPr/>
          <p:nvPr/>
        </p:nvCxnSpPr>
        <p:spPr>
          <a:xfrm rot="10800000">
            <a:off x="2937375" y="3329925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49" name="Google Shape;649;p77"/>
          <p:cNvSpPr txBox="1"/>
          <p:nvPr/>
        </p:nvSpPr>
        <p:spPr>
          <a:xfrm>
            <a:off x="3579050" y="3137475"/>
            <a:ext cx="287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Vector will be dropped 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50" name="Google Shape;650;p77"/>
          <p:cNvCxnSpPr/>
          <p:nvPr/>
        </p:nvCxnSpPr>
        <p:spPr>
          <a:xfrm rot="10800000">
            <a:off x="2413375" y="3714825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51" name="Google Shape;651;p77"/>
          <p:cNvSpPr txBox="1"/>
          <p:nvPr/>
        </p:nvSpPr>
        <p:spPr>
          <a:xfrm>
            <a:off x="3055050" y="3522375"/>
            <a:ext cx="287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Value `1` will be dropped 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52" name="Google Shape;652;p77"/>
          <p:cNvCxnSpPr/>
          <p:nvPr/>
        </p:nvCxnSpPr>
        <p:spPr>
          <a:xfrm rot="10800000">
            <a:off x="1852000" y="4292175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53" name="Google Shape;653;p77"/>
          <p:cNvSpPr txBox="1"/>
          <p:nvPr/>
        </p:nvSpPr>
        <p:spPr>
          <a:xfrm>
            <a:off x="2493675" y="4099725"/>
            <a:ext cx="287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Value `0` will be dropped 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659" name="Google Shape;659;p78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Variables can interact with the same data in different ways in Rust</a:t>
            </a:r>
            <a:endParaRPr/>
          </a:p>
        </p:txBody>
      </p:sp>
      <p:sp>
        <p:nvSpPr>
          <p:cNvPr id="660" name="Google Shape;660;p7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666" name="Google Shape;666;p79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Variables can interact with the same data in different ways in Rust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Data can be copied</a:t>
            </a:r>
            <a:endParaRPr/>
          </a:p>
        </p:txBody>
      </p:sp>
      <p:sp>
        <p:nvSpPr>
          <p:cNvPr id="667" name="Google Shape;667;p7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8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673" name="Google Shape;673;p80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Variables can interact with the same data in different ways in Rust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Data can be copied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Data can be moved</a:t>
            </a:r>
            <a:endParaRPr/>
          </a:p>
        </p:txBody>
      </p:sp>
      <p:sp>
        <p:nvSpPr>
          <p:cNvPr id="674" name="Google Shape;674;p8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680" name="Google Shape;680;p81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Variables can interact with the same data in different ways in Rust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Data can be copied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Data can be moved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consider another example</a:t>
            </a:r>
            <a:endParaRPr/>
          </a:p>
        </p:txBody>
      </p:sp>
      <p:sp>
        <p:nvSpPr>
          <p:cNvPr id="681" name="Google Shape;681;p8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82" name="Google Shape;682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500" y="2365300"/>
            <a:ext cx="356235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What makes Rust Rust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Ownership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References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Borrow Checker</a:t>
            </a:r>
            <a:endParaRPr/>
          </a:p>
        </p:txBody>
      </p:sp>
      <p:sp>
        <p:nvSpPr>
          <p:cNvPr id="177" name="Google Shape;177;p1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688" name="Google Shape;688;p82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Variables can interact with the same data in different ways in Rust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Data can be copied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Data can be moved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consider another example</a:t>
            </a:r>
            <a:endParaRPr/>
          </a:p>
        </p:txBody>
      </p:sp>
      <p:sp>
        <p:nvSpPr>
          <p:cNvPr id="689" name="Google Shape;689;p8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90" name="Google Shape;690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500" y="2365300"/>
            <a:ext cx="3562350" cy="1733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1" name="Google Shape;691;p82"/>
          <p:cNvCxnSpPr/>
          <p:nvPr/>
        </p:nvCxnSpPr>
        <p:spPr>
          <a:xfrm flipH="1">
            <a:off x="4274225" y="2223175"/>
            <a:ext cx="1491600" cy="5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92" name="Google Shape;692;p82"/>
          <p:cNvSpPr txBox="1"/>
          <p:nvPr/>
        </p:nvSpPr>
        <p:spPr>
          <a:xfrm>
            <a:off x="5739100" y="1955825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size of i32 is known, it is located on the stack, so Rust copies the value of x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698" name="Google Shape;698;p83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Variables can interact with the same data in different ways in Rust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Data can be copied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Data can be moved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consider another example</a:t>
            </a:r>
            <a:endParaRPr/>
          </a:p>
        </p:txBody>
      </p:sp>
      <p:sp>
        <p:nvSpPr>
          <p:cNvPr id="699" name="Google Shape;699;p8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00" name="Google Shape;700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500" y="2365300"/>
            <a:ext cx="3562350" cy="1733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1" name="Google Shape;701;p83"/>
          <p:cNvCxnSpPr/>
          <p:nvPr/>
        </p:nvCxnSpPr>
        <p:spPr>
          <a:xfrm flipH="1">
            <a:off x="4274225" y="2223175"/>
            <a:ext cx="1491600" cy="5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02" name="Google Shape;702;p83"/>
          <p:cNvSpPr txBox="1"/>
          <p:nvPr/>
        </p:nvSpPr>
        <p:spPr>
          <a:xfrm>
            <a:off x="5739100" y="1955825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size of i32 is known, it is located on the stack, so Rust copies the value of x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03" name="Google Shape;703;p83"/>
          <p:cNvCxnSpPr/>
          <p:nvPr/>
        </p:nvCxnSpPr>
        <p:spPr>
          <a:xfrm rot="10800000">
            <a:off x="5311225" y="3442200"/>
            <a:ext cx="58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04" name="Google Shape;704;p83"/>
          <p:cNvSpPr txBox="1"/>
          <p:nvPr/>
        </p:nvSpPr>
        <p:spPr>
          <a:xfrm>
            <a:off x="5835325" y="324975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Assign a copy of x to 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710" name="Google Shape;710;p8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11" name="Google Shape;711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50" y="914900"/>
            <a:ext cx="677227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717" name="Google Shape;717;p8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18" name="Google Shape;718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50" y="914900"/>
            <a:ext cx="6772275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85"/>
          <p:cNvSpPr txBox="1"/>
          <p:nvPr/>
        </p:nvSpPr>
        <p:spPr>
          <a:xfrm>
            <a:off x="830875" y="2645600"/>
            <a:ext cx="7383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Vector is more complex: The data itself is located on the Heap, there’s only Metadata on the Stack: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Pointer to the Heap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Size of Vector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Capacity of Vector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8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725" name="Google Shape;725;p8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26" name="Google Shape;726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50" y="914900"/>
            <a:ext cx="6772275" cy="1752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7" name="Google Shape;727;p86"/>
          <p:cNvGraphicFramePr/>
          <p:nvPr/>
        </p:nvGraphicFramePr>
        <p:xfrm>
          <a:off x="1414450" y="280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{727B893F-380F-4699-A92A-1C8094E20DF1}</a:tableStyleId>
              </a:tblPr>
              <a:tblGrid>
                <a:gridCol w="1018775"/>
                <a:gridCol w="1018775"/>
              </a:tblGrid>
              <a:tr h="6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28" name="Google Shape;728;p86"/>
          <p:cNvSpPr txBox="1"/>
          <p:nvPr/>
        </p:nvSpPr>
        <p:spPr>
          <a:xfrm>
            <a:off x="1414450" y="242162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8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734" name="Google Shape;734;p8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35" name="Google Shape;735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50" y="914900"/>
            <a:ext cx="6772275" cy="1752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36" name="Google Shape;736;p87"/>
          <p:cNvGraphicFramePr/>
          <p:nvPr/>
        </p:nvGraphicFramePr>
        <p:xfrm>
          <a:off x="1414450" y="280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{727B893F-380F-4699-A92A-1C8094E20DF1}</a:tableStyleId>
              </a:tblPr>
              <a:tblGrid>
                <a:gridCol w="1018775"/>
                <a:gridCol w="1018775"/>
              </a:tblGrid>
              <a:tr h="14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4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4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4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37" name="Google Shape;737;p87"/>
          <p:cNvSpPr txBox="1"/>
          <p:nvPr/>
        </p:nvSpPr>
        <p:spPr>
          <a:xfrm>
            <a:off x="1414450" y="242162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738" name="Google Shape;738;p87"/>
          <p:cNvGraphicFramePr/>
          <p:nvPr/>
        </p:nvGraphicFramePr>
        <p:xfrm>
          <a:off x="5522000" y="280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{727B893F-380F-4699-A92A-1C8094E20DF1}</a:tableStyleId>
              </a:tblPr>
              <a:tblGrid>
                <a:gridCol w="1018775"/>
                <a:gridCol w="1018775"/>
              </a:tblGrid>
              <a:tr h="25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index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39" name="Google Shape;739;p87"/>
          <p:cNvSpPr txBox="1"/>
          <p:nvPr/>
        </p:nvSpPr>
        <p:spPr>
          <a:xfrm>
            <a:off x="5522000" y="2421625"/>
            <a:ext cx="307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Somewhere on the Heap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40" name="Google Shape;740;p87"/>
          <p:cNvCxnSpPr/>
          <p:nvPr/>
        </p:nvCxnSpPr>
        <p:spPr>
          <a:xfrm>
            <a:off x="2921400" y="3423475"/>
            <a:ext cx="284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8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746" name="Google Shape;746;p8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47" name="Google Shape;747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50" y="914900"/>
            <a:ext cx="6772275" cy="1752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8" name="Google Shape;748;p88"/>
          <p:cNvGraphicFramePr/>
          <p:nvPr/>
        </p:nvGraphicFramePr>
        <p:xfrm>
          <a:off x="1414450" y="280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{727B893F-380F-4699-A92A-1C8094E20DF1}</a:tableStyleId>
              </a:tblPr>
              <a:tblGrid>
                <a:gridCol w="1018775"/>
                <a:gridCol w="1018775"/>
              </a:tblGrid>
              <a:tr h="18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49" name="Google Shape;749;p88"/>
          <p:cNvSpPr txBox="1"/>
          <p:nvPr/>
        </p:nvSpPr>
        <p:spPr>
          <a:xfrm>
            <a:off x="1414450" y="242162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750" name="Google Shape;750;p88"/>
          <p:cNvGraphicFramePr/>
          <p:nvPr/>
        </p:nvGraphicFramePr>
        <p:xfrm>
          <a:off x="5522000" y="280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{727B893F-380F-4699-A92A-1C8094E20DF1}</a:tableStyleId>
              </a:tblPr>
              <a:tblGrid>
                <a:gridCol w="1018775"/>
                <a:gridCol w="1018775"/>
              </a:tblGrid>
              <a:tr h="1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index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51" name="Google Shape;751;p88"/>
          <p:cNvSpPr txBox="1"/>
          <p:nvPr/>
        </p:nvSpPr>
        <p:spPr>
          <a:xfrm>
            <a:off x="5522000" y="2421625"/>
            <a:ext cx="307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Somewhere on the Heap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52" name="Google Shape;752;p88"/>
          <p:cNvCxnSpPr/>
          <p:nvPr/>
        </p:nvCxnSpPr>
        <p:spPr>
          <a:xfrm>
            <a:off x="2921400" y="3423475"/>
            <a:ext cx="284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3" name="Google Shape;753;p88"/>
          <p:cNvSpPr txBox="1"/>
          <p:nvPr/>
        </p:nvSpPr>
        <p:spPr>
          <a:xfrm>
            <a:off x="3655550" y="2421625"/>
            <a:ext cx="1662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Here, Rust still copies data on the Stack!</a:t>
            </a:r>
            <a:endParaRPr sz="13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8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759" name="Google Shape;759;p8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graphicFrame>
        <p:nvGraphicFramePr>
          <p:cNvPr id="760" name="Google Shape;760;p89"/>
          <p:cNvGraphicFramePr/>
          <p:nvPr/>
        </p:nvGraphicFramePr>
        <p:xfrm>
          <a:off x="1297500" y="13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{727B893F-380F-4699-A92A-1C8094E20DF1}</a:tableStyleId>
              </a:tblPr>
              <a:tblGrid>
                <a:gridCol w="1018775"/>
                <a:gridCol w="1018775"/>
              </a:tblGrid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61" name="Google Shape;761;p89"/>
          <p:cNvSpPr txBox="1"/>
          <p:nvPr/>
        </p:nvSpPr>
        <p:spPr>
          <a:xfrm>
            <a:off x="1297500" y="9192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762" name="Google Shape;762;p89"/>
          <p:cNvGraphicFramePr/>
          <p:nvPr/>
        </p:nvGraphicFramePr>
        <p:xfrm>
          <a:off x="5511300" y="13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{727B893F-380F-4699-A92A-1C8094E20DF1}</a:tableStyleId>
              </a:tblPr>
              <a:tblGrid>
                <a:gridCol w="1018775"/>
                <a:gridCol w="1018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index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63" name="Google Shape;763;p89"/>
          <p:cNvSpPr txBox="1"/>
          <p:nvPr/>
        </p:nvSpPr>
        <p:spPr>
          <a:xfrm>
            <a:off x="5511300" y="919200"/>
            <a:ext cx="307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Somewhere on the Heap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64" name="Google Shape;764;p89"/>
          <p:cNvCxnSpPr/>
          <p:nvPr/>
        </p:nvCxnSpPr>
        <p:spPr>
          <a:xfrm>
            <a:off x="2964175" y="1902375"/>
            <a:ext cx="284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65" name="Google Shape;765;p89"/>
          <p:cNvGraphicFramePr/>
          <p:nvPr/>
        </p:nvGraphicFramePr>
        <p:xfrm>
          <a:off x="1297500" y="338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{727B893F-380F-4699-A92A-1C8094E20DF1}</a:tableStyleId>
              </a:tblPr>
              <a:tblGrid>
                <a:gridCol w="1018775"/>
                <a:gridCol w="1018775"/>
              </a:tblGrid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66" name="Google Shape;766;p89"/>
          <p:cNvSpPr txBox="1"/>
          <p:nvPr/>
        </p:nvSpPr>
        <p:spPr>
          <a:xfrm>
            <a:off x="1297500" y="29447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67" name="Google Shape;767;p89"/>
          <p:cNvCxnSpPr/>
          <p:nvPr/>
        </p:nvCxnSpPr>
        <p:spPr>
          <a:xfrm flipH="1" rot="10800000">
            <a:off x="2894675" y="1923625"/>
            <a:ext cx="2892600" cy="20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773" name="Google Shape;773;p9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graphicFrame>
        <p:nvGraphicFramePr>
          <p:cNvPr id="774" name="Google Shape;774;p90"/>
          <p:cNvGraphicFramePr/>
          <p:nvPr/>
        </p:nvGraphicFramePr>
        <p:xfrm>
          <a:off x="1297500" y="13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{727B893F-380F-4699-A92A-1C8094E20DF1}</a:tableStyleId>
              </a:tblPr>
              <a:tblGrid>
                <a:gridCol w="1018775"/>
                <a:gridCol w="1018775"/>
              </a:tblGrid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75" name="Google Shape;775;p90"/>
          <p:cNvSpPr txBox="1"/>
          <p:nvPr/>
        </p:nvSpPr>
        <p:spPr>
          <a:xfrm>
            <a:off x="1297500" y="9192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776" name="Google Shape;776;p90"/>
          <p:cNvGraphicFramePr/>
          <p:nvPr/>
        </p:nvGraphicFramePr>
        <p:xfrm>
          <a:off x="5511300" y="13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{727B893F-380F-4699-A92A-1C8094E20DF1}</a:tableStyleId>
              </a:tblPr>
              <a:tblGrid>
                <a:gridCol w="1018775"/>
                <a:gridCol w="1018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index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77" name="Google Shape;777;p90"/>
          <p:cNvSpPr txBox="1"/>
          <p:nvPr/>
        </p:nvSpPr>
        <p:spPr>
          <a:xfrm>
            <a:off x="5511300" y="919200"/>
            <a:ext cx="307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Somewhere on the Heap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78" name="Google Shape;778;p90"/>
          <p:cNvCxnSpPr/>
          <p:nvPr/>
        </p:nvCxnSpPr>
        <p:spPr>
          <a:xfrm>
            <a:off x="2964175" y="1902375"/>
            <a:ext cx="284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79" name="Google Shape;779;p90"/>
          <p:cNvGraphicFramePr/>
          <p:nvPr/>
        </p:nvGraphicFramePr>
        <p:xfrm>
          <a:off x="1297500" y="338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{727B893F-380F-4699-A92A-1C8094E20DF1}</a:tableStyleId>
              </a:tblPr>
              <a:tblGrid>
                <a:gridCol w="1018775"/>
                <a:gridCol w="1018775"/>
              </a:tblGrid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80" name="Google Shape;780;p90"/>
          <p:cNvSpPr txBox="1"/>
          <p:nvPr/>
        </p:nvSpPr>
        <p:spPr>
          <a:xfrm>
            <a:off x="1297500" y="29447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81" name="Google Shape;781;p90"/>
          <p:cNvCxnSpPr/>
          <p:nvPr/>
        </p:nvCxnSpPr>
        <p:spPr>
          <a:xfrm flipH="1" rot="10800000">
            <a:off x="2894675" y="1923625"/>
            <a:ext cx="2892600" cy="20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2" name="Google Shape;782;p90"/>
          <p:cNvCxnSpPr/>
          <p:nvPr/>
        </p:nvCxnSpPr>
        <p:spPr>
          <a:xfrm>
            <a:off x="4092325" y="3158850"/>
            <a:ext cx="1170900" cy="4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90"/>
          <p:cNvCxnSpPr/>
          <p:nvPr/>
        </p:nvCxnSpPr>
        <p:spPr>
          <a:xfrm>
            <a:off x="4359650" y="1934450"/>
            <a:ext cx="887700" cy="16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4" name="Google Shape;784;p90"/>
          <p:cNvSpPr txBox="1"/>
          <p:nvPr/>
        </p:nvSpPr>
        <p:spPr>
          <a:xfrm>
            <a:off x="5204425" y="3538475"/>
            <a:ext cx="3079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very bad! v1 and v2 now point to the same heap location, and when dropped will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both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free the memory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9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790" name="Google Shape;790;p9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graphicFrame>
        <p:nvGraphicFramePr>
          <p:cNvPr id="791" name="Google Shape;791;p91"/>
          <p:cNvGraphicFramePr/>
          <p:nvPr/>
        </p:nvGraphicFramePr>
        <p:xfrm>
          <a:off x="1297500" y="13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{727B893F-380F-4699-A92A-1C8094E20DF1}</a:tableStyleId>
              </a:tblPr>
              <a:tblGrid>
                <a:gridCol w="1018775"/>
                <a:gridCol w="1018775"/>
              </a:tblGrid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2" name="Google Shape;792;p91"/>
          <p:cNvSpPr txBox="1"/>
          <p:nvPr/>
        </p:nvSpPr>
        <p:spPr>
          <a:xfrm>
            <a:off x="1297500" y="9192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793" name="Google Shape;793;p91"/>
          <p:cNvGraphicFramePr/>
          <p:nvPr/>
        </p:nvGraphicFramePr>
        <p:xfrm>
          <a:off x="5511300" y="13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{727B893F-380F-4699-A92A-1C8094E20DF1}</a:tableStyleId>
              </a:tblPr>
              <a:tblGrid>
                <a:gridCol w="1018775"/>
                <a:gridCol w="1018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index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4" name="Google Shape;794;p91"/>
          <p:cNvSpPr txBox="1"/>
          <p:nvPr/>
        </p:nvSpPr>
        <p:spPr>
          <a:xfrm>
            <a:off x="5511300" y="919200"/>
            <a:ext cx="307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Somewhere on the Heap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95" name="Google Shape;795;p91"/>
          <p:cNvCxnSpPr/>
          <p:nvPr/>
        </p:nvCxnSpPr>
        <p:spPr>
          <a:xfrm>
            <a:off x="2964175" y="1902375"/>
            <a:ext cx="284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96" name="Google Shape;796;p91"/>
          <p:cNvGraphicFramePr/>
          <p:nvPr/>
        </p:nvGraphicFramePr>
        <p:xfrm>
          <a:off x="1297500" y="338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{727B893F-380F-4699-A92A-1C8094E20DF1}</a:tableStyleId>
              </a:tblPr>
              <a:tblGrid>
                <a:gridCol w="1018775"/>
                <a:gridCol w="1018775"/>
              </a:tblGrid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7" name="Google Shape;797;p91"/>
          <p:cNvSpPr txBox="1"/>
          <p:nvPr/>
        </p:nvSpPr>
        <p:spPr>
          <a:xfrm>
            <a:off x="1297500" y="29447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98" name="Google Shape;798;p91"/>
          <p:cNvCxnSpPr/>
          <p:nvPr/>
        </p:nvCxnSpPr>
        <p:spPr>
          <a:xfrm flipH="1" rot="10800000">
            <a:off x="2894675" y="1923625"/>
            <a:ext cx="2892600" cy="20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9" name="Google Shape;799;p91"/>
          <p:cNvCxnSpPr/>
          <p:nvPr/>
        </p:nvCxnSpPr>
        <p:spPr>
          <a:xfrm>
            <a:off x="4092325" y="3158850"/>
            <a:ext cx="1170900" cy="4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0" name="Google Shape;800;p91"/>
          <p:cNvCxnSpPr/>
          <p:nvPr/>
        </p:nvCxnSpPr>
        <p:spPr>
          <a:xfrm>
            <a:off x="4359650" y="1934450"/>
            <a:ext cx="887700" cy="16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1" name="Google Shape;801;p91"/>
          <p:cNvSpPr txBox="1"/>
          <p:nvPr/>
        </p:nvSpPr>
        <p:spPr>
          <a:xfrm>
            <a:off x="5204425" y="3538475"/>
            <a:ext cx="3079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very bad! v1 and v2 now point to the same heap location, and when dropped will both free the memory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Very bad for many reasons!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in Rust: i8, u8, …, i128, u128, </a:t>
            </a:r>
            <a:r>
              <a:rPr lang="de">
                <a:solidFill>
                  <a:srgbClr val="00FF00"/>
                </a:solidFill>
              </a:rPr>
              <a:t>bool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84" name="Google Shape;184;p2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9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807" name="Google Shape;807;p9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graphicFrame>
        <p:nvGraphicFramePr>
          <p:cNvPr id="808" name="Google Shape;808;p92"/>
          <p:cNvGraphicFramePr/>
          <p:nvPr/>
        </p:nvGraphicFramePr>
        <p:xfrm>
          <a:off x="1297500" y="13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{727B893F-380F-4699-A92A-1C8094E20DF1}</a:tableStyleId>
              </a:tblPr>
              <a:tblGrid>
                <a:gridCol w="1018775"/>
                <a:gridCol w="1018775"/>
              </a:tblGrid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09" name="Google Shape;809;p92"/>
          <p:cNvSpPr txBox="1"/>
          <p:nvPr/>
        </p:nvSpPr>
        <p:spPr>
          <a:xfrm>
            <a:off x="1297500" y="9192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10" name="Google Shape;810;p92"/>
          <p:cNvGraphicFramePr/>
          <p:nvPr/>
        </p:nvGraphicFramePr>
        <p:xfrm>
          <a:off x="5511300" y="13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{727B893F-380F-4699-A92A-1C8094E20DF1}</a:tableStyleId>
              </a:tblPr>
              <a:tblGrid>
                <a:gridCol w="1018775"/>
                <a:gridCol w="1018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index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11" name="Google Shape;811;p92"/>
          <p:cNvSpPr txBox="1"/>
          <p:nvPr/>
        </p:nvSpPr>
        <p:spPr>
          <a:xfrm>
            <a:off x="5511300" y="919200"/>
            <a:ext cx="307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Somewhere on the Heap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12" name="Google Shape;812;p92"/>
          <p:cNvCxnSpPr/>
          <p:nvPr/>
        </p:nvCxnSpPr>
        <p:spPr>
          <a:xfrm>
            <a:off x="2964175" y="1902375"/>
            <a:ext cx="284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813" name="Google Shape;813;p92"/>
          <p:cNvGraphicFramePr/>
          <p:nvPr/>
        </p:nvGraphicFramePr>
        <p:xfrm>
          <a:off x="1297500" y="338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{727B893F-380F-4699-A92A-1C8094E20DF1}</a:tableStyleId>
              </a:tblPr>
              <a:tblGrid>
                <a:gridCol w="1018775"/>
                <a:gridCol w="1018775"/>
              </a:tblGrid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14" name="Google Shape;814;p92"/>
          <p:cNvSpPr txBox="1"/>
          <p:nvPr/>
        </p:nvSpPr>
        <p:spPr>
          <a:xfrm>
            <a:off x="1297500" y="29447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15" name="Google Shape;815;p92"/>
          <p:cNvCxnSpPr/>
          <p:nvPr/>
        </p:nvCxnSpPr>
        <p:spPr>
          <a:xfrm flipH="1" rot="10800000">
            <a:off x="2894675" y="1923625"/>
            <a:ext cx="2892600" cy="20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6" name="Google Shape;816;p92"/>
          <p:cNvSpPr txBox="1"/>
          <p:nvPr/>
        </p:nvSpPr>
        <p:spPr>
          <a:xfrm>
            <a:off x="4541425" y="323130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Rust do? It invalidates v1,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moves the data into v2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9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822" name="Google Shape;822;p9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graphicFrame>
        <p:nvGraphicFramePr>
          <p:cNvPr id="823" name="Google Shape;823;p93"/>
          <p:cNvGraphicFramePr/>
          <p:nvPr/>
        </p:nvGraphicFramePr>
        <p:xfrm>
          <a:off x="1297500" y="13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{727B893F-380F-4699-A92A-1C8094E20DF1}</a:tableStyleId>
              </a:tblPr>
              <a:tblGrid>
                <a:gridCol w="1018775"/>
                <a:gridCol w="1018775"/>
              </a:tblGrid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24" name="Google Shape;824;p93"/>
          <p:cNvSpPr txBox="1"/>
          <p:nvPr/>
        </p:nvSpPr>
        <p:spPr>
          <a:xfrm>
            <a:off x="1297500" y="9192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25" name="Google Shape;825;p93"/>
          <p:cNvGraphicFramePr/>
          <p:nvPr/>
        </p:nvGraphicFramePr>
        <p:xfrm>
          <a:off x="5511300" y="13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{727B893F-380F-4699-A92A-1C8094E20DF1}</a:tableStyleId>
              </a:tblPr>
              <a:tblGrid>
                <a:gridCol w="1018775"/>
                <a:gridCol w="1018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index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26" name="Google Shape;826;p93"/>
          <p:cNvSpPr txBox="1"/>
          <p:nvPr/>
        </p:nvSpPr>
        <p:spPr>
          <a:xfrm>
            <a:off x="5511300" y="919200"/>
            <a:ext cx="307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Somewhere on the Heap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27" name="Google Shape;827;p93"/>
          <p:cNvGraphicFramePr/>
          <p:nvPr/>
        </p:nvGraphicFramePr>
        <p:xfrm>
          <a:off x="1297500" y="338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{727B893F-380F-4699-A92A-1C8094E20DF1}</a:tableStyleId>
              </a:tblPr>
              <a:tblGrid>
                <a:gridCol w="1018775"/>
                <a:gridCol w="1018775"/>
              </a:tblGrid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28" name="Google Shape;828;p93"/>
          <p:cNvSpPr txBox="1"/>
          <p:nvPr/>
        </p:nvSpPr>
        <p:spPr>
          <a:xfrm>
            <a:off x="1297500" y="29447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29" name="Google Shape;829;p93"/>
          <p:cNvCxnSpPr/>
          <p:nvPr/>
        </p:nvCxnSpPr>
        <p:spPr>
          <a:xfrm flipH="1" rot="10800000">
            <a:off x="2894675" y="1923625"/>
            <a:ext cx="2892600" cy="20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0" name="Google Shape;830;p93"/>
          <p:cNvSpPr txBox="1"/>
          <p:nvPr/>
        </p:nvSpPr>
        <p:spPr>
          <a:xfrm>
            <a:off x="4541425" y="323130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Rust do? It invalidates v1,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moves the data into v2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31" name="Google Shape;831;p93"/>
          <p:cNvCxnSpPr/>
          <p:nvPr/>
        </p:nvCxnSpPr>
        <p:spPr>
          <a:xfrm flipH="1" rot="10800000">
            <a:off x="1103525" y="919325"/>
            <a:ext cx="2358000" cy="2031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2" name="Google Shape;832;p93"/>
          <p:cNvCxnSpPr/>
          <p:nvPr/>
        </p:nvCxnSpPr>
        <p:spPr>
          <a:xfrm>
            <a:off x="1199775" y="865125"/>
            <a:ext cx="2235000" cy="2122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838" name="Google Shape;838;p9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graphicFrame>
        <p:nvGraphicFramePr>
          <p:cNvPr id="839" name="Google Shape;839;p94"/>
          <p:cNvGraphicFramePr/>
          <p:nvPr/>
        </p:nvGraphicFramePr>
        <p:xfrm>
          <a:off x="1297500" y="13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{727B893F-380F-4699-A92A-1C8094E20DF1}</a:tableStyleId>
              </a:tblPr>
              <a:tblGrid>
                <a:gridCol w="1018775"/>
                <a:gridCol w="1018775"/>
              </a:tblGrid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40" name="Google Shape;840;p94"/>
          <p:cNvSpPr txBox="1"/>
          <p:nvPr/>
        </p:nvSpPr>
        <p:spPr>
          <a:xfrm>
            <a:off x="1297500" y="9192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41" name="Google Shape;841;p94"/>
          <p:cNvGraphicFramePr/>
          <p:nvPr/>
        </p:nvGraphicFramePr>
        <p:xfrm>
          <a:off x="5511300" y="13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{727B893F-380F-4699-A92A-1C8094E20DF1}</a:tableStyleId>
              </a:tblPr>
              <a:tblGrid>
                <a:gridCol w="1018775"/>
                <a:gridCol w="1018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index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42" name="Google Shape;842;p94"/>
          <p:cNvSpPr txBox="1"/>
          <p:nvPr/>
        </p:nvSpPr>
        <p:spPr>
          <a:xfrm>
            <a:off x="5511300" y="919200"/>
            <a:ext cx="307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Somewhere on the Heap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43" name="Google Shape;843;p94"/>
          <p:cNvGraphicFramePr/>
          <p:nvPr/>
        </p:nvGraphicFramePr>
        <p:xfrm>
          <a:off x="1297500" y="338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{727B893F-380F-4699-A92A-1C8094E20DF1}</a:tableStyleId>
              </a:tblPr>
              <a:tblGrid>
                <a:gridCol w="1018775"/>
                <a:gridCol w="1018775"/>
              </a:tblGrid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44" name="Google Shape;844;p94"/>
          <p:cNvSpPr txBox="1"/>
          <p:nvPr/>
        </p:nvSpPr>
        <p:spPr>
          <a:xfrm>
            <a:off x="1297500" y="29447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45" name="Google Shape;845;p94"/>
          <p:cNvCxnSpPr/>
          <p:nvPr/>
        </p:nvCxnSpPr>
        <p:spPr>
          <a:xfrm flipH="1" rot="10800000">
            <a:off x="2894675" y="1923625"/>
            <a:ext cx="2892600" cy="20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6" name="Google Shape;846;p94"/>
          <p:cNvSpPr txBox="1"/>
          <p:nvPr/>
        </p:nvSpPr>
        <p:spPr>
          <a:xfrm>
            <a:off x="4541425" y="3231300"/>
            <a:ext cx="3079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Rust do? It invalidates v1,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moves the data into v2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By doing that, the data on the heap will only be freed once, everything is fine!</a:t>
            </a:r>
            <a:endParaRPr sz="13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47" name="Google Shape;847;p94"/>
          <p:cNvCxnSpPr/>
          <p:nvPr/>
        </p:nvCxnSpPr>
        <p:spPr>
          <a:xfrm flipH="1" rot="10800000">
            <a:off x="1103525" y="919325"/>
            <a:ext cx="2358000" cy="2031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Google Shape;848;p94"/>
          <p:cNvCxnSpPr/>
          <p:nvPr/>
        </p:nvCxnSpPr>
        <p:spPr>
          <a:xfrm>
            <a:off x="1199775" y="865125"/>
            <a:ext cx="2235000" cy="2122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9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854" name="Google Shape;854;p9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855" name="Google Shape;855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50" y="914900"/>
            <a:ext cx="6772275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p95"/>
          <p:cNvSpPr txBox="1"/>
          <p:nvPr/>
        </p:nvSpPr>
        <p:spPr>
          <a:xfrm>
            <a:off x="1980375" y="2265950"/>
            <a:ext cx="3785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after the 2nd line, `v1` was moved into `v2`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can’t be used anymore!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1" name="Google Shape;861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63" y="929188"/>
            <a:ext cx="6772275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9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863" name="Google Shape;863;p9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64" name="Google Shape;864;p96"/>
          <p:cNvSpPr txBox="1"/>
          <p:nvPr/>
        </p:nvSpPr>
        <p:spPr>
          <a:xfrm>
            <a:off x="1980375" y="2265950"/>
            <a:ext cx="3785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after the 2nd line, `v1` was moved into `v2`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can’t be used anymore!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5" name="Google Shape;865;p96"/>
          <p:cNvSpPr txBox="1"/>
          <p:nvPr/>
        </p:nvSpPr>
        <p:spPr>
          <a:xfrm>
            <a:off x="5199075" y="3089325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you still want to use v1, you need to copy the vector yourself using `.clone()`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66" name="Google Shape;866;p96"/>
          <p:cNvCxnSpPr/>
          <p:nvPr/>
        </p:nvCxnSpPr>
        <p:spPr>
          <a:xfrm rot="10800000">
            <a:off x="6412775" y="2175200"/>
            <a:ext cx="0" cy="8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872" name="Google Shape;872;p9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73" name="Google Shape;873;p97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go back to the Vector-example:</a:t>
            </a:r>
            <a:endParaRPr/>
          </a:p>
        </p:txBody>
      </p:sp>
      <p:pic>
        <p:nvPicPr>
          <p:cNvPr id="874" name="Google Shape;874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00" y="1916883"/>
            <a:ext cx="8184000" cy="2452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9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880" name="Google Shape;880;p9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81" name="Google Shape;881;p98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go back to the Vector-example:</a:t>
            </a:r>
            <a:endParaRPr/>
          </a:p>
        </p:txBody>
      </p:sp>
      <p:pic>
        <p:nvPicPr>
          <p:cNvPr id="882" name="Google Shape;882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00" y="1916883"/>
            <a:ext cx="8184000" cy="24529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3" name="Google Shape;883;p98"/>
          <p:cNvCxnSpPr/>
          <p:nvPr/>
        </p:nvCxnSpPr>
        <p:spPr>
          <a:xfrm flipH="1">
            <a:off x="3825000" y="1560175"/>
            <a:ext cx="2614500" cy="11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4" name="Google Shape;884;p98"/>
          <p:cNvSpPr txBox="1"/>
          <p:nvPr/>
        </p:nvSpPr>
        <p:spPr>
          <a:xfrm>
            <a:off x="6414000" y="1266125"/>
            <a:ext cx="273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With our newfound knowledge, this error makes sense!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9" name="Google Shape;889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00" y="1963252"/>
            <a:ext cx="8183999" cy="2402573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9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891" name="Google Shape;891;p9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92" name="Google Shape;892;p99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go back to the Vector-example:</a:t>
            </a:r>
            <a:endParaRPr/>
          </a:p>
        </p:txBody>
      </p:sp>
      <p:cxnSp>
        <p:nvCxnSpPr>
          <p:cNvPr id="893" name="Google Shape;893;p99"/>
          <p:cNvCxnSpPr/>
          <p:nvPr/>
        </p:nvCxnSpPr>
        <p:spPr>
          <a:xfrm flipH="1">
            <a:off x="4552200" y="1560175"/>
            <a:ext cx="1887300" cy="11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4" name="Google Shape;894;p99"/>
          <p:cNvSpPr txBox="1"/>
          <p:nvPr/>
        </p:nvSpPr>
        <p:spPr>
          <a:xfrm>
            <a:off x="6414000" y="1266125"/>
            <a:ext cx="273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Easy fix, clone it!!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9" name="Google Shape;899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00" y="1963252"/>
            <a:ext cx="8183999" cy="2402573"/>
          </a:xfrm>
          <a:prstGeom prst="rect">
            <a:avLst/>
          </a:prstGeom>
          <a:noFill/>
          <a:ln>
            <a:noFill/>
          </a:ln>
        </p:spPr>
      </p:pic>
      <p:sp>
        <p:nvSpPr>
          <p:cNvPr id="900" name="Google Shape;900;p10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901" name="Google Shape;901;p10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02" name="Google Shape;902;p100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go back to the Vector-example:</a:t>
            </a:r>
            <a:endParaRPr/>
          </a:p>
        </p:txBody>
      </p:sp>
      <p:cxnSp>
        <p:nvCxnSpPr>
          <p:cNvPr id="903" name="Google Shape;903;p100"/>
          <p:cNvCxnSpPr/>
          <p:nvPr/>
        </p:nvCxnSpPr>
        <p:spPr>
          <a:xfrm flipH="1">
            <a:off x="4552200" y="1560175"/>
            <a:ext cx="1887300" cy="11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4" name="Google Shape;904;p100"/>
          <p:cNvSpPr txBox="1"/>
          <p:nvPr/>
        </p:nvSpPr>
        <p:spPr>
          <a:xfrm>
            <a:off x="6414000" y="1266125"/>
            <a:ext cx="178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Easy fix, clone it!?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05" name="Google Shape;905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8800" y="1560175"/>
            <a:ext cx="1315100" cy="13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0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911" name="Google Shape;911;p10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12" name="Google Shape;912;p101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go back to the Vector-example:</a:t>
            </a:r>
            <a:endParaRPr/>
          </a:p>
        </p:txBody>
      </p:sp>
      <p:pic>
        <p:nvPicPr>
          <p:cNvPr id="913" name="Google Shape;913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538" y="1213500"/>
            <a:ext cx="7546926" cy="226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in Rust: i8, u8, …, i128, u128, </a:t>
            </a:r>
            <a:r>
              <a:rPr lang="de">
                <a:solidFill>
                  <a:srgbClr val="00FF00"/>
                </a:solidFill>
              </a:rPr>
              <a:t>bool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variable, `let mut` for mutable variables</a:t>
            </a:r>
            <a:endParaRPr/>
          </a:p>
        </p:txBody>
      </p:sp>
      <p:sp>
        <p:nvSpPr>
          <p:cNvPr id="191" name="Google Shape;191;p2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0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919" name="Google Shape;919;p10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20" name="Google Shape;920;p102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go back to the Vector-example:</a:t>
            </a:r>
            <a:endParaRPr/>
          </a:p>
        </p:txBody>
      </p:sp>
      <p:pic>
        <p:nvPicPr>
          <p:cNvPr id="921" name="Google Shape;921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538" y="1213500"/>
            <a:ext cx="7546926" cy="2266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2" name="Google Shape;922;p102"/>
          <p:cNvCxnSpPr/>
          <p:nvPr/>
        </p:nvCxnSpPr>
        <p:spPr>
          <a:xfrm flipH="1">
            <a:off x="5541400" y="1822200"/>
            <a:ext cx="197700" cy="17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923" name="Google Shape;923;p102"/>
          <p:cNvSpPr txBox="1"/>
          <p:nvPr/>
        </p:nvSpPr>
        <p:spPr>
          <a:xfrm>
            <a:off x="4546800" y="351175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Cloning might take a while…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10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929" name="Google Shape;929;p10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30" name="Google Shape;930;p103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go back to the Vector-example:</a:t>
            </a:r>
            <a:endParaRPr/>
          </a:p>
        </p:txBody>
      </p:sp>
      <p:pic>
        <p:nvPicPr>
          <p:cNvPr id="931" name="Google Shape;931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538" y="1213500"/>
            <a:ext cx="7546926" cy="2266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2" name="Google Shape;932;p103"/>
          <p:cNvCxnSpPr/>
          <p:nvPr/>
        </p:nvCxnSpPr>
        <p:spPr>
          <a:xfrm flipH="1">
            <a:off x="5541400" y="1822200"/>
            <a:ext cx="197700" cy="17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933" name="Google Shape;933;p103"/>
          <p:cNvSpPr txBox="1"/>
          <p:nvPr/>
        </p:nvSpPr>
        <p:spPr>
          <a:xfrm>
            <a:off x="4546800" y="351175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Cloning might take a while…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4" name="Google Shape;934;p103"/>
          <p:cNvSpPr txBox="1"/>
          <p:nvPr/>
        </p:nvSpPr>
        <p:spPr>
          <a:xfrm>
            <a:off x="734600" y="3971575"/>
            <a:ext cx="660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Back to our original problem anyway!! We want to modify `vec`, not any copies of it!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5" name="Google Shape;935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7900" y="3837875"/>
            <a:ext cx="611525" cy="6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0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941" name="Google Shape;941;p10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42" name="Google Shape;942;p104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offer an additional way of accessing data of a variable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10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948" name="Google Shape;948;p10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49" name="Google Shape;949;p105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offer an additional way of accessing data of a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do not involve copying or moving, and do not invalidate original variables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0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955" name="Google Shape;955;p10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56" name="Google Shape;956;p106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offer an additional way of accessing data of a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do not involve copying or moving, and do not invalidate original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reference in programming is similar to a real life reference: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10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962" name="Google Shape;962;p10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63" name="Google Shape;963;p107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offer an additional way of accessing data of a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do not involve copying or moving, and do not invalidate original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reference in programming is similar to a real life reference: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When you’re referring to something, you do not own it, but simply point to it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10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969" name="Google Shape;969;p10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70" name="Google Shape;970;p108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offer an additional way of accessing data of a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do not involve copying or moving, and do not invalidate original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reference in programming is similar to a real life reference: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When you’re referring to something, you do not own it, but simply point to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reference in a book might link to another book written by another author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0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976" name="Google Shape;976;p10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77" name="Google Shape;977;p109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offer an additional way of accessing data of a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do not involve copying or moving, and do not invalidate original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reference in programming is similar to a real life reference: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When you’re referring to something, you do not own it, but simply point to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reference in a book might link to another book written by another author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That other book might change in the meantime, but the reference still points to it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1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983" name="Google Shape;983;p11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84" name="Google Shape;984;p110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offer an additional way of accessing data of a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do not involve copying or moving, and do not invalidate original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reference in programming is similar to a real life reference: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When you’re referring to something, you do not own it, but simply point to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reference in a book might link to another book written by another author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That other book might change in the meantime, but the reference still points to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in Rust do the same, they simply point to another variable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1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990" name="Google Shape;990;p11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91" name="Google Shape;991;p111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offer an additional way of accessing data of a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do not involve copying or moving, and do not invalidate original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reference in programming is similar to a real life reference: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When you’re referring to something, you do not own it, but simply point to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reference in a book might link to another book written by another author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That other book might change in the meantime, but the reference still points to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in Rust do the same, they simply point to another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the context of ownership, a reference is called `borrowing`: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“As in real life, if a person owns something, you can borrow it from them. When you’re done, you have to give it back. You don’t own it.” - Rustdocs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