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51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14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53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15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46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5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50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52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15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49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5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1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48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156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54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141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52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44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46.xml"/>
  <Override ContentType="application/vnd.openxmlformats-officedocument.presentationml.slide+xml" PartName="/ppt/slides/slide150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15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57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47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153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14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51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43.xml"/>
  <Override ContentType="application/vnd.openxmlformats-officedocument.presentationml.slide+xml" PartName="/ppt/slides/slide117.xml"/>
  <Override ContentType="application/vnd.openxmlformats-officedocument.presentationml.slide+xml" PartName="/ppt/slides/slide145.xml"/>
  <Override ContentType="application/vnd.openxmlformats-officedocument.presentationml.slide+xml" PartName="/ppt/slides/slide13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</p:sldIdLst>
  <p:sldSz cy="5143500" cx="9144000"/>
  <p:notesSz cx="6858000" cy="9144000"/>
  <p:embeddedFontLst>
    <p:embeddedFont>
      <p:font typeface="Montserrat"/>
      <p:regular r:id="rId164"/>
      <p:bold r:id="rId165"/>
      <p:italic r:id="rId166"/>
      <p:boldItalic r:id="rId167"/>
    </p:embeddedFont>
    <p:embeddedFont>
      <p:font typeface="Lato"/>
      <p:regular r:id="rId168"/>
      <p:bold r:id="rId169"/>
      <p:italic r:id="rId170"/>
      <p:boldItalic r:id="rId17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0615514-661D-41D1-88A7-02ED8273644D}">
  <a:tblStyle styleId="{60615514-661D-41D1-88A7-02ED827364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29" Type="http://schemas.openxmlformats.org/officeDocument/2006/relationships/slide" Target="slides/slide123.xml"/><Relationship Id="rId128" Type="http://schemas.openxmlformats.org/officeDocument/2006/relationships/slide" Target="slides/slide122.xml"/><Relationship Id="rId127" Type="http://schemas.openxmlformats.org/officeDocument/2006/relationships/slide" Target="slides/slide121.xml"/><Relationship Id="rId126" Type="http://schemas.openxmlformats.org/officeDocument/2006/relationships/slide" Target="slides/slide120.xml"/><Relationship Id="rId26" Type="http://schemas.openxmlformats.org/officeDocument/2006/relationships/slide" Target="slides/slide20.xml"/><Relationship Id="rId121" Type="http://schemas.openxmlformats.org/officeDocument/2006/relationships/slide" Target="slides/slide115.xml"/><Relationship Id="rId25" Type="http://schemas.openxmlformats.org/officeDocument/2006/relationships/slide" Target="slides/slide19.xml"/><Relationship Id="rId120" Type="http://schemas.openxmlformats.org/officeDocument/2006/relationships/slide" Target="slides/slide114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125" Type="http://schemas.openxmlformats.org/officeDocument/2006/relationships/slide" Target="slides/slide119.xml"/><Relationship Id="rId29" Type="http://schemas.openxmlformats.org/officeDocument/2006/relationships/slide" Target="slides/slide23.xml"/><Relationship Id="rId124" Type="http://schemas.openxmlformats.org/officeDocument/2006/relationships/slide" Target="slides/slide118.xml"/><Relationship Id="rId123" Type="http://schemas.openxmlformats.org/officeDocument/2006/relationships/slide" Target="slides/slide117.xml"/><Relationship Id="rId122" Type="http://schemas.openxmlformats.org/officeDocument/2006/relationships/slide" Target="slides/slide116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slide" Target="slides/slide112.xml"/><Relationship Id="rId117" Type="http://schemas.openxmlformats.org/officeDocument/2006/relationships/slide" Target="slides/slide111.xml"/><Relationship Id="rId116" Type="http://schemas.openxmlformats.org/officeDocument/2006/relationships/slide" Target="slides/slide110.xml"/><Relationship Id="rId115" Type="http://schemas.openxmlformats.org/officeDocument/2006/relationships/slide" Target="slides/slide109.xml"/><Relationship Id="rId119" Type="http://schemas.openxmlformats.org/officeDocument/2006/relationships/slide" Target="slides/slide113.xml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slide" Target="slides/slide108.xml"/><Relationship Id="rId18" Type="http://schemas.openxmlformats.org/officeDocument/2006/relationships/slide" Target="slides/slide12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150" Type="http://schemas.openxmlformats.org/officeDocument/2006/relationships/slide" Target="slides/slide144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149" Type="http://schemas.openxmlformats.org/officeDocument/2006/relationships/slide" Target="slides/slide143.xml"/><Relationship Id="rId4" Type="http://schemas.openxmlformats.org/officeDocument/2006/relationships/tableStyles" Target="tableStyles.xml"/><Relationship Id="rId148" Type="http://schemas.openxmlformats.org/officeDocument/2006/relationships/slide" Target="slides/slide142.xml"/><Relationship Id="rId9" Type="http://schemas.openxmlformats.org/officeDocument/2006/relationships/slide" Target="slides/slide3.xml"/><Relationship Id="rId143" Type="http://schemas.openxmlformats.org/officeDocument/2006/relationships/slide" Target="slides/slide137.xml"/><Relationship Id="rId142" Type="http://schemas.openxmlformats.org/officeDocument/2006/relationships/slide" Target="slides/slide136.xml"/><Relationship Id="rId141" Type="http://schemas.openxmlformats.org/officeDocument/2006/relationships/slide" Target="slides/slide135.xml"/><Relationship Id="rId140" Type="http://schemas.openxmlformats.org/officeDocument/2006/relationships/slide" Target="slides/slide134.xml"/><Relationship Id="rId5" Type="http://schemas.openxmlformats.org/officeDocument/2006/relationships/slideMaster" Target="slideMasters/slideMaster1.xml"/><Relationship Id="rId147" Type="http://schemas.openxmlformats.org/officeDocument/2006/relationships/slide" Target="slides/slide141.xml"/><Relationship Id="rId6" Type="http://schemas.openxmlformats.org/officeDocument/2006/relationships/notesMaster" Target="notesMasters/notesMaster1.xml"/><Relationship Id="rId146" Type="http://schemas.openxmlformats.org/officeDocument/2006/relationships/slide" Target="slides/slide140.xml"/><Relationship Id="rId7" Type="http://schemas.openxmlformats.org/officeDocument/2006/relationships/slide" Target="slides/slide1.xml"/><Relationship Id="rId145" Type="http://schemas.openxmlformats.org/officeDocument/2006/relationships/slide" Target="slides/slide139.xml"/><Relationship Id="rId8" Type="http://schemas.openxmlformats.org/officeDocument/2006/relationships/slide" Target="slides/slide2.xml"/><Relationship Id="rId144" Type="http://schemas.openxmlformats.org/officeDocument/2006/relationships/slide" Target="slides/slide138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139" Type="http://schemas.openxmlformats.org/officeDocument/2006/relationships/slide" Target="slides/slide133.xml"/><Relationship Id="rId138" Type="http://schemas.openxmlformats.org/officeDocument/2006/relationships/slide" Target="slides/slide132.xml"/><Relationship Id="rId137" Type="http://schemas.openxmlformats.org/officeDocument/2006/relationships/slide" Target="slides/slide131.xml"/><Relationship Id="rId132" Type="http://schemas.openxmlformats.org/officeDocument/2006/relationships/slide" Target="slides/slide126.xml"/><Relationship Id="rId131" Type="http://schemas.openxmlformats.org/officeDocument/2006/relationships/slide" Target="slides/slide125.xml"/><Relationship Id="rId130" Type="http://schemas.openxmlformats.org/officeDocument/2006/relationships/slide" Target="slides/slide124.xml"/><Relationship Id="rId136" Type="http://schemas.openxmlformats.org/officeDocument/2006/relationships/slide" Target="slides/slide130.xml"/><Relationship Id="rId135" Type="http://schemas.openxmlformats.org/officeDocument/2006/relationships/slide" Target="slides/slide129.xml"/><Relationship Id="rId134" Type="http://schemas.openxmlformats.org/officeDocument/2006/relationships/slide" Target="slides/slide128.xml"/><Relationship Id="rId133" Type="http://schemas.openxmlformats.org/officeDocument/2006/relationships/slide" Target="slides/slide127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171" Type="http://schemas.openxmlformats.org/officeDocument/2006/relationships/font" Target="fonts/Lato-boldItalic.fntdata"/><Relationship Id="rId68" Type="http://schemas.openxmlformats.org/officeDocument/2006/relationships/slide" Target="slides/slide62.xml"/><Relationship Id="rId170" Type="http://schemas.openxmlformats.org/officeDocument/2006/relationships/font" Target="fonts/Lato-italic.fntdata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165" Type="http://schemas.openxmlformats.org/officeDocument/2006/relationships/font" Target="fonts/Montserrat-bold.fntdata"/><Relationship Id="rId69" Type="http://schemas.openxmlformats.org/officeDocument/2006/relationships/slide" Target="slides/slide63.xml"/><Relationship Id="rId164" Type="http://schemas.openxmlformats.org/officeDocument/2006/relationships/font" Target="fonts/Montserrat-regular.fntdata"/><Relationship Id="rId163" Type="http://schemas.openxmlformats.org/officeDocument/2006/relationships/slide" Target="slides/slide157.xml"/><Relationship Id="rId162" Type="http://schemas.openxmlformats.org/officeDocument/2006/relationships/slide" Target="slides/slide156.xml"/><Relationship Id="rId169" Type="http://schemas.openxmlformats.org/officeDocument/2006/relationships/font" Target="fonts/Lato-bold.fntdata"/><Relationship Id="rId168" Type="http://schemas.openxmlformats.org/officeDocument/2006/relationships/font" Target="fonts/Lato-regular.fntdata"/><Relationship Id="rId167" Type="http://schemas.openxmlformats.org/officeDocument/2006/relationships/font" Target="fonts/Montserrat-boldItalic.fntdata"/><Relationship Id="rId166" Type="http://schemas.openxmlformats.org/officeDocument/2006/relationships/font" Target="fonts/Montserrat-italic.fntdata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161" Type="http://schemas.openxmlformats.org/officeDocument/2006/relationships/slide" Target="slides/slide155.xml"/><Relationship Id="rId54" Type="http://schemas.openxmlformats.org/officeDocument/2006/relationships/slide" Target="slides/slide48.xml"/><Relationship Id="rId160" Type="http://schemas.openxmlformats.org/officeDocument/2006/relationships/slide" Target="slides/slide154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159" Type="http://schemas.openxmlformats.org/officeDocument/2006/relationships/slide" Target="slides/slide153.xml"/><Relationship Id="rId59" Type="http://schemas.openxmlformats.org/officeDocument/2006/relationships/slide" Target="slides/slide53.xml"/><Relationship Id="rId154" Type="http://schemas.openxmlformats.org/officeDocument/2006/relationships/slide" Target="slides/slide148.xml"/><Relationship Id="rId58" Type="http://schemas.openxmlformats.org/officeDocument/2006/relationships/slide" Target="slides/slide52.xml"/><Relationship Id="rId153" Type="http://schemas.openxmlformats.org/officeDocument/2006/relationships/slide" Target="slides/slide147.xml"/><Relationship Id="rId152" Type="http://schemas.openxmlformats.org/officeDocument/2006/relationships/slide" Target="slides/slide146.xml"/><Relationship Id="rId151" Type="http://schemas.openxmlformats.org/officeDocument/2006/relationships/slide" Target="slides/slide145.xml"/><Relationship Id="rId158" Type="http://schemas.openxmlformats.org/officeDocument/2006/relationships/slide" Target="slides/slide152.xml"/><Relationship Id="rId157" Type="http://schemas.openxmlformats.org/officeDocument/2006/relationships/slide" Target="slides/slide151.xml"/><Relationship Id="rId156" Type="http://schemas.openxmlformats.org/officeDocument/2006/relationships/slide" Target="slides/slide150.xml"/><Relationship Id="rId155" Type="http://schemas.openxmlformats.org/officeDocument/2006/relationships/slide" Target="slides/slide14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ec2b6a31b9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ec2b6a31b9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1ec2b6a31b9_0_1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" name="Google Shape;1075;g1ec2b6a31b9_0_1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1ec2b6a31b9_0_1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1ec2b6a31b9_0_1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g1ec2b6a31b9_0_1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Google Shape;1089;g1ec2b6a31b9_0_1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1ec2b6a31b9_0_1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1ec2b6a31b9_0_1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g1ec2b6a31b9_0_1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3" name="Google Shape;1103;g1ec2b6a31b9_0_1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1ec2b6a31b9_0_1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1ec2b6a31b9_0_1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1ec2b6a31b9_0_1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1ec2b6a31b9_0_1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g1ec2b6a31b9_0_1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6" name="Google Shape;1126;g1ec2b6a31b9_0_1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g1ec2b6a31b9_0_1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3" name="Google Shape;1133;g1ec2b6a31b9_0_1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1ec2b6a31b9_0_1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Google Shape;1141;g1ec2b6a31b9_0_1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ec2b6a31b9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ec2b6a31b9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g1ec2b6a31b9_0_1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1" name="Google Shape;1151;g1ec2b6a31b9_0_1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g1ec2b6a31b9_0_1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3" name="Google Shape;1163;g1ec2b6a31b9_0_1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1ec2b6a31b9_0_1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7" name="Google Shape;1177;g1ec2b6a31b9_0_1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1ec2b6a31b9_0_1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1ec2b6a31b9_0_1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g1ec2b6a31b9_0_1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1" name="Google Shape;1191;g1ec2b6a31b9_0_1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g1ec2b6a31b9_0_1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8" name="Google Shape;1198;g1ec2b6a31b9_0_1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g1ec2b6a31b9_0_1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5" name="Google Shape;1205;g1ec2b6a31b9_0_1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g1ec2b6a31b9_0_1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2" name="Google Shape;1212;g1ec2b6a31b9_0_1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g1ec2b6a31b9_0_1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0" name="Google Shape;1220;g1ec2b6a31b9_0_1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1ec2b6a31b9_0_1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1ec2b6a31b9_0_1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ec2b6a31b9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ec2b6a31b9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1ec2b6a31b9_0_1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6" name="Google Shape;1236;g1ec2b6a31b9_0_1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1ec2b6a31b9_0_1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1ec2b6a31b9_0_1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1ec2b6a31b9_0_1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1" name="Google Shape;1251;g1ec2b6a31b9_0_1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1ec2b6a31b9_0_1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1ec2b6a31b9_0_1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g1ec2b6a31b9_0_1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0" name="Google Shape;1270;g1ec2b6a31b9_0_1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g1ec2b6a31b9_0_1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0" name="Google Shape;1280;g1ec2b6a31b9_0_1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1ec2b6a31b9_0_1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Google Shape;1291;g1ec2b6a31b9_0_1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1ec2b6a31b9_0_1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1ec2b6a31b9_0_1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g1ec2b6a31b9_0_1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0" name="Google Shape;1310;g1ec2b6a31b9_0_1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g1ec2b6a31b9_0_1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7" name="Google Shape;1317;g1ec2b6a31b9_0_1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ec2b6a31b9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ec2b6a31b9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1ec2b6a31b9_0_1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1ec2b6a31b9_0_1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g1ec2b6a31b9_0_1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1" name="Google Shape;1331;g1ec2b6a31b9_0_1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g1ec2b6a31b9_0_1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0" name="Google Shape;1340;g1ec2b6a31b9_0_1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g1ec2b6a31b9_0_1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2" name="Google Shape;1352;g1ec2b6a31b9_0_1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g1ec2b6a31b9_0_1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6" name="Google Shape;1366;g1ec2b6a31b9_0_1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g1ec2b6a31b9_0_1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3" name="Google Shape;1373;g1ec2b6a31b9_0_1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g1ec2b6a31b9_0_1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2" name="Google Shape;1382;g1ec2b6a31b9_0_1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g1ec2b6a31b9_0_1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2" name="Google Shape;1392;g1ec2b6a31b9_0_1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2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g1ec2b6a31b9_0_1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4" name="Google Shape;1404;g1ec2b6a31b9_0_1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g1ec2b6a31b9_0_1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8" name="Google Shape;1418;g1ec2b6a31b9_0_1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ec2b6a31b9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ec2b6a31b9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g1ec2b6a31b9_0_1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3" name="Google Shape;1433;g1ec2b6a31b9_0_1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0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g1ec2b6a31b9_0_1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2" name="Google Shape;1442;g1ec2b6a31b9_0_1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0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g1ec2b6a31b9_0_1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2" name="Google Shape;1452;g1ec2b6a31b9_0_1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g1ec2b6a31b9_0_16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3" name="Google Shape;1463;g1ec2b6a31b9_0_1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0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g1ec2b6a31b9_0_1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2" name="Google Shape;1472;g1ec2b6a31b9_0_1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1ec2b6a31b9_0_1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1ec2b6a31b9_0_1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g1ec2b6a31b9_0_17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3" name="Google Shape;1493;g1ec2b6a31b9_0_1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g1ec2b6a31b9_0_1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5" name="Google Shape;1505;g1ec2b6a31b9_0_1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g1ec2b6a31b9_0_17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8" name="Google Shape;1518;g1ec2b6a31b9_0_1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5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g1ec2b6a31b9_0_1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7" name="Google Shape;1527;g1ec2b6a31b9_0_1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ec2b6a31b9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ec2b6a31b9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g1ec2b6a31b9_0_17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7" name="Google Shape;1537;g1ec2b6a31b9_0_17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1ec2b6a31b9_0_17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Google Shape;1548;g1ec2b6a31b9_0_1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7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g1ec2b6a31b9_0_17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9" name="Google Shape;1559;g1ec2b6a31b9_0_1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8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g1ec2b6a31b9_0_17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0" name="Google Shape;1570;g1ec2b6a31b9_0_1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9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g1ec2b6a31b9_0_18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1" name="Google Shape;1581;g1ec2b6a31b9_0_1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g1ec2b6a31b9_0_18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4" name="Google Shape;1594;g1ec2b6a31b9_0_1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2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g1ec2b6a31b9_0_1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4" name="Google Shape;1604;g1ec2b6a31b9_0_1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3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g1ec2b6a31b9_0_18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5" name="Google Shape;1615;g1ec2b6a31b9_0_18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ec2b6a31b9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ec2b6a31b9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ec2b6a31b9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ec2b6a31b9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ec2b6a31b9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ec2b6a31b9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ec2b6a31b9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ec2b6a31b9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c2b6a31b9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c2b6a31b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ec2b6a31b9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ec2b6a31b9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ec2b6a31b9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ec2b6a31b9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ec2b6a31b9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ec2b6a31b9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ec2b6a31b9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ec2b6a31b9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ec2b6a31b9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ec2b6a31b9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ec2b6a31b9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ec2b6a31b9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ec2b6a31b9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ec2b6a31b9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ec2b6a31b9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ec2b6a31b9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ec2b6a31b9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ec2b6a31b9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ec2b6a31b9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ec2b6a31b9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c2b6a31b9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ec2b6a31b9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ec2b6a31b9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ec2b6a31b9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ec2b6a31b9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ec2b6a31b9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ec2b6a31b9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ec2b6a31b9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ec2b6a31b9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ec2b6a31b9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ec2b6a31b9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ec2b6a31b9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ec2b6a31b9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ec2b6a31b9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ec2b6a31b9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ec2b6a31b9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ec2b6a31b9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ec2b6a31b9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ec2b6a31b9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ec2b6a31b9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ec2b6a31b9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ec2b6a31b9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c2b6a31b9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ec2b6a31b9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ec2b6a31b9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ec2b6a31b9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ec2b6a31b9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ec2b6a31b9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ec2b6a31b9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ec2b6a31b9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ec2b6a31b9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ec2b6a31b9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ec2b6a31b9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1ec2b6a31b9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1ec2b6a31b9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1ec2b6a31b9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ec2b6a31b9_0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1ec2b6a31b9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ec2b6a31b9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ec2b6a31b9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ec2b6a31b9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ec2b6a31b9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ec2b6a31b9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1ec2b6a31b9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ec2b6a31b9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ec2b6a31b9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ec2b6a31b9_0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ec2b6a31b9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ec2b6a31b9_0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1ec2b6a31b9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ec2b6a31b9_0_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1ec2b6a31b9_0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ec2b6a31b9_0_7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1ec2b6a31b9_0_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ec2b6a31b9_0_7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1ec2b6a31b9_0_7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1ec2b6a31b9_0_7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1ec2b6a31b9_0_7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1ec2b6a31b9_0_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1ec2b6a31b9_0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1ec2b6a31b9_0_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1ec2b6a31b9_0_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1ec2b6a31b9_0_8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1ec2b6a31b9_0_8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1ec2b6a31b9_0_8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1ec2b6a31b9_0_8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ec2b6a31b9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ec2b6a31b9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1ec2b6a31b9_0_8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1ec2b6a31b9_0_8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1ec2b6a31b9_0_9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1ec2b6a31b9_0_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1ec2b6a31b9_0_9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1ec2b6a31b9_0_9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1ec2b6a31b9_0_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1ec2b6a31b9_0_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1ec2b6a31b9_0_8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1ec2b6a31b9_0_8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ec2b6a31b9_0_8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ec2b6a31b9_0_8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1ec2b6a31b9_0_9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1ec2b6a31b9_0_9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ec2b6a31b9_0_9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ec2b6a31b9_0_9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1ec2b6a31b9_0_9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1ec2b6a31b9_0_9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1ec2b6a31b9_0_9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1ec2b6a31b9_0_9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ec2b6a31b9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ec2b6a31b9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1ec2b6a31b9_0_9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1ec2b6a31b9_0_9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1ec2b6a31b9_0_9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1ec2b6a31b9_0_9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1ec2b6a31b9_0_9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1ec2b6a31b9_0_9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1ec2b6a31b9_0_9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1ec2b6a31b9_0_9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1ec2b6a31b9_0_9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1ec2b6a31b9_0_9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1ec2b6a31b9_0_9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1ec2b6a31b9_0_9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ec2b6a31b9_0_9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1ec2b6a31b9_0_9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1ec2b6a31b9_0_9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1ec2b6a31b9_0_9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1ec2b6a31b9_0_10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1ec2b6a31b9_0_10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1ec2b6a31b9_0_10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1ec2b6a31b9_0_1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ec2b6a31b9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ec2b6a31b9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1ec2b6a31b9_0_10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1ec2b6a31b9_0_10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1ec2b6a31b9_0_10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1ec2b6a31b9_0_1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1ec2b6a31b9_0_10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1ec2b6a31b9_0_10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1ec2b6a31b9_0_10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1ec2b6a31b9_0_1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1ec2b6a31b9_0_10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1ec2b6a31b9_0_10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1ec2b6a31b9_0_10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1ec2b6a31b9_0_10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1ec2b6a31b9_0_1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1ec2b6a31b9_0_1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1ec2b6a31b9_0_10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1ec2b6a31b9_0_10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1ec2b6a31b9_0_10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1ec2b6a31b9_0_1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1ec2b6a31b9_0_1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1ec2b6a31b9_0_1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ec2b6a31b9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ec2b6a31b9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1ec2b6a31b9_0_1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Google Shape;998;g1ec2b6a31b9_0_1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1ec2b6a31b9_0_1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1ec2b6a31b9_0_1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1ec2b6a31b9_0_1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Google Shape;1014;g1ec2b6a31b9_0_1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1ec2b6a31b9_0_1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1ec2b6a31b9_0_1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g1ec2b6a31b9_0_1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0" name="Google Shape;1030;g1ec2b6a31b9_0_1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1ec2b6a31b9_0_1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1ec2b6a31b9_0_1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1ec2b6a31b9_0_1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1ec2b6a31b9_0_1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1ec2b6a31b9_0_1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1ec2b6a31b9_0_1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ec2b6a31b9_0_1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ec2b6a31b9_0_1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1ec2b6a31b9_0_1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1ec2b6a31b9_0_1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9.pn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10.pn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11.pn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11.pn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11.pn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7.xml"/><Relationship Id="rId3" Type="http://schemas.openxmlformats.org/officeDocument/2006/relationships/image" Target="../media/image13.png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8.xml"/><Relationship Id="rId3" Type="http://schemas.openxmlformats.org/officeDocument/2006/relationships/image" Target="../media/image13.png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9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1.xml"/><Relationship Id="rId3" Type="http://schemas.openxmlformats.org/officeDocument/2006/relationships/image" Target="../media/image14.png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2.xml"/><Relationship Id="rId3" Type="http://schemas.openxmlformats.org/officeDocument/2006/relationships/image" Target="../media/image14.png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3.xml"/><Relationship Id="rId3" Type="http://schemas.openxmlformats.org/officeDocument/2006/relationships/image" Target="../media/image17.png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4.xml"/><Relationship Id="rId3" Type="http://schemas.openxmlformats.org/officeDocument/2006/relationships/image" Target="../media/image17.png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5.xml"/><Relationship Id="rId3" Type="http://schemas.openxmlformats.org/officeDocument/2006/relationships/image" Target="../media/image17.png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6.xml"/><Relationship Id="rId3" Type="http://schemas.openxmlformats.org/officeDocument/2006/relationships/image" Target="../media/image17.png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7.xml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8.xml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9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0.xml"/><Relationship Id="rId3" Type="http://schemas.openxmlformats.org/officeDocument/2006/relationships/image" Target="../media/image15.png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1.xml"/><Relationship Id="rId3" Type="http://schemas.openxmlformats.org/officeDocument/2006/relationships/image" Target="../media/image15.png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2.xml"/><Relationship Id="rId3" Type="http://schemas.openxmlformats.org/officeDocument/2006/relationships/image" Target="../media/image15.png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3.xml"/><Relationship Id="rId3" Type="http://schemas.openxmlformats.org/officeDocument/2006/relationships/image" Target="../media/image15.png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4.xml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5.xml"/><Relationship Id="rId3" Type="http://schemas.openxmlformats.org/officeDocument/2006/relationships/image" Target="../media/image16.png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6.xml"/><Relationship Id="rId3" Type="http://schemas.openxmlformats.org/officeDocument/2006/relationships/image" Target="../media/image16.png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7.xml"/><Relationship Id="rId3" Type="http://schemas.openxmlformats.org/officeDocument/2006/relationships/image" Target="../media/image16.png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8.xml"/><Relationship Id="rId3" Type="http://schemas.openxmlformats.org/officeDocument/2006/relationships/image" Target="../media/image16.png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9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0.xml"/><Relationship Id="rId3" Type="http://schemas.openxmlformats.org/officeDocument/2006/relationships/image" Target="../media/image19.png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1.xml"/><Relationship Id="rId3" Type="http://schemas.openxmlformats.org/officeDocument/2006/relationships/image" Target="../media/image19.png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2.xml"/><Relationship Id="rId3" Type="http://schemas.openxmlformats.org/officeDocument/2006/relationships/image" Target="../media/image19.png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3.xml"/><Relationship Id="rId3" Type="http://schemas.openxmlformats.org/officeDocument/2006/relationships/image" Target="../media/image18.png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4.xml"/><Relationship Id="rId3" Type="http://schemas.openxmlformats.org/officeDocument/2006/relationships/image" Target="../media/image18.png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5.xml"/><Relationship Id="rId3" Type="http://schemas.openxmlformats.org/officeDocument/2006/relationships/image" Target="../media/image18.png"/></Relationships>
</file>

<file path=ppt/slides/_rels/slide1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6.xml"/><Relationship Id="rId3" Type="http://schemas.openxmlformats.org/officeDocument/2006/relationships/image" Target="../media/image18.png"/></Relationships>
</file>

<file path=ppt/slides/_rels/slide1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7.xml"/><Relationship Id="rId3" Type="http://schemas.openxmlformats.org/officeDocument/2006/relationships/image" Target="../media/image18.png"/></Relationships>
</file>

<file path=ppt/slides/_rels/slide1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8.xml"/><Relationship Id="rId3" Type="http://schemas.openxmlformats.org/officeDocument/2006/relationships/image" Target="../media/image21.png"/></Relationships>
</file>

<file path=ppt/slides/_rels/slide1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9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0.xml"/><Relationship Id="rId3" Type="http://schemas.openxmlformats.org/officeDocument/2006/relationships/image" Target="../media/image21.png"/></Relationships>
</file>

<file path=ppt/slides/_rels/slide1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1.xml"/><Relationship Id="rId3" Type="http://schemas.openxmlformats.org/officeDocument/2006/relationships/image" Target="../media/image21.png"/></Relationships>
</file>

<file path=ppt/slides/_rels/slide1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2.xml"/><Relationship Id="rId3" Type="http://schemas.openxmlformats.org/officeDocument/2006/relationships/image" Target="../media/image21.png"/></Relationships>
</file>

<file path=ppt/slides/_rels/slide1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3.xml"/><Relationship Id="rId3" Type="http://schemas.openxmlformats.org/officeDocument/2006/relationships/image" Target="../media/image20.png"/></Relationships>
</file>

<file path=ppt/slides/_rels/slide1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4.xml"/><Relationship Id="rId3" Type="http://schemas.openxmlformats.org/officeDocument/2006/relationships/image" Target="../media/image22.png"/></Relationships>
</file>

<file path=ppt/slides/_rels/slide1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5.xml"/><Relationship Id="rId3" Type="http://schemas.openxmlformats.org/officeDocument/2006/relationships/image" Target="../media/image22.png"/></Relationships>
</file>

<file path=ppt/slides/_rels/slide1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6.xml"/><Relationship Id="rId3" Type="http://schemas.openxmlformats.org/officeDocument/2006/relationships/image" Target="../media/image22.png"/></Relationships>
</file>

<file path=ppt/slides/_rels/slide1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7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6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6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6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6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6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5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5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5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5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5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5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5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5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7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7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7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7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7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7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8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8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8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8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8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8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8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8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8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RUSTikales Rust for beginners</a:t>
            </a:r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1297500" y="1218000"/>
            <a:ext cx="7038900" cy="32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Primitive Types in Rust: i8, u8, …, i128, u128, bool</a:t>
            </a:r>
            <a:endParaRPr/>
          </a:p>
        </p:txBody>
      </p:sp>
      <p:sp>
        <p:nvSpPr>
          <p:cNvPr id="198" name="Google Shape;198;p2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112"/>
          <p:cNvSpPr txBox="1"/>
          <p:nvPr>
            <p:ph idx="1" type="body"/>
          </p:nvPr>
        </p:nvSpPr>
        <p:spPr>
          <a:xfrm>
            <a:off x="1297500" y="1218000"/>
            <a:ext cx="7038900" cy="31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Integers are good, they’re perfect for your computer, but they have their limits: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They’re only whole numbers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They’re not big numbers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Languages such as Rust also offer a data type for those situations: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Float, </a:t>
            </a:r>
            <a:r>
              <a:rPr lang="de" sz="12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f32 </a:t>
            </a:r>
            <a:r>
              <a:rPr lang="de" sz="1200">
                <a:latin typeface="Arial"/>
                <a:ea typeface="Arial"/>
                <a:cs typeface="Arial"/>
                <a:sym typeface="Arial"/>
              </a:rPr>
              <a:t>in Rust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Double, </a:t>
            </a:r>
            <a:r>
              <a:rPr lang="de" sz="12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f64 </a:t>
            </a:r>
            <a:r>
              <a:rPr lang="de" sz="1200">
                <a:latin typeface="Arial"/>
                <a:ea typeface="Arial"/>
                <a:cs typeface="Arial"/>
                <a:sym typeface="Arial"/>
              </a:rPr>
              <a:t>in Rust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Floating Point numbers are defined as scientific notation in base 2: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8" name="Google Shape;1078;p11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Floating Point</a:t>
            </a:r>
            <a:endParaRPr/>
          </a:p>
        </p:txBody>
      </p:sp>
      <p:sp>
        <p:nvSpPr>
          <p:cNvPr id="1079" name="Google Shape;1079;p11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113"/>
          <p:cNvSpPr txBox="1"/>
          <p:nvPr>
            <p:ph idx="1" type="body"/>
          </p:nvPr>
        </p:nvSpPr>
        <p:spPr>
          <a:xfrm>
            <a:off x="1297500" y="1218000"/>
            <a:ext cx="7038900" cy="31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Integers are good, they’re perfect for your computer, but they have their limits: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They’re only whole numbers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They’re not big numbers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Languages such as Rust also offer a data type for those situations: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Float, </a:t>
            </a:r>
            <a:r>
              <a:rPr lang="de" sz="12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f32 </a:t>
            </a:r>
            <a:r>
              <a:rPr lang="de" sz="1200">
                <a:latin typeface="Arial"/>
                <a:ea typeface="Arial"/>
                <a:cs typeface="Arial"/>
                <a:sym typeface="Arial"/>
              </a:rPr>
              <a:t>in Rust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Double, </a:t>
            </a:r>
            <a:r>
              <a:rPr lang="de" sz="12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f64 </a:t>
            </a:r>
            <a:r>
              <a:rPr lang="de" sz="1200">
                <a:latin typeface="Arial"/>
                <a:ea typeface="Arial"/>
                <a:cs typeface="Arial"/>
                <a:sym typeface="Arial"/>
              </a:rPr>
              <a:t>in Rust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Floating Point numbers are defined as scientific notation in base 2: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Scientific notation: 5.4e7 = 5.4x10^7 = 54.000.000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5" name="Google Shape;1085;p1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Floating Point</a:t>
            </a:r>
            <a:endParaRPr/>
          </a:p>
        </p:txBody>
      </p:sp>
      <p:sp>
        <p:nvSpPr>
          <p:cNvPr id="1086" name="Google Shape;1086;p11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114"/>
          <p:cNvSpPr txBox="1"/>
          <p:nvPr>
            <p:ph idx="1" type="body"/>
          </p:nvPr>
        </p:nvSpPr>
        <p:spPr>
          <a:xfrm>
            <a:off x="1297500" y="1218000"/>
            <a:ext cx="7038900" cy="31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Integers are good, they’re perfect for your computer, but they have their limits: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They’re only whole numbers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They’re not big numbers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Languages such as Rust also offer a data type for those situations: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Float, </a:t>
            </a:r>
            <a:r>
              <a:rPr lang="de" sz="12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f32 </a:t>
            </a:r>
            <a:r>
              <a:rPr lang="de" sz="1200">
                <a:latin typeface="Arial"/>
                <a:ea typeface="Arial"/>
                <a:cs typeface="Arial"/>
                <a:sym typeface="Arial"/>
              </a:rPr>
              <a:t>in Rust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Double, </a:t>
            </a:r>
            <a:r>
              <a:rPr lang="de" sz="12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f64 </a:t>
            </a:r>
            <a:r>
              <a:rPr lang="de" sz="1200">
                <a:latin typeface="Arial"/>
                <a:ea typeface="Arial"/>
                <a:cs typeface="Arial"/>
                <a:sym typeface="Arial"/>
              </a:rPr>
              <a:t>in Rust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Floating Point numbers are defined as scientific notation in base 2: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Scientific notation: 5.4e7 = 5.4x10^7 = 54.000.000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Numbers in that notation are made of two numbers: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Mantissa (the thing before the `e`, here 5.4)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Exponent (the thing after the `e`, here 7)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1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Floating Point</a:t>
            </a:r>
            <a:endParaRPr/>
          </a:p>
        </p:txBody>
      </p:sp>
      <p:sp>
        <p:nvSpPr>
          <p:cNvPr id="1093" name="Google Shape;1093;p11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115"/>
          <p:cNvSpPr txBox="1"/>
          <p:nvPr>
            <p:ph idx="1" type="body"/>
          </p:nvPr>
        </p:nvSpPr>
        <p:spPr>
          <a:xfrm>
            <a:off x="1297500" y="1218000"/>
            <a:ext cx="7038900" cy="31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Integers are good, they’re perfect for your computer, but they have their limits: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They’re only whole numbers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They’re not big numbers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Languages such as Rust also offer a data type for those situations: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Float, </a:t>
            </a:r>
            <a:r>
              <a:rPr lang="de" sz="12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f32 </a:t>
            </a:r>
            <a:r>
              <a:rPr lang="de" sz="1200">
                <a:latin typeface="Arial"/>
                <a:ea typeface="Arial"/>
                <a:cs typeface="Arial"/>
                <a:sym typeface="Arial"/>
              </a:rPr>
              <a:t>in Rust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Double, </a:t>
            </a:r>
            <a:r>
              <a:rPr lang="de" sz="12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f64 </a:t>
            </a:r>
            <a:r>
              <a:rPr lang="de" sz="1200">
                <a:latin typeface="Arial"/>
                <a:ea typeface="Arial"/>
                <a:cs typeface="Arial"/>
                <a:sym typeface="Arial"/>
              </a:rPr>
              <a:t>in Rust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Floating Point numbers are defined as scientific notation in base 2: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Scientific notation: 5.4e7 = 5.4x10^7 = 54.000.000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Numbers in that notation are made of two numbers: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Mantissa (the thing before the `e`, here 5.4)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Exponent (the thing after the `e`, here 7)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Floating Point numbers get a few bits for the mantissa, and a few for the exponent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f32: 23 bits for mantissa, 8 bits for exponent, 1 bit for the sign (+-)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f64: 52 bits for mantissa, 11 bits for exponent, 1 bit for the sign (+-)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9" name="Google Shape;1099;p1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Floating Point</a:t>
            </a:r>
            <a:endParaRPr/>
          </a:p>
        </p:txBody>
      </p:sp>
      <p:sp>
        <p:nvSpPr>
          <p:cNvPr id="1100" name="Google Shape;1100;p11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116"/>
          <p:cNvSpPr txBox="1"/>
          <p:nvPr>
            <p:ph idx="1" type="body"/>
          </p:nvPr>
        </p:nvSpPr>
        <p:spPr>
          <a:xfrm>
            <a:off x="1297500" y="1218000"/>
            <a:ext cx="7038900" cy="36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Float, </a:t>
            </a:r>
            <a:r>
              <a:rPr lang="de" sz="12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f32 </a:t>
            </a:r>
            <a:r>
              <a:rPr lang="de" sz="1200">
                <a:latin typeface="Arial"/>
                <a:ea typeface="Arial"/>
                <a:cs typeface="Arial"/>
                <a:sym typeface="Arial"/>
              </a:rPr>
              <a:t>in Rust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Double, </a:t>
            </a:r>
            <a:r>
              <a:rPr lang="de" sz="12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f64 </a:t>
            </a:r>
            <a:r>
              <a:rPr lang="de" sz="1200">
                <a:latin typeface="Arial"/>
                <a:ea typeface="Arial"/>
                <a:cs typeface="Arial"/>
                <a:sym typeface="Arial"/>
              </a:rPr>
              <a:t>in Rust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Floating Point numbers are defined as scientific notation in base 2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This way, Floating Points can represent fractions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f32 can represent 7 or 8 decimal digits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f64 can represent 15 or 16 decimal digits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This way, Floating Points can represent big numbers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f32 can represent 3.4x10^38 ← 38 zeroes! You’d need u128 to represent that :^)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f64 can represent 1.8x10^308  ← 308 zeroes! You’d need u1024 to represent that :^)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p1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Floating Point</a:t>
            </a:r>
            <a:endParaRPr/>
          </a:p>
        </p:txBody>
      </p:sp>
      <p:sp>
        <p:nvSpPr>
          <p:cNvPr id="1107" name="Google Shape;1107;p11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117"/>
          <p:cNvSpPr txBox="1"/>
          <p:nvPr>
            <p:ph idx="1" type="body"/>
          </p:nvPr>
        </p:nvSpPr>
        <p:spPr>
          <a:xfrm>
            <a:off x="1297500" y="1218000"/>
            <a:ext cx="7038900" cy="36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Float, </a:t>
            </a:r>
            <a:r>
              <a:rPr lang="de" sz="12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f32 </a:t>
            </a:r>
            <a:r>
              <a:rPr lang="de" sz="1200">
                <a:latin typeface="Arial"/>
                <a:ea typeface="Arial"/>
                <a:cs typeface="Arial"/>
                <a:sym typeface="Arial"/>
              </a:rPr>
              <a:t>in Rust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Double, </a:t>
            </a:r>
            <a:r>
              <a:rPr lang="de" sz="12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f64 </a:t>
            </a:r>
            <a:r>
              <a:rPr lang="de" sz="1200">
                <a:latin typeface="Arial"/>
                <a:ea typeface="Arial"/>
                <a:cs typeface="Arial"/>
                <a:sym typeface="Arial"/>
              </a:rPr>
              <a:t>in Rust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Floating Point numbers are defined as scientific notation in base 2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This way, Floating Points can represent fractions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f32 can represent 7 or 8 decimal digits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f64 can represent 15 or 16 decimal digits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This way, Floating Points can represent big numbers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f32 can represent 3.4x10^38 ← 38 zeroes! You’d need u128 to represent that :^)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f64 can represent 1.8x10^308  ← 308 zeroes! You’d need u1024 to represent that :^)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There’s a problem - Limited precision: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If you can only use 7 decimal digits at all times to represent the mantissa, after some time you start to skip numbers: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5.4000001e12 + 1 == 5.4000001e12 :^)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Even further, we’re using base 2, so we can’t even do math properly: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0.1 + 0.2 != 0.3 :^)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3" name="Google Shape;1113;p1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Floating Point</a:t>
            </a:r>
            <a:endParaRPr/>
          </a:p>
        </p:txBody>
      </p:sp>
      <p:sp>
        <p:nvSpPr>
          <p:cNvPr id="1114" name="Google Shape;1114;p11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15" name="Google Shape;1115;p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9550" y="4288350"/>
            <a:ext cx="3865649" cy="76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118"/>
          <p:cNvSpPr txBox="1"/>
          <p:nvPr>
            <p:ph idx="1" type="body"/>
          </p:nvPr>
        </p:nvSpPr>
        <p:spPr>
          <a:xfrm>
            <a:off x="1297500" y="1218000"/>
            <a:ext cx="7038900" cy="36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Float, </a:t>
            </a:r>
            <a:r>
              <a:rPr lang="de" sz="12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f32 </a:t>
            </a:r>
            <a:r>
              <a:rPr lang="de" sz="1200">
                <a:latin typeface="Arial"/>
                <a:ea typeface="Arial"/>
                <a:cs typeface="Arial"/>
                <a:sym typeface="Arial"/>
              </a:rPr>
              <a:t>in Rust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Double, </a:t>
            </a:r>
            <a:r>
              <a:rPr lang="de" sz="12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f64 </a:t>
            </a:r>
            <a:r>
              <a:rPr lang="de" sz="1200">
                <a:latin typeface="Arial"/>
                <a:ea typeface="Arial"/>
                <a:cs typeface="Arial"/>
                <a:sym typeface="Arial"/>
              </a:rPr>
              <a:t>in Rust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Floating Point numbers are defined as scientific notation in base 2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This way, Floating Points can represent fractions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f32 can represent 7 or 8 decimal digits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f64 can represent 15 or 16 decimal digits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This way, Floating Points can represent big numbers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f32 can represent 3.4x10^38 ← 38 zeroes! You’d need u128 to represent that :^)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f64 can represent 1.8x10^308  ← 308 zeroes! You’d need u1024 to represent that :^)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There’s a problem - Limited precision: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If you can only use 7 decimal digits at all times to represent the mantissa, after some time you start to skip numbers: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5.4000001e12 + 1 == 5.4000001e12 :^)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Even further, we’re using base 2, so we can’t even do math properly: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0.1 + 0.2 != 0.3 :^)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1" name="Google Shape;1121;p1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Floating Point</a:t>
            </a:r>
            <a:endParaRPr/>
          </a:p>
        </p:txBody>
      </p:sp>
      <p:sp>
        <p:nvSpPr>
          <p:cNvPr id="1122" name="Google Shape;1122;p11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23" name="Google Shape;1123;p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7050" y="4223870"/>
            <a:ext cx="4088649" cy="8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119"/>
          <p:cNvSpPr txBox="1"/>
          <p:nvPr>
            <p:ph idx="1" type="body"/>
          </p:nvPr>
        </p:nvSpPr>
        <p:spPr>
          <a:xfrm>
            <a:off x="1297500" y="1218000"/>
            <a:ext cx="7038900" cy="36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Float, </a:t>
            </a:r>
            <a:r>
              <a:rPr lang="de" sz="12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f32 </a:t>
            </a:r>
            <a:r>
              <a:rPr lang="de" sz="1200">
                <a:latin typeface="Arial"/>
                <a:ea typeface="Arial"/>
                <a:cs typeface="Arial"/>
                <a:sym typeface="Arial"/>
              </a:rPr>
              <a:t>in Rust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Double, </a:t>
            </a:r>
            <a:r>
              <a:rPr lang="de" sz="12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f64 </a:t>
            </a:r>
            <a:r>
              <a:rPr lang="de" sz="1200">
                <a:latin typeface="Arial"/>
                <a:ea typeface="Arial"/>
                <a:cs typeface="Arial"/>
                <a:sym typeface="Arial"/>
              </a:rPr>
              <a:t>in Rust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Floating Point numbers in Rust are always specified with a decimal: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9" name="Google Shape;1129;p1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Floating Point</a:t>
            </a:r>
            <a:endParaRPr/>
          </a:p>
        </p:txBody>
      </p:sp>
      <p:sp>
        <p:nvSpPr>
          <p:cNvPr id="1130" name="Google Shape;1130;p11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120"/>
          <p:cNvSpPr txBox="1"/>
          <p:nvPr>
            <p:ph idx="1" type="body"/>
          </p:nvPr>
        </p:nvSpPr>
        <p:spPr>
          <a:xfrm>
            <a:off x="1297500" y="1218000"/>
            <a:ext cx="7038900" cy="36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Float, </a:t>
            </a:r>
            <a:r>
              <a:rPr lang="de" sz="12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f32 </a:t>
            </a:r>
            <a:r>
              <a:rPr lang="de" sz="1200">
                <a:latin typeface="Arial"/>
                <a:ea typeface="Arial"/>
                <a:cs typeface="Arial"/>
                <a:sym typeface="Arial"/>
              </a:rPr>
              <a:t>in Rust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Double, </a:t>
            </a:r>
            <a:r>
              <a:rPr lang="de" sz="12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f64 </a:t>
            </a:r>
            <a:r>
              <a:rPr lang="de" sz="1200">
                <a:latin typeface="Arial"/>
                <a:ea typeface="Arial"/>
                <a:cs typeface="Arial"/>
                <a:sym typeface="Arial"/>
              </a:rPr>
              <a:t>in Rust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Floating Point numbers in Rust are always specified with a decimal: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6" name="Google Shape;1136;p1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Floating Point</a:t>
            </a:r>
            <a:endParaRPr/>
          </a:p>
        </p:txBody>
      </p:sp>
      <p:sp>
        <p:nvSpPr>
          <p:cNvPr id="1137" name="Google Shape;1137;p12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38" name="Google Shape;1138;p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750" y="2067850"/>
            <a:ext cx="7110501" cy="224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121"/>
          <p:cNvSpPr txBox="1"/>
          <p:nvPr>
            <p:ph idx="1" type="body"/>
          </p:nvPr>
        </p:nvSpPr>
        <p:spPr>
          <a:xfrm>
            <a:off x="1297500" y="1218000"/>
            <a:ext cx="7038900" cy="36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Float, </a:t>
            </a:r>
            <a:r>
              <a:rPr lang="de" sz="12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f32 </a:t>
            </a:r>
            <a:r>
              <a:rPr lang="de" sz="1200">
                <a:latin typeface="Arial"/>
                <a:ea typeface="Arial"/>
                <a:cs typeface="Arial"/>
                <a:sym typeface="Arial"/>
              </a:rPr>
              <a:t>in Rust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Double, </a:t>
            </a:r>
            <a:r>
              <a:rPr lang="de" sz="12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f64 </a:t>
            </a:r>
            <a:r>
              <a:rPr lang="de" sz="1200">
                <a:latin typeface="Arial"/>
                <a:ea typeface="Arial"/>
                <a:cs typeface="Arial"/>
                <a:sym typeface="Arial"/>
              </a:rPr>
              <a:t>in Rust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Floating Point numbers in Rust are always specified with a decimal: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4" name="Google Shape;1144;p1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Floating Point</a:t>
            </a:r>
            <a:endParaRPr/>
          </a:p>
        </p:txBody>
      </p:sp>
      <p:sp>
        <p:nvSpPr>
          <p:cNvPr id="1145" name="Google Shape;1145;p12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46" name="Google Shape;1146;p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750" y="2067850"/>
            <a:ext cx="7110501" cy="2242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7" name="Google Shape;1147;p121"/>
          <p:cNvCxnSpPr/>
          <p:nvPr/>
        </p:nvCxnSpPr>
        <p:spPr>
          <a:xfrm rot="10800000">
            <a:off x="4969225" y="2741800"/>
            <a:ext cx="80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8" name="Google Shape;1148;p121"/>
          <p:cNvSpPr txBox="1"/>
          <p:nvPr/>
        </p:nvSpPr>
        <p:spPr>
          <a:xfrm>
            <a:off x="5776525" y="2549350"/>
            <a:ext cx="2021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Valid Float literal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1297500" y="1218000"/>
            <a:ext cx="7038900" cy="32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Primitive Types in Rust: i8, u8, …, i128, u128, bool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`var[index]` to access an element of a Vector or Array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zero-indexed</a:t>
            </a:r>
            <a:endParaRPr/>
          </a:p>
        </p:txBody>
      </p:sp>
      <p:sp>
        <p:nvSpPr>
          <p:cNvPr id="205" name="Google Shape;205;p2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122"/>
          <p:cNvSpPr txBox="1"/>
          <p:nvPr>
            <p:ph idx="1" type="body"/>
          </p:nvPr>
        </p:nvSpPr>
        <p:spPr>
          <a:xfrm>
            <a:off x="1297500" y="1218000"/>
            <a:ext cx="7038900" cy="36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Float, </a:t>
            </a:r>
            <a:r>
              <a:rPr lang="de" sz="12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f32 </a:t>
            </a:r>
            <a:r>
              <a:rPr lang="de" sz="1200">
                <a:latin typeface="Arial"/>
                <a:ea typeface="Arial"/>
                <a:cs typeface="Arial"/>
                <a:sym typeface="Arial"/>
              </a:rPr>
              <a:t>in Rust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Double, </a:t>
            </a:r>
            <a:r>
              <a:rPr lang="de" sz="12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f64 </a:t>
            </a:r>
            <a:r>
              <a:rPr lang="de" sz="1200">
                <a:latin typeface="Arial"/>
                <a:ea typeface="Arial"/>
                <a:cs typeface="Arial"/>
                <a:sym typeface="Arial"/>
              </a:rPr>
              <a:t>in Rust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Floating Point numbers in Rust are always specified with a decimal: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4" name="Google Shape;1154;p1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Floating Point</a:t>
            </a:r>
            <a:endParaRPr/>
          </a:p>
        </p:txBody>
      </p:sp>
      <p:sp>
        <p:nvSpPr>
          <p:cNvPr id="1155" name="Google Shape;1155;p12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56" name="Google Shape;1156;p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750" y="2067850"/>
            <a:ext cx="7110501" cy="2242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7" name="Google Shape;1157;p122"/>
          <p:cNvCxnSpPr/>
          <p:nvPr/>
        </p:nvCxnSpPr>
        <p:spPr>
          <a:xfrm rot="10800000">
            <a:off x="4969225" y="2741800"/>
            <a:ext cx="80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8" name="Google Shape;1158;p122"/>
          <p:cNvCxnSpPr/>
          <p:nvPr/>
        </p:nvCxnSpPr>
        <p:spPr>
          <a:xfrm rot="10800000">
            <a:off x="6642675" y="3367500"/>
            <a:ext cx="0" cy="43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9" name="Google Shape;1159;p122"/>
          <p:cNvSpPr txBox="1"/>
          <p:nvPr/>
        </p:nvSpPr>
        <p:spPr>
          <a:xfrm>
            <a:off x="5813950" y="3779025"/>
            <a:ext cx="2079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Useful constants are defined here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0" name="Google Shape;1160;p122"/>
          <p:cNvSpPr txBox="1"/>
          <p:nvPr/>
        </p:nvSpPr>
        <p:spPr>
          <a:xfrm>
            <a:off x="5776525" y="2549350"/>
            <a:ext cx="2021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Valid Float literal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123"/>
          <p:cNvSpPr txBox="1"/>
          <p:nvPr>
            <p:ph idx="1" type="body"/>
          </p:nvPr>
        </p:nvSpPr>
        <p:spPr>
          <a:xfrm>
            <a:off x="1297500" y="1218000"/>
            <a:ext cx="7038900" cy="36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Float, </a:t>
            </a:r>
            <a:r>
              <a:rPr lang="de" sz="12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f32 </a:t>
            </a:r>
            <a:r>
              <a:rPr lang="de" sz="1200">
                <a:latin typeface="Arial"/>
                <a:ea typeface="Arial"/>
                <a:cs typeface="Arial"/>
                <a:sym typeface="Arial"/>
              </a:rPr>
              <a:t>in Rust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Double, </a:t>
            </a:r>
            <a:r>
              <a:rPr lang="de" sz="12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f64 </a:t>
            </a:r>
            <a:r>
              <a:rPr lang="de" sz="1200">
                <a:latin typeface="Arial"/>
                <a:ea typeface="Arial"/>
                <a:cs typeface="Arial"/>
                <a:sym typeface="Arial"/>
              </a:rPr>
              <a:t>in Rust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Floating Point numbers in Rust are always specified with a decimal: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6" name="Google Shape;1166;p1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Floating Point</a:t>
            </a:r>
            <a:endParaRPr/>
          </a:p>
        </p:txBody>
      </p:sp>
      <p:sp>
        <p:nvSpPr>
          <p:cNvPr id="1167" name="Google Shape;1167;p12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68" name="Google Shape;1168;p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750" y="2067850"/>
            <a:ext cx="7110501" cy="2242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9" name="Google Shape;1169;p123"/>
          <p:cNvCxnSpPr/>
          <p:nvPr/>
        </p:nvCxnSpPr>
        <p:spPr>
          <a:xfrm rot="10800000">
            <a:off x="4969225" y="2741800"/>
            <a:ext cx="80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0" name="Google Shape;1170;p123"/>
          <p:cNvSpPr txBox="1"/>
          <p:nvPr/>
        </p:nvSpPr>
        <p:spPr>
          <a:xfrm>
            <a:off x="5776525" y="2549350"/>
            <a:ext cx="2021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Valid Float literal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71" name="Google Shape;1171;p123"/>
          <p:cNvCxnSpPr/>
          <p:nvPr/>
        </p:nvCxnSpPr>
        <p:spPr>
          <a:xfrm rot="10800000">
            <a:off x="6642675" y="3367500"/>
            <a:ext cx="0" cy="43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2" name="Google Shape;1172;p123"/>
          <p:cNvSpPr txBox="1"/>
          <p:nvPr/>
        </p:nvSpPr>
        <p:spPr>
          <a:xfrm>
            <a:off x="5813950" y="3779025"/>
            <a:ext cx="2079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Useful constants are defined here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73" name="Google Shape;1173;p123"/>
          <p:cNvCxnSpPr/>
          <p:nvPr/>
        </p:nvCxnSpPr>
        <p:spPr>
          <a:xfrm rot="10800000">
            <a:off x="4316875" y="3811250"/>
            <a:ext cx="0" cy="28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4" name="Google Shape;1174;p123"/>
          <p:cNvSpPr txBox="1"/>
          <p:nvPr/>
        </p:nvSpPr>
        <p:spPr>
          <a:xfrm>
            <a:off x="2835850" y="4035675"/>
            <a:ext cx="30798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Bad! `0` is an Integer literal, but Rust expects a Float literal here!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Throws compiler error!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124"/>
          <p:cNvSpPr txBox="1"/>
          <p:nvPr>
            <p:ph idx="1" type="body"/>
          </p:nvPr>
        </p:nvSpPr>
        <p:spPr>
          <a:xfrm>
            <a:off x="1297500" y="1218000"/>
            <a:ext cx="7038900" cy="36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Float, </a:t>
            </a:r>
            <a:r>
              <a:rPr lang="de" sz="12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f32 </a:t>
            </a:r>
            <a:r>
              <a:rPr lang="de" sz="1200">
                <a:latin typeface="Arial"/>
                <a:ea typeface="Arial"/>
                <a:cs typeface="Arial"/>
                <a:sym typeface="Arial"/>
              </a:rPr>
              <a:t>in Rust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Double, </a:t>
            </a:r>
            <a:r>
              <a:rPr lang="de" sz="12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f64 </a:t>
            </a:r>
            <a:r>
              <a:rPr lang="de" sz="1200">
                <a:latin typeface="Arial"/>
                <a:ea typeface="Arial"/>
                <a:cs typeface="Arial"/>
                <a:sym typeface="Arial"/>
              </a:rPr>
              <a:t>in Rust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Floating Point numbers in Rust are always specified with a decimal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Floating Points are whack: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NaN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Positive Infinity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Negative Infinity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+0.0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-0.0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0.1 + 0.2 != 0.3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a + (b + c) != (a + b) + c ← not associative!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0" name="Google Shape;1180;p1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Floating Point</a:t>
            </a:r>
            <a:endParaRPr/>
          </a:p>
        </p:txBody>
      </p:sp>
      <p:sp>
        <p:nvSpPr>
          <p:cNvPr id="1181" name="Google Shape;1181;p12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125"/>
          <p:cNvSpPr txBox="1"/>
          <p:nvPr>
            <p:ph idx="1" type="body"/>
          </p:nvPr>
        </p:nvSpPr>
        <p:spPr>
          <a:xfrm>
            <a:off x="1297500" y="1218000"/>
            <a:ext cx="7038900" cy="36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Float, </a:t>
            </a:r>
            <a:r>
              <a:rPr lang="de" sz="12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f32 </a:t>
            </a:r>
            <a:r>
              <a:rPr lang="de" sz="1200">
                <a:latin typeface="Arial"/>
                <a:ea typeface="Arial"/>
                <a:cs typeface="Arial"/>
                <a:sym typeface="Arial"/>
              </a:rPr>
              <a:t>in Rust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Double, </a:t>
            </a:r>
            <a:r>
              <a:rPr lang="de" sz="12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f64 </a:t>
            </a:r>
            <a:r>
              <a:rPr lang="de" sz="1200">
                <a:latin typeface="Arial"/>
                <a:ea typeface="Arial"/>
                <a:cs typeface="Arial"/>
                <a:sym typeface="Arial"/>
              </a:rPr>
              <a:t>in Rust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Floating Point numbers in Rust are always specified with a decimal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Floating Points are whack: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NaN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Positive Infinity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Negative Infinity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+0.0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-0.0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0.1 + 0.2 != 0.3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a + (b + c) != (a + b) + c</a:t>
            </a:r>
            <a:r>
              <a:rPr lang="de" sz="1200">
                <a:latin typeface="Arial"/>
                <a:ea typeface="Arial"/>
                <a:cs typeface="Arial"/>
                <a:sym typeface="Arial"/>
              </a:rPr>
              <a:t> ← not associative!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But they’re still useful in a lot of cases, so we’ll slowly begin using them :)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7" name="Google Shape;1187;p1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Floating Point</a:t>
            </a:r>
            <a:endParaRPr/>
          </a:p>
        </p:txBody>
      </p:sp>
      <p:sp>
        <p:nvSpPr>
          <p:cNvPr id="1188" name="Google Shape;1188;p12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126"/>
          <p:cNvSpPr txBox="1"/>
          <p:nvPr>
            <p:ph idx="1" type="body"/>
          </p:nvPr>
        </p:nvSpPr>
        <p:spPr>
          <a:xfrm>
            <a:off x="1297500" y="1218000"/>
            <a:ext cx="7038900" cy="31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Not every function returns a value, some just do stuff with the inputs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4" name="Google Shape;1194;p1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Functions - Components</a:t>
            </a:r>
            <a:endParaRPr/>
          </a:p>
        </p:txBody>
      </p:sp>
      <p:sp>
        <p:nvSpPr>
          <p:cNvPr id="1195" name="Google Shape;1195;p12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127"/>
          <p:cNvSpPr txBox="1"/>
          <p:nvPr>
            <p:ph idx="1" type="body"/>
          </p:nvPr>
        </p:nvSpPr>
        <p:spPr>
          <a:xfrm>
            <a:off x="1297500" y="1218000"/>
            <a:ext cx="7038900" cy="31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Not every function returns a value, some just do stuff with the inputs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It might just write to a file, or print in the console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1" name="Google Shape;1201;p1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Functions - Components</a:t>
            </a:r>
            <a:endParaRPr/>
          </a:p>
        </p:txBody>
      </p:sp>
      <p:sp>
        <p:nvSpPr>
          <p:cNvPr id="1202" name="Google Shape;1202;p12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128"/>
          <p:cNvSpPr txBox="1"/>
          <p:nvPr>
            <p:ph idx="1" type="body"/>
          </p:nvPr>
        </p:nvSpPr>
        <p:spPr>
          <a:xfrm>
            <a:off x="1297500" y="1218000"/>
            <a:ext cx="7038900" cy="31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Not every function returns a value, some just do stuff with the inputs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It might just write to a file, or print in the console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The return type is optional, and declared using the Arrow syntax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8" name="Google Shape;1208;p1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Functions - Components</a:t>
            </a:r>
            <a:endParaRPr/>
          </a:p>
        </p:txBody>
      </p:sp>
      <p:sp>
        <p:nvSpPr>
          <p:cNvPr id="1209" name="Google Shape;1209;p12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129"/>
          <p:cNvSpPr txBox="1"/>
          <p:nvPr>
            <p:ph idx="1" type="body"/>
          </p:nvPr>
        </p:nvSpPr>
        <p:spPr>
          <a:xfrm>
            <a:off x="1297500" y="1218000"/>
            <a:ext cx="7038900" cy="31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Not every function returns a value, some just do stuff with the inputs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It might just write to a file, or print in the console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The return type is optional, and declared using the Arrow syntax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5" name="Google Shape;1215;p1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Functions - Components</a:t>
            </a:r>
            <a:endParaRPr/>
          </a:p>
        </p:txBody>
      </p:sp>
      <p:sp>
        <p:nvSpPr>
          <p:cNvPr id="1216" name="Google Shape;1216;p12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17" name="Google Shape;1217;p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9071" y="2752896"/>
            <a:ext cx="4685850" cy="20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130"/>
          <p:cNvSpPr txBox="1"/>
          <p:nvPr>
            <p:ph idx="1" type="body"/>
          </p:nvPr>
        </p:nvSpPr>
        <p:spPr>
          <a:xfrm>
            <a:off x="1297500" y="1218000"/>
            <a:ext cx="7038900" cy="31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Not every function returns a value, some just do stuff with the inputs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It might just write to a file, or print in the console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The return type is optional, and declared using the Arrow syntax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If a return type is specified, all return statements in the function need to return a value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3" name="Google Shape;1223;p1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Functions - Components</a:t>
            </a:r>
            <a:endParaRPr/>
          </a:p>
        </p:txBody>
      </p:sp>
      <p:sp>
        <p:nvSpPr>
          <p:cNvPr id="1224" name="Google Shape;1224;p13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25" name="Google Shape;1225;p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9071" y="2752896"/>
            <a:ext cx="4685850" cy="20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131"/>
          <p:cNvSpPr txBox="1"/>
          <p:nvPr>
            <p:ph idx="1" type="body"/>
          </p:nvPr>
        </p:nvSpPr>
        <p:spPr>
          <a:xfrm>
            <a:off x="1297500" y="1218000"/>
            <a:ext cx="7038900" cy="31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Not every function returns a value, some just do stuff with the inputs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It might just write to a file, or print in the console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The return type is optional, and declared using the Arrow syntax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If a return type is specified, all return statements in the function need to return a value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Those values need to have the same type as the return type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1" name="Google Shape;1231;p1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Functions - Components</a:t>
            </a:r>
            <a:endParaRPr/>
          </a:p>
        </p:txBody>
      </p:sp>
      <p:sp>
        <p:nvSpPr>
          <p:cNvPr id="1232" name="Google Shape;1232;p13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33" name="Google Shape;1233;p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2502300"/>
            <a:ext cx="6705600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11" name="Google Shape;211;p24"/>
          <p:cNvSpPr txBox="1"/>
          <p:nvPr>
            <p:ph idx="1" type="body"/>
          </p:nvPr>
        </p:nvSpPr>
        <p:spPr>
          <a:xfrm>
            <a:off x="1297500" y="1218000"/>
            <a:ext cx="7038900" cy="32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Primitive Types in Rust: i8, u8, …, i128, u128, bool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`var[index]` to access an element of a Vector or Array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zero-indexed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loop { }</a:t>
            </a:r>
            <a:r>
              <a:rPr lang="de"/>
              <a:t> creates an infinite loop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while condition { }</a:t>
            </a:r>
            <a:r>
              <a:rPr lang="de"/>
              <a:t> creates a conditional loop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for elem in collection { }</a:t>
            </a:r>
            <a:r>
              <a:rPr lang="de"/>
              <a:t> iterates over a collection</a:t>
            </a:r>
            <a:endParaRPr/>
          </a:p>
        </p:txBody>
      </p:sp>
      <p:sp>
        <p:nvSpPr>
          <p:cNvPr id="212" name="Google Shape;212;p2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132"/>
          <p:cNvSpPr txBox="1"/>
          <p:nvPr>
            <p:ph idx="1" type="body"/>
          </p:nvPr>
        </p:nvSpPr>
        <p:spPr>
          <a:xfrm>
            <a:off x="1297500" y="1218000"/>
            <a:ext cx="7038900" cy="31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Not every function returns a value, some just do stuff with the inputs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It might just write to a file, or print in the console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The return type is optional, and declared using the Arrow syntax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If a return type is specified, all return statements in the function need to return a value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Those values need to have the same type as the return type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If a return type is specified, all possible paths through the function need to end in a return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9" name="Google Shape;1239;p1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Functions - Components</a:t>
            </a:r>
            <a:endParaRPr/>
          </a:p>
        </p:txBody>
      </p:sp>
      <p:sp>
        <p:nvSpPr>
          <p:cNvPr id="1240" name="Google Shape;1240;p13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133"/>
          <p:cNvSpPr txBox="1"/>
          <p:nvPr>
            <p:ph idx="1" type="body"/>
          </p:nvPr>
        </p:nvSpPr>
        <p:spPr>
          <a:xfrm>
            <a:off x="1297500" y="1218000"/>
            <a:ext cx="7038900" cy="31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Not every function returns a value, some just do stuff with the inputs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It might just write to a file, or print in the console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The return type is optional, and declared using the Arrow syntax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If a return type is specified, all return statements in the function need to return a value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If a return type is specified, all possible paths through the function need to end in a return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6" name="Google Shape;1246;p1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Functions - Components</a:t>
            </a:r>
            <a:endParaRPr/>
          </a:p>
        </p:txBody>
      </p:sp>
      <p:sp>
        <p:nvSpPr>
          <p:cNvPr id="1247" name="Google Shape;1247;p13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48" name="Google Shape;1248;p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963" y="977963"/>
            <a:ext cx="6934074" cy="364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134"/>
          <p:cNvSpPr txBox="1"/>
          <p:nvPr>
            <p:ph idx="1" type="body"/>
          </p:nvPr>
        </p:nvSpPr>
        <p:spPr>
          <a:xfrm>
            <a:off x="1297500" y="1218000"/>
            <a:ext cx="7038900" cy="31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Not every function returns a value, some just do stuff with the inputs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It might just write to a file, or print in the console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The return type is optional, and declared using the Arrow syntax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If a return type is specified, all return statements in the function need to return a value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If a return type is specified, all possible paths through the function need to end in a return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4" name="Google Shape;1254;p1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Functions - Components</a:t>
            </a:r>
            <a:endParaRPr/>
          </a:p>
        </p:txBody>
      </p:sp>
      <p:sp>
        <p:nvSpPr>
          <p:cNvPr id="1255" name="Google Shape;1255;p13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56" name="Google Shape;1256;p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963" y="977963"/>
            <a:ext cx="6934074" cy="3645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7" name="Google Shape;1257;p134"/>
          <p:cNvCxnSpPr/>
          <p:nvPr/>
        </p:nvCxnSpPr>
        <p:spPr>
          <a:xfrm>
            <a:off x="2039200" y="2292675"/>
            <a:ext cx="66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8" name="Google Shape;1258;p134"/>
          <p:cNvSpPr txBox="1"/>
          <p:nvPr/>
        </p:nvSpPr>
        <p:spPr>
          <a:xfrm>
            <a:off x="253400" y="2000175"/>
            <a:ext cx="1941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 return statement!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Compiler error!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135"/>
          <p:cNvSpPr txBox="1"/>
          <p:nvPr>
            <p:ph idx="1" type="body"/>
          </p:nvPr>
        </p:nvSpPr>
        <p:spPr>
          <a:xfrm>
            <a:off x="1297500" y="1218000"/>
            <a:ext cx="7038900" cy="31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Not every function returns a value, some just do stuff with the inputs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It might just write to a file, or print in the console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The return type is optional, and declared using the Arrow syntax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If a return type is specified, all return statements in the function need to return a value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If a return type is specified, all possible paths through the function need to end in a return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4" name="Google Shape;1264;p1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Functions - Components</a:t>
            </a:r>
            <a:endParaRPr/>
          </a:p>
        </p:txBody>
      </p:sp>
      <p:sp>
        <p:nvSpPr>
          <p:cNvPr id="1265" name="Google Shape;1265;p13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66" name="Google Shape;1266;p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150" y="948700"/>
            <a:ext cx="6979700" cy="370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7" name="Google Shape;1267;p135"/>
          <p:cNvSpPr/>
          <p:nvPr/>
        </p:nvSpPr>
        <p:spPr>
          <a:xfrm>
            <a:off x="515450" y="948700"/>
            <a:ext cx="566700" cy="427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p136"/>
          <p:cNvSpPr txBox="1"/>
          <p:nvPr>
            <p:ph idx="1" type="body"/>
          </p:nvPr>
        </p:nvSpPr>
        <p:spPr>
          <a:xfrm>
            <a:off x="1297500" y="1218000"/>
            <a:ext cx="7038900" cy="31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Not every function returns a value, some just do stuff with the inputs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It might just write to a file, or print in the console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The return type is optional, and declared using the Arrow syntax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If a return type is specified, all return statements in the function need to return a value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If a return type is specified, all possible paths through the function need to end in a return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3" name="Google Shape;1273;p1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Functions - Components</a:t>
            </a:r>
            <a:endParaRPr/>
          </a:p>
        </p:txBody>
      </p:sp>
      <p:sp>
        <p:nvSpPr>
          <p:cNvPr id="1274" name="Google Shape;1274;p13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75" name="Google Shape;1275;p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150" y="948700"/>
            <a:ext cx="6979700" cy="370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6" name="Google Shape;1276;p136"/>
          <p:cNvSpPr/>
          <p:nvPr/>
        </p:nvSpPr>
        <p:spPr>
          <a:xfrm>
            <a:off x="515450" y="948700"/>
            <a:ext cx="566700" cy="427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7" name="Google Shape;1277;p136"/>
          <p:cNvSpPr txBox="1"/>
          <p:nvPr/>
        </p:nvSpPr>
        <p:spPr>
          <a:xfrm>
            <a:off x="4714750" y="3126775"/>
            <a:ext cx="3347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 all possible paths lead to a return?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137"/>
          <p:cNvSpPr txBox="1"/>
          <p:nvPr>
            <p:ph idx="1" type="body"/>
          </p:nvPr>
        </p:nvSpPr>
        <p:spPr>
          <a:xfrm>
            <a:off x="1297500" y="1218000"/>
            <a:ext cx="7038900" cy="31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Not every function returns a value, some just do stuff with the inputs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It might just write to a file, or print in the console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The return type is optional, and declared using the Arrow syntax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If a return type is specified, all return statements in the function need to return a value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If a return type is specified, all possible paths through the function need to end in a return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3" name="Google Shape;1283;p1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Functions - Components</a:t>
            </a:r>
            <a:endParaRPr/>
          </a:p>
        </p:txBody>
      </p:sp>
      <p:sp>
        <p:nvSpPr>
          <p:cNvPr id="1284" name="Google Shape;1284;p13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85" name="Google Shape;1285;p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150" y="948700"/>
            <a:ext cx="6979700" cy="370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6" name="Google Shape;1286;p137"/>
          <p:cNvSpPr/>
          <p:nvPr/>
        </p:nvSpPr>
        <p:spPr>
          <a:xfrm>
            <a:off x="515450" y="948700"/>
            <a:ext cx="566700" cy="427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7" name="Google Shape;1287;p137"/>
          <p:cNvSpPr txBox="1"/>
          <p:nvPr/>
        </p:nvSpPr>
        <p:spPr>
          <a:xfrm>
            <a:off x="4714750" y="3126775"/>
            <a:ext cx="3347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 all possible paths lead to a return?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8" name="Google Shape;1288;p137"/>
          <p:cNvSpPr txBox="1"/>
          <p:nvPr/>
        </p:nvSpPr>
        <p:spPr>
          <a:xfrm>
            <a:off x="2434850" y="3624000"/>
            <a:ext cx="35022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Nope. Imagine `a` was 4 in the beginning.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while-loop only returns if `a` is 5, so it’ll fall straight through, and get to the end of the function. But there is no return statement there!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138"/>
          <p:cNvSpPr txBox="1"/>
          <p:nvPr>
            <p:ph idx="1" type="body"/>
          </p:nvPr>
        </p:nvSpPr>
        <p:spPr>
          <a:xfrm>
            <a:off x="1297500" y="1218000"/>
            <a:ext cx="7038900" cy="31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Not every function returns a value, some just do stuff with the inputs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It might just write to a file, or print in the console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The return type is optional, and declared using the Arrow syntax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If a return type is specified, all return statements in the function need to return a value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If a return type is specified, all possible paths through the function need to end in a return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4" name="Google Shape;1294;p1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Functions - Components</a:t>
            </a:r>
            <a:endParaRPr/>
          </a:p>
        </p:txBody>
      </p:sp>
      <p:sp>
        <p:nvSpPr>
          <p:cNvPr id="1295" name="Google Shape;1295;p13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96" name="Google Shape;1296;p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150" y="948700"/>
            <a:ext cx="6979700" cy="370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7" name="Google Shape;1297;p138"/>
          <p:cNvSpPr/>
          <p:nvPr/>
        </p:nvSpPr>
        <p:spPr>
          <a:xfrm>
            <a:off x="515450" y="948700"/>
            <a:ext cx="566700" cy="427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98" name="Google Shape;1298;p138"/>
          <p:cNvCxnSpPr/>
          <p:nvPr/>
        </p:nvCxnSpPr>
        <p:spPr>
          <a:xfrm rot="10800000">
            <a:off x="3803700" y="1330150"/>
            <a:ext cx="1914000" cy="239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9" name="Google Shape;1299;p138"/>
          <p:cNvCxnSpPr/>
          <p:nvPr/>
        </p:nvCxnSpPr>
        <p:spPr>
          <a:xfrm rot="10800000">
            <a:off x="3701975" y="3458400"/>
            <a:ext cx="1449000" cy="34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0" name="Google Shape;1300;p138"/>
          <p:cNvSpPr txBox="1"/>
          <p:nvPr/>
        </p:nvSpPr>
        <p:spPr>
          <a:xfrm>
            <a:off x="5156300" y="374162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`a` isn’t even marked as mutable!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139"/>
          <p:cNvSpPr txBox="1"/>
          <p:nvPr>
            <p:ph idx="1" type="body"/>
          </p:nvPr>
        </p:nvSpPr>
        <p:spPr>
          <a:xfrm>
            <a:off x="1297500" y="1218000"/>
            <a:ext cx="7038900" cy="31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Not every function returns a value, some just do stuff with the inputs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It might just write to a file, or print in the console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The return type is optional, and declared using the Arrow syntax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If a return type is specified, all return statements in the function need to return a value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Those values need to have the same type as the return type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If a return type is specified, all possible paths through the function need to end in a return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This is checked by </a:t>
            </a:r>
            <a:r>
              <a:rPr lang="de" sz="1200">
                <a:latin typeface="Arial"/>
                <a:ea typeface="Arial"/>
                <a:cs typeface="Arial"/>
                <a:sym typeface="Arial"/>
              </a:rPr>
              <a:t>the compiler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6" name="Google Shape;1306;p1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Functions - Components</a:t>
            </a:r>
            <a:endParaRPr/>
          </a:p>
        </p:txBody>
      </p:sp>
      <p:sp>
        <p:nvSpPr>
          <p:cNvPr id="1307" name="Google Shape;1307;p13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140"/>
          <p:cNvSpPr txBox="1"/>
          <p:nvPr>
            <p:ph idx="1" type="body"/>
          </p:nvPr>
        </p:nvSpPr>
        <p:spPr>
          <a:xfrm>
            <a:off x="1297500" y="1218000"/>
            <a:ext cx="7038900" cy="31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Not every function returns a value, some just do stuff with the inputs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It might just write to a file, or print in the console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The return type is optional, and declared using the Arrow syntax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If a return type is specified, all return statements in the function need to return a value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Those values need to have the same type as the return type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If a return type is specified, all possible paths through the function need to end in a return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This is checked by the compiler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If no return type is specified, only empty return statements are allowed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3" name="Google Shape;1313;p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Functions - Components</a:t>
            </a:r>
            <a:endParaRPr/>
          </a:p>
        </p:txBody>
      </p:sp>
      <p:sp>
        <p:nvSpPr>
          <p:cNvPr id="1314" name="Google Shape;1314;p14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141"/>
          <p:cNvSpPr txBox="1"/>
          <p:nvPr>
            <p:ph idx="1" type="body"/>
          </p:nvPr>
        </p:nvSpPr>
        <p:spPr>
          <a:xfrm>
            <a:off x="1297500" y="1218000"/>
            <a:ext cx="7038900" cy="31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Not every function returns a value, some just do stuff with the inputs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It might just write to a file, or print in the console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The return type is optional, and declared using the Arrow syntax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If a return type is specified, all return statements in the function need to return a value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Those values need to have the same type as the return type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If a return type is specified, all possible paths through the function need to end in a return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This is checked by the compiler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If no return type is specified, only empty return statements are allowed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If no return type is specified, not all paths need to end in a return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There’s an implicit return statement at the end of every function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0" name="Google Shape;1320;p1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Functions - Components</a:t>
            </a:r>
            <a:endParaRPr/>
          </a:p>
        </p:txBody>
      </p:sp>
      <p:sp>
        <p:nvSpPr>
          <p:cNvPr id="1321" name="Google Shape;1321;p14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18" name="Google Shape;218;p25"/>
          <p:cNvSpPr txBox="1"/>
          <p:nvPr>
            <p:ph idx="1" type="body"/>
          </p:nvPr>
        </p:nvSpPr>
        <p:spPr>
          <a:xfrm>
            <a:off x="1297500" y="1218000"/>
            <a:ext cx="7038900" cy="32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Primitive Types in Rust: i8, u8, …, i128, u128, bool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`var[index]` to access an element of a Vector or Array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zero-indexed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loop { }</a:t>
            </a:r>
            <a:r>
              <a:rPr lang="de"/>
              <a:t> creates an infinite loop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while condition { }</a:t>
            </a:r>
            <a:r>
              <a:rPr lang="de"/>
              <a:t> creates a conditional loop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for elem in collection { }</a:t>
            </a:r>
            <a:r>
              <a:rPr lang="de"/>
              <a:t> iterates over a collection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Ownership-Model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Every variable, every value, everything in Rust has exactly one owner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Stuff is freed (no longer usable) when the owner is freed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Ownership-Conflicts are resolved by moving ownership</a:t>
            </a:r>
            <a:endParaRPr/>
          </a:p>
        </p:txBody>
      </p:sp>
      <p:sp>
        <p:nvSpPr>
          <p:cNvPr id="219" name="Google Shape;219;p2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1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Functions - Components</a:t>
            </a:r>
            <a:endParaRPr/>
          </a:p>
        </p:txBody>
      </p:sp>
      <p:sp>
        <p:nvSpPr>
          <p:cNvPr id="1327" name="Google Shape;1327;p14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28" name="Google Shape;1328;p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4638" y="1027175"/>
            <a:ext cx="5374737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p1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Functions - Components</a:t>
            </a:r>
            <a:endParaRPr/>
          </a:p>
        </p:txBody>
      </p:sp>
      <p:sp>
        <p:nvSpPr>
          <p:cNvPr id="1334" name="Google Shape;1334;p14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35" name="Google Shape;1335;p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4638" y="1027175"/>
            <a:ext cx="5374737" cy="35308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6" name="Google Shape;1336;p143"/>
          <p:cNvCxnSpPr/>
          <p:nvPr/>
        </p:nvCxnSpPr>
        <p:spPr>
          <a:xfrm rot="10800000">
            <a:off x="5552050" y="1250225"/>
            <a:ext cx="155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7" name="Google Shape;1337;p143"/>
          <p:cNvSpPr txBox="1"/>
          <p:nvPr/>
        </p:nvSpPr>
        <p:spPr>
          <a:xfrm>
            <a:off x="7107850" y="1057775"/>
            <a:ext cx="1785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 return type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1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Functions - Components</a:t>
            </a:r>
            <a:endParaRPr/>
          </a:p>
        </p:txBody>
      </p:sp>
      <p:sp>
        <p:nvSpPr>
          <p:cNvPr id="1343" name="Google Shape;1343;p14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44" name="Google Shape;1344;p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4638" y="1027175"/>
            <a:ext cx="5374737" cy="35308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5" name="Google Shape;1345;p144"/>
          <p:cNvCxnSpPr/>
          <p:nvPr/>
        </p:nvCxnSpPr>
        <p:spPr>
          <a:xfrm rot="10800000">
            <a:off x="5552050" y="1250225"/>
            <a:ext cx="155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6" name="Google Shape;1346;p144"/>
          <p:cNvSpPr txBox="1"/>
          <p:nvPr/>
        </p:nvSpPr>
        <p:spPr>
          <a:xfrm>
            <a:off x="7107850" y="1057775"/>
            <a:ext cx="1785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 return type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47" name="Google Shape;1347;p144"/>
          <p:cNvCxnSpPr/>
          <p:nvPr/>
        </p:nvCxnSpPr>
        <p:spPr>
          <a:xfrm rot="10800000">
            <a:off x="6125925" y="1765550"/>
            <a:ext cx="292200" cy="16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8" name="Google Shape;1348;p144"/>
          <p:cNvCxnSpPr/>
          <p:nvPr/>
        </p:nvCxnSpPr>
        <p:spPr>
          <a:xfrm flipH="1">
            <a:off x="6231850" y="2169700"/>
            <a:ext cx="485700" cy="2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9" name="Google Shape;1349;p144"/>
          <p:cNvSpPr txBox="1"/>
          <p:nvPr/>
        </p:nvSpPr>
        <p:spPr>
          <a:xfrm>
            <a:off x="6418125" y="1827525"/>
            <a:ext cx="26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empty return statements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1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Functions - Components</a:t>
            </a:r>
            <a:endParaRPr/>
          </a:p>
        </p:txBody>
      </p:sp>
      <p:sp>
        <p:nvSpPr>
          <p:cNvPr id="1355" name="Google Shape;1355;p14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56" name="Google Shape;1356;p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4638" y="1027175"/>
            <a:ext cx="5374737" cy="35308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7" name="Google Shape;1357;p145"/>
          <p:cNvCxnSpPr/>
          <p:nvPr/>
        </p:nvCxnSpPr>
        <p:spPr>
          <a:xfrm rot="10800000">
            <a:off x="5552050" y="1250225"/>
            <a:ext cx="155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8" name="Google Shape;1358;p145"/>
          <p:cNvSpPr txBox="1"/>
          <p:nvPr/>
        </p:nvSpPr>
        <p:spPr>
          <a:xfrm>
            <a:off x="7107850" y="1057775"/>
            <a:ext cx="1785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 return type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59" name="Google Shape;1359;p145"/>
          <p:cNvCxnSpPr/>
          <p:nvPr/>
        </p:nvCxnSpPr>
        <p:spPr>
          <a:xfrm rot="10800000">
            <a:off x="6125925" y="1765550"/>
            <a:ext cx="292200" cy="16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0" name="Google Shape;1360;p145"/>
          <p:cNvCxnSpPr/>
          <p:nvPr/>
        </p:nvCxnSpPr>
        <p:spPr>
          <a:xfrm flipH="1">
            <a:off x="6231850" y="2169700"/>
            <a:ext cx="485700" cy="2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1" name="Google Shape;1361;p145"/>
          <p:cNvSpPr txBox="1"/>
          <p:nvPr/>
        </p:nvSpPr>
        <p:spPr>
          <a:xfrm>
            <a:off x="6418125" y="1827525"/>
            <a:ext cx="26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empty return statements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62" name="Google Shape;1362;p145"/>
          <p:cNvCxnSpPr/>
          <p:nvPr/>
        </p:nvCxnSpPr>
        <p:spPr>
          <a:xfrm>
            <a:off x="1809300" y="3442225"/>
            <a:ext cx="673800" cy="67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3" name="Google Shape;1363;p145"/>
          <p:cNvSpPr txBox="1"/>
          <p:nvPr/>
        </p:nvSpPr>
        <p:spPr>
          <a:xfrm>
            <a:off x="868275" y="3030525"/>
            <a:ext cx="1732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implicit return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146"/>
          <p:cNvSpPr txBox="1"/>
          <p:nvPr>
            <p:ph idx="1" type="body"/>
          </p:nvPr>
        </p:nvSpPr>
        <p:spPr>
          <a:xfrm>
            <a:off x="1297500" y="1218000"/>
            <a:ext cx="7038900" cy="31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Time for exercises!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9" name="Google Shape;1369;p1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370" name="Google Shape;1370;p14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147"/>
          <p:cNvSpPr txBox="1"/>
          <p:nvPr>
            <p:ph idx="1" type="body"/>
          </p:nvPr>
        </p:nvSpPr>
        <p:spPr>
          <a:xfrm>
            <a:off x="1297500" y="1218000"/>
            <a:ext cx="7038900" cy="31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Time for exercises!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6" name="Google Shape;1376;p1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377" name="Google Shape;1377;p14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8" name="Google Shape;1378;p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675" y="1743473"/>
            <a:ext cx="7132651" cy="187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9" name="Google Shape;1379;p147"/>
          <p:cNvSpPr/>
          <p:nvPr/>
        </p:nvSpPr>
        <p:spPr>
          <a:xfrm>
            <a:off x="7366800" y="1288975"/>
            <a:ext cx="721800" cy="4545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148"/>
          <p:cNvSpPr txBox="1"/>
          <p:nvPr>
            <p:ph idx="1" type="body"/>
          </p:nvPr>
        </p:nvSpPr>
        <p:spPr>
          <a:xfrm>
            <a:off x="1297500" y="1218000"/>
            <a:ext cx="7038900" cy="31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Time for exercises!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5" name="Google Shape;1385;p1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386" name="Google Shape;1386;p14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87" name="Google Shape;1387;p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675" y="1743473"/>
            <a:ext cx="7132651" cy="187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8" name="Google Shape;1388;p148"/>
          <p:cNvSpPr/>
          <p:nvPr/>
        </p:nvSpPr>
        <p:spPr>
          <a:xfrm>
            <a:off x="7366800" y="1288975"/>
            <a:ext cx="721800" cy="4545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9" name="Google Shape;1389;p148"/>
          <p:cNvSpPr txBox="1"/>
          <p:nvPr/>
        </p:nvSpPr>
        <p:spPr>
          <a:xfrm>
            <a:off x="4287000" y="135857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Is this a valid function definition?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149"/>
          <p:cNvSpPr txBox="1"/>
          <p:nvPr>
            <p:ph idx="1" type="body"/>
          </p:nvPr>
        </p:nvSpPr>
        <p:spPr>
          <a:xfrm>
            <a:off x="1297500" y="1218000"/>
            <a:ext cx="7038900" cy="31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Time for exercises!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5" name="Google Shape;1395;p14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396" name="Google Shape;1396;p14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97" name="Google Shape;1397;p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675" y="1743473"/>
            <a:ext cx="7132651" cy="187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8" name="Google Shape;1398;p149"/>
          <p:cNvSpPr/>
          <p:nvPr/>
        </p:nvSpPr>
        <p:spPr>
          <a:xfrm>
            <a:off x="7366800" y="1288975"/>
            <a:ext cx="721800" cy="4545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9" name="Google Shape;1399;p149"/>
          <p:cNvSpPr txBox="1"/>
          <p:nvPr/>
        </p:nvSpPr>
        <p:spPr>
          <a:xfrm>
            <a:off x="4287000" y="135857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Is this a valid function definition?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00" name="Google Shape;1400;p149"/>
          <p:cNvCxnSpPr/>
          <p:nvPr/>
        </p:nvCxnSpPr>
        <p:spPr>
          <a:xfrm rot="10800000">
            <a:off x="7236175" y="2233800"/>
            <a:ext cx="0" cy="109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1" name="Google Shape;1401;p149"/>
          <p:cNvSpPr txBox="1"/>
          <p:nvPr/>
        </p:nvSpPr>
        <p:spPr>
          <a:xfrm>
            <a:off x="6247025" y="3239050"/>
            <a:ext cx="2901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Expected to return i64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5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p150"/>
          <p:cNvSpPr txBox="1"/>
          <p:nvPr>
            <p:ph idx="1" type="body"/>
          </p:nvPr>
        </p:nvSpPr>
        <p:spPr>
          <a:xfrm>
            <a:off x="1297500" y="1218000"/>
            <a:ext cx="7038900" cy="31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Time for exercises!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7" name="Google Shape;1407;p15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408" name="Google Shape;1408;p15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09" name="Google Shape;1409;p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675" y="1743473"/>
            <a:ext cx="7132651" cy="187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0" name="Google Shape;1410;p150"/>
          <p:cNvSpPr/>
          <p:nvPr/>
        </p:nvSpPr>
        <p:spPr>
          <a:xfrm>
            <a:off x="7366800" y="1288975"/>
            <a:ext cx="721800" cy="4545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1" name="Google Shape;1411;p150"/>
          <p:cNvSpPr txBox="1"/>
          <p:nvPr/>
        </p:nvSpPr>
        <p:spPr>
          <a:xfrm>
            <a:off x="4287000" y="135857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Is this a valid function definition?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12" name="Google Shape;1412;p150"/>
          <p:cNvCxnSpPr/>
          <p:nvPr/>
        </p:nvCxnSpPr>
        <p:spPr>
          <a:xfrm rot="10800000">
            <a:off x="7236175" y="2233800"/>
            <a:ext cx="0" cy="109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3" name="Google Shape;1413;p150"/>
          <p:cNvSpPr txBox="1"/>
          <p:nvPr/>
        </p:nvSpPr>
        <p:spPr>
          <a:xfrm>
            <a:off x="6247025" y="3239050"/>
            <a:ext cx="2901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Expected to return i64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14" name="Google Shape;1414;p150"/>
          <p:cNvCxnSpPr/>
          <p:nvPr/>
        </p:nvCxnSpPr>
        <p:spPr>
          <a:xfrm flipH="1" rot="10800000">
            <a:off x="3343775" y="2871450"/>
            <a:ext cx="1016400" cy="58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5" name="Google Shape;1415;p150"/>
          <p:cNvSpPr txBox="1"/>
          <p:nvPr/>
        </p:nvSpPr>
        <p:spPr>
          <a:xfrm>
            <a:off x="1959000" y="343152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expression has type i32*i32=i32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p151"/>
          <p:cNvSpPr txBox="1"/>
          <p:nvPr>
            <p:ph idx="1" type="body"/>
          </p:nvPr>
        </p:nvSpPr>
        <p:spPr>
          <a:xfrm>
            <a:off x="1297500" y="1218000"/>
            <a:ext cx="7038900" cy="31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Time for exercises!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1" name="Google Shape;1421;p15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422" name="Google Shape;1422;p15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23" name="Google Shape;1423;p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675" y="1743473"/>
            <a:ext cx="7132651" cy="187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4" name="Google Shape;1424;p151"/>
          <p:cNvSpPr/>
          <p:nvPr/>
        </p:nvSpPr>
        <p:spPr>
          <a:xfrm>
            <a:off x="7366800" y="1288975"/>
            <a:ext cx="721800" cy="4545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5" name="Google Shape;1425;p151"/>
          <p:cNvSpPr txBox="1"/>
          <p:nvPr/>
        </p:nvSpPr>
        <p:spPr>
          <a:xfrm>
            <a:off x="4287000" y="135857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Is this a valid function definition?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26" name="Google Shape;1426;p151"/>
          <p:cNvCxnSpPr/>
          <p:nvPr/>
        </p:nvCxnSpPr>
        <p:spPr>
          <a:xfrm rot="10800000">
            <a:off x="7236175" y="2233800"/>
            <a:ext cx="0" cy="109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7" name="Google Shape;1427;p151"/>
          <p:cNvSpPr txBox="1"/>
          <p:nvPr/>
        </p:nvSpPr>
        <p:spPr>
          <a:xfrm>
            <a:off x="6247025" y="3239050"/>
            <a:ext cx="2901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Expected to return i64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28" name="Google Shape;1428;p151"/>
          <p:cNvCxnSpPr/>
          <p:nvPr/>
        </p:nvCxnSpPr>
        <p:spPr>
          <a:xfrm flipH="1" rot="10800000">
            <a:off x="3343775" y="2871450"/>
            <a:ext cx="1016400" cy="58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9" name="Google Shape;1429;p151"/>
          <p:cNvSpPr txBox="1"/>
          <p:nvPr/>
        </p:nvSpPr>
        <p:spPr>
          <a:xfrm>
            <a:off x="1959000" y="343152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expression has type i32*i32=i32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0" name="Google Shape;1430;p151"/>
          <p:cNvSpPr txBox="1"/>
          <p:nvPr/>
        </p:nvSpPr>
        <p:spPr>
          <a:xfrm>
            <a:off x="5177700" y="378440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not work!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25" name="Google Shape;225;p26"/>
          <p:cNvSpPr txBox="1"/>
          <p:nvPr>
            <p:ph idx="1" type="body"/>
          </p:nvPr>
        </p:nvSpPr>
        <p:spPr>
          <a:xfrm>
            <a:off x="1297500" y="1218000"/>
            <a:ext cx="7038900" cy="32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Primitive Types in Rust: i8, u8, …, i128, u128, bool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`var[index]` to access an element of a Vector or Array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zero-indexed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loop { }</a:t>
            </a:r>
            <a:r>
              <a:rPr lang="de"/>
              <a:t> creates an infinite loop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while condition { }</a:t>
            </a:r>
            <a:r>
              <a:rPr lang="de"/>
              <a:t> creates a conditional loop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for elem in collection { }</a:t>
            </a:r>
            <a:r>
              <a:rPr lang="de"/>
              <a:t> iterates over a collection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Ownership-Model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Every variable, every value, everything in Rust has exactly one owner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Stuff is freed (no longer usable) when the owner is freed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Ownership-Conflicts are resolved by moving ownership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Borrowing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Way of not </a:t>
            </a:r>
            <a:r>
              <a:rPr lang="de"/>
              <a:t>moving or copying data when it’s not needed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References</a:t>
            </a:r>
            <a:endParaRPr/>
          </a:p>
        </p:txBody>
      </p:sp>
      <p:sp>
        <p:nvSpPr>
          <p:cNvPr id="226" name="Google Shape;226;p2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4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152"/>
          <p:cNvSpPr txBox="1"/>
          <p:nvPr>
            <p:ph idx="1" type="body"/>
          </p:nvPr>
        </p:nvSpPr>
        <p:spPr>
          <a:xfrm>
            <a:off x="1297500" y="1218000"/>
            <a:ext cx="7038900" cy="31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Time for exercises!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6" name="Google Shape;1436;p1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437" name="Google Shape;1437;p15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38" name="Google Shape;1438;p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863" y="1544128"/>
            <a:ext cx="5856275" cy="311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9" name="Google Shape;1439;p152"/>
          <p:cNvSpPr/>
          <p:nvPr/>
        </p:nvSpPr>
        <p:spPr>
          <a:xfrm>
            <a:off x="6778325" y="1089625"/>
            <a:ext cx="721800" cy="4545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3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p153"/>
          <p:cNvSpPr txBox="1"/>
          <p:nvPr>
            <p:ph idx="1" type="body"/>
          </p:nvPr>
        </p:nvSpPr>
        <p:spPr>
          <a:xfrm>
            <a:off x="1297500" y="1218000"/>
            <a:ext cx="7038900" cy="31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Time for exercises!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5" name="Google Shape;1445;p15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446" name="Google Shape;1446;p15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47" name="Google Shape;1447;p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863" y="1544128"/>
            <a:ext cx="5856275" cy="311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8" name="Google Shape;1448;p153"/>
          <p:cNvSpPr/>
          <p:nvPr/>
        </p:nvSpPr>
        <p:spPr>
          <a:xfrm>
            <a:off x="6778325" y="1089625"/>
            <a:ext cx="721800" cy="4545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9" name="Google Shape;1449;p153"/>
          <p:cNvSpPr txBox="1"/>
          <p:nvPr/>
        </p:nvSpPr>
        <p:spPr>
          <a:xfrm>
            <a:off x="3698525" y="115922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Is this a valid function definition?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3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p154"/>
          <p:cNvSpPr txBox="1"/>
          <p:nvPr>
            <p:ph idx="1" type="body"/>
          </p:nvPr>
        </p:nvSpPr>
        <p:spPr>
          <a:xfrm>
            <a:off x="1297500" y="1218000"/>
            <a:ext cx="7038900" cy="31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Time for exercises!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5" name="Google Shape;1455;p1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456" name="Google Shape;1456;p15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57" name="Google Shape;1457;p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863" y="1544128"/>
            <a:ext cx="5856275" cy="311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8" name="Google Shape;1458;p154"/>
          <p:cNvSpPr/>
          <p:nvPr/>
        </p:nvSpPr>
        <p:spPr>
          <a:xfrm>
            <a:off x="6778325" y="1089625"/>
            <a:ext cx="721800" cy="4545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1/3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9" name="Google Shape;1459;p154"/>
          <p:cNvSpPr txBox="1"/>
          <p:nvPr/>
        </p:nvSpPr>
        <p:spPr>
          <a:xfrm>
            <a:off x="3698525" y="115922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Is this a valid function definition?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0" name="Google Shape;1460;p154"/>
          <p:cNvSpPr txBox="1"/>
          <p:nvPr/>
        </p:nvSpPr>
        <p:spPr>
          <a:xfrm>
            <a:off x="5835325" y="2196450"/>
            <a:ext cx="30798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Yes!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→ All return statements return i32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→ All paths lead to a return statement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155"/>
          <p:cNvSpPr txBox="1"/>
          <p:nvPr>
            <p:ph idx="1" type="body"/>
          </p:nvPr>
        </p:nvSpPr>
        <p:spPr>
          <a:xfrm>
            <a:off x="1297500" y="1218000"/>
            <a:ext cx="7038900" cy="31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Time for exercises!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6" name="Google Shape;1466;p15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467" name="Google Shape;1467;p15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8" name="Google Shape;1468;p155"/>
          <p:cNvSpPr/>
          <p:nvPr/>
        </p:nvSpPr>
        <p:spPr>
          <a:xfrm>
            <a:off x="7092675" y="1089625"/>
            <a:ext cx="721800" cy="454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de">
                <a:latin typeface="Lato"/>
                <a:ea typeface="Lato"/>
                <a:cs typeface="Lato"/>
                <a:sym typeface="Lato"/>
              </a:rPr>
              <a:t>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69" name="Google Shape;1469;p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9525" y="1544125"/>
            <a:ext cx="6484949" cy="342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3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p156"/>
          <p:cNvSpPr txBox="1"/>
          <p:nvPr>
            <p:ph idx="1" type="body"/>
          </p:nvPr>
        </p:nvSpPr>
        <p:spPr>
          <a:xfrm>
            <a:off x="1297500" y="1218000"/>
            <a:ext cx="7038900" cy="31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Time for exercises!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5" name="Google Shape;1475;p15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476" name="Google Shape;1476;p15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7" name="Google Shape;1477;p156"/>
          <p:cNvSpPr/>
          <p:nvPr/>
        </p:nvSpPr>
        <p:spPr>
          <a:xfrm>
            <a:off x="7092675" y="1089625"/>
            <a:ext cx="721800" cy="454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78" name="Google Shape;1478;p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9525" y="1544125"/>
            <a:ext cx="6484949" cy="342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9" name="Google Shape;1479;p156"/>
          <p:cNvSpPr txBox="1"/>
          <p:nvPr/>
        </p:nvSpPr>
        <p:spPr>
          <a:xfrm>
            <a:off x="4012875" y="115922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Is this a valid function definition?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157"/>
          <p:cNvSpPr txBox="1"/>
          <p:nvPr>
            <p:ph idx="1" type="body"/>
          </p:nvPr>
        </p:nvSpPr>
        <p:spPr>
          <a:xfrm>
            <a:off x="1297500" y="1218000"/>
            <a:ext cx="7038900" cy="31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Time for exercises!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5" name="Google Shape;1485;p15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486" name="Google Shape;1486;p15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7" name="Google Shape;1487;p157"/>
          <p:cNvSpPr/>
          <p:nvPr/>
        </p:nvSpPr>
        <p:spPr>
          <a:xfrm>
            <a:off x="7092675" y="1089625"/>
            <a:ext cx="721800" cy="454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88" name="Google Shape;1488;p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9525" y="1544125"/>
            <a:ext cx="6484949" cy="342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9" name="Google Shape;1489;p157"/>
          <p:cNvSpPr txBox="1"/>
          <p:nvPr/>
        </p:nvSpPr>
        <p:spPr>
          <a:xfrm>
            <a:off x="4012875" y="115922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Is this a valid function definition?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0" name="Google Shape;1490;p157"/>
          <p:cNvSpPr txBox="1"/>
          <p:nvPr/>
        </p:nvSpPr>
        <p:spPr>
          <a:xfrm>
            <a:off x="5102850" y="2132275"/>
            <a:ext cx="30798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Last line: Function is not declared to return anything!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Yet, we’re attempting to return i32.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p158"/>
          <p:cNvSpPr txBox="1"/>
          <p:nvPr>
            <p:ph idx="1" type="body"/>
          </p:nvPr>
        </p:nvSpPr>
        <p:spPr>
          <a:xfrm>
            <a:off x="1297500" y="1218000"/>
            <a:ext cx="7038900" cy="31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Time for exercises!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6" name="Google Shape;1496;p1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497" name="Google Shape;1497;p15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8" name="Google Shape;1498;p158"/>
          <p:cNvSpPr/>
          <p:nvPr/>
        </p:nvSpPr>
        <p:spPr>
          <a:xfrm>
            <a:off x="7092675" y="1089625"/>
            <a:ext cx="721800" cy="454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99" name="Google Shape;1499;p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9525" y="1544125"/>
            <a:ext cx="6484949" cy="342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0" name="Google Shape;1500;p158"/>
          <p:cNvSpPr txBox="1"/>
          <p:nvPr/>
        </p:nvSpPr>
        <p:spPr>
          <a:xfrm>
            <a:off x="4012875" y="115922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Is this a valid function definition?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1" name="Google Shape;1501;p158"/>
          <p:cNvSpPr txBox="1"/>
          <p:nvPr/>
        </p:nvSpPr>
        <p:spPr>
          <a:xfrm>
            <a:off x="4967650" y="2495850"/>
            <a:ext cx="3573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declaring the return type as i32 fix it?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02" name="Google Shape;1502;p158"/>
          <p:cNvCxnSpPr/>
          <p:nvPr/>
        </p:nvCxnSpPr>
        <p:spPr>
          <a:xfrm flipH="1" rot="10800000">
            <a:off x="6706850" y="1768650"/>
            <a:ext cx="860700" cy="72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p159"/>
          <p:cNvSpPr txBox="1"/>
          <p:nvPr>
            <p:ph idx="1" type="body"/>
          </p:nvPr>
        </p:nvSpPr>
        <p:spPr>
          <a:xfrm>
            <a:off x="1297500" y="1218000"/>
            <a:ext cx="7038900" cy="31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Time for exercises!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8" name="Google Shape;1508;p15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509" name="Google Shape;1509;p15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0" name="Google Shape;1510;p159"/>
          <p:cNvSpPr/>
          <p:nvPr/>
        </p:nvSpPr>
        <p:spPr>
          <a:xfrm>
            <a:off x="7092675" y="1089625"/>
            <a:ext cx="721800" cy="454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11" name="Google Shape;1511;p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9525" y="1544125"/>
            <a:ext cx="6484949" cy="342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2" name="Google Shape;1512;p159"/>
          <p:cNvSpPr txBox="1"/>
          <p:nvPr/>
        </p:nvSpPr>
        <p:spPr>
          <a:xfrm>
            <a:off x="4012875" y="115922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Is this a valid function definition?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3" name="Google Shape;1513;p159"/>
          <p:cNvSpPr txBox="1"/>
          <p:nvPr/>
        </p:nvSpPr>
        <p:spPr>
          <a:xfrm>
            <a:off x="4967650" y="2495850"/>
            <a:ext cx="3573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Does declaring the return type as i32 fix it?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14" name="Google Shape;1514;p159"/>
          <p:cNvCxnSpPr/>
          <p:nvPr/>
        </p:nvCxnSpPr>
        <p:spPr>
          <a:xfrm flipH="1" rot="10800000">
            <a:off x="6706850" y="1768650"/>
            <a:ext cx="860700" cy="72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5" name="Google Shape;1515;p159"/>
          <p:cNvSpPr txBox="1"/>
          <p:nvPr/>
        </p:nvSpPr>
        <p:spPr>
          <a:xfrm>
            <a:off x="5755125" y="2896850"/>
            <a:ext cx="2432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Also no! We’re returning nothing in that if-branch :)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9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p160"/>
          <p:cNvSpPr txBox="1"/>
          <p:nvPr>
            <p:ph idx="1" type="body"/>
          </p:nvPr>
        </p:nvSpPr>
        <p:spPr>
          <a:xfrm>
            <a:off x="1297500" y="1218000"/>
            <a:ext cx="7038900" cy="31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Time for exercises!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1" name="Google Shape;1521;p1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522" name="Google Shape;1522;p16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3" name="Google Shape;1523;p160"/>
          <p:cNvSpPr/>
          <p:nvPr/>
        </p:nvSpPr>
        <p:spPr>
          <a:xfrm>
            <a:off x="7218325" y="1089625"/>
            <a:ext cx="721800" cy="4545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de">
                <a:latin typeface="Lato"/>
                <a:ea typeface="Lato"/>
                <a:cs typeface="Lato"/>
                <a:sym typeface="Lato"/>
              </a:rPr>
              <a:t>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24" name="Google Shape;1524;p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3888" y="1544126"/>
            <a:ext cx="6736225" cy="345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8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p161"/>
          <p:cNvSpPr txBox="1"/>
          <p:nvPr>
            <p:ph idx="1" type="body"/>
          </p:nvPr>
        </p:nvSpPr>
        <p:spPr>
          <a:xfrm>
            <a:off x="1297500" y="1218000"/>
            <a:ext cx="7038900" cy="31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Time for exercises!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0" name="Google Shape;1530;p16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531" name="Google Shape;1531;p16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2" name="Google Shape;1532;p161"/>
          <p:cNvSpPr/>
          <p:nvPr/>
        </p:nvSpPr>
        <p:spPr>
          <a:xfrm>
            <a:off x="7218325" y="1089625"/>
            <a:ext cx="721800" cy="4545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33" name="Google Shape;1533;p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3888" y="1544126"/>
            <a:ext cx="6736225" cy="345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4" name="Google Shape;1534;p161"/>
          <p:cNvSpPr txBox="1"/>
          <p:nvPr/>
        </p:nvSpPr>
        <p:spPr>
          <a:xfrm>
            <a:off x="4413125" y="1159225"/>
            <a:ext cx="2805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Is this function correct?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32" name="Google Shape;232;p27"/>
          <p:cNvSpPr txBox="1"/>
          <p:nvPr>
            <p:ph idx="1" type="body"/>
          </p:nvPr>
        </p:nvSpPr>
        <p:spPr>
          <a:xfrm>
            <a:off x="1297500" y="1218000"/>
            <a:ext cx="7038900" cy="3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Primitive Types in Rust: i8, u8, …, i128, u128, bool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`var[index]` to access an element of a Vector or Array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zero-indexed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loop { }</a:t>
            </a:r>
            <a:r>
              <a:rPr lang="de"/>
              <a:t> creates an infinite loop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while condition { }</a:t>
            </a:r>
            <a:r>
              <a:rPr lang="de"/>
              <a:t> creates a conditional loop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>
                <a:solidFill>
                  <a:srgbClr val="00FF00"/>
                </a:solidFill>
              </a:rPr>
              <a:t>for elem in collection { }</a:t>
            </a:r>
            <a:r>
              <a:rPr lang="de"/>
              <a:t> iterates over a collection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Ownership-Model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Every variable, every value, everything in Rust has exactly one owner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Stuff is freed (no longer usable) when the owner is freed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Ownership-Conflicts are resolved by moving ownership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Borrowing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Way of not moving or copying data when it’s not needed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References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Borrow Checker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 0 mutable references to a variable → infinite immutable references allowed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1 mutable reference to a variable → zero immutable references allowed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&gt;1 mutable reference to a variable ← forbidden</a:t>
            </a:r>
            <a:endParaRPr/>
          </a:p>
        </p:txBody>
      </p:sp>
      <p:sp>
        <p:nvSpPr>
          <p:cNvPr id="233" name="Google Shape;233;p2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8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162"/>
          <p:cNvSpPr txBox="1"/>
          <p:nvPr>
            <p:ph idx="1" type="body"/>
          </p:nvPr>
        </p:nvSpPr>
        <p:spPr>
          <a:xfrm>
            <a:off x="1297500" y="1218000"/>
            <a:ext cx="7038900" cy="31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Time for exercises!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0" name="Google Shape;1540;p16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541" name="Google Shape;1541;p16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2" name="Google Shape;1542;p162"/>
          <p:cNvSpPr/>
          <p:nvPr/>
        </p:nvSpPr>
        <p:spPr>
          <a:xfrm>
            <a:off x="7218325" y="1089625"/>
            <a:ext cx="721800" cy="4545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43" name="Google Shape;1543;p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3888" y="1544126"/>
            <a:ext cx="6736225" cy="345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4" name="Google Shape;1544;p162"/>
          <p:cNvSpPr txBox="1"/>
          <p:nvPr/>
        </p:nvSpPr>
        <p:spPr>
          <a:xfrm>
            <a:off x="4413125" y="1159225"/>
            <a:ext cx="2805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Is this function correct?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5" name="Google Shape;1545;p162"/>
          <p:cNvSpPr txBox="1"/>
          <p:nvPr/>
        </p:nvSpPr>
        <p:spPr>
          <a:xfrm>
            <a:off x="4085050" y="3100200"/>
            <a:ext cx="30798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algorithm itself is correct, it correctly tells us it’s not a prime if any number divides into it.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9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163"/>
          <p:cNvSpPr txBox="1"/>
          <p:nvPr>
            <p:ph idx="1" type="body"/>
          </p:nvPr>
        </p:nvSpPr>
        <p:spPr>
          <a:xfrm>
            <a:off x="1297500" y="1218000"/>
            <a:ext cx="7038900" cy="31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Time for exercises!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1" name="Google Shape;1551;p16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552" name="Google Shape;1552;p16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3" name="Google Shape;1553;p163"/>
          <p:cNvSpPr/>
          <p:nvPr/>
        </p:nvSpPr>
        <p:spPr>
          <a:xfrm>
            <a:off x="7218325" y="1089625"/>
            <a:ext cx="721800" cy="4545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54" name="Google Shape;1554;p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3888" y="1544126"/>
            <a:ext cx="6736225" cy="345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5" name="Google Shape;1555;p163"/>
          <p:cNvSpPr txBox="1"/>
          <p:nvPr/>
        </p:nvSpPr>
        <p:spPr>
          <a:xfrm>
            <a:off x="4413125" y="1159225"/>
            <a:ext cx="2805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Is this function correct?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6" name="Google Shape;1556;p163"/>
          <p:cNvSpPr txBox="1"/>
          <p:nvPr/>
        </p:nvSpPr>
        <p:spPr>
          <a:xfrm>
            <a:off x="4085050" y="3100200"/>
            <a:ext cx="30798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algorithm itself is correct, it correctly tells us it’s not a prime if any number divides into it.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BUT! It returns true for negative numbers, 0 and 1! :)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Those are not prime numbers :(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0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p164"/>
          <p:cNvSpPr txBox="1"/>
          <p:nvPr>
            <p:ph idx="1" type="body"/>
          </p:nvPr>
        </p:nvSpPr>
        <p:spPr>
          <a:xfrm>
            <a:off x="1297500" y="1218000"/>
            <a:ext cx="7038900" cy="31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Time for exercises!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2" name="Google Shape;1562;p16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563" name="Google Shape;1563;p16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4" name="Google Shape;1564;p164"/>
          <p:cNvSpPr/>
          <p:nvPr/>
        </p:nvSpPr>
        <p:spPr>
          <a:xfrm>
            <a:off x="7218325" y="1089625"/>
            <a:ext cx="721800" cy="4545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65" name="Google Shape;1565;p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3888" y="1544126"/>
            <a:ext cx="6736225" cy="345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6" name="Google Shape;1566;p164"/>
          <p:cNvSpPr txBox="1"/>
          <p:nvPr/>
        </p:nvSpPr>
        <p:spPr>
          <a:xfrm>
            <a:off x="4085050" y="3100200"/>
            <a:ext cx="30798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algorithm itself is correct, it correctly tells us it’s not a prime if any number divides into it.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BUT! It returns true for negative numbers, 0 and 1! :)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Those are not prime numbers :(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7" name="Google Shape;1567;p164"/>
          <p:cNvSpPr txBox="1"/>
          <p:nvPr/>
        </p:nvSpPr>
        <p:spPr>
          <a:xfrm>
            <a:off x="6904675" y="3800550"/>
            <a:ext cx="1885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How do we fix that?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2" name="Google Shape;1572;p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3888" y="1544134"/>
            <a:ext cx="6736225" cy="3451232"/>
          </a:xfrm>
          <a:prstGeom prst="rect">
            <a:avLst/>
          </a:prstGeom>
          <a:noFill/>
          <a:ln>
            <a:noFill/>
          </a:ln>
        </p:spPr>
      </p:pic>
      <p:sp>
        <p:nvSpPr>
          <p:cNvPr id="1573" name="Google Shape;1573;p165"/>
          <p:cNvSpPr txBox="1"/>
          <p:nvPr>
            <p:ph idx="1" type="body"/>
          </p:nvPr>
        </p:nvSpPr>
        <p:spPr>
          <a:xfrm>
            <a:off x="1297500" y="1218000"/>
            <a:ext cx="7038900" cy="31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Time for exercises!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4" name="Google Shape;1574;p16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575" name="Google Shape;1575;p16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6" name="Google Shape;1576;p165"/>
          <p:cNvSpPr/>
          <p:nvPr/>
        </p:nvSpPr>
        <p:spPr>
          <a:xfrm>
            <a:off x="7218325" y="1089625"/>
            <a:ext cx="721800" cy="4545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77" name="Google Shape;1577;p165"/>
          <p:cNvCxnSpPr/>
          <p:nvPr/>
        </p:nvCxnSpPr>
        <p:spPr>
          <a:xfrm flipH="1">
            <a:off x="5765900" y="918575"/>
            <a:ext cx="352800" cy="59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8" name="Google Shape;1578;p165"/>
          <p:cNvSpPr txBox="1"/>
          <p:nvPr/>
        </p:nvSpPr>
        <p:spPr>
          <a:xfrm>
            <a:off x="5455725" y="58712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Step 1: Prevent negative numbers!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2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p166"/>
          <p:cNvSpPr txBox="1"/>
          <p:nvPr>
            <p:ph idx="1" type="body"/>
          </p:nvPr>
        </p:nvSpPr>
        <p:spPr>
          <a:xfrm>
            <a:off x="1297500" y="1218000"/>
            <a:ext cx="7038900" cy="31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Time for exercises!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4" name="Google Shape;1584;p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1" y="1544125"/>
            <a:ext cx="6642625" cy="3461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85" name="Google Shape;1585;p16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586" name="Google Shape;1586;p16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7" name="Google Shape;1587;p166"/>
          <p:cNvSpPr/>
          <p:nvPr/>
        </p:nvSpPr>
        <p:spPr>
          <a:xfrm>
            <a:off x="7218325" y="1089625"/>
            <a:ext cx="721800" cy="4545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88" name="Google Shape;1588;p166"/>
          <p:cNvCxnSpPr/>
          <p:nvPr/>
        </p:nvCxnSpPr>
        <p:spPr>
          <a:xfrm flipH="1">
            <a:off x="5765900" y="918575"/>
            <a:ext cx="352800" cy="59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9" name="Google Shape;1589;p166"/>
          <p:cNvSpPr txBox="1"/>
          <p:nvPr/>
        </p:nvSpPr>
        <p:spPr>
          <a:xfrm>
            <a:off x="5455725" y="58712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Step 1: Prevent negative numbers!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90" name="Google Shape;1590;p166"/>
          <p:cNvCxnSpPr/>
          <p:nvPr/>
        </p:nvCxnSpPr>
        <p:spPr>
          <a:xfrm flipH="1" rot="10800000">
            <a:off x="1370875" y="2180275"/>
            <a:ext cx="577500" cy="34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1" name="Google Shape;1591;p166"/>
          <p:cNvSpPr txBox="1"/>
          <p:nvPr/>
        </p:nvSpPr>
        <p:spPr>
          <a:xfrm>
            <a:off x="232025" y="2330075"/>
            <a:ext cx="2309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Step 2: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0 and 1 are not prime!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5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p167"/>
          <p:cNvSpPr txBox="1"/>
          <p:nvPr>
            <p:ph idx="1" type="body"/>
          </p:nvPr>
        </p:nvSpPr>
        <p:spPr>
          <a:xfrm>
            <a:off x="1297500" y="1218000"/>
            <a:ext cx="7038900" cy="31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Time for exercises!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7" name="Google Shape;1597;p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1" y="1544125"/>
            <a:ext cx="6642625" cy="3461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98" name="Google Shape;1598;p16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599" name="Google Shape;1599;p16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0" name="Google Shape;1600;p167"/>
          <p:cNvSpPr/>
          <p:nvPr/>
        </p:nvSpPr>
        <p:spPr>
          <a:xfrm>
            <a:off x="7218325" y="1089625"/>
            <a:ext cx="721800" cy="4545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1" name="Google Shape;1601;p167"/>
          <p:cNvSpPr txBox="1"/>
          <p:nvPr/>
        </p:nvSpPr>
        <p:spPr>
          <a:xfrm>
            <a:off x="4138525" y="115922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Is this now a correct function?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5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p168"/>
          <p:cNvSpPr txBox="1"/>
          <p:nvPr>
            <p:ph idx="1" type="body"/>
          </p:nvPr>
        </p:nvSpPr>
        <p:spPr>
          <a:xfrm>
            <a:off x="1297500" y="1218000"/>
            <a:ext cx="7038900" cy="31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Time for exercises!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7" name="Google Shape;1607;p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1" y="1544125"/>
            <a:ext cx="6642625" cy="3461999"/>
          </a:xfrm>
          <a:prstGeom prst="rect">
            <a:avLst/>
          </a:prstGeom>
          <a:noFill/>
          <a:ln>
            <a:noFill/>
          </a:ln>
        </p:spPr>
      </p:pic>
      <p:sp>
        <p:nvSpPr>
          <p:cNvPr id="1608" name="Google Shape;1608;p16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Exercise</a:t>
            </a:r>
            <a:endParaRPr/>
          </a:p>
        </p:txBody>
      </p:sp>
      <p:sp>
        <p:nvSpPr>
          <p:cNvPr id="1609" name="Google Shape;1609;p16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0" name="Google Shape;1610;p168"/>
          <p:cNvSpPr/>
          <p:nvPr/>
        </p:nvSpPr>
        <p:spPr>
          <a:xfrm>
            <a:off x="7218325" y="1089625"/>
            <a:ext cx="721800" cy="4545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3/3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1" name="Google Shape;1611;p168"/>
          <p:cNvSpPr txBox="1"/>
          <p:nvPr/>
        </p:nvSpPr>
        <p:spPr>
          <a:xfrm>
            <a:off x="4138525" y="1159225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Is this now a correct function?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2" name="Google Shape;1612;p168"/>
          <p:cNvSpPr txBox="1"/>
          <p:nvPr/>
        </p:nvSpPr>
        <p:spPr>
          <a:xfrm>
            <a:off x="5530575" y="384855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Yes :)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6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p169"/>
          <p:cNvSpPr txBox="1"/>
          <p:nvPr>
            <p:ph idx="1" type="body"/>
          </p:nvPr>
        </p:nvSpPr>
        <p:spPr>
          <a:xfrm>
            <a:off x="1297500" y="1218000"/>
            <a:ext cx="7038900" cy="31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Using functions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References as parameters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8" name="Google Shape;1618;p16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4"/>
            </a:pPr>
            <a:r>
              <a:rPr lang="de"/>
              <a:t>Next time</a:t>
            </a:r>
            <a:endParaRPr/>
          </a:p>
        </p:txBody>
      </p:sp>
      <p:sp>
        <p:nvSpPr>
          <p:cNvPr id="1619" name="Google Shape;1619;p16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pic>
        <p:nvPicPr>
          <p:cNvPr id="239" name="Google Shape;239;p28"/>
          <p:cNvPicPr preferRelativeResize="0"/>
          <p:nvPr/>
        </p:nvPicPr>
        <p:blipFill rotWithShape="1">
          <a:blip r:embed="rId3">
            <a:alphaModFix/>
          </a:blip>
          <a:srcRect b="0" l="0" r="41684" t="0"/>
          <a:stretch/>
        </p:blipFill>
        <p:spPr>
          <a:xfrm>
            <a:off x="190500" y="1218000"/>
            <a:ext cx="5110175" cy="26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29"/>
          <p:cNvPicPr preferRelativeResize="0"/>
          <p:nvPr/>
        </p:nvPicPr>
        <p:blipFill rotWithShape="1">
          <a:blip r:embed="rId3">
            <a:alphaModFix/>
          </a:blip>
          <a:srcRect b="0" l="0" r="41684" t="0"/>
          <a:stretch/>
        </p:blipFill>
        <p:spPr>
          <a:xfrm>
            <a:off x="190500" y="1218000"/>
            <a:ext cx="5110175" cy="26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cxnSp>
        <p:nvCxnSpPr>
          <p:cNvPr id="247" name="Google Shape;247;p29"/>
          <p:cNvCxnSpPr/>
          <p:nvPr/>
        </p:nvCxnSpPr>
        <p:spPr>
          <a:xfrm rot="10800000">
            <a:off x="4840950" y="2527688"/>
            <a:ext cx="89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8" name="Google Shape;248;p29"/>
          <p:cNvSpPr txBox="1"/>
          <p:nvPr/>
        </p:nvSpPr>
        <p:spPr>
          <a:xfrm>
            <a:off x="5680275" y="2335238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immutable borrow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" name="Google Shape;249;p2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30"/>
          <p:cNvPicPr preferRelativeResize="0"/>
          <p:nvPr/>
        </p:nvPicPr>
        <p:blipFill rotWithShape="1">
          <a:blip r:embed="rId3">
            <a:alphaModFix/>
          </a:blip>
          <a:srcRect b="0" l="0" r="41684" t="0"/>
          <a:stretch/>
        </p:blipFill>
        <p:spPr>
          <a:xfrm>
            <a:off x="190500" y="1218000"/>
            <a:ext cx="5110175" cy="26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cxnSp>
        <p:nvCxnSpPr>
          <p:cNvPr id="256" name="Google Shape;256;p30"/>
          <p:cNvCxnSpPr/>
          <p:nvPr/>
        </p:nvCxnSpPr>
        <p:spPr>
          <a:xfrm rot="10800000">
            <a:off x="4840950" y="2527688"/>
            <a:ext cx="89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7" name="Google Shape;257;p30"/>
          <p:cNvSpPr txBox="1"/>
          <p:nvPr/>
        </p:nvSpPr>
        <p:spPr>
          <a:xfrm>
            <a:off x="5680275" y="2335238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immutable borrow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58" name="Google Shape;258;p30"/>
          <p:cNvCxnSpPr/>
          <p:nvPr/>
        </p:nvCxnSpPr>
        <p:spPr>
          <a:xfrm rot="10800000">
            <a:off x="4572000" y="3233775"/>
            <a:ext cx="0" cy="35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9" name="Google Shape;259;p30"/>
          <p:cNvSpPr txBox="1"/>
          <p:nvPr/>
        </p:nvSpPr>
        <p:spPr>
          <a:xfrm>
            <a:off x="2280900" y="3452475"/>
            <a:ext cx="4582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dereference (gain access to original variable) using the *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0" name="Google Shape;260;p3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31"/>
          <p:cNvPicPr preferRelativeResize="0"/>
          <p:nvPr/>
        </p:nvPicPr>
        <p:blipFill rotWithShape="1">
          <a:blip r:embed="rId3">
            <a:alphaModFix/>
          </a:blip>
          <a:srcRect b="0" l="0" r="41684" t="0"/>
          <a:stretch/>
        </p:blipFill>
        <p:spPr>
          <a:xfrm>
            <a:off x="190500" y="1218000"/>
            <a:ext cx="5110175" cy="26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cxnSp>
        <p:nvCxnSpPr>
          <p:cNvPr id="267" name="Google Shape;267;p31"/>
          <p:cNvCxnSpPr/>
          <p:nvPr/>
        </p:nvCxnSpPr>
        <p:spPr>
          <a:xfrm rot="10800000">
            <a:off x="4840950" y="2527688"/>
            <a:ext cx="89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8" name="Google Shape;268;p31"/>
          <p:cNvSpPr txBox="1"/>
          <p:nvPr/>
        </p:nvSpPr>
        <p:spPr>
          <a:xfrm>
            <a:off x="5680275" y="2335238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immutable borrow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69" name="Google Shape;269;p31"/>
          <p:cNvCxnSpPr/>
          <p:nvPr/>
        </p:nvCxnSpPr>
        <p:spPr>
          <a:xfrm rot="10800000">
            <a:off x="4572000" y="3233775"/>
            <a:ext cx="0" cy="35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0" name="Google Shape;270;p31"/>
          <p:cNvSpPr txBox="1"/>
          <p:nvPr/>
        </p:nvSpPr>
        <p:spPr>
          <a:xfrm>
            <a:off x="2280900" y="3452475"/>
            <a:ext cx="4582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dereference (gain access to original variable) using the *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71" name="Google Shape;271;p31"/>
          <p:cNvGraphicFramePr/>
          <p:nvPr/>
        </p:nvGraphicFramePr>
        <p:xfrm>
          <a:off x="5256600" y="4099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{60615514-661D-41D1-88A7-02ED8273644D}</a:tableStyleId>
              </a:tblPr>
              <a:tblGrid>
                <a:gridCol w="1539900"/>
                <a:gridCol w="1539900"/>
              </a:tblGrid>
              <a:tr h="214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2" name="Google Shape;272;p3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32"/>
          <p:cNvPicPr preferRelativeResize="0"/>
          <p:nvPr/>
        </p:nvPicPr>
        <p:blipFill rotWithShape="1">
          <a:blip r:embed="rId3">
            <a:alphaModFix/>
          </a:blip>
          <a:srcRect b="0" l="0" r="41684" t="0"/>
          <a:stretch/>
        </p:blipFill>
        <p:spPr>
          <a:xfrm>
            <a:off x="190500" y="1218000"/>
            <a:ext cx="5110175" cy="26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cxnSp>
        <p:nvCxnSpPr>
          <p:cNvPr id="279" name="Google Shape;279;p32"/>
          <p:cNvCxnSpPr/>
          <p:nvPr/>
        </p:nvCxnSpPr>
        <p:spPr>
          <a:xfrm rot="10800000">
            <a:off x="4840950" y="2527688"/>
            <a:ext cx="89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0" name="Google Shape;280;p32"/>
          <p:cNvSpPr txBox="1"/>
          <p:nvPr/>
        </p:nvSpPr>
        <p:spPr>
          <a:xfrm>
            <a:off x="5680275" y="2335238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immutable borrow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81" name="Google Shape;281;p32"/>
          <p:cNvCxnSpPr/>
          <p:nvPr/>
        </p:nvCxnSpPr>
        <p:spPr>
          <a:xfrm rot="10800000">
            <a:off x="4572000" y="3233775"/>
            <a:ext cx="0" cy="35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2" name="Google Shape;282;p32"/>
          <p:cNvSpPr txBox="1"/>
          <p:nvPr/>
        </p:nvSpPr>
        <p:spPr>
          <a:xfrm>
            <a:off x="2280900" y="3452475"/>
            <a:ext cx="4582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dereference (gain access to original variable) using the *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83" name="Google Shape;283;p32"/>
          <p:cNvGraphicFramePr/>
          <p:nvPr/>
        </p:nvGraphicFramePr>
        <p:xfrm>
          <a:off x="5256600" y="4099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{60615514-661D-41D1-88A7-02ED8273644D}</a:tableStyleId>
              </a:tblPr>
              <a:tblGrid>
                <a:gridCol w="1539900"/>
                <a:gridCol w="1539900"/>
              </a:tblGrid>
              <a:tr h="214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a: 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84" name="Google Shape;284;p32"/>
          <p:cNvGraphicFramePr/>
          <p:nvPr/>
        </p:nvGraphicFramePr>
        <p:xfrm>
          <a:off x="1297500" y="4099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{60615514-661D-41D1-88A7-02ED8273644D}</a:tableStyleId>
              </a:tblPr>
              <a:tblGrid>
                <a:gridCol w="1539900"/>
                <a:gridCol w="1539900"/>
              </a:tblGrid>
              <a:tr h="214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b</a:t>
                      </a:r>
                      <a:r>
                        <a:rPr lang="de">
                          <a:solidFill>
                            <a:schemeClr val="lt1"/>
                          </a:solidFill>
                        </a:rPr>
                        <a:t>: &amp;i32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ptr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85" name="Google Shape;285;p32"/>
          <p:cNvCxnSpPr/>
          <p:nvPr/>
        </p:nvCxnSpPr>
        <p:spPr>
          <a:xfrm>
            <a:off x="3830325" y="4313725"/>
            <a:ext cx="187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triangle"/>
          </a:ln>
        </p:spPr>
      </p:cxnSp>
      <p:sp>
        <p:nvSpPr>
          <p:cNvPr id="286" name="Google Shape;286;p3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292" name="Google Shape;292;p33"/>
          <p:cNvSpPr txBox="1"/>
          <p:nvPr>
            <p:ph idx="1" type="body"/>
          </p:nvPr>
        </p:nvSpPr>
        <p:spPr>
          <a:xfrm>
            <a:off x="1297500" y="1218000"/>
            <a:ext cx="7038900" cy="3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t/>
            </a:r>
            <a:endParaRPr/>
          </a:p>
        </p:txBody>
      </p:sp>
      <p:pic>
        <p:nvPicPr>
          <p:cNvPr id="293" name="Google Shape;29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969638"/>
            <a:ext cx="5924550" cy="364807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00" name="Google Shape;300;p34"/>
          <p:cNvSpPr txBox="1"/>
          <p:nvPr>
            <p:ph idx="1" type="body"/>
          </p:nvPr>
        </p:nvSpPr>
        <p:spPr>
          <a:xfrm>
            <a:off x="1297500" y="1218000"/>
            <a:ext cx="7038900" cy="3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t/>
            </a:r>
            <a:endParaRPr/>
          </a:p>
        </p:txBody>
      </p:sp>
      <p:pic>
        <p:nvPicPr>
          <p:cNvPr id="301" name="Google Shape;30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969638"/>
            <a:ext cx="5924550" cy="3648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2" name="Google Shape;302;p34"/>
          <p:cNvCxnSpPr/>
          <p:nvPr/>
        </p:nvCxnSpPr>
        <p:spPr>
          <a:xfrm rot="10800000">
            <a:off x="5894125" y="2303375"/>
            <a:ext cx="45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3" name="Google Shape;303;p34"/>
          <p:cNvSpPr txBox="1"/>
          <p:nvPr/>
        </p:nvSpPr>
        <p:spPr>
          <a:xfrm>
            <a:off x="6348625" y="2110925"/>
            <a:ext cx="2799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immutable borrow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04" name="Google Shape;304;p34"/>
          <p:cNvCxnSpPr/>
          <p:nvPr/>
        </p:nvCxnSpPr>
        <p:spPr>
          <a:xfrm rot="10800000">
            <a:off x="5894125" y="2793688"/>
            <a:ext cx="45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5" name="Google Shape;305;p34"/>
          <p:cNvSpPr txBox="1"/>
          <p:nvPr/>
        </p:nvSpPr>
        <p:spPr>
          <a:xfrm>
            <a:off x="6348625" y="2601238"/>
            <a:ext cx="2799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immutable borrow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6" name="Google Shape;306;p3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12" name="Google Shape;312;p35"/>
          <p:cNvSpPr txBox="1"/>
          <p:nvPr>
            <p:ph idx="1" type="body"/>
          </p:nvPr>
        </p:nvSpPr>
        <p:spPr>
          <a:xfrm>
            <a:off x="1297500" y="1218000"/>
            <a:ext cx="7038900" cy="3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t/>
            </a:r>
            <a:endParaRPr/>
          </a:p>
        </p:txBody>
      </p:sp>
      <p:pic>
        <p:nvPicPr>
          <p:cNvPr id="313" name="Google Shape;31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969638"/>
            <a:ext cx="5924550" cy="3648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" name="Google Shape;314;p35"/>
          <p:cNvCxnSpPr/>
          <p:nvPr/>
        </p:nvCxnSpPr>
        <p:spPr>
          <a:xfrm rot="10800000">
            <a:off x="5894125" y="2303375"/>
            <a:ext cx="45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5" name="Google Shape;315;p35"/>
          <p:cNvSpPr txBox="1"/>
          <p:nvPr/>
        </p:nvSpPr>
        <p:spPr>
          <a:xfrm>
            <a:off x="6348625" y="2110925"/>
            <a:ext cx="2799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immutable borrow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16" name="Google Shape;316;p35"/>
          <p:cNvCxnSpPr/>
          <p:nvPr/>
        </p:nvCxnSpPr>
        <p:spPr>
          <a:xfrm rot="10800000">
            <a:off x="5894125" y="2793688"/>
            <a:ext cx="45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7" name="Google Shape;317;p35"/>
          <p:cNvSpPr txBox="1"/>
          <p:nvPr/>
        </p:nvSpPr>
        <p:spPr>
          <a:xfrm>
            <a:off x="6348625" y="2601238"/>
            <a:ext cx="2799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immutable borrow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18" name="Google Shape;318;p35"/>
          <p:cNvCxnSpPr/>
          <p:nvPr/>
        </p:nvCxnSpPr>
        <p:spPr>
          <a:xfrm rot="10800000">
            <a:off x="6952775" y="3324575"/>
            <a:ext cx="45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9" name="Google Shape;319;p35"/>
          <p:cNvSpPr txBox="1"/>
          <p:nvPr/>
        </p:nvSpPr>
        <p:spPr>
          <a:xfrm>
            <a:off x="7407275" y="3132125"/>
            <a:ext cx="137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implicit deref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20" name="Google Shape;320;p35"/>
          <p:cNvCxnSpPr/>
          <p:nvPr/>
        </p:nvCxnSpPr>
        <p:spPr>
          <a:xfrm rot="10800000">
            <a:off x="6952775" y="3855450"/>
            <a:ext cx="45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1" name="Google Shape;321;p35"/>
          <p:cNvSpPr txBox="1"/>
          <p:nvPr/>
        </p:nvSpPr>
        <p:spPr>
          <a:xfrm>
            <a:off x="7407275" y="3663000"/>
            <a:ext cx="137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implicit deref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2" name="Google Shape;322;p3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28" name="Google Shape;328;p36"/>
          <p:cNvSpPr txBox="1"/>
          <p:nvPr>
            <p:ph idx="1" type="body"/>
          </p:nvPr>
        </p:nvSpPr>
        <p:spPr>
          <a:xfrm>
            <a:off x="1297500" y="1218000"/>
            <a:ext cx="7038900" cy="3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t/>
            </a:r>
            <a:endParaRPr/>
          </a:p>
        </p:txBody>
      </p:sp>
      <p:pic>
        <p:nvPicPr>
          <p:cNvPr id="329" name="Google Shape;32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969646"/>
            <a:ext cx="3946064" cy="2429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0" name="Google Shape;330;p36"/>
          <p:cNvGraphicFramePr/>
          <p:nvPr/>
        </p:nvGraphicFramePr>
        <p:xfrm>
          <a:off x="5358150" y="3787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{60615514-661D-41D1-88A7-02ED8273644D}</a:tableStyleId>
              </a:tblPr>
              <a:tblGrid>
                <a:gridCol w="1489125"/>
                <a:gridCol w="1489125"/>
              </a:tblGrid>
              <a:tr h="152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a: u8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31" name="Google Shape;331;p3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37" name="Google Shape;337;p37"/>
          <p:cNvSpPr txBox="1"/>
          <p:nvPr>
            <p:ph idx="1" type="body"/>
          </p:nvPr>
        </p:nvSpPr>
        <p:spPr>
          <a:xfrm>
            <a:off x="1297500" y="1218000"/>
            <a:ext cx="7038900" cy="3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t/>
            </a:r>
            <a:endParaRPr/>
          </a:p>
        </p:txBody>
      </p:sp>
      <p:pic>
        <p:nvPicPr>
          <p:cNvPr id="338" name="Google Shape;33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969646"/>
            <a:ext cx="3946064" cy="2429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9" name="Google Shape;339;p37"/>
          <p:cNvGraphicFramePr/>
          <p:nvPr/>
        </p:nvGraphicFramePr>
        <p:xfrm>
          <a:off x="5358150" y="3787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{60615514-661D-41D1-88A7-02ED8273644D}</a:tableStyleId>
              </a:tblPr>
              <a:tblGrid>
                <a:gridCol w="1489125"/>
                <a:gridCol w="1489125"/>
              </a:tblGrid>
              <a:tr h="152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a: u8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40" name="Google Shape;340;p37"/>
          <p:cNvGraphicFramePr/>
          <p:nvPr/>
        </p:nvGraphicFramePr>
        <p:xfrm>
          <a:off x="1297500" y="3787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{60615514-661D-41D1-88A7-02ED8273644D}</a:tableStyleId>
              </a:tblPr>
              <a:tblGrid>
                <a:gridCol w="1489125"/>
                <a:gridCol w="1489125"/>
              </a:tblGrid>
              <a:tr h="152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r1</a:t>
                      </a:r>
                      <a:r>
                        <a:rPr lang="de">
                          <a:solidFill>
                            <a:schemeClr val="lt1"/>
                          </a:solidFill>
                        </a:rPr>
                        <a:t>: &amp;u8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ptr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41" name="Google Shape;341;p37"/>
          <p:cNvGraphicFramePr/>
          <p:nvPr/>
        </p:nvGraphicFramePr>
        <p:xfrm>
          <a:off x="1297500" y="424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{60615514-661D-41D1-88A7-02ED8273644D}</a:tableStyleId>
              </a:tblPr>
              <a:tblGrid>
                <a:gridCol w="1489125"/>
                <a:gridCol w="1489125"/>
              </a:tblGrid>
              <a:tr h="152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r2:</a:t>
                      </a:r>
                      <a:r>
                        <a:rPr lang="de">
                          <a:solidFill>
                            <a:schemeClr val="lt1"/>
                          </a:solidFill>
                        </a:rPr>
                        <a:t> &amp;u8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ptr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42" name="Google Shape;342;p37"/>
          <p:cNvCxnSpPr/>
          <p:nvPr/>
        </p:nvCxnSpPr>
        <p:spPr>
          <a:xfrm>
            <a:off x="3862425" y="3976875"/>
            <a:ext cx="172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343" name="Google Shape;343;p37"/>
          <p:cNvCxnSpPr/>
          <p:nvPr/>
        </p:nvCxnSpPr>
        <p:spPr>
          <a:xfrm flipH="1" rot="10800000">
            <a:off x="3869575" y="3977000"/>
            <a:ext cx="1714500" cy="45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triangle"/>
          </a:ln>
        </p:spPr>
      </p:cxnSp>
      <p:sp>
        <p:nvSpPr>
          <p:cNvPr id="344" name="Google Shape;344;p3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50" name="Google Shape;350;p38"/>
          <p:cNvSpPr txBox="1"/>
          <p:nvPr>
            <p:ph idx="1" type="body"/>
          </p:nvPr>
        </p:nvSpPr>
        <p:spPr>
          <a:xfrm>
            <a:off x="1297500" y="1218000"/>
            <a:ext cx="7038900" cy="3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t/>
            </a:r>
            <a:endParaRPr/>
          </a:p>
        </p:txBody>
      </p:sp>
      <p:pic>
        <p:nvPicPr>
          <p:cNvPr id="351" name="Google Shape;35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969646"/>
            <a:ext cx="3946064" cy="2429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2" name="Google Shape;352;p38"/>
          <p:cNvGraphicFramePr/>
          <p:nvPr/>
        </p:nvGraphicFramePr>
        <p:xfrm>
          <a:off x="5358150" y="3787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{60615514-661D-41D1-88A7-02ED8273644D}</a:tableStyleId>
              </a:tblPr>
              <a:tblGrid>
                <a:gridCol w="1489125"/>
                <a:gridCol w="1489125"/>
              </a:tblGrid>
              <a:tr h="152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a: u8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53" name="Google Shape;353;p38"/>
          <p:cNvGraphicFramePr/>
          <p:nvPr/>
        </p:nvGraphicFramePr>
        <p:xfrm>
          <a:off x="1297500" y="3787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{60615514-661D-41D1-88A7-02ED8273644D}</a:tableStyleId>
              </a:tblPr>
              <a:tblGrid>
                <a:gridCol w="1489125"/>
                <a:gridCol w="1489125"/>
              </a:tblGrid>
              <a:tr h="152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r1: &amp;u8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ptr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54" name="Google Shape;354;p38"/>
          <p:cNvGraphicFramePr/>
          <p:nvPr/>
        </p:nvGraphicFramePr>
        <p:xfrm>
          <a:off x="1297500" y="424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{60615514-661D-41D1-88A7-02ED8273644D}</a:tableStyleId>
              </a:tblPr>
              <a:tblGrid>
                <a:gridCol w="1489125"/>
                <a:gridCol w="1489125"/>
              </a:tblGrid>
              <a:tr h="152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r2: &amp;u8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ptr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55" name="Google Shape;355;p38"/>
          <p:cNvCxnSpPr/>
          <p:nvPr/>
        </p:nvCxnSpPr>
        <p:spPr>
          <a:xfrm>
            <a:off x="3862425" y="3976875"/>
            <a:ext cx="172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356" name="Google Shape;356;p38"/>
          <p:cNvCxnSpPr/>
          <p:nvPr/>
        </p:nvCxnSpPr>
        <p:spPr>
          <a:xfrm flipH="1" rot="10800000">
            <a:off x="3869575" y="3977000"/>
            <a:ext cx="1714500" cy="45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357" name="Google Shape;357;p38"/>
          <p:cNvCxnSpPr/>
          <p:nvPr/>
        </p:nvCxnSpPr>
        <p:spPr>
          <a:xfrm flipH="1">
            <a:off x="4712425" y="2511900"/>
            <a:ext cx="1545300" cy="142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8" name="Google Shape;358;p38"/>
          <p:cNvCxnSpPr/>
          <p:nvPr/>
        </p:nvCxnSpPr>
        <p:spPr>
          <a:xfrm flipH="1">
            <a:off x="4755425" y="2517250"/>
            <a:ext cx="1491600" cy="165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9" name="Google Shape;359;p38"/>
          <p:cNvSpPr txBox="1"/>
          <p:nvPr/>
        </p:nvSpPr>
        <p:spPr>
          <a:xfrm>
            <a:off x="6247025" y="2175050"/>
            <a:ext cx="27267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We’re borrowing, no ownership violation!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When r1 and r2 are freed, they only free the pointer, not the variable it points to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0" name="Google Shape;360;p3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66" name="Google Shape;366;p39"/>
          <p:cNvSpPr txBox="1"/>
          <p:nvPr>
            <p:ph idx="1" type="body"/>
          </p:nvPr>
        </p:nvSpPr>
        <p:spPr>
          <a:xfrm>
            <a:off x="1297500" y="1218000"/>
            <a:ext cx="7038900" cy="3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t/>
            </a:r>
            <a:endParaRPr/>
          </a:p>
        </p:txBody>
      </p:sp>
      <p:pic>
        <p:nvPicPr>
          <p:cNvPr id="367" name="Google Shape;36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750" y="985825"/>
            <a:ext cx="6867525" cy="31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3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74" name="Google Shape;374;p40"/>
          <p:cNvSpPr txBox="1"/>
          <p:nvPr>
            <p:ph idx="1" type="body"/>
          </p:nvPr>
        </p:nvSpPr>
        <p:spPr>
          <a:xfrm>
            <a:off x="1297500" y="1218000"/>
            <a:ext cx="7038900" cy="3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t/>
            </a:r>
            <a:endParaRPr/>
          </a:p>
        </p:txBody>
      </p:sp>
      <p:pic>
        <p:nvPicPr>
          <p:cNvPr id="375" name="Google Shape;37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750" y="985825"/>
            <a:ext cx="6867525" cy="3171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6" name="Google Shape;376;p40"/>
          <p:cNvCxnSpPr/>
          <p:nvPr/>
        </p:nvCxnSpPr>
        <p:spPr>
          <a:xfrm rot="10800000">
            <a:off x="6926125" y="2335450"/>
            <a:ext cx="29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7" name="Google Shape;377;p40"/>
          <p:cNvSpPr txBox="1"/>
          <p:nvPr/>
        </p:nvSpPr>
        <p:spPr>
          <a:xfrm>
            <a:off x="7220125" y="2143000"/>
            <a:ext cx="1911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mutable borrow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78" name="Google Shape;378;p40"/>
          <p:cNvCxnSpPr/>
          <p:nvPr/>
        </p:nvCxnSpPr>
        <p:spPr>
          <a:xfrm flipH="1">
            <a:off x="2988650" y="1367700"/>
            <a:ext cx="408600" cy="23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9" name="Google Shape;379;p40"/>
          <p:cNvSpPr txBox="1"/>
          <p:nvPr/>
        </p:nvSpPr>
        <p:spPr>
          <a:xfrm>
            <a:off x="3397250" y="1127125"/>
            <a:ext cx="4865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mutable borrow only possible when variable itself is mutable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0" name="Google Shape;380;p4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86" name="Google Shape;386;p41"/>
          <p:cNvSpPr txBox="1"/>
          <p:nvPr>
            <p:ph idx="1" type="body"/>
          </p:nvPr>
        </p:nvSpPr>
        <p:spPr>
          <a:xfrm>
            <a:off x="1297500" y="1218000"/>
            <a:ext cx="7038900" cy="3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t/>
            </a:r>
            <a:endParaRPr/>
          </a:p>
        </p:txBody>
      </p:sp>
      <p:pic>
        <p:nvPicPr>
          <p:cNvPr id="387" name="Google Shape;38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750" y="985825"/>
            <a:ext cx="6867525" cy="3171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8" name="Google Shape;388;p41"/>
          <p:cNvCxnSpPr/>
          <p:nvPr/>
        </p:nvCxnSpPr>
        <p:spPr>
          <a:xfrm rot="10800000">
            <a:off x="6926125" y="2335450"/>
            <a:ext cx="29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9" name="Google Shape;389;p41"/>
          <p:cNvSpPr txBox="1"/>
          <p:nvPr/>
        </p:nvSpPr>
        <p:spPr>
          <a:xfrm>
            <a:off x="7220125" y="2143000"/>
            <a:ext cx="1911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mutable borrow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90" name="Google Shape;390;p41"/>
          <p:cNvCxnSpPr/>
          <p:nvPr/>
        </p:nvCxnSpPr>
        <p:spPr>
          <a:xfrm flipH="1">
            <a:off x="2988650" y="1367700"/>
            <a:ext cx="408600" cy="23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1" name="Google Shape;391;p41"/>
          <p:cNvSpPr txBox="1"/>
          <p:nvPr/>
        </p:nvSpPr>
        <p:spPr>
          <a:xfrm>
            <a:off x="3397250" y="1127125"/>
            <a:ext cx="4865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mutable borrow only possible when variable itself is mutable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392" name="Google Shape;392;p41"/>
          <p:cNvGraphicFramePr/>
          <p:nvPr/>
        </p:nvGraphicFramePr>
        <p:xfrm>
          <a:off x="5358150" y="415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{60615514-661D-41D1-88A7-02ED8273644D}</a:tableStyleId>
              </a:tblPr>
              <a:tblGrid>
                <a:gridCol w="1489125"/>
                <a:gridCol w="1489125"/>
              </a:tblGrid>
              <a:tr h="152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a: mut i16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420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93" name="Google Shape;393;p4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149" name="Google Shape;149;p1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399" name="Google Shape;399;p42"/>
          <p:cNvSpPr txBox="1"/>
          <p:nvPr>
            <p:ph idx="1" type="body"/>
          </p:nvPr>
        </p:nvSpPr>
        <p:spPr>
          <a:xfrm>
            <a:off x="1297500" y="1218000"/>
            <a:ext cx="7038900" cy="3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t/>
            </a:r>
            <a:endParaRPr/>
          </a:p>
        </p:txBody>
      </p:sp>
      <p:pic>
        <p:nvPicPr>
          <p:cNvPr id="400" name="Google Shape;40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750" y="985825"/>
            <a:ext cx="6867525" cy="3171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1" name="Google Shape;401;p42"/>
          <p:cNvCxnSpPr/>
          <p:nvPr/>
        </p:nvCxnSpPr>
        <p:spPr>
          <a:xfrm rot="10800000">
            <a:off x="6926125" y="2335450"/>
            <a:ext cx="29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2" name="Google Shape;402;p42"/>
          <p:cNvSpPr txBox="1"/>
          <p:nvPr/>
        </p:nvSpPr>
        <p:spPr>
          <a:xfrm>
            <a:off x="7220125" y="2143000"/>
            <a:ext cx="1911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mutable borrow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03" name="Google Shape;403;p42"/>
          <p:cNvCxnSpPr/>
          <p:nvPr/>
        </p:nvCxnSpPr>
        <p:spPr>
          <a:xfrm flipH="1">
            <a:off x="2988650" y="1367700"/>
            <a:ext cx="408600" cy="23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4" name="Google Shape;404;p42"/>
          <p:cNvSpPr txBox="1"/>
          <p:nvPr/>
        </p:nvSpPr>
        <p:spPr>
          <a:xfrm>
            <a:off x="3397250" y="1127125"/>
            <a:ext cx="4865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mutable borrow only possible when variable itself is mutable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405" name="Google Shape;405;p42"/>
          <p:cNvGraphicFramePr/>
          <p:nvPr/>
        </p:nvGraphicFramePr>
        <p:xfrm>
          <a:off x="5358150" y="415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{60615514-661D-41D1-88A7-02ED8273644D}</a:tableStyleId>
              </a:tblPr>
              <a:tblGrid>
                <a:gridCol w="1489125"/>
                <a:gridCol w="1489125"/>
              </a:tblGrid>
              <a:tr h="152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a: mut i16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420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06" name="Google Shape;406;p42"/>
          <p:cNvGraphicFramePr/>
          <p:nvPr/>
        </p:nvGraphicFramePr>
        <p:xfrm>
          <a:off x="1297500" y="415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{60615514-661D-41D1-88A7-02ED8273644D}</a:tableStyleId>
              </a:tblPr>
              <a:tblGrid>
                <a:gridCol w="1489125"/>
                <a:gridCol w="1489125"/>
              </a:tblGrid>
              <a:tr h="152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b</a:t>
                      </a:r>
                      <a:r>
                        <a:rPr lang="de">
                          <a:solidFill>
                            <a:schemeClr val="lt1"/>
                          </a:solidFill>
                        </a:rPr>
                        <a:t>: &amp;mut i16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ptr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407" name="Google Shape;407;p42"/>
          <p:cNvCxnSpPr/>
          <p:nvPr/>
        </p:nvCxnSpPr>
        <p:spPr>
          <a:xfrm>
            <a:off x="4063050" y="4355750"/>
            <a:ext cx="150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triangle"/>
          </a:ln>
        </p:spPr>
      </p:cxnSp>
      <p:sp>
        <p:nvSpPr>
          <p:cNvPr id="408" name="Google Shape;408;p4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414" name="Google Shape;414;p43"/>
          <p:cNvSpPr txBox="1"/>
          <p:nvPr>
            <p:ph idx="1" type="body"/>
          </p:nvPr>
        </p:nvSpPr>
        <p:spPr>
          <a:xfrm>
            <a:off x="1297500" y="1218000"/>
            <a:ext cx="7038900" cy="3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t/>
            </a:r>
            <a:endParaRPr/>
          </a:p>
        </p:txBody>
      </p:sp>
      <p:pic>
        <p:nvPicPr>
          <p:cNvPr id="415" name="Google Shape;41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750" y="985825"/>
            <a:ext cx="4184024" cy="19324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16" name="Google Shape;416;p43"/>
          <p:cNvGraphicFramePr/>
          <p:nvPr/>
        </p:nvGraphicFramePr>
        <p:xfrm>
          <a:off x="5358150" y="310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{60615514-661D-41D1-88A7-02ED8273644D}</a:tableStyleId>
              </a:tblPr>
              <a:tblGrid>
                <a:gridCol w="1489125"/>
                <a:gridCol w="1489125"/>
              </a:tblGrid>
              <a:tr h="152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a: mut i16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420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17" name="Google Shape;417;p43"/>
          <p:cNvGraphicFramePr/>
          <p:nvPr/>
        </p:nvGraphicFramePr>
        <p:xfrm>
          <a:off x="1297500" y="310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{60615514-661D-41D1-88A7-02ED8273644D}</a:tableStyleId>
              </a:tblPr>
              <a:tblGrid>
                <a:gridCol w="1489125"/>
                <a:gridCol w="1489125"/>
              </a:tblGrid>
              <a:tr h="152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b: &amp;mut i16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ptr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418" name="Google Shape;418;p43"/>
          <p:cNvCxnSpPr/>
          <p:nvPr/>
        </p:nvCxnSpPr>
        <p:spPr>
          <a:xfrm rot="10800000">
            <a:off x="2531075" y="2132275"/>
            <a:ext cx="60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9" name="Google Shape;419;p43"/>
          <p:cNvSpPr txBox="1"/>
          <p:nvPr/>
        </p:nvSpPr>
        <p:spPr>
          <a:xfrm>
            <a:off x="3135275" y="1939825"/>
            <a:ext cx="4496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Dereferences b, and sets the original variable to 1337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0" name="Google Shape;420;p4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21" name="Google Shape;421;p43"/>
          <p:cNvCxnSpPr/>
          <p:nvPr/>
        </p:nvCxnSpPr>
        <p:spPr>
          <a:xfrm>
            <a:off x="4063050" y="3307800"/>
            <a:ext cx="150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427" name="Google Shape;427;p44"/>
          <p:cNvSpPr txBox="1"/>
          <p:nvPr>
            <p:ph idx="1" type="body"/>
          </p:nvPr>
        </p:nvSpPr>
        <p:spPr>
          <a:xfrm>
            <a:off x="1297500" y="1218000"/>
            <a:ext cx="7038900" cy="3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t/>
            </a:r>
            <a:endParaRPr/>
          </a:p>
        </p:txBody>
      </p:sp>
      <p:pic>
        <p:nvPicPr>
          <p:cNvPr id="428" name="Google Shape;42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750" y="985825"/>
            <a:ext cx="4184024" cy="19324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29" name="Google Shape;429;p44"/>
          <p:cNvGraphicFramePr/>
          <p:nvPr/>
        </p:nvGraphicFramePr>
        <p:xfrm>
          <a:off x="5358150" y="310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{60615514-661D-41D1-88A7-02ED8273644D}</a:tableStyleId>
              </a:tblPr>
              <a:tblGrid>
                <a:gridCol w="1489125"/>
                <a:gridCol w="1489125"/>
              </a:tblGrid>
              <a:tr h="152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a: mut i16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420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30" name="Google Shape;430;p44"/>
          <p:cNvGraphicFramePr/>
          <p:nvPr/>
        </p:nvGraphicFramePr>
        <p:xfrm>
          <a:off x="1297500" y="310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{60615514-661D-41D1-88A7-02ED8273644D}</a:tableStyleId>
              </a:tblPr>
              <a:tblGrid>
                <a:gridCol w="1489125"/>
                <a:gridCol w="1489125"/>
              </a:tblGrid>
              <a:tr h="152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b: &amp;mut i16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ptr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431" name="Google Shape;431;p44"/>
          <p:cNvCxnSpPr/>
          <p:nvPr/>
        </p:nvCxnSpPr>
        <p:spPr>
          <a:xfrm>
            <a:off x="4063050" y="3307800"/>
            <a:ext cx="0" cy="6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432" name="Google Shape;432;p44"/>
          <p:cNvCxnSpPr/>
          <p:nvPr/>
        </p:nvCxnSpPr>
        <p:spPr>
          <a:xfrm rot="10800000">
            <a:off x="2531075" y="2132275"/>
            <a:ext cx="60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3" name="Google Shape;433;p44"/>
          <p:cNvSpPr txBox="1"/>
          <p:nvPr/>
        </p:nvSpPr>
        <p:spPr>
          <a:xfrm>
            <a:off x="3135275" y="1939825"/>
            <a:ext cx="4496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Dereferences b, and sets the original variable to 1337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434" name="Google Shape;434;p44"/>
          <p:cNvGraphicFramePr/>
          <p:nvPr/>
        </p:nvGraphicFramePr>
        <p:xfrm>
          <a:off x="3327825" y="387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{60615514-661D-41D1-88A7-02ED8273644D}</a:tableStyleId>
              </a:tblPr>
              <a:tblGrid>
                <a:gridCol w="1489125"/>
                <a:gridCol w="1489125"/>
              </a:tblGrid>
              <a:tr h="152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*b: mut i16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420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435" name="Google Shape;435;p44"/>
          <p:cNvCxnSpPr/>
          <p:nvPr/>
        </p:nvCxnSpPr>
        <p:spPr>
          <a:xfrm rot="10800000">
            <a:off x="5993175" y="3436100"/>
            <a:ext cx="0" cy="6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triangle"/>
            <a:tailEnd len="med" w="med" type="triangle"/>
          </a:ln>
        </p:spPr>
      </p:cxnSp>
      <p:sp>
        <p:nvSpPr>
          <p:cNvPr id="436" name="Google Shape;436;p4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7" name="Google Shape;437;p44"/>
          <p:cNvSpPr txBox="1"/>
          <p:nvPr/>
        </p:nvSpPr>
        <p:spPr>
          <a:xfrm>
            <a:off x="5993175" y="3505900"/>
            <a:ext cx="241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== *b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443" name="Google Shape;443;p45"/>
          <p:cNvSpPr txBox="1"/>
          <p:nvPr>
            <p:ph idx="1" type="body"/>
          </p:nvPr>
        </p:nvSpPr>
        <p:spPr>
          <a:xfrm>
            <a:off x="1297500" y="1218000"/>
            <a:ext cx="7038900" cy="3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t/>
            </a:r>
            <a:endParaRPr/>
          </a:p>
        </p:txBody>
      </p:sp>
      <p:pic>
        <p:nvPicPr>
          <p:cNvPr id="444" name="Google Shape;44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750" y="985825"/>
            <a:ext cx="4184024" cy="19324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45" name="Google Shape;445;p45"/>
          <p:cNvGraphicFramePr/>
          <p:nvPr/>
        </p:nvGraphicFramePr>
        <p:xfrm>
          <a:off x="5358150" y="310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{60615514-661D-41D1-88A7-02ED8273644D}</a:tableStyleId>
              </a:tblPr>
              <a:tblGrid>
                <a:gridCol w="1489125"/>
                <a:gridCol w="1489125"/>
              </a:tblGrid>
              <a:tr h="152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a: mut i16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1337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46" name="Google Shape;446;p45"/>
          <p:cNvGraphicFramePr/>
          <p:nvPr/>
        </p:nvGraphicFramePr>
        <p:xfrm>
          <a:off x="1297500" y="310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{60615514-661D-41D1-88A7-02ED8273644D}</a:tableStyleId>
              </a:tblPr>
              <a:tblGrid>
                <a:gridCol w="1489125"/>
                <a:gridCol w="1489125"/>
              </a:tblGrid>
              <a:tr h="152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b: &amp;mut i16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ptr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447" name="Google Shape;447;p45"/>
          <p:cNvCxnSpPr/>
          <p:nvPr/>
        </p:nvCxnSpPr>
        <p:spPr>
          <a:xfrm>
            <a:off x="4063050" y="3307800"/>
            <a:ext cx="0" cy="6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448" name="Google Shape;448;p45"/>
          <p:cNvCxnSpPr/>
          <p:nvPr/>
        </p:nvCxnSpPr>
        <p:spPr>
          <a:xfrm rot="10800000">
            <a:off x="2531075" y="2132275"/>
            <a:ext cx="60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9" name="Google Shape;449;p45"/>
          <p:cNvSpPr txBox="1"/>
          <p:nvPr/>
        </p:nvSpPr>
        <p:spPr>
          <a:xfrm>
            <a:off x="3135275" y="1939825"/>
            <a:ext cx="4496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Dereferences b, and sets the original variable to 1337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450" name="Google Shape;450;p45"/>
          <p:cNvGraphicFramePr/>
          <p:nvPr/>
        </p:nvGraphicFramePr>
        <p:xfrm>
          <a:off x="3327825" y="387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{60615514-661D-41D1-88A7-02ED8273644D}</a:tableStyleId>
              </a:tblPr>
              <a:tblGrid>
                <a:gridCol w="1489125"/>
                <a:gridCol w="1489125"/>
              </a:tblGrid>
              <a:tr h="152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*b: mut i16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1"/>
                          </a:solidFill>
                        </a:rPr>
                        <a:t>1337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451" name="Google Shape;451;p45"/>
          <p:cNvCxnSpPr/>
          <p:nvPr/>
        </p:nvCxnSpPr>
        <p:spPr>
          <a:xfrm rot="10800000">
            <a:off x="5993175" y="3436100"/>
            <a:ext cx="0" cy="6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triangle"/>
            <a:tailEnd len="med" w="med" type="triangle"/>
          </a:ln>
        </p:spPr>
      </p:cxnSp>
      <p:sp>
        <p:nvSpPr>
          <p:cNvPr id="452" name="Google Shape;452;p4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3" name="Google Shape;453;p45"/>
          <p:cNvSpPr txBox="1"/>
          <p:nvPr/>
        </p:nvSpPr>
        <p:spPr>
          <a:xfrm>
            <a:off x="5993175" y="3505900"/>
            <a:ext cx="241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== *b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Lifetimes</a:t>
            </a:r>
            <a:endParaRPr/>
          </a:p>
        </p:txBody>
      </p:sp>
      <p:sp>
        <p:nvSpPr>
          <p:cNvPr id="459" name="Google Shape;459;p46"/>
          <p:cNvSpPr txBox="1"/>
          <p:nvPr>
            <p:ph idx="1" type="body"/>
          </p:nvPr>
        </p:nvSpPr>
        <p:spPr>
          <a:xfrm>
            <a:off x="1297500" y="1218000"/>
            <a:ext cx="7038900" cy="3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4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Lifetimes</a:t>
            </a:r>
            <a:endParaRPr/>
          </a:p>
        </p:txBody>
      </p:sp>
      <p:sp>
        <p:nvSpPr>
          <p:cNvPr id="466" name="Google Shape;466;p47"/>
          <p:cNvSpPr txBox="1"/>
          <p:nvPr>
            <p:ph idx="1" type="body"/>
          </p:nvPr>
        </p:nvSpPr>
        <p:spPr>
          <a:xfrm>
            <a:off x="1297500" y="1218000"/>
            <a:ext cx="7038900" cy="3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As we’ve seen last time, we’re allowed to mutably borrow variables as many times as we want, what’s up with that?</a:t>
            </a:r>
            <a:endParaRPr/>
          </a:p>
        </p:txBody>
      </p:sp>
      <p:sp>
        <p:nvSpPr>
          <p:cNvPr id="467" name="Google Shape;467;p4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Lifetimes</a:t>
            </a:r>
            <a:endParaRPr/>
          </a:p>
        </p:txBody>
      </p:sp>
      <p:sp>
        <p:nvSpPr>
          <p:cNvPr id="473" name="Google Shape;473;p48"/>
          <p:cNvSpPr txBox="1"/>
          <p:nvPr>
            <p:ph idx="1" type="body"/>
          </p:nvPr>
        </p:nvSpPr>
        <p:spPr>
          <a:xfrm>
            <a:off x="1297500" y="1218000"/>
            <a:ext cx="7038900" cy="3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As we’ve seen last time, we’re allowed to mutably borrow variables as many times as we want, what’s up with that?</a:t>
            </a:r>
            <a:endParaRPr/>
          </a:p>
        </p:txBody>
      </p:sp>
      <p:sp>
        <p:nvSpPr>
          <p:cNvPr id="474" name="Google Shape;474;p4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75" name="Google Shape;47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862275"/>
            <a:ext cx="5791550" cy="23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Lifetimes</a:t>
            </a:r>
            <a:endParaRPr/>
          </a:p>
        </p:txBody>
      </p:sp>
      <p:sp>
        <p:nvSpPr>
          <p:cNvPr id="481" name="Google Shape;481;p49"/>
          <p:cNvSpPr txBox="1"/>
          <p:nvPr>
            <p:ph idx="1" type="body"/>
          </p:nvPr>
        </p:nvSpPr>
        <p:spPr>
          <a:xfrm>
            <a:off x="1297500" y="1218000"/>
            <a:ext cx="7038900" cy="3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As we’ve seen last time, we’re allowed to mutably borrow variables as many times as we want, what’s up with that?</a:t>
            </a:r>
            <a:endParaRPr/>
          </a:p>
        </p:txBody>
      </p:sp>
      <p:sp>
        <p:nvSpPr>
          <p:cNvPr id="482" name="Google Shape;482;p4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83" name="Google Shape;48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862275"/>
            <a:ext cx="5791550" cy="2333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4" name="Google Shape;484;p49"/>
          <p:cNvCxnSpPr/>
          <p:nvPr/>
        </p:nvCxnSpPr>
        <p:spPr>
          <a:xfrm rot="10800000">
            <a:off x="6872500" y="2699025"/>
            <a:ext cx="36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5" name="Google Shape;485;p49"/>
          <p:cNvSpPr txBox="1"/>
          <p:nvPr/>
        </p:nvSpPr>
        <p:spPr>
          <a:xfrm>
            <a:off x="7241500" y="2506575"/>
            <a:ext cx="176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mutable borrow!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86" name="Google Shape;486;p49"/>
          <p:cNvCxnSpPr/>
          <p:nvPr/>
        </p:nvCxnSpPr>
        <p:spPr>
          <a:xfrm rot="10800000">
            <a:off x="6872500" y="3031905"/>
            <a:ext cx="36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7" name="Google Shape;487;p49"/>
          <p:cNvSpPr txBox="1"/>
          <p:nvPr/>
        </p:nvSpPr>
        <p:spPr>
          <a:xfrm>
            <a:off x="7241500" y="2839455"/>
            <a:ext cx="176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mutable borrow!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88" name="Google Shape;488;p49"/>
          <p:cNvCxnSpPr/>
          <p:nvPr/>
        </p:nvCxnSpPr>
        <p:spPr>
          <a:xfrm rot="10800000">
            <a:off x="6872500" y="3379478"/>
            <a:ext cx="36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9" name="Google Shape;489;p49"/>
          <p:cNvSpPr txBox="1"/>
          <p:nvPr/>
        </p:nvSpPr>
        <p:spPr>
          <a:xfrm>
            <a:off x="7241500" y="3187028"/>
            <a:ext cx="176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mutable borrow!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90" name="Google Shape;490;p49"/>
          <p:cNvCxnSpPr/>
          <p:nvPr/>
        </p:nvCxnSpPr>
        <p:spPr>
          <a:xfrm rot="10800000">
            <a:off x="6872500" y="3700318"/>
            <a:ext cx="36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1" name="Google Shape;491;p49"/>
          <p:cNvSpPr txBox="1"/>
          <p:nvPr/>
        </p:nvSpPr>
        <p:spPr>
          <a:xfrm>
            <a:off x="7241500" y="3507868"/>
            <a:ext cx="176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mutable borrow!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Lifetimes</a:t>
            </a:r>
            <a:endParaRPr/>
          </a:p>
        </p:txBody>
      </p:sp>
      <p:sp>
        <p:nvSpPr>
          <p:cNvPr id="497" name="Google Shape;497;p50"/>
          <p:cNvSpPr txBox="1"/>
          <p:nvPr>
            <p:ph idx="1" type="body"/>
          </p:nvPr>
        </p:nvSpPr>
        <p:spPr>
          <a:xfrm>
            <a:off x="1297500" y="1218000"/>
            <a:ext cx="7038900" cy="3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As we’ve seen last time, we’re allowed to mutably borrow variables as many times as we want, what’s up with that?</a:t>
            </a:r>
            <a:endParaRPr/>
          </a:p>
        </p:txBody>
      </p:sp>
      <p:sp>
        <p:nvSpPr>
          <p:cNvPr id="498" name="Google Shape;498;p5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99" name="Google Shape;49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862275"/>
            <a:ext cx="5791550" cy="2333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0" name="Google Shape;500;p50"/>
          <p:cNvCxnSpPr/>
          <p:nvPr/>
        </p:nvCxnSpPr>
        <p:spPr>
          <a:xfrm rot="10800000">
            <a:off x="6872500" y="2699025"/>
            <a:ext cx="36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1" name="Google Shape;501;p50"/>
          <p:cNvSpPr txBox="1"/>
          <p:nvPr/>
        </p:nvSpPr>
        <p:spPr>
          <a:xfrm>
            <a:off x="7241500" y="2506575"/>
            <a:ext cx="176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mutable borrow!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02" name="Google Shape;502;p50"/>
          <p:cNvCxnSpPr/>
          <p:nvPr/>
        </p:nvCxnSpPr>
        <p:spPr>
          <a:xfrm rot="10800000">
            <a:off x="6872500" y="3031905"/>
            <a:ext cx="36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3" name="Google Shape;503;p50"/>
          <p:cNvSpPr txBox="1"/>
          <p:nvPr/>
        </p:nvSpPr>
        <p:spPr>
          <a:xfrm>
            <a:off x="7241500" y="2839455"/>
            <a:ext cx="176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mutable borrow!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04" name="Google Shape;504;p50"/>
          <p:cNvCxnSpPr/>
          <p:nvPr/>
        </p:nvCxnSpPr>
        <p:spPr>
          <a:xfrm rot="10800000">
            <a:off x="6872500" y="3379478"/>
            <a:ext cx="36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5" name="Google Shape;505;p50"/>
          <p:cNvSpPr txBox="1"/>
          <p:nvPr/>
        </p:nvSpPr>
        <p:spPr>
          <a:xfrm>
            <a:off x="7241500" y="3187028"/>
            <a:ext cx="176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mutable borrow!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06" name="Google Shape;506;p50"/>
          <p:cNvCxnSpPr/>
          <p:nvPr/>
        </p:nvCxnSpPr>
        <p:spPr>
          <a:xfrm rot="10800000">
            <a:off x="6872500" y="3700318"/>
            <a:ext cx="36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7" name="Google Shape;507;p50"/>
          <p:cNvSpPr txBox="1"/>
          <p:nvPr/>
        </p:nvSpPr>
        <p:spPr>
          <a:xfrm>
            <a:off x="7241500" y="3507868"/>
            <a:ext cx="176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mutable borrow!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8" name="Google Shape;508;p50"/>
          <p:cNvSpPr txBox="1"/>
          <p:nvPr/>
        </p:nvSpPr>
        <p:spPr>
          <a:xfrm>
            <a:off x="1873450" y="3811200"/>
            <a:ext cx="307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Yet, this compiles just fine! How?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Lifetimes</a:t>
            </a:r>
            <a:endParaRPr/>
          </a:p>
        </p:txBody>
      </p:sp>
      <p:sp>
        <p:nvSpPr>
          <p:cNvPr id="514" name="Google Shape;514;p51"/>
          <p:cNvSpPr txBox="1"/>
          <p:nvPr>
            <p:ph idx="1" type="body"/>
          </p:nvPr>
        </p:nvSpPr>
        <p:spPr>
          <a:xfrm>
            <a:off x="1297500" y="1218000"/>
            <a:ext cx="7038900" cy="3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As we’ve seen last time, we’re allowed to mutably borrow variables as many times as we want, what’s up with that?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To explain this, we need to introduce Lifetimes</a:t>
            </a:r>
            <a:endParaRPr/>
          </a:p>
        </p:txBody>
      </p:sp>
      <p:sp>
        <p:nvSpPr>
          <p:cNvPr id="515" name="Google Shape;515;p5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Recap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Revisiting References</a:t>
            </a:r>
            <a:endParaRPr/>
          </a:p>
        </p:txBody>
      </p:sp>
      <p:sp>
        <p:nvSpPr>
          <p:cNvPr id="156" name="Google Shape;156;p1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Lifetimes</a:t>
            </a:r>
            <a:endParaRPr/>
          </a:p>
        </p:txBody>
      </p:sp>
      <p:sp>
        <p:nvSpPr>
          <p:cNvPr id="521" name="Google Shape;521;p52"/>
          <p:cNvSpPr txBox="1"/>
          <p:nvPr>
            <p:ph idx="1" type="body"/>
          </p:nvPr>
        </p:nvSpPr>
        <p:spPr>
          <a:xfrm>
            <a:off x="1297500" y="1218000"/>
            <a:ext cx="7038900" cy="3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As we’ve seen last time, we’re allowed to mutably borrow variables as many times as we want, what’s up with that?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To explain this, we need to introduce Lifetimes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Every variable in Rust has a Lifetime:</a:t>
            </a:r>
            <a:endParaRPr/>
          </a:p>
        </p:txBody>
      </p:sp>
      <p:sp>
        <p:nvSpPr>
          <p:cNvPr id="522" name="Google Shape;522;p5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Lifetimes</a:t>
            </a:r>
            <a:endParaRPr/>
          </a:p>
        </p:txBody>
      </p:sp>
      <p:sp>
        <p:nvSpPr>
          <p:cNvPr id="528" name="Google Shape;528;p53"/>
          <p:cNvSpPr txBox="1"/>
          <p:nvPr>
            <p:ph idx="1" type="body"/>
          </p:nvPr>
        </p:nvSpPr>
        <p:spPr>
          <a:xfrm>
            <a:off x="1297500" y="1218000"/>
            <a:ext cx="7038900" cy="3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As we’ve seen last time, we’re allowed to mutably borrow variables as many times as we want, what’s up with that?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To explain this, we need to introduce Lifetimes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Every variable in Rust has a Lifetime: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“A </a:t>
            </a:r>
            <a:r>
              <a:rPr i="1" lang="de" sz="1200">
                <a:latin typeface="Arial"/>
                <a:ea typeface="Arial"/>
                <a:cs typeface="Arial"/>
                <a:sym typeface="Arial"/>
              </a:rPr>
              <a:t>lifetime</a:t>
            </a:r>
            <a:r>
              <a:rPr lang="de" sz="1200">
                <a:latin typeface="Arial"/>
                <a:ea typeface="Arial"/>
                <a:cs typeface="Arial"/>
                <a:sym typeface="Arial"/>
              </a:rPr>
              <a:t> is a construct of the compiler (or more specifically, its </a:t>
            </a:r>
            <a:r>
              <a:rPr i="1" lang="de" sz="1200">
                <a:latin typeface="Arial"/>
                <a:ea typeface="Arial"/>
                <a:cs typeface="Arial"/>
                <a:sym typeface="Arial"/>
              </a:rPr>
              <a:t>borrow checker</a:t>
            </a:r>
            <a:r>
              <a:rPr lang="de" sz="1200">
                <a:latin typeface="Arial"/>
                <a:ea typeface="Arial"/>
                <a:cs typeface="Arial"/>
                <a:sym typeface="Arial"/>
              </a:rPr>
              <a:t>) uses to ensure all borrows are valid. Specifically, a variable's lifetime begins when it is created and ends when it is destroyed.” - Rust Docs</a:t>
            </a:r>
            <a:endParaRPr/>
          </a:p>
        </p:txBody>
      </p:sp>
      <p:sp>
        <p:nvSpPr>
          <p:cNvPr id="529" name="Google Shape;529;p5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Lifetimes</a:t>
            </a:r>
            <a:endParaRPr/>
          </a:p>
        </p:txBody>
      </p:sp>
      <p:sp>
        <p:nvSpPr>
          <p:cNvPr id="535" name="Google Shape;535;p54"/>
          <p:cNvSpPr txBox="1"/>
          <p:nvPr>
            <p:ph idx="1" type="body"/>
          </p:nvPr>
        </p:nvSpPr>
        <p:spPr>
          <a:xfrm>
            <a:off x="1297500" y="1218000"/>
            <a:ext cx="7038900" cy="3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As we’ve seen last time, we’re allowed to mutably borrow variables as many times as we want, what’s up with that?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To explain this, we need to introduce Lifetimes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Every variable in Rust has a Lifetime: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“A </a:t>
            </a:r>
            <a:r>
              <a:rPr i="1" lang="de" sz="1200">
                <a:latin typeface="Arial"/>
                <a:ea typeface="Arial"/>
                <a:cs typeface="Arial"/>
                <a:sym typeface="Arial"/>
              </a:rPr>
              <a:t>lifetime</a:t>
            </a:r>
            <a:r>
              <a:rPr lang="de" sz="1200">
                <a:latin typeface="Arial"/>
                <a:ea typeface="Arial"/>
                <a:cs typeface="Arial"/>
                <a:sym typeface="Arial"/>
              </a:rPr>
              <a:t> is a construct of the compiler (or more specifically, its </a:t>
            </a:r>
            <a:r>
              <a:rPr i="1" lang="de" sz="1200">
                <a:latin typeface="Arial"/>
                <a:ea typeface="Arial"/>
                <a:cs typeface="Arial"/>
                <a:sym typeface="Arial"/>
              </a:rPr>
              <a:t>borrow checker</a:t>
            </a:r>
            <a:r>
              <a:rPr lang="de" sz="1200">
                <a:latin typeface="Arial"/>
                <a:ea typeface="Arial"/>
                <a:cs typeface="Arial"/>
                <a:sym typeface="Arial"/>
              </a:rPr>
              <a:t>) uses to ensure all borrows are valid. Specifically, a variable's lifetime begins when it is created and ends when it is destroyed.” - Rust Docs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This is where things get tricky, and very complicated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For a very long time, the following definitions will suffice: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5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Lifetimes</a:t>
            </a:r>
            <a:endParaRPr/>
          </a:p>
        </p:txBody>
      </p:sp>
      <p:sp>
        <p:nvSpPr>
          <p:cNvPr id="542" name="Google Shape;542;p55"/>
          <p:cNvSpPr txBox="1"/>
          <p:nvPr>
            <p:ph idx="1" type="body"/>
          </p:nvPr>
        </p:nvSpPr>
        <p:spPr>
          <a:xfrm>
            <a:off x="1297500" y="1218000"/>
            <a:ext cx="7038900" cy="3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As we’ve seen last time, we’re allowed to mutably borrow variables as many times as we want, what’s up with that?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To explain this, we need to introduce Lifetimes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Every variable in Rust has a Lifetime: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“A </a:t>
            </a:r>
            <a:r>
              <a:rPr i="1" lang="de" sz="1200">
                <a:latin typeface="Arial"/>
                <a:ea typeface="Arial"/>
                <a:cs typeface="Arial"/>
                <a:sym typeface="Arial"/>
              </a:rPr>
              <a:t>lifetime</a:t>
            </a:r>
            <a:r>
              <a:rPr lang="de" sz="1200">
                <a:latin typeface="Arial"/>
                <a:ea typeface="Arial"/>
                <a:cs typeface="Arial"/>
                <a:sym typeface="Arial"/>
              </a:rPr>
              <a:t> is a construct of the compiler (or more specifically, its </a:t>
            </a:r>
            <a:r>
              <a:rPr i="1" lang="de" sz="1200">
                <a:latin typeface="Arial"/>
                <a:ea typeface="Arial"/>
                <a:cs typeface="Arial"/>
                <a:sym typeface="Arial"/>
              </a:rPr>
              <a:t>borrow checker</a:t>
            </a:r>
            <a:r>
              <a:rPr lang="de" sz="1200">
                <a:latin typeface="Arial"/>
                <a:ea typeface="Arial"/>
                <a:cs typeface="Arial"/>
                <a:sym typeface="Arial"/>
              </a:rPr>
              <a:t>) uses to ensure all borrows are valid. Specifically, a variable's lifetime begins when it is created and ends when it is destroyed.” - Rust Docs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This is where things get tricky</a:t>
            </a:r>
            <a:r>
              <a:rPr lang="de" sz="1200">
                <a:latin typeface="Arial"/>
                <a:ea typeface="Arial"/>
                <a:cs typeface="Arial"/>
                <a:sym typeface="Arial"/>
              </a:rPr>
              <a:t>, and very complicated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For a very long time, the following definitions will suffice: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Lifetime for a variable: Usually the code block it is defined in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5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5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Lifetimes</a:t>
            </a:r>
            <a:endParaRPr/>
          </a:p>
        </p:txBody>
      </p:sp>
      <p:sp>
        <p:nvSpPr>
          <p:cNvPr id="549" name="Google Shape;549;p56"/>
          <p:cNvSpPr txBox="1"/>
          <p:nvPr>
            <p:ph idx="1" type="body"/>
          </p:nvPr>
        </p:nvSpPr>
        <p:spPr>
          <a:xfrm>
            <a:off x="1297500" y="1218000"/>
            <a:ext cx="7038900" cy="3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As we’ve seen last time, we’re allowed to mutably borrow variables as many times as we want, what’s up with that?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To explain this, we need to introduce Lifetimes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Every variable in Rust has a Lifetime: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“A </a:t>
            </a:r>
            <a:r>
              <a:rPr i="1" lang="de" sz="1200">
                <a:latin typeface="Arial"/>
                <a:ea typeface="Arial"/>
                <a:cs typeface="Arial"/>
                <a:sym typeface="Arial"/>
              </a:rPr>
              <a:t>lifetime</a:t>
            </a:r>
            <a:r>
              <a:rPr lang="de" sz="1200">
                <a:latin typeface="Arial"/>
                <a:ea typeface="Arial"/>
                <a:cs typeface="Arial"/>
                <a:sym typeface="Arial"/>
              </a:rPr>
              <a:t> is a construct of the compiler (or more specifically, its </a:t>
            </a:r>
            <a:r>
              <a:rPr i="1" lang="de" sz="1200">
                <a:latin typeface="Arial"/>
                <a:ea typeface="Arial"/>
                <a:cs typeface="Arial"/>
                <a:sym typeface="Arial"/>
              </a:rPr>
              <a:t>borrow checker</a:t>
            </a:r>
            <a:r>
              <a:rPr lang="de" sz="1200">
                <a:latin typeface="Arial"/>
                <a:ea typeface="Arial"/>
                <a:cs typeface="Arial"/>
                <a:sym typeface="Arial"/>
              </a:rPr>
              <a:t>) uses to ensure all borrows are valid. Specifically, a variable's lifetime begins when it is created and ends when it is destroyed.” - Rust Docs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This is where things get tricky</a:t>
            </a:r>
            <a:r>
              <a:rPr lang="de" sz="1200">
                <a:latin typeface="Arial"/>
                <a:ea typeface="Arial"/>
                <a:cs typeface="Arial"/>
                <a:sym typeface="Arial"/>
              </a:rPr>
              <a:t>, and very complicated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For a very long time, the following definitions will suffice: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Lifetime for a variable: </a:t>
            </a:r>
            <a:r>
              <a:rPr lang="de" sz="1200">
                <a:latin typeface="Arial"/>
                <a:ea typeface="Arial"/>
                <a:cs typeface="Arial"/>
                <a:sym typeface="Arial"/>
              </a:rPr>
              <a:t>Usually </a:t>
            </a:r>
            <a:r>
              <a:rPr lang="de" sz="1200">
                <a:latin typeface="Arial"/>
                <a:ea typeface="Arial"/>
                <a:cs typeface="Arial"/>
                <a:sym typeface="Arial"/>
              </a:rPr>
              <a:t>the code block it is defined in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Lifetime for a borrow: The time between using it for the first* and the last time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5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5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Lifetimes</a:t>
            </a:r>
            <a:endParaRPr/>
          </a:p>
        </p:txBody>
      </p:sp>
      <p:sp>
        <p:nvSpPr>
          <p:cNvPr id="556" name="Google Shape;556;p57"/>
          <p:cNvSpPr txBox="1"/>
          <p:nvPr>
            <p:ph idx="1" type="body"/>
          </p:nvPr>
        </p:nvSpPr>
        <p:spPr>
          <a:xfrm>
            <a:off x="1297500" y="1218000"/>
            <a:ext cx="7038900" cy="3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As we’ve seen last time, we’re allowed to mutably borrow variables as many times as we want, what’s up with that?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To explain this, we need to introduce Lifetimes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Every variable in Rust has a Lifetime: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“A </a:t>
            </a:r>
            <a:r>
              <a:rPr i="1" lang="de" sz="1200">
                <a:latin typeface="Arial"/>
                <a:ea typeface="Arial"/>
                <a:cs typeface="Arial"/>
                <a:sym typeface="Arial"/>
              </a:rPr>
              <a:t>lifetime</a:t>
            </a:r>
            <a:r>
              <a:rPr lang="de" sz="1200">
                <a:latin typeface="Arial"/>
                <a:ea typeface="Arial"/>
                <a:cs typeface="Arial"/>
                <a:sym typeface="Arial"/>
              </a:rPr>
              <a:t> is a construct of the compiler (or more specifically, its </a:t>
            </a:r>
            <a:r>
              <a:rPr i="1" lang="de" sz="1200">
                <a:latin typeface="Arial"/>
                <a:ea typeface="Arial"/>
                <a:cs typeface="Arial"/>
                <a:sym typeface="Arial"/>
              </a:rPr>
              <a:t>borrow checker</a:t>
            </a:r>
            <a:r>
              <a:rPr lang="de" sz="1200">
                <a:latin typeface="Arial"/>
                <a:ea typeface="Arial"/>
                <a:cs typeface="Arial"/>
                <a:sym typeface="Arial"/>
              </a:rPr>
              <a:t>) uses to ensure all borrows are valid. Specifically, a variable's lifetime begins when it is created and ends when it is destroyed.” - Rust Docs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This is where things get tricky, and very complicated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For a very long time, the following definitions will suffice: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Lifetime for a variable: Usually the code block it is defined in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Lifetime for a borrow: The time between using it for the first* and the last time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Variables can be borrowed in their lifetimes only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5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Lifetimes</a:t>
            </a:r>
            <a:endParaRPr/>
          </a:p>
        </p:txBody>
      </p:sp>
      <p:sp>
        <p:nvSpPr>
          <p:cNvPr id="563" name="Google Shape;563;p58"/>
          <p:cNvSpPr txBox="1"/>
          <p:nvPr>
            <p:ph idx="1" type="body"/>
          </p:nvPr>
        </p:nvSpPr>
        <p:spPr>
          <a:xfrm>
            <a:off x="1297500" y="1218000"/>
            <a:ext cx="7038900" cy="3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As we’ve seen last time, we’re allowed to mutably borrow variables as many times as we want, what’s up with that?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To explain this, we need to introduce Lifetimes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Every variable in Rust has a Lifetime: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“A </a:t>
            </a:r>
            <a:r>
              <a:rPr i="1" lang="de" sz="1200">
                <a:latin typeface="Arial"/>
                <a:ea typeface="Arial"/>
                <a:cs typeface="Arial"/>
                <a:sym typeface="Arial"/>
              </a:rPr>
              <a:t>lifetime</a:t>
            </a:r>
            <a:r>
              <a:rPr lang="de" sz="1200">
                <a:latin typeface="Arial"/>
                <a:ea typeface="Arial"/>
                <a:cs typeface="Arial"/>
                <a:sym typeface="Arial"/>
              </a:rPr>
              <a:t> is a construct of the compiler (or more specifically, its </a:t>
            </a:r>
            <a:r>
              <a:rPr i="1" lang="de" sz="1200">
                <a:latin typeface="Arial"/>
                <a:ea typeface="Arial"/>
                <a:cs typeface="Arial"/>
                <a:sym typeface="Arial"/>
              </a:rPr>
              <a:t>borrow checker</a:t>
            </a:r>
            <a:r>
              <a:rPr lang="de" sz="1200">
                <a:latin typeface="Arial"/>
                <a:ea typeface="Arial"/>
                <a:cs typeface="Arial"/>
                <a:sym typeface="Arial"/>
              </a:rPr>
              <a:t>) uses to ensure all borrows are valid. Specifically, a variable's lifetime begins when it is created and ends when it is destroyed.” - Rust Docs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This is where things get tricky, and very complicated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For a very long time, the following definitions will suffice: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Lifetime for a variable: Usually the code block it is defined in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Lifetime for a borrow: The time between using it for the first* and the last time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Variables can be borrowed in their lifetimes only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Those definitions need to be expanded over time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5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5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Lifetimes</a:t>
            </a:r>
            <a:endParaRPr/>
          </a:p>
        </p:txBody>
      </p:sp>
      <p:sp>
        <p:nvSpPr>
          <p:cNvPr id="570" name="Google Shape;570;p59"/>
          <p:cNvSpPr txBox="1"/>
          <p:nvPr>
            <p:ph idx="1" type="body"/>
          </p:nvPr>
        </p:nvSpPr>
        <p:spPr>
          <a:xfrm>
            <a:off x="1297500" y="1218000"/>
            <a:ext cx="7038900" cy="3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As we’ve seen last time, we’re allowed to mutably borrow variables as many times as we want, what’s up with that?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To explain this, we need to introduce Lifetimes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Every variable in Rust has a Lifetime: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“A </a:t>
            </a:r>
            <a:r>
              <a:rPr i="1" lang="de" sz="1200">
                <a:latin typeface="Arial"/>
                <a:ea typeface="Arial"/>
                <a:cs typeface="Arial"/>
                <a:sym typeface="Arial"/>
              </a:rPr>
              <a:t>lifetime</a:t>
            </a:r>
            <a:r>
              <a:rPr lang="de" sz="1200">
                <a:latin typeface="Arial"/>
                <a:ea typeface="Arial"/>
                <a:cs typeface="Arial"/>
                <a:sym typeface="Arial"/>
              </a:rPr>
              <a:t> is a construct of the compiler (or more specifically, its </a:t>
            </a:r>
            <a:r>
              <a:rPr i="1" lang="de" sz="1200">
                <a:latin typeface="Arial"/>
                <a:ea typeface="Arial"/>
                <a:cs typeface="Arial"/>
                <a:sym typeface="Arial"/>
              </a:rPr>
              <a:t>borrow checker</a:t>
            </a:r>
            <a:r>
              <a:rPr lang="de" sz="1200">
                <a:latin typeface="Arial"/>
                <a:ea typeface="Arial"/>
                <a:cs typeface="Arial"/>
                <a:sym typeface="Arial"/>
              </a:rPr>
              <a:t>) uses to ensure all borrows are valid. Specifically, a variable's lifetime begins when it is created and ends when it is destroyed.” - Rust Docs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This is where things get tricky, and very complicated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For a very long time, the following definitions will suffice: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Lifetime for a variable: Usually the code block it is defined in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Lifetime for a borrow: The time between using it for the first* and the last time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Variables can be borrowed in their lifetimes only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Those definitions need to be expanded over time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For now: The Compiler will take care of figuring out those lifetimes, we don’t need to do anything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5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Lifetimes</a:t>
            </a:r>
            <a:endParaRPr/>
          </a:p>
        </p:txBody>
      </p:sp>
      <p:sp>
        <p:nvSpPr>
          <p:cNvPr id="577" name="Google Shape;577;p60"/>
          <p:cNvSpPr txBox="1"/>
          <p:nvPr>
            <p:ph idx="1" type="body"/>
          </p:nvPr>
        </p:nvSpPr>
        <p:spPr>
          <a:xfrm>
            <a:off x="1297500" y="1218000"/>
            <a:ext cx="7038900" cy="3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As we’ve seen last time, we’re allowed to mutably borrow variables as many times as we want, what’s up with that?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To explain this, we need to introduce Lifetimes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Every variable in Rust has a Lifetime: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“A </a:t>
            </a:r>
            <a:r>
              <a:rPr i="1" lang="de" sz="1200">
                <a:latin typeface="Arial"/>
                <a:ea typeface="Arial"/>
                <a:cs typeface="Arial"/>
                <a:sym typeface="Arial"/>
              </a:rPr>
              <a:t>lifetime</a:t>
            </a:r>
            <a:r>
              <a:rPr lang="de" sz="1200">
                <a:latin typeface="Arial"/>
                <a:ea typeface="Arial"/>
                <a:cs typeface="Arial"/>
                <a:sym typeface="Arial"/>
              </a:rPr>
              <a:t> is a construct of the compiler (or more specifically, its </a:t>
            </a:r>
            <a:r>
              <a:rPr i="1" lang="de" sz="1200">
                <a:latin typeface="Arial"/>
                <a:ea typeface="Arial"/>
                <a:cs typeface="Arial"/>
                <a:sym typeface="Arial"/>
              </a:rPr>
              <a:t>borrow checker</a:t>
            </a:r>
            <a:r>
              <a:rPr lang="de" sz="1200">
                <a:latin typeface="Arial"/>
                <a:ea typeface="Arial"/>
                <a:cs typeface="Arial"/>
                <a:sym typeface="Arial"/>
              </a:rPr>
              <a:t>) uses to ensure all borrows are valid. Specifically, a variable's lifetime begins when it is created and ends when it is destroyed.” - Rust Docs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This is where things get tricky, and very complicated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For a very long time, the following definitions will suffice: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Lifetime for a variable: Usually the code block it is defined in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Lifetime for a borrow: The time between using it for the first* and the last time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Variables can be borrowed in their lifetimes only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Those definitions need to be expanded over time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For now: The Compiler will take care of figuring out those lifetimes, we don’t need to do anything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Borrow only counts towards the Borrow Checker rules in its lifetime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6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6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Lifetimes</a:t>
            </a:r>
            <a:endParaRPr/>
          </a:p>
        </p:txBody>
      </p:sp>
      <p:sp>
        <p:nvSpPr>
          <p:cNvPr id="584" name="Google Shape;584;p6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85" name="Google Shape;58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252575"/>
            <a:ext cx="5791550" cy="2333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61"/>
          <p:cNvSpPr txBox="1"/>
          <p:nvPr>
            <p:ph idx="1" type="body"/>
          </p:nvPr>
        </p:nvSpPr>
        <p:spPr>
          <a:xfrm>
            <a:off x="1297500" y="1218000"/>
            <a:ext cx="7038900" cy="3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For a very long time, the following definitions will suffice: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Lifetime for a variable: Usually the code block it is defined in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Lifetime for a borrow: The time between using it for the first* and the last time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Variables can be borrowed in their lifetimes only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Recap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Revisiting References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de"/>
              <a:t>Lifetimes</a:t>
            </a:r>
            <a:endParaRPr/>
          </a:p>
        </p:txBody>
      </p:sp>
      <p:sp>
        <p:nvSpPr>
          <p:cNvPr id="163" name="Google Shape;163;p1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6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Lifetimes</a:t>
            </a:r>
            <a:endParaRPr/>
          </a:p>
        </p:txBody>
      </p:sp>
      <p:sp>
        <p:nvSpPr>
          <p:cNvPr id="592" name="Google Shape;592;p6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93" name="Google Shape;59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252575"/>
            <a:ext cx="5791550" cy="2333825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62"/>
          <p:cNvSpPr/>
          <p:nvPr/>
        </p:nvSpPr>
        <p:spPr>
          <a:xfrm>
            <a:off x="1707700" y="2618825"/>
            <a:ext cx="138900" cy="1577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5" name="Google Shape;595;p62"/>
          <p:cNvSpPr txBox="1"/>
          <p:nvPr/>
        </p:nvSpPr>
        <p:spPr>
          <a:xfrm>
            <a:off x="333625" y="3215075"/>
            <a:ext cx="1828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lifetime of vector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6" name="Google Shape;596;p62"/>
          <p:cNvSpPr txBox="1"/>
          <p:nvPr>
            <p:ph idx="1" type="body"/>
          </p:nvPr>
        </p:nvSpPr>
        <p:spPr>
          <a:xfrm>
            <a:off x="1297500" y="1218000"/>
            <a:ext cx="7038900" cy="3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For a very long time, the following definitions will suffice: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Lifetime for a variable: Usually the code block it is defined in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Lifetime for a borrow: The time between using it for the first* and the last time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Variables can be borrowed in their lifetimes only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6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Lifetimes</a:t>
            </a:r>
            <a:endParaRPr/>
          </a:p>
        </p:txBody>
      </p:sp>
      <p:sp>
        <p:nvSpPr>
          <p:cNvPr id="602" name="Google Shape;602;p6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03" name="Google Shape;603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252575"/>
            <a:ext cx="5791550" cy="2333825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63"/>
          <p:cNvSpPr/>
          <p:nvPr/>
        </p:nvSpPr>
        <p:spPr>
          <a:xfrm>
            <a:off x="7049025" y="3003800"/>
            <a:ext cx="69600" cy="299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5" name="Google Shape;605;p63"/>
          <p:cNvSpPr/>
          <p:nvPr/>
        </p:nvSpPr>
        <p:spPr>
          <a:xfrm>
            <a:off x="7049025" y="3323263"/>
            <a:ext cx="69600" cy="299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6" name="Google Shape;606;p63"/>
          <p:cNvSpPr/>
          <p:nvPr/>
        </p:nvSpPr>
        <p:spPr>
          <a:xfrm>
            <a:off x="7049025" y="3642738"/>
            <a:ext cx="69600" cy="299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7" name="Google Shape;607;p63"/>
          <p:cNvSpPr/>
          <p:nvPr/>
        </p:nvSpPr>
        <p:spPr>
          <a:xfrm>
            <a:off x="7049025" y="3962213"/>
            <a:ext cx="69600" cy="299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8" name="Google Shape;608;p63"/>
          <p:cNvSpPr txBox="1"/>
          <p:nvPr/>
        </p:nvSpPr>
        <p:spPr>
          <a:xfrm>
            <a:off x="7145300" y="2961050"/>
            <a:ext cx="153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mut 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v1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9" name="Google Shape;609;p63"/>
          <p:cNvSpPr txBox="1"/>
          <p:nvPr/>
        </p:nvSpPr>
        <p:spPr>
          <a:xfrm>
            <a:off x="7145300" y="3280513"/>
            <a:ext cx="153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mut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v2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0" name="Google Shape;610;p63"/>
          <p:cNvSpPr txBox="1"/>
          <p:nvPr/>
        </p:nvSpPr>
        <p:spPr>
          <a:xfrm>
            <a:off x="7145300" y="3599988"/>
            <a:ext cx="153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mut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v3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1" name="Google Shape;611;p63"/>
          <p:cNvSpPr txBox="1"/>
          <p:nvPr/>
        </p:nvSpPr>
        <p:spPr>
          <a:xfrm>
            <a:off x="7145300" y="3919463"/>
            <a:ext cx="153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mut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v4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2" name="Google Shape;612;p63"/>
          <p:cNvSpPr/>
          <p:nvPr/>
        </p:nvSpPr>
        <p:spPr>
          <a:xfrm>
            <a:off x="1707700" y="2618825"/>
            <a:ext cx="138900" cy="1577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3" name="Google Shape;613;p63"/>
          <p:cNvSpPr txBox="1"/>
          <p:nvPr/>
        </p:nvSpPr>
        <p:spPr>
          <a:xfrm>
            <a:off x="333625" y="3215075"/>
            <a:ext cx="1828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lifetime of vector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4" name="Google Shape;614;p63"/>
          <p:cNvSpPr txBox="1"/>
          <p:nvPr>
            <p:ph idx="1" type="body"/>
          </p:nvPr>
        </p:nvSpPr>
        <p:spPr>
          <a:xfrm>
            <a:off x="1297500" y="1218000"/>
            <a:ext cx="7038900" cy="3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For a very long time, the following definitions will suffice: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Lifetime for a variable: Usually the code block it is defined in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Lifetime for a borrow: The time between using it for the first* and the last time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Variables can be borrowed in their lifetimes only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9" name="Google Shape;619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7700" y="2226301"/>
            <a:ext cx="5425751" cy="2493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Google Shape;620;p6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Lifetimes</a:t>
            </a:r>
            <a:endParaRPr/>
          </a:p>
        </p:txBody>
      </p:sp>
      <p:sp>
        <p:nvSpPr>
          <p:cNvPr id="621" name="Google Shape;621;p6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2" name="Google Shape;622;p64"/>
          <p:cNvSpPr txBox="1"/>
          <p:nvPr>
            <p:ph idx="1" type="body"/>
          </p:nvPr>
        </p:nvSpPr>
        <p:spPr>
          <a:xfrm>
            <a:off x="1297500" y="1218000"/>
            <a:ext cx="7038900" cy="3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For a very long time, the following definitions will suffice: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Lifetime for a variable: Usually the code block it is defined in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Lifetime for a borrow: The time between using it for the first* and the last time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Variables can be borrowed in their lifetimes only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7" name="Google Shape;627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7700" y="2226301"/>
            <a:ext cx="5425751" cy="2493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6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Lifetimes</a:t>
            </a:r>
            <a:endParaRPr/>
          </a:p>
        </p:txBody>
      </p:sp>
      <p:sp>
        <p:nvSpPr>
          <p:cNvPr id="629" name="Google Shape;629;p6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0" name="Google Shape;630;p65"/>
          <p:cNvSpPr/>
          <p:nvPr/>
        </p:nvSpPr>
        <p:spPr>
          <a:xfrm>
            <a:off x="2071275" y="2571750"/>
            <a:ext cx="138900" cy="1854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1" name="Google Shape;631;p65"/>
          <p:cNvSpPr txBox="1"/>
          <p:nvPr/>
        </p:nvSpPr>
        <p:spPr>
          <a:xfrm>
            <a:off x="595600" y="3280525"/>
            <a:ext cx="1828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lifetime of vector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2" name="Google Shape;632;p65"/>
          <p:cNvSpPr txBox="1"/>
          <p:nvPr>
            <p:ph idx="1" type="body"/>
          </p:nvPr>
        </p:nvSpPr>
        <p:spPr>
          <a:xfrm>
            <a:off x="1297500" y="1218000"/>
            <a:ext cx="7038900" cy="3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For a very long time, the following definitions will suffice: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Lifetime for a variable: Usually the code block it is defined in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Lifetime for a borrow: The time between using it for the first* and the last time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Variables can be borrowed in their lifetimes only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66"/>
          <p:cNvSpPr txBox="1"/>
          <p:nvPr>
            <p:ph idx="1" type="body"/>
          </p:nvPr>
        </p:nvSpPr>
        <p:spPr>
          <a:xfrm>
            <a:off x="1297500" y="1218000"/>
            <a:ext cx="7038900" cy="3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For a very long time, the following definitions will suffice: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Lifetime for a variable: Usually the code block it is defined in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Lifetime for a borrow: The time between using it for the first* and the last time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Variables can be borrowed in their lifetimes only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8" name="Google Shape;638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7700" y="2226301"/>
            <a:ext cx="5425751" cy="2493325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p6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Lifetimes</a:t>
            </a:r>
            <a:endParaRPr/>
          </a:p>
        </p:txBody>
      </p:sp>
      <p:sp>
        <p:nvSpPr>
          <p:cNvPr id="640" name="Google Shape;640;p6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1" name="Google Shape;641;p66"/>
          <p:cNvSpPr/>
          <p:nvPr/>
        </p:nvSpPr>
        <p:spPr>
          <a:xfrm>
            <a:off x="7049025" y="2928925"/>
            <a:ext cx="69600" cy="1497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2" name="Google Shape;642;p66"/>
          <p:cNvSpPr txBox="1"/>
          <p:nvPr/>
        </p:nvSpPr>
        <p:spPr>
          <a:xfrm>
            <a:off x="7133450" y="3485125"/>
            <a:ext cx="153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mut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v1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3" name="Google Shape;643;p66"/>
          <p:cNvSpPr/>
          <p:nvPr/>
        </p:nvSpPr>
        <p:spPr>
          <a:xfrm>
            <a:off x="2071275" y="2571750"/>
            <a:ext cx="138900" cy="1854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4" name="Google Shape;644;p66"/>
          <p:cNvSpPr txBox="1"/>
          <p:nvPr/>
        </p:nvSpPr>
        <p:spPr>
          <a:xfrm>
            <a:off x="595600" y="3280525"/>
            <a:ext cx="1828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lifetime of vector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7"/>
          <p:cNvSpPr txBox="1"/>
          <p:nvPr>
            <p:ph idx="1" type="body"/>
          </p:nvPr>
        </p:nvSpPr>
        <p:spPr>
          <a:xfrm>
            <a:off x="1297500" y="1218000"/>
            <a:ext cx="7038900" cy="3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For a very long time, the following definitions will suffice: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Lifetime for a variable: Usually the code block it is defined in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Lifetime for a borrow: The time between using it for the first* and the last time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Variables can be borrowed in their lifetimes only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0" name="Google Shape;650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7700" y="2226301"/>
            <a:ext cx="5425751" cy="2493325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Google Shape;651;p6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Lifetimes</a:t>
            </a:r>
            <a:endParaRPr/>
          </a:p>
        </p:txBody>
      </p:sp>
      <p:sp>
        <p:nvSpPr>
          <p:cNvPr id="652" name="Google Shape;652;p6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3" name="Google Shape;653;p67"/>
          <p:cNvSpPr/>
          <p:nvPr/>
        </p:nvSpPr>
        <p:spPr>
          <a:xfrm>
            <a:off x="7049025" y="2928925"/>
            <a:ext cx="69600" cy="1497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4" name="Google Shape;654;p67"/>
          <p:cNvSpPr txBox="1"/>
          <p:nvPr/>
        </p:nvSpPr>
        <p:spPr>
          <a:xfrm>
            <a:off x="7133450" y="3485125"/>
            <a:ext cx="153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mut 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v1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5" name="Google Shape;655;p67"/>
          <p:cNvSpPr/>
          <p:nvPr/>
        </p:nvSpPr>
        <p:spPr>
          <a:xfrm>
            <a:off x="2071275" y="2571750"/>
            <a:ext cx="138900" cy="1854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6" name="Google Shape;656;p67"/>
          <p:cNvSpPr txBox="1"/>
          <p:nvPr/>
        </p:nvSpPr>
        <p:spPr>
          <a:xfrm>
            <a:off x="595600" y="3280525"/>
            <a:ext cx="1828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lifetime of vector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7" name="Google Shape;657;p67"/>
          <p:cNvSpPr/>
          <p:nvPr/>
        </p:nvSpPr>
        <p:spPr>
          <a:xfrm>
            <a:off x="7753800" y="3208400"/>
            <a:ext cx="48600" cy="299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8" name="Google Shape;658;p67"/>
          <p:cNvSpPr/>
          <p:nvPr/>
        </p:nvSpPr>
        <p:spPr>
          <a:xfrm>
            <a:off x="7753800" y="3527875"/>
            <a:ext cx="48600" cy="299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9" name="Google Shape;659;p67"/>
          <p:cNvSpPr/>
          <p:nvPr/>
        </p:nvSpPr>
        <p:spPr>
          <a:xfrm>
            <a:off x="7753800" y="3847350"/>
            <a:ext cx="48600" cy="299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0" name="Google Shape;660;p67"/>
          <p:cNvSpPr txBox="1"/>
          <p:nvPr/>
        </p:nvSpPr>
        <p:spPr>
          <a:xfrm>
            <a:off x="7820976" y="3165650"/>
            <a:ext cx="1070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mut 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1" name="Google Shape;661;p67"/>
          <p:cNvSpPr txBox="1"/>
          <p:nvPr/>
        </p:nvSpPr>
        <p:spPr>
          <a:xfrm>
            <a:off x="7820976" y="3485125"/>
            <a:ext cx="1070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mut 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v3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2" name="Google Shape;662;p67"/>
          <p:cNvSpPr txBox="1"/>
          <p:nvPr/>
        </p:nvSpPr>
        <p:spPr>
          <a:xfrm>
            <a:off x="7820976" y="3804600"/>
            <a:ext cx="1070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mut</a:t>
            </a: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v4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68"/>
          <p:cNvSpPr txBox="1"/>
          <p:nvPr>
            <p:ph idx="1" type="body"/>
          </p:nvPr>
        </p:nvSpPr>
        <p:spPr>
          <a:xfrm>
            <a:off x="1297500" y="1218000"/>
            <a:ext cx="7038900" cy="3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For a very long time, the following definitions will suffice: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Lifetime for a variable: Usually the code block it is defined in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Lifetime for a borrow: The time between using it for the first* and the last time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Variables can be borrowed in their lifetimes only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8" name="Google Shape;668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7700" y="2226301"/>
            <a:ext cx="5425751" cy="2493325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6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Lifetimes</a:t>
            </a:r>
            <a:endParaRPr/>
          </a:p>
        </p:txBody>
      </p:sp>
      <p:sp>
        <p:nvSpPr>
          <p:cNvPr id="670" name="Google Shape;670;p6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1" name="Google Shape;671;p68"/>
          <p:cNvSpPr/>
          <p:nvPr/>
        </p:nvSpPr>
        <p:spPr>
          <a:xfrm>
            <a:off x="7049025" y="2928925"/>
            <a:ext cx="69600" cy="1497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2" name="Google Shape;672;p68"/>
          <p:cNvSpPr txBox="1"/>
          <p:nvPr/>
        </p:nvSpPr>
        <p:spPr>
          <a:xfrm>
            <a:off x="7133450" y="3485125"/>
            <a:ext cx="153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mut v1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3" name="Google Shape;673;p68"/>
          <p:cNvSpPr/>
          <p:nvPr/>
        </p:nvSpPr>
        <p:spPr>
          <a:xfrm>
            <a:off x="2071275" y="2571750"/>
            <a:ext cx="138900" cy="1854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4" name="Google Shape;674;p68"/>
          <p:cNvSpPr txBox="1"/>
          <p:nvPr/>
        </p:nvSpPr>
        <p:spPr>
          <a:xfrm>
            <a:off x="595600" y="3280525"/>
            <a:ext cx="1828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lifetime of vector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5" name="Google Shape;675;p68"/>
          <p:cNvSpPr/>
          <p:nvPr/>
        </p:nvSpPr>
        <p:spPr>
          <a:xfrm>
            <a:off x="7753800" y="3208400"/>
            <a:ext cx="48600" cy="299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6" name="Google Shape;676;p68"/>
          <p:cNvSpPr/>
          <p:nvPr/>
        </p:nvSpPr>
        <p:spPr>
          <a:xfrm>
            <a:off x="7753800" y="3527875"/>
            <a:ext cx="48600" cy="299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7" name="Google Shape;677;p68"/>
          <p:cNvSpPr/>
          <p:nvPr/>
        </p:nvSpPr>
        <p:spPr>
          <a:xfrm>
            <a:off x="7753800" y="3847350"/>
            <a:ext cx="48600" cy="299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8" name="Google Shape;678;p68"/>
          <p:cNvSpPr txBox="1"/>
          <p:nvPr/>
        </p:nvSpPr>
        <p:spPr>
          <a:xfrm>
            <a:off x="7820976" y="3165650"/>
            <a:ext cx="1070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mut v2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9" name="Google Shape;679;p68"/>
          <p:cNvSpPr txBox="1"/>
          <p:nvPr/>
        </p:nvSpPr>
        <p:spPr>
          <a:xfrm>
            <a:off x="7820976" y="3485125"/>
            <a:ext cx="1070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mut v3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0" name="Google Shape;680;p68"/>
          <p:cNvSpPr txBox="1"/>
          <p:nvPr/>
        </p:nvSpPr>
        <p:spPr>
          <a:xfrm>
            <a:off x="7820976" y="3804600"/>
            <a:ext cx="1070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mut v4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81" name="Google Shape;681;p68"/>
          <p:cNvCxnSpPr/>
          <p:nvPr/>
        </p:nvCxnSpPr>
        <p:spPr>
          <a:xfrm flipH="1">
            <a:off x="7140000" y="2052075"/>
            <a:ext cx="534600" cy="109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2" name="Google Shape;682;p68"/>
          <p:cNvCxnSpPr/>
          <p:nvPr/>
        </p:nvCxnSpPr>
        <p:spPr>
          <a:xfrm>
            <a:off x="7669250" y="2057425"/>
            <a:ext cx="58800" cy="10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3" name="Google Shape;683;p68"/>
          <p:cNvSpPr txBox="1"/>
          <p:nvPr/>
        </p:nvSpPr>
        <p:spPr>
          <a:xfrm>
            <a:off x="7498150" y="1725925"/>
            <a:ext cx="1516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Lifetimes overlap!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69"/>
          <p:cNvSpPr txBox="1"/>
          <p:nvPr>
            <p:ph idx="1" type="body"/>
          </p:nvPr>
        </p:nvSpPr>
        <p:spPr>
          <a:xfrm>
            <a:off x="1297500" y="1218000"/>
            <a:ext cx="7038900" cy="3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For a very long time, the following definitions will suffice: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Lifetime for a variable: Usually the code block it is defined in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Lifetime for a borrow: The time between using it for the first* and the last time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Variables can be borrowed in their lifetimes only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6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Lifetimes</a:t>
            </a:r>
            <a:endParaRPr/>
          </a:p>
        </p:txBody>
      </p:sp>
      <p:sp>
        <p:nvSpPr>
          <p:cNvPr id="690" name="Google Shape;690;p6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91" name="Google Shape;691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181770"/>
            <a:ext cx="3216850" cy="265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70"/>
          <p:cNvSpPr txBox="1"/>
          <p:nvPr>
            <p:ph idx="1" type="body"/>
          </p:nvPr>
        </p:nvSpPr>
        <p:spPr>
          <a:xfrm>
            <a:off x="1297500" y="1218000"/>
            <a:ext cx="7038900" cy="3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For a very long time, the following definitions will suffice: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Lifetime for a variable: Usually the code block it is defined in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Lifetime for a borrow: The time between using it for the first* and the last time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Variables can be borrowed in their lifetimes only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7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Correcting session 02</a:t>
            </a:r>
            <a:endParaRPr/>
          </a:p>
        </p:txBody>
      </p:sp>
      <p:sp>
        <p:nvSpPr>
          <p:cNvPr id="698" name="Google Shape;698;p7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99" name="Google Shape;699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181770"/>
            <a:ext cx="3216850" cy="2654525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p70"/>
          <p:cNvSpPr txBox="1"/>
          <p:nvPr/>
        </p:nvSpPr>
        <p:spPr>
          <a:xfrm>
            <a:off x="5081475" y="2310000"/>
            <a:ext cx="3673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Whoops :^)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 session 02 I told you that you can’t do that!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01" name="Google Shape;701;p70"/>
          <p:cNvCxnSpPr/>
          <p:nvPr/>
        </p:nvCxnSpPr>
        <p:spPr>
          <a:xfrm rot="10800000">
            <a:off x="3664600" y="2682825"/>
            <a:ext cx="1443600" cy="19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71"/>
          <p:cNvSpPr txBox="1"/>
          <p:nvPr>
            <p:ph idx="1" type="body"/>
          </p:nvPr>
        </p:nvSpPr>
        <p:spPr>
          <a:xfrm>
            <a:off x="1297500" y="1218000"/>
            <a:ext cx="7038900" cy="3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For a very long time, the following definitions will suffice: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Lifetime for a variable: Usually the code block it is defined in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Lifetime for a borrow: The time between using it for the first* and the last time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Variables can be borrowed in their lifetimes only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7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Correcting session 02</a:t>
            </a:r>
            <a:endParaRPr/>
          </a:p>
        </p:txBody>
      </p:sp>
      <p:sp>
        <p:nvSpPr>
          <p:cNvPr id="708" name="Google Shape;708;p7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09" name="Google Shape;709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181770"/>
            <a:ext cx="3216850" cy="2654525"/>
          </a:xfrm>
          <a:prstGeom prst="rect">
            <a:avLst/>
          </a:prstGeom>
          <a:noFill/>
          <a:ln>
            <a:noFill/>
          </a:ln>
        </p:spPr>
      </p:pic>
      <p:sp>
        <p:nvSpPr>
          <p:cNvPr id="710" name="Google Shape;710;p71"/>
          <p:cNvSpPr txBox="1"/>
          <p:nvPr/>
        </p:nvSpPr>
        <p:spPr>
          <a:xfrm>
            <a:off x="5081475" y="2310000"/>
            <a:ext cx="3673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Whoops :^)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 session 02 I told you that you can’t do that!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Well, you can, as long as you assign something to the variable before using it.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11" name="Google Shape;711;p71"/>
          <p:cNvCxnSpPr/>
          <p:nvPr/>
        </p:nvCxnSpPr>
        <p:spPr>
          <a:xfrm rot="10800000">
            <a:off x="3664600" y="2682825"/>
            <a:ext cx="1443600" cy="19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Recap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Revisiting References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de"/>
              <a:t>Lifetimes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Functions</a:t>
            </a:r>
            <a:endParaRPr/>
          </a:p>
        </p:txBody>
      </p:sp>
      <p:sp>
        <p:nvSpPr>
          <p:cNvPr id="170" name="Google Shape;170;p1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72"/>
          <p:cNvSpPr txBox="1"/>
          <p:nvPr>
            <p:ph idx="1" type="body"/>
          </p:nvPr>
        </p:nvSpPr>
        <p:spPr>
          <a:xfrm>
            <a:off x="1297500" y="1218000"/>
            <a:ext cx="7038900" cy="3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For a very long time, the following definitions will suffice: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Lifetime for a variable: Usually the code block it is defined in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Lifetime for a borrow: The time between using it for the first* and the last time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Variables can be borrowed in their lifetimes only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7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Correcting session 02</a:t>
            </a:r>
            <a:endParaRPr/>
          </a:p>
        </p:txBody>
      </p:sp>
      <p:sp>
        <p:nvSpPr>
          <p:cNvPr id="718" name="Google Shape;718;p7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19" name="Google Shape;719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181770"/>
            <a:ext cx="3216850" cy="2654525"/>
          </a:xfrm>
          <a:prstGeom prst="rect">
            <a:avLst/>
          </a:prstGeom>
          <a:noFill/>
          <a:ln>
            <a:noFill/>
          </a:ln>
        </p:spPr>
      </p:pic>
      <p:sp>
        <p:nvSpPr>
          <p:cNvPr id="720" name="Google Shape;720;p72"/>
          <p:cNvSpPr txBox="1"/>
          <p:nvPr/>
        </p:nvSpPr>
        <p:spPr>
          <a:xfrm>
            <a:off x="5081475" y="2310000"/>
            <a:ext cx="36732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Whoops :^)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 session 02 I told you that you can’t do that!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Well, you can, as long as you assign something to the variable before using it.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assign to rb here.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21" name="Google Shape;721;p72"/>
          <p:cNvCxnSpPr/>
          <p:nvPr/>
        </p:nvCxnSpPr>
        <p:spPr>
          <a:xfrm rot="10800000">
            <a:off x="3664600" y="2682825"/>
            <a:ext cx="1443600" cy="19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2" name="Google Shape;722;p72"/>
          <p:cNvCxnSpPr/>
          <p:nvPr/>
        </p:nvCxnSpPr>
        <p:spPr>
          <a:xfrm rot="10800000">
            <a:off x="3552275" y="3688150"/>
            <a:ext cx="156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73"/>
          <p:cNvSpPr txBox="1"/>
          <p:nvPr>
            <p:ph idx="1" type="body"/>
          </p:nvPr>
        </p:nvSpPr>
        <p:spPr>
          <a:xfrm>
            <a:off x="1297500" y="1218000"/>
            <a:ext cx="7038900" cy="3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For a very long time, the following definitions will suffice: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Lifetime for a variable: Usually the code block it is defined in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Lifetime for a borrow: The time between using it for the first* and the last time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Variables can be borrowed in their lifetimes only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7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Correcting session 02</a:t>
            </a:r>
            <a:endParaRPr/>
          </a:p>
        </p:txBody>
      </p:sp>
      <p:sp>
        <p:nvSpPr>
          <p:cNvPr id="729" name="Google Shape;729;p7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30" name="Google Shape;730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181770"/>
            <a:ext cx="3216850" cy="2654525"/>
          </a:xfrm>
          <a:prstGeom prst="rect">
            <a:avLst/>
          </a:prstGeom>
          <a:noFill/>
          <a:ln>
            <a:noFill/>
          </a:ln>
        </p:spPr>
      </p:pic>
      <p:sp>
        <p:nvSpPr>
          <p:cNvPr id="731" name="Google Shape;731;p73"/>
          <p:cNvSpPr txBox="1"/>
          <p:nvPr/>
        </p:nvSpPr>
        <p:spPr>
          <a:xfrm>
            <a:off x="5081475" y="2310000"/>
            <a:ext cx="36732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Whoops :^)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 session 02 I told you that you can’t do that!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Well, you can, as long as you assign something to the variable before using it.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assign to rb here.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use rb here.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32" name="Google Shape;732;p73"/>
          <p:cNvCxnSpPr/>
          <p:nvPr/>
        </p:nvCxnSpPr>
        <p:spPr>
          <a:xfrm rot="10800000">
            <a:off x="3664600" y="2682825"/>
            <a:ext cx="1443600" cy="19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3" name="Google Shape;733;p73"/>
          <p:cNvCxnSpPr/>
          <p:nvPr/>
        </p:nvCxnSpPr>
        <p:spPr>
          <a:xfrm rot="10800000">
            <a:off x="3552275" y="3688150"/>
            <a:ext cx="156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4" name="Google Shape;734;p73"/>
          <p:cNvCxnSpPr/>
          <p:nvPr/>
        </p:nvCxnSpPr>
        <p:spPr>
          <a:xfrm flipH="1">
            <a:off x="4504125" y="4078475"/>
            <a:ext cx="620100" cy="24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74"/>
          <p:cNvSpPr txBox="1"/>
          <p:nvPr>
            <p:ph idx="1" type="body"/>
          </p:nvPr>
        </p:nvSpPr>
        <p:spPr>
          <a:xfrm>
            <a:off x="1297500" y="1218000"/>
            <a:ext cx="7038900" cy="3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For a very long time, the following definitions will suffice: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Lifetime for a variable: Usually the code block it is defined in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Lifetime for a borrow: The time between using it for the first* and the last time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Variables can be borrowed in their lifetimes only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7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Correcting session 02</a:t>
            </a:r>
            <a:endParaRPr/>
          </a:p>
        </p:txBody>
      </p:sp>
      <p:sp>
        <p:nvSpPr>
          <p:cNvPr id="741" name="Google Shape;741;p7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42" name="Google Shape;742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181770"/>
            <a:ext cx="3216850" cy="2654525"/>
          </a:xfrm>
          <a:prstGeom prst="rect">
            <a:avLst/>
          </a:prstGeom>
          <a:noFill/>
          <a:ln>
            <a:noFill/>
          </a:ln>
        </p:spPr>
      </p:pic>
      <p:sp>
        <p:nvSpPr>
          <p:cNvPr id="743" name="Google Shape;743;p74"/>
          <p:cNvSpPr txBox="1"/>
          <p:nvPr/>
        </p:nvSpPr>
        <p:spPr>
          <a:xfrm>
            <a:off x="5081475" y="2310000"/>
            <a:ext cx="36732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Whoops :^)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 session 02 I told you that you can’t do that!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Well, you can, as long as you assign something to the variable before using it.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assign to rb here.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use rb here.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44" name="Google Shape;744;p74"/>
          <p:cNvCxnSpPr/>
          <p:nvPr/>
        </p:nvCxnSpPr>
        <p:spPr>
          <a:xfrm rot="10800000">
            <a:off x="3664600" y="2682825"/>
            <a:ext cx="1443600" cy="19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5" name="Google Shape;745;p74"/>
          <p:cNvCxnSpPr/>
          <p:nvPr/>
        </p:nvCxnSpPr>
        <p:spPr>
          <a:xfrm rot="10800000">
            <a:off x="3552275" y="3688150"/>
            <a:ext cx="156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6" name="Google Shape;746;p74"/>
          <p:cNvCxnSpPr/>
          <p:nvPr/>
        </p:nvCxnSpPr>
        <p:spPr>
          <a:xfrm flipH="1">
            <a:off x="4504125" y="4078475"/>
            <a:ext cx="620100" cy="24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7" name="Google Shape;747;p74"/>
          <p:cNvSpPr txBox="1"/>
          <p:nvPr/>
        </p:nvSpPr>
        <p:spPr>
          <a:xfrm>
            <a:off x="6188225" y="4249575"/>
            <a:ext cx="2981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Sorry for the confusion :^)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75"/>
          <p:cNvSpPr txBox="1"/>
          <p:nvPr>
            <p:ph idx="1" type="body"/>
          </p:nvPr>
        </p:nvSpPr>
        <p:spPr>
          <a:xfrm>
            <a:off x="1297500" y="1218000"/>
            <a:ext cx="7038900" cy="3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For a very long time, the following definitions will suffice: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Lifetime for a variable: Usually the code block it is defined in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Lifetime for a borrow: The time between using it for the first* and the last time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Variables can be borrowed in their lifetimes only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7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Lifetimes</a:t>
            </a:r>
            <a:endParaRPr/>
          </a:p>
        </p:txBody>
      </p:sp>
      <p:sp>
        <p:nvSpPr>
          <p:cNvPr id="754" name="Google Shape;754;p7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55" name="Google Shape;755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181770"/>
            <a:ext cx="3216850" cy="2654525"/>
          </a:xfrm>
          <a:prstGeom prst="rect">
            <a:avLst/>
          </a:prstGeom>
          <a:noFill/>
          <a:ln>
            <a:noFill/>
          </a:ln>
        </p:spPr>
      </p:pic>
      <p:sp>
        <p:nvSpPr>
          <p:cNvPr id="756" name="Google Shape;756;p75"/>
          <p:cNvSpPr/>
          <p:nvPr/>
        </p:nvSpPr>
        <p:spPr>
          <a:xfrm>
            <a:off x="1750475" y="2517250"/>
            <a:ext cx="64200" cy="1994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7" name="Google Shape;757;p75"/>
          <p:cNvSpPr txBox="1"/>
          <p:nvPr/>
        </p:nvSpPr>
        <p:spPr>
          <a:xfrm>
            <a:off x="606300" y="3316588"/>
            <a:ext cx="1454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lifetime of rb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76"/>
          <p:cNvSpPr txBox="1"/>
          <p:nvPr>
            <p:ph idx="1" type="body"/>
          </p:nvPr>
        </p:nvSpPr>
        <p:spPr>
          <a:xfrm>
            <a:off x="1297500" y="1218000"/>
            <a:ext cx="7038900" cy="3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For a very long time, the following definitions will suffice: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Lifetime for a variable: Usually the code block it is defined in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Lifetime for a borrow: The time between using it for the first* and the last time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Variables can be borrowed in their lifetimes only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7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Lifetimes</a:t>
            </a:r>
            <a:endParaRPr/>
          </a:p>
        </p:txBody>
      </p:sp>
      <p:sp>
        <p:nvSpPr>
          <p:cNvPr id="764" name="Google Shape;764;p7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65" name="Google Shape;765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181770"/>
            <a:ext cx="3216850" cy="2654525"/>
          </a:xfrm>
          <a:prstGeom prst="rect">
            <a:avLst/>
          </a:prstGeom>
          <a:noFill/>
          <a:ln>
            <a:noFill/>
          </a:ln>
        </p:spPr>
      </p:pic>
      <p:sp>
        <p:nvSpPr>
          <p:cNvPr id="766" name="Google Shape;766;p76"/>
          <p:cNvSpPr/>
          <p:nvPr/>
        </p:nvSpPr>
        <p:spPr>
          <a:xfrm>
            <a:off x="1750475" y="2517250"/>
            <a:ext cx="64200" cy="1994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7" name="Google Shape;767;p76"/>
          <p:cNvSpPr txBox="1"/>
          <p:nvPr/>
        </p:nvSpPr>
        <p:spPr>
          <a:xfrm>
            <a:off x="606300" y="3316588"/>
            <a:ext cx="1454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lifetime of rb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8" name="Google Shape;768;p76"/>
          <p:cNvSpPr/>
          <p:nvPr/>
        </p:nvSpPr>
        <p:spPr>
          <a:xfrm>
            <a:off x="4498675" y="3196275"/>
            <a:ext cx="73200" cy="588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9" name="Google Shape;769;p76"/>
          <p:cNvSpPr txBox="1"/>
          <p:nvPr/>
        </p:nvSpPr>
        <p:spPr>
          <a:xfrm>
            <a:off x="4600250" y="3297825"/>
            <a:ext cx="1358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lifetime of b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77"/>
          <p:cNvSpPr txBox="1"/>
          <p:nvPr>
            <p:ph idx="1" type="body"/>
          </p:nvPr>
        </p:nvSpPr>
        <p:spPr>
          <a:xfrm>
            <a:off x="1297500" y="1218000"/>
            <a:ext cx="7038900" cy="3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For a very long time, the following definitions will suffice: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Lifetime for a variable: Usually the code block it is defined in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Lifetime for a borrow: The time between using it for the first* and the last time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Variables can be borrowed in their lifetimes only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7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de"/>
              <a:t>Lifetimes</a:t>
            </a:r>
            <a:endParaRPr/>
          </a:p>
        </p:txBody>
      </p:sp>
      <p:sp>
        <p:nvSpPr>
          <p:cNvPr id="776" name="Google Shape;776;p7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77" name="Google Shape;777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181770"/>
            <a:ext cx="3216850" cy="2654525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Google Shape;778;p77"/>
          <p:cNvSpPr/>
          <p:nvPr/>
        </p:nvSpPr>
        <p:spPr>
          <a:xfrm>
            <a:off x="1750475" y="2517250"/>
            <a:ext cx="64200" cy="1994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9" name="Google Shape;779;p77"/>
          <p:cNvSpPr txBox="1"/>
          <p:nvPr/>
        </p:nvSpPr>
        <p:spPr>
          <a:xfrm>
            <a:off x="606300" y="3316588"/>
            <a:ext cx="1454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lifetime of rb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0" name="Google Shape;780;p77"/>
          <p:cNvSpPr/>
          <p:nvPr/>
        </p:nvSpPr>
        <p:spPr>
          <a:xfrm>
            <a:off x="4498675" y="3196275"/>
            <a:ext cx="73200" cy="588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1" name="Google Shape;781;p77"/>
          <p:cNvSpPr txBox="1"/>
          <p:nvPr/>
        </p:nvSpPr>
        <p:spPr>
          <a:xfrm>
            <a:off x="4600250" y="3297825"/>
            <a:ext cx="1358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lifetime of b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2" name="Google Shape;782;p77"/>
          <p:cNvSpPr txBox="1"/>
          <p:nvPr/>
        </p:nvSpPr>
        <p:spPr>
          <a:xfrm>
            <a:off x="4883625" y="3886000"/>
            <a:ext cx="3796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→ rb lives longer than b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→ b dropped at the end of its lifetime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→ Violates Rule 3, reference would be invalid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78"/>
          <p:cNvSpPr txBox="1"/>
          <p:nvPr>
            <p:ph idx="1" type="body"/>
          </p:nvPr>
        </p:nvSpPr>
        <p:spPr>
          <a:xfrm>
            <a:off x="1297500" y="1218000"/>
            <a:ext cx="7038900" cy="31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7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Functions - Basics</a:t>
            </a:r>
            <a:endParaRPr/>
          </a:p>
        </p:txBody>
      </p:sp>
      <p:sp>
        <p:nvSpPr>
          <p:cNvPr id="789" name="Google Shape;789;p7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79"/>
          <p:cNvSpPr txBox="1"/>
          <p:nvPr>
            <p:ph idx="1" type="body"/>
          </p:nvPr>
        </p:nvSpPr>
        <p:spPr>
          <a:xfrm>
            <a:off x="1297500" y="1218000"/>
            <a:ext cx="7038900" cy="31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Programming languages come with many Control Flow structures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7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Functions - Basics</a:t>
            </a:r>
            <a:endParaRPr/>
          </a:p>
        </p:txBody>
      </p:sp>
      <p:sp>
        <p:nvSpPr>
          <p:cNvPr id="796" name="Google Shape;796;p7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80"/>
          <p:cNvSpPr txBox="1"/>
          <p:nvPr>
            <p:ph idx="1" type="body"/>
          </p:nvPr>
        </p:nvSpPr>
        <p:spPr>
          <a:xfrm>
            <a:off x="1297500" y="1218000"/>
            <a:ext cx="7038900" cy="31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Programming languages come with many Control Flow structures</a:t>
            </a:r>
            <a:r>
              <a:rPr lang="de" sz="1200">
                <a:latin typeface="Arial"/>
                <a:ea typeface="Arial"/>
                <a:cs typeface="Arial"/>
                <a:sym typeface="Arial"/>
              </a:rPr>
              <a:t>, so far we covered: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if-statements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8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Functions - Basics</a:t>
            </a:r>
            <a:endParaRPr/>
          </a:p>
        </p:txBody>
      </p:sp>
      <p:sp>
        <p:nvSpPr>
          <p:cNvPr id="803" name="Google Shape;803;p8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81"/>
          <p:cNvSpPr txBox="1"/>
          <p:nvPr>
            <p:ph idx="1" type="body"/>
          </p:nvPr>
        </p:nvSpPr>
        <p:spPr>
          <a:xfrm>
            <a:off x="1297500" y="1218000"/>
            <a:ext cx="7038900" cy="31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Programming languages come with many Control Flow structures</a:t>
            </a:r>
            <a:r>
              <a:rPr lang="de" sz="1200">
                <a:latin typeface="Arial"/>
                <a:ea typeface="Arial"/>
                <a:cs typeface="Arial"/>
                <a:sym typeface="Arial"/>
              </a:rPr>
              <a:t>, so far we covered: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if-statements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loops, break, continue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8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Functions - Basics</a:t>
            </a:r>
            <a:endParaRPr/>
          </a:p>
        </p:txBody>
      </p:sp>
      <p:sp>
        <p:nvSpPr>
          <p:cNvPr id="810" name="Google Shape;810;p8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Recap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Revisiting References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de"/>
              <a:t>Lifetimes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Functions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de"/>
              <a:t>Basics</a:t>
            </a:r>
            <a:endParaRPr/>
          </a:p>
        </p:txBody>
      </p:sp>
      <p:sp>
        <p:nvSpPr>
          <p:cNvPr id="177" name="Google Shape;177;p1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82"/>
          <p:cNvSpPr txBox="1"/>
          <p:nvPr>
            <p:ph idx="1" type="body"/>
          </p:nvPr>
        </p:nvSpPr>
        <p:spPr>
          <a:xfrm>
            <a:off x="1297500" y="1218000"/>
            <a:ext cx="7038900" cy="31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Programming languages come with many Control Flow structures, so far we covered: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if-statements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loops, break, continue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Functions are yet another way of controlling your code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8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Functions - Basics</a:t>
            </a:r>
            <a:endParaRPr/>
          </a:p>
        </p:txBody>
      </p:sp>
      <p:sp>
        <p:nvSpPr>
          <p:cNvPr id="817" name="Google Shape;817;p8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83"/>
          <p:cNvSpPr txBox="1"/>
          <p:nvPr>
            <p:ph idx="1" type="body"/>
          </p:nvPr>
        </p:nvSpPr>
        <p:spPr>
          <a:xfrm>
            <a:off x="1297500" y="1218000"/>
            <a:ext cx="7038900" cy="31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Programming languages come with many Control Flow structures, so far we covered: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if-statements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loops, break, continue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Functions are yet another way of controlling your code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Functions allow us to isolate pieces of logic, instead of writing one big blob of code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8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Functions - Basics</a:t>
            </a:r>
            <a:endParaRPr/>
          </a:p>
        </p:txBody>
      </p:sp>
      <p:sp>
        <p:nvSpPr>
          <p:cNvPr id="824" name="Google Shape;824;p8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84"/>
          <p:cNvSpPr txBox="1"/>
          <p:nvPr>
            <p:ph idx="1" type="body"/>
          </p:nvPr>
        </p:nvSpPr>
        <p:spPr>
          <a:xfrm>
            <a:off x="1297500" y="1218000"/>
            <a:ext cx="7038900" cy="31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Programming languages come with many Control Flow structures, so far we covered: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if-statements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loops, break, continue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Functions are yet another way of controlling your code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Functions allow us to isolate pieces of logic, instead of writing one big blob of code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Functions can be reused, more so than code inside a loop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8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Functions - Basics</a:t>
            </a:r>
            <a:endParaRPr/>
          </a:p>
        </p:txBody>
      </p:sp>
      <p:sp>
        <p:nvSpPr>
          <p:cNvPr id="831" name="Google Shape;831;p8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85"/>
          <p:cNvSpPr txBox="1"/>
          <p:nvPr>
            <p:ph idx="1" type="body"/>
          </p:nvPr>
        </p:nvSpPr>
        <p:spPr>
          <a:xfrm>
            <a:off x="1297500" y="1218000"/>
            <a:ext cx="7038900" cy="31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Programming languages come with many Control Flow structures, so far we covered: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if-statements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loops, break, continue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Functions are yet another way of controlling your code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Functions allow us to isolate pieces of logic, instead of writing one big blob of code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Functions can be reused, more so than code inside a loop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Functions can take in parameters, and return values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8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Functions - Basics</a:t>
            </a:r>
            <a:endParaRPr/>
          </a:p>
        </p:txBody>
      </p:sp>
      <p:sp>
        <p:nvSpPr>
          <p:cNvPr id="838" name="Google Shape;838;p8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86"/>
          <p:cNvSpPr txBox="1"/>
          <p:nvPr>
            <p:ph idx="1" type="body"/>
          </p:nvPr>
        </p:nvSpPr>
        <p:spPr>
          <a:xfrm>
            <a:off x="1297500" y="1218000"/>
            <a:ext cx="7038900" cy="31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Programming languages come with many Control Flow structures, so far we covered: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if-statements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loops, break, continue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Functions are yet another way of controlling your code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Functions allow us to isolate pieces of logic, instead of writing one big blob of code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Functions can be reused, more so than code inside a loop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Functions can take in parameters, and return values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Functions in Programming are almost identical to mathematical functions: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8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Functions - Basics</a:t>
            </a:r>
            <a:endParaRPr/>
          </a:p>
        </p:txBody>
      </p:sp>
      <p:sp>
        <p:nvSpPr>
          <p:cNvPr id="845" name="Google Shape;845;p8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87"/>
          <p:cNvSpPr txBox="1"/>
          <p:nvPr>
            <p:ph idx="1" type="body"/>
          </p:nvPr>
        </p:nvSpPr>
        <p:spPr>
          <a:xfrm>
            <a:off x="1297500" y="1218000"/>
            <a:ext cx="7038900" cy="31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Programming languages come with many Control Flow structures, so far we covered: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if-statements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loops, break, continue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Functions are yet another way of controlling your code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Functions allow us to isolate pieces of logic, instead of writing one big blob of code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Functions can be reused, more so than code inside a loop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Functions can take in parameters, and return values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Functions in Programming are almost identical to mathematical functions: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Take in some inputs (called parameters)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8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Functions - Basics</a:t>
            </a:r>
            <a:endParaRPr/>
          </a:p>
        </p:txBody>
      </p:sp>
      <p:sp>
        <p:nvSpPr>
          <p:cNvPr id="852" name="Google Shape;852;p8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88"/>
          <p:cNvSpPr txBox="1"/>
          <p:nvPr>
            <p:ph idx="1" type="body"/>
          </p:nvPr>
        </p:nvSpPr>
        <p:spPr>
          <a:xfrm>
            <a:off x="1297500" y="1218000"/>
            <a:ext cx="7038900" cy="31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Programming languages come with many Control Flow structures, so far we covered: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if-statements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loops, break, continue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Functions are yet another way of controlling your code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Functions allow us to isolate pieces of logic, instead of writing one big blob of code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Functions can be reused, more so than code inside a loop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Functions can take in parameters, and return values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Functions in Programming are almost identical to mathematical functions: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Take in some inputs (called parameters)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Do something with those inputs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8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Functions - Basics</a:t>
            </a:r>
            <a:endParaRPr/>
          </a:p>
        </p:txBody>
      </p:sp>
      <p:sp>
        <p:nvSpPr>
          <p:cNvPr id="859" name="Google Shape;859;p8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89"/>
          <p:cNvSpPr txBox="1"/>
          <p:nvPr>
            <p:ph idx="1" type="body"/>
          </p:nvPr>
        </p:nvSpPr>
        <p:spPr>
          <a:xfrm>
            <a:off x="1297500" y="1218000"/>
            <a:ext cx="7038900" cy="31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Programming languages come with many Control Flow structures, so far we covered: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if-statements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loops, break, continue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Functions are yet another way of controlling your code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Functions allow us to isolate pieces of logic, instead of writing one big blob of code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Functions can be reused, more so than code inside a loop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Functions can take in parameters, and return values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Functions in Programming are almost identical to mathematical functions: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Take in some inputs (called parameters)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Do something with those inputs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Return the output (called return value)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8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Functions - Basics</a:t>
            </a:r>
            <a:endParaRPr/>
          </a:p>
        </p:txBody>
      </p:sp>
      <p:sp>
        <p:nvSpPr>
          <p:cNvPr id="866" name="Google Shape;866;p8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90"/>
          <p:cNvSpPr txBox="1"/>
          <p:nvPr>
            <p:ph idx="1" type="body"/>
          </p:nvPr>
        </p:nvSpPr>
        <p:spPr>
          <a:xfrm>
            <a:off x="1297500" y="1218000"/>
            <a:ext cx="7291500" cy="31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Programming languages come with many Control Flow structures, so far we covered: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if-statements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loops, break, continue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Functions are yet another way of controlling your code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Functions allow us to isolate pieces of logic, instead of writing one big blob of code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Functions can be reused, more so than code inside a loop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Functions can take in parameters, and return values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Functions in Programming are almost identical to mathematical functions: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Take in some inputs (called parameters)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Do something with those inputs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Return the output (called return value)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Functions in Rust are declared using the keyword </a:t>
            </a:r>
            <a:r>
              <a:rPr lang="de" sz="12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fn</a:t>
            </a:r>
            <a:r>
              <a:rPr lang="de" sz="1200">
                <a:latin typeface="Arial"/>
                <a:ea typeface="Arial"/>
                <a:cs typeface="Arial"/>
                <a:sym typeface="Arial"/>
              </a:rPr>
              <a:t>, we’ve seen this one a few times already!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9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Functions - Basics</a:t>
            </a:r>
            <a:endParaRPr/>
          </a:p>
        </p:txBody>
      </p:sp>
      <p:sp>
        <p:nvSpPr>
          <p:cNvPr id="873" name="Google Shape;873;p9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91"/>
          <p:cNvSpPr txBox="1"/>
          <p:nvPr>
            <p:ph idx="1" type="body"/>
          </p:nvPr>
        </p:nvSpPr>
        <p:spPr>
          <a:xfrm>
            <a:off x="1297500" y="1218000"/>
            <a:ext cx="7462500" cy="31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Programming languages come with many Control Flow structures, so far we covered: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if-statements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loops, break, continue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Functions are yet another way of controlling your code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Functions allow us to isolate pieces of logic, instead of writing one big blob of code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Functions can be reused, more so than code inside a loop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Functions can take in parameters, and return values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Functions in Programming are almost identical to mathematical functions: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Take in some inputs (called parameters)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Do something with those inputs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Return the output (called return value)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Functions in Rust are declared using the keyword </a:t>
            </a:r>
            <a:r>
              <a:rPr lang="de" sz="12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fn</a:t>
            </a:r>
            <a:r>
              <a:rPr lang="de" sz="1200">
                <a:latin typeface="Arial"/>
                <a:ea typeface="Arial"/>
                <a:cs typeface="Arial"/>
                <a:sym typeface="Arial"/>
              </a:rPr>
              <a:t>, we’ve seen this one a few times already!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de" sz="12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de" sz="1200">
                <a:latin typeface="Arial"/>
                <a:ea typeface="Arial"/>
                <a:cs typeface="Arial"/>
                <a:sym typeface="Arial"/>
              </a:rPr>
              <a:t> function, which is the entrypoint of the program, always needs to be defined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9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Functions - Basics</a:t>
            </a:r>
            <a:endParaRPr/>
          </a:p>
        </p:txBody>
      </p:sp>
      <p:sp>
        <p:nvSpPr>
          <p:cNvPr id="880" name="Google Shape;880;p9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 for today</a:t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Recap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Revisiting References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de"/>
              <a:t>Lifetimes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de"/>
              <a:t>Functions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de"/>
              <a:t>Basics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de"/>
              <a:t>Components</a:t>
            </a:r>
            <a:endParaRPr/>
          </a:p>
        </p:txBody>
      </p:sp>
      <p:sp>
        <p:nvSpPr>
          <p:cNvPr id="184" name="Google Shape;184;p2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92"/>
          <p:cNvSpPr txBox="1"/>
          <p:nvPr>
            <p:ph idx="1" type="body"/>
          </p:nvPr>
        </p:nvSpPr>
        <p:spPr>
          <a:xfrm>
            <a:off x="1297500" y="1218000"/>
            <a:ext cx="7038900" cy="31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A function may look like this: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9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Functions - Components</a:t>
            </a:r>
            <a:endParaRPr/>
          </a:p>
        </p:txBody>
      </p:sp>
      <p:sp>
        <p:nvSpPr>
          <p:cNvPr id="887" name="Google Shape;887;p9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93"/>
          <p:cNvSpPr txBox="1"/>
          <p:nvPr>
            <p:ph idx="1" type="body"/>
          </p:nvPr>
        </p:nvSpPr>
        <p:spPr>
          <a:xfrm>
            <a:off x="1297500" y="1218000"/>
            <a:ext cx="7038900" cy="31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A function may look like this: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9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Functions - Components</a:t>
            </a:r>
            <a:endParaRPr/>
          </a:p>
        </p:txBody>
      </p:sp>
      <p:sp>
        <p:nvSpPr>
          <p:cNvPr id="894" name="Google Shape;894;p9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95" name="Google Shape;895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7350" y="1894850"/>
            <a:ext cx="6809300" cy="181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94"/>
          <p:cNvSpPr txBox="1"/>
          <p:nvPr>
            <p:ph idx="1" type="body"/>
          </p:nvPr>
        </p:nvSpPr>
        <p:spPr>
          <a:xfrm>
            <a:off x="1297500" y="1218000"/>
            <a:ext cx="7038900" cy="31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A function may look like this: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9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Functions - </a:t>
            </a:r>
            <a:r>
              <a:rPr lang="de"/>
              <a:t>Components</a:t>
            </a:r>
            <a:endParaRPr/>
          </a:p>
        </p:txBody>
      </p:sp>
      <p:sp>
        <p:nvSpPr>
          <p:cNvPr id="902" name="Google Shape;902;p9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03" name="Google Shape;903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7350" y="1894850"/>
            <a:ext cx="6809300" cy="1811600"/>
          </a:xfrm>
          <a:prstGeom prst="rect">
            <a:avLst/>
          </a:prstGeom>
          <a:noFill/>
          <a:ln>
            <a:noFill/>
          </a:ln>
        </p:spPr>
      </p:pic>
      <p:sp>
        <p:nvSpPr>
          <p:cNvPr id="904" name="Google Shape;904;p94"/>
          <p:cNvSpPr/>
          <p:nvPr/>
        </p:nvSpPr>
        <p:spPr>
          <a:xfrm flipH="1" rot="5400000">
            <a:off x="4472050" y="1020350"/>
            <a:ext cx="229800" cy="1641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5" name="Google Shape;905;p94"/>
          <p:cNvSpPr txBox="1"/>
          <p:nvPr/>
        </p:nvSpPr>
        <p:spPr>
          <a:xfrm>
            <a:off x="4092325" y="1341200"/>
            <a:ext cx="1684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Parameters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95"/>
          <p:cNvSpPr txBox="1"/>
          <p:nvPr>
            <p:ph idx="1" type="body"/>
          </p:nvPr>
        </p:nvSpPr>
        <p:spPr>
          <a:xfrm>
            <a:off x="1297500" y="1218000"/>
            <a:ext cx="7038900" cy="31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A function may look like this: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9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Functions - </a:t>
            </a:r>
            <a:r>
              <a:rPr lang="de"/>
              <a:t>Components</a:t>
            </a:r>
            <a:endParaRPr/>
          </a:p>
        </p:txBody>
      </p:sp>
      <p:sp>
        <p:nvSpPr>
          <p:cNvPr id="912" name="Google Shape;912;p9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13" name="Google Shape;913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7350" y="1894850"/>
            <a:ext cx="6809300" cy="1811600"/>
          </a:xfrm>
          <a:prstGeom prst="rect">
            <a:avLst/>
          </a:prstGeom>
          <a:noFill/>
          <a:ln>
            <a:noFill/>
          </a:ln>
        </p:spPr>
      </p:pic>
      <p:sp>
        <p:nvSpPr>
          <p:cNvPr id="914" name="Google Shape;914;p95"/>
          <p:cNvSpPr/>
          <p:nvPr/>
        </p:nvSpPr>
        <p:spPr>
          <a:xfrm flipH="1" rot="5400000">
            <a:off x="4472050" y="1020350"/>
            <a:ext cx="229800" cy="1641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5" name="Google Shape;915;p95"/>
          <p:cNvSpPr txBox="1"/>
          <p:nvPr/>
        </p:nvSpPr>
        <p:spPr>
          <a:xfrm>
            <a:off x="4092325" y="1341200"/>
            <a:ext cx="1684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Parameters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6" name="Google Shape;916;p95"/>
          <p:cNvSpPr/>
          <p:nvPr/>
        </p:nvSpPr>
        <p:spPr>
          <a:xfrm flipH="1" rot="5400000">
            <a:off x="6562600" y="1020350"/>
            <a:ext cx="229800" cy="1641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7" name="Google Shape;917;p95"/>
          <p:cNvSpPr txBox="1"/>
          <p:nvPr/>
        </p:nvSpPr>
        <p:spPr>
          <a:xfrm>
            <a:off x="6075925" y="1341200"/>
            <a:ext cx="1641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Return Type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96"/>
          <p:cNvSpPr txBox="1"/>
          <p:nvPr>
            <p:ph idx="1" type="body"/>
          </p:nvPr>
        </p:nvSpPr>
        <p:spPr>
          <a:xfrm>
            <a:off x="1297500" y="1218000"/>
            <a:ext cx="7038900" cy="31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A function may look like this: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9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Functions - </a:t>
            </a:r>
            <a:r>
              <a:rPr lang="de"/>
              <a:t>Components</a:t>
            </a:r>
            <a:endParaRPr/>
          </a:p>
        </p:txBody>
      </p:sp>
      <p:sp>
        <p:nvSpPr>
          <p:cNvPr id="924" name="Google Shape;924;p9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25" name="Google Shape;925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7350" y="1894850"/>
            <a:ext cx="6809300" cy="1811600"/>
          </a:xfrm>
          <a:prstGeom prst="rect">
            <a:avLst/>
          </a:prstGeom>
          <a:noFill/>
          <a:ln>
            <a:noFill/>
          </a:ln>
        </p:spPr>
      </p:pic>
      <p:sp>
        <p:nvSpPr>
          <p:cNvPr id="926" name="Google Shape;926;p96"/>
          <p:cNvSpPr/>
          <p:nvPr/>
        </p:nvSpPr>
        <p:spPr>
          <a:xfrm flipH="1" rot="5400000">
            <a:off x="4472050" y="1020350"/>
            <a:ext cx="229800" cy="1641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7" name="Google Shape;927;p96"/>
          <p:cNvSpPr txBox="1"/>
          <p:nvPr/>
        </p:nvSpPr>
        <p:spPr>
          <a:xfrm>
            <a:off x="4092325" y="1341200"/>
            <a:ext cx="1684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Parameters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8" name="Google Shape;928;p96"/>
          <p:cNvSpPr/>
          <p:nvPr/>
        </p:nvSpPr>
        <p:spPr>
          <a:xfrm flipH="1" rot="5400000">
            <a:off x="6562600" y="1020350"/>
            <a:ext cx="229800" cy="1641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9" name="Google Shape;929;p96"/>
          <p:cNvSpPr txBox="1"/>
          <p:nvPr/>
        </p:nvSpPr>
        <p:spPr>
          <a:xfrm>
            <a:off x="6075925" y="1341200"/>
            <a:ext cx="1641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Return Type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0" name="Google Shape;930;p96"/>
          <p:cNvSpPr/>
          <p:nvPr/>
        </p:nvSpPr>
        <p:spPr>
          <a:xfrm>
            <a:off x="1017975" y="1907725"/>
            <a:ext cx="149700" cy="1811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1" name="Google Shape;931;p96"/>
          <p:cNvSpPr txBox="1"/>
          <p:nvPr/>
        </p:nvSpPr>
        <p:spPr>
          <a:xfrm>
            <a:off x="242100" y="2521075"/>
            <a:ext cx="1055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function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body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97"/>
          <p:cNvSpPr txBox="1"/>
          <p:nvPr>
            <p:ph idx="1" type="body"/>
          </p:nvPr>
        </p:nvSpPr>
        <p:spPr>
          <a:xfrm>
            <a:off x="1297500" y="1218000"/>
            <a:ext cx="7038900" cy="31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A function may look like this: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p9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Functions - </a:t>
            </a:r>
            <a:r>
              <a:rPr lang="de"/>
              <a:t>Components</a:t>
            </a:r>
            <a:endParaRPr/>
          </a:p>
        </p:txBody>
      </p:sp>
      <p:sp>
        <p:nvSpPr>
          <p:cNvPr id="938" name="Google Shape;938;p9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39" name="Google Shape;939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7350" y="1894850"/>
            <a:ext cx="6809300" cy="1811600"/>
          </a:xfrm>
          <a:prstGeom prst="rect">
            <a:avLst/>
          </a:prstGeom>
          <a:noFill/>
          <a:ln>
            <a:noFill/>
          </a:ln>
        </p:spPr>
      </p:pic>
      <p:sp>
        <p:nvSpPr>
          <p:cNvPr id="940" name="Google Shape;940;p97"/>
          <p:cNvSpPr/>
          <p:nvPr/>
        </p:nvSpPr>
        <p:spPr>
          <a:xfrm flipH="1" rot="5400000">
            <a:off x="4472050" y="1020350"/>
            <a:ext cx="229800" cy="1641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1" name="Google Shape;941;p97"/>
          <p:cNvSpPr txBox="1"/>
          <p:nvPr/>
        </p:nvSpPr>
        <p:spPr>
          <a:xfrm>
            <a:off x="4092325" y="1341200"/>
            <a:ext cx="1684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Parameters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2" name="Google Shape;942;p97"/>
          <p:cNvSpPr/>
          <p:nvPr/>
        </p:nvSpPr>
        <p:spPr>
          <a:xfrm flipH="1" rot="5400000">
            <a:off x="6562600" y="1020350"/>
            <a:ext cx="229800" cy="1641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3" name="Google Shape;943;p97"/>
          <p:cNvSpPr txBox="1"/>
          <p:nvPr/>
        </p:nvSpPr>
        <p:spPr>
          <a:xfrm>
            <a:off x="6075925" y="1341200"/>
            <a:ext cx="1641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Return Type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4" name="Google Shape;944;p97"/>
          <p:cNvSpPr/>
          <p:nvPr/>
        </p:nvSpPr>
        <p:spPr>
          <a:xfrm>
            <a:off x="1017975" y="1907725"/>
            <a:ext cx="149700" cy="1811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5" name="Google Shape;945;p97"/>
          <p:cNvSpPr txBox="1"/>
          <p:nvPr/>
        </p:nvSpPr>
        <p:spPr>
          <a:xfrm>
            <a:off x="242100" y="2521075"/>
            <a:ext cx="1055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function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body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6" name="Google Shape;946;p97"/>
          <p:cNvSpPr/>
          <p:nvPr/>
        </p:nvSpPr>
        <p:spPr>
          <a:xfrm rot="-5400000">
            <a:off x="3792975" y="1463875"/>
            <a:ext cx="205800" cy="3323100"/>
          </a:xfrm>
          <a:prstGeom prst="leftBrace">
            <a:avLst>
              <a:gd fmla="val 50000" name="adj1"/>
              <a:gd fmla="val 49315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7" name="Google Shape;947;p97"/>
          <p:cNvSpPr txBox="1"/>
          <p:nvPr/>
        </p:nvSpPr>
        <p:spPr>
          <a:xfrm>
            <a:off x="3247550" y="3158850"/>
            <a:ext cx="186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return statement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98"/>
          <p:cNvSpPr txBox="1"/>
          <p:nvPr>
            <p:ph idx="1" type="body"/>
          </p:nvPr>
        </p:nvSpPr>
        <p:spPr>
          <a:xfrm>
            <a:off x="1297500" y="1218000"/>
            <a:ext cx="7038900" cy="31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Google Shape;953;p9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Functions - Components</a:t>
            </a:r>
            <a:endParaRPr/>
          </a:p>
        </p:txBody>
      </p:sp>
      <p:sp>
        <p:nvSpPr>
          <p:cNvPr id="954" name="Google Shape;954;p9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55" name="Google Shape;955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7350" y="1894850"/>
            <a:ext cx="6809300" cy="1811600"/>
          </a:xfrm>
          <a:prstGeom prst="rect">
            <a:avLst/>
          </a:prstGeom>
          <a:noFill/>
          <a:ln>
            <a:noFill/>
          </a:ln>
        </p:spPr>
      </p:pic>
      <p:sp>
        <p:nvSpPr>
          <p:cNvPr id="956" name="Google Shape;956;p98"/>
          <p:cNvSpPr/>
          <p:nvPr/>
        </p:nvSpPr>
        <p:spPr>
          <a:xfrm flipH="1" rot="5400000">
            <a:off x="4472050" y="1020350"/>
            <a:ext cx="229800" cy="1641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7" name="Google Shape;957;p98"/>
          <p:cNvSpPr txBox="1"/>
          <p:nvPr/>
        </p:nvSpPr>
        <p:spPr>
          <a:xfrm>
            <a:off x="4092325" y="1341200"/>
            <a:ext cx="1684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Parameters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8" name="Google Shape;958;p98"/>
          <p:cNvSpPr/>
          <p:nvPr/>
        </p:nvSpPr>
        <p:spPr>
          <a:xfrm flipH="1" rot="5400000">
            <a:off x="6562600" y="1020350"/>
            <a:ext cx="229800" cy="1641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9" name="Google Shape;959;p98"/>
          <p:cNvSpPr txBox="1"/>
          <p:nvPr/>
        </p:nvSpPr>
        <p:spPr>
          <a:xfrm>
            <a:off x="6075925" y="1341200"/>
            <a:ext cx="1641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Return Type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0" name="Google Shape;960;p98"/>
          <p:cNvSpPr/>
          <p:nvPr/>
        </p:nvSpPr>
        <p:spPr>
          <a:xfrm>
            <a:off x="1017975" y="1907725"/>
            <a:ext cx="149700" cy="1811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1" name="Google Shape;961;p98"/>
          <p:cNvSpPr txBox="1"/>
          <p:nvPr/>
        </p:nvSpPr>
        <p:spPr>
          <a:xfrm>
            <a:off x="242100" y="2521075"/>
            <a:ext cx="1055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function</a:t>
            </a:r>
            <a:b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body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2" name="Google Shape;962;p98"/>
          <p:cNvSpPr/>
          <p:nvPr/>
        </p:nvSpPr>
        <p:spPr>
          <a:xfrm rot="-5400000">
            <a:off x="3792975" y="1463875"/>
            <a:ext cx="205800" cy="3323100"/>
          </a:xfrm>
          <a:prstGeom prst="leftBrace">
            <a:avLst>
              <a:gd fmla="val 50000" name="adj1"/>
              <a:gd fmla="val 49315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3" name="Google Shape;963;p98"/>
          <p:cNvSpPr txBox="1"/>
          <p:nvPr/>
        </p:nvSpPr>
        <p:spPr>
          <a:xfrm>
            <a:off x="3247550" y="3158850"/>
            <a:ext cx="186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return statement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4" name="Google Shape;964;p98"/>
          <p:cNvSpPr/>
          <p:nvPr/>
        </p:nvSpPr>
        <p:spPr>
          <a:xfrm flipH="1" rot="5400000">
            <a:off x="2656825" y="1076450"/>
            <a:ext cx="229800" cy="15291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5" name="Google Shape;965;p98"/>
          <p:cNvSpPr txBox="1"/>
          <p:nvPr/>
        </p:nvSpPr>
        <p:spPr>
          <a:xfrm>
            <a:off x="2007175" y="1341200"/>
            <a:ext cx="1684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Function name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99"/>
          <p:cNvSpPr txBox="1"/>
          <p:nvPr>
            <p:ph idx="1" type="body"/>
          </p:nvPr>
        </p:nvSpPr>
        <p:spPr>
          <a:xfrm>
            <a:off x="1297500" y="1218000"/>
            <a:ext cx="7038900" cy="31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Parameters are comma-separated entries of name-type pairs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p9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Functions - Components</a:t>
            </a:r>
            <a:endParaRPr/>
          </a:p>
        </p:txBody>
      </p:sp>
      <p:sp>
        <p:nvSpPr>
          <p:cNvPr id="972" name="Google Shape;972;p9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73" name="Google Shape;973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750" y="2095752"/>
            <a:ext cx="7110501" cy="14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100"/>
          <p:cNvSpPr txBox="1"/>
          <p:nvPr>
            <p:ph idx="1" type="body"/>
          </p:nvPr>
        </p:nvSpPr>
        <p:spPr>
          <a:xfrm>
            <a:off x="1297500" y="1218000"/>
            <a:ext cx="7038900" cy="31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Parameters are comma-separated entries of name-type pairs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p10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Functions - Components</a:t>
            </a:r>
            <a:endParaRPr/>
          </a:p>
        </p:txBody>
      </p:sp>
      <p:sp>
        <p:nvSpPr>
          <p:cNvPr id="980" name="Google Shape;980;p10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81" name="Google Shape;981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750" y="2095752"/>
            <a:ext cx="7110501" cy="14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82" name="Google Shape;982;p100"/>
          <p:cNvSpPr/>
          <p:nvPr/>
        </p:nvSpPr>
        <p:spPr>
          <a:xfrm flipH="1" rot="5400000">
            <a:off x="3218300" y="1344700"/>
            <a:ext cx="160200" cy="1341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3" name="Google Shape;983;p100"/>
          <p:cNvSpPr/>
          <p:nvPr/>
        </p:nvSpPr>
        <p:spPr>
          <a:xfrm flipH="1" rot="5400000">
            <a:off x="4980025" y="1208350"/>
            <a:ext cx="160200" cy="16146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4" name="Google Shape;984;p100"/>
          <p:cNvSpPr/>
          <p:nvPr/>
        </p:nvSpPr>
        <p:spPr>
          <a:xfrm flipH="1" rot="5400000">
            <a:off x="6809325" y="1344700"/>
            <a:ext cx="160200" cy="1341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5" name="Google Shape;985;p100"/>
          <p:cNvSpPr txBox="1"/>
          <p:nvPr/>
        </p:nvSpPr>
        <p:spPr>
          <a:xfrm>
            <a:off x="2627450" y="1587875"/>
            <a:ext cx="1614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Parameter `a`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6" name="Google Shape;986;p100"/>
          <p:cNvSpPr txBox="1"/>
          <p:nvPr/>
        </p:nvSpPr>
        <p:spPr>
          <a:xfrm>
            <a:off x="4286613" y="1587875"/>
            <a:ext cx="1614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Parameter `bla`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7" name="Google Shape;987;p100"/>
          <p:cNvSpPr txBox="1"/>
          <p:nvPr/>
        </p:nvSpPr>
        <p:spPr>
          <a:xfrm>
            <a:off x="6263175" y="1587875"/>
            <a:ext cx="1614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Parameter `x`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101"/>
          <p:cNvSpPr txBox="1"/>
          <p:nvPr>
            <p:ph idx="1" type="body"/>
          </p:nvPr>
        </p:nvSpPr>
        <p:spPr>
          <a:xfrm>
            <a:off x="1297500" y="1218000"/>
            <a:ext cx="7038900" cy="31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Parameters are comma-separated entries of name-type pairs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Parameters can be used like normal variables, as in: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3" name="Google Shape;993;p10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Functions - Components</a:t>
            </a:r>
            <a:endParaRPr/>
          </a:p>
        </p:txBody>
      </p:sp>
      <p:sp>
        <p:nvSpPr>
          <p:cNvPr id="994" name="Google Shape;994;p10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95" name="Google Shape;995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750" y="3336177"/>
            <a:ext cx="7110501" cy="14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Recap</a:t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102"/>
          <p:cNvSpPr txBox="1"/>
          <p:nvPr>
            <p:ph idx="1" type="body"/>
          </p:nvPr>
        </p:nvSpPr>
        <p:spPr>
          <a:xfrm>
            <a:off x="1297500" y="1218000"/>
            <a:ext cx="7038900" cy="31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Parameters are comma-separated entries of name-type pairs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Parameters can be used like normal variables, as in: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They’re immutable by default, you need to add `mut` if you want to modify them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p10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Functions - Components</a:t>
            </a:r>
            <a:endParaRPr/>
          </a:p>
        </p:txBody>
      </p:sp>
      <p:sp>
        <p:nvSpPr>
          <p:cNvPr id="1002" name="Google Shape;1002;p102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03" name="Google Shape;1003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750" y="3336177"/>
            <a:ext cx="7110501" cy="14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103"/>
          <p:cNvSpPr txBox="1"/>
          <p:nvPr>
            <p:ph idx="1" type="body"/>
          </p:nvPr>
        </p:nvSpPr>
        <p:spPr>
          <a:xfrm>
            <a:off x="1297500" y="1218000"/>
            <a:ext cx="7038900" cy="31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Parameters are comma-separated entries of name-type pairs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Parameters can be used like normal variables, as in: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They’re immutable by default, you need to add `mut` if you want to modify them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They’re freed at the end of the function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9" name="Google Shape;1009;p10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Functions - Components</a:t>
            </a:r>
            <a:endParaRPr/>
          </a:p>
        </p:txBody>
      </p:sp>
      <p:sp>
        <p:nvSpPr>
          <p:cNvPr id="1010" name="Google Shape;1010;p103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11" name="Google Shape;1011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750" y="3336177"/>
            <a:ext cx="7110501" cy="14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104"/>
          <p:cNvSpPr txBox="1"/>
          <p:nvPr>
            <p:ph idx="1" type="body"/>
          </p:nvPr>
        </p:nvSpPr>
        <p:spPr>
          <a:xfrm>
            <a:off x="1297500" y="1218000"/>
            <a:ext cx="7038900" cy="31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Parameters are comma-separated entries of name-type pairs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Parameters can be used like normal variables, as in: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They’re immutable by default, you need to add `mut` if you want to modify them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They’re freed at the end of the function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Variable shadowing still applies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7" name="Google Shape;1017;p10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Functions - Components</a:t>
            </a:r>
            <a:endParaRPr/>
          </a:p>
        </p:txBody>
      </p:sp>
      <p:sp>
        <p:nvSpPr>
          <p:cNvPr id="1018" name="Google Shape;1018;p104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19" name="Google Shape;1019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750" y="3336177"/>
            <a:ext cx="7110501" cy="14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105"/>
          <p:cNvSpPr txBox="1"/>
          <p:nvPr>
            <p:ph idx="1" type="body"/>
          </p:nvPr>
        </p:nvSpPr>
        <p:spPr>
          <a:xfrm>
            <a:off x="1297500" y="1218000"/>
            <a:ext cx="7038900" cy="31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Parameters are comma-separated entries of name-type pairs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Parameters can be used like normal variables, as in: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They’re immutable by default, you need to add `mut` if you want to modify them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They’re freed at the end of the function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Variable shadowing still applies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Borrow Checking still applies, if one parameter is a reference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5" name="Google Shape;1025;p10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Functions - Components</a:t>
            </a:r>
            <a:endParaRPr/>
          </a:p>
        </p:txBody>
      </p:sp>
      <p:sp>
        <p:nvSpPr>
          <p:cNvPr id="1026" name="Google Shape;1026;p105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27" name="Google Shape;1027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750" y="3336177"/>
            <a:ext cx="7110501" cy="14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106"/>
          <p:cNvSpPr txBox="1"/>
          <p:nvPr>
            <p:ph idx="1" type="body"/>
          </p:nvPr>
        </p:nvSpPr>
        <p:spPr>
          <a:xfrm>
            <a:off x="1297500" y="1218000"/>
            <a:ext cx="7038900" cy="31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Parameters are comma-separated entries of name-type pairs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Parameters can be used like normal variables, as in: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They’re immutable by default, you need to add `mut` if you want to modify them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They’re freed at the end of the function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Variable shadowing still applies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Borrow Checking still applies, if one parameter is a reference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Ownership-Model still applies, if one parameter can’t be copied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3" name="Google Shape;1033;p10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Functions - Components</a:t>
            </a:r>
            <a:endParaRPr/>
          </a:p>
        </p:txBody>
      </p:sp>
      <p:sp>
        <p:nvSpPr>
          <p:cNvPr id="1034" name="Google Shape;1034;p106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35" name="Google Shape;1035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750" y="3336177"/>
            <a:ext cx="7110501" cy="14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107"/>
          <p:cNvSpPr txBox="1"/>
          <p:nvPr>
            <p:ph idx="1" type="body"/>
          </p:nvPr>
        </p:nvSpPr>
        <p:spPr>
          <a:xfrm>
            <a:off x="1297500" y="1218000"/>
            <a:ext cx="7038900" cy="31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Parameters are comma-separated entries of name-type pairs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Parameters can be used like normal variables, as in: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They’re immutable by default, you need to add `mut` if you want to modify them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They’re freed at the end of the function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Variable shadowing still applies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Borrow Checking still applies, if one parameter is a reference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Ownership-Model still applies, if one parameter can’t be copied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You don’t need to define parameters, many functions don’t need them (like main)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1" name="Google Shape;1041;p10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Functions - Components</a:t>
            </a:r>
            <a:endParaRPr/>
          </a:p>
        </p:txBody>
      </p:sp>
      <p:sp>
        <p:nvSpPr>
          <p:cNvPr id="1042" name="Google Shape;1042;p107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43" name="Google Shape;1043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750" y="3336177"/>
            <a:ext cx="7110501" cy="14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108"/>
          <p:cNvSpPr txBox="1"/>
          <p:nvPr>
            <p:ph idx="1" type="body"/>
          </p:nvPr>
        </p:nvSpPr>
        <p:spPr>
          <a:xfrm>
            <a:off x="1297500" y="1218000"/>
            <a:ext cx="7038900" cy="31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Parameters are comma-separated entries of name-type pairs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Parameters can be used like normal variables, as in: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They’re immutable by default, you need to add `mut` if you want to modify them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They’re freed at the end of the function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Variable shadowing still applies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Borrow Checking still applies, if one parameter is a reference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Ownership-Model still applies, if one parameter can’t be copied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You don’t need to define parameters, many functions don’t need them (like main)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Parameters define how you’re calling the function later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" name="Google Shape;1049;p10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de"/>
              <a:t>Functions - Components</a:t>
            </a:r>
            <a:endParaRPr/>
          </a:p>
        </p:txBody>
      </p:sp>
      <p:sp>
        <p:nvSpPr>
          <p:cNvPr id="1050" name="Google Shape;1050;p108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51" name="Google Shape;1051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750" y="3336177"/>
            <a:ext cx="7110501" cy="14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109"/>
          <p:cNvSpPr txBox="1"/>
          <p:nvPr>
            <p:ph idx="1" type="body"/>
          </p:nvPr>
        </p:nvSpPr>
        <p:spPr>
          <a:xfrm>
            <a:off x="1297500" y="1218000"/>
            <a:ext cx="7038900" cy="31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Integers are good, they’re perfect for your computer, but they have their limits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7" name="Google Shape;1057;p10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Floating Point</a:t>
            </a:r>
            <a:endParaRPr/>
          </a:p>
        </p:txBody>
      </p:sp>
      <p:sp>
        <p:nvSpPr>
          <p:cNvPr id="1058" name="Google Shape;1058;p109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110"/>
          <p:cNvSpPr txBox="1"/>
          <p:nvPr>
            <p:ph idx="1" type="body"/>
          </p:nvPr>
        </p:nvSpPr>
        <p:spPr>
          <a:xfrm>
            <a:off x="1297500" y="1218000"/>
            <a:ext cx="7038900" cy="31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Integers are good, they’re perfect for your computer, but they have their limits: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They’re only whole numbers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They’re not big numbers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4" name="Google Shape;1064;p11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Floating Point</a:t>
            </a:r>
            <a:endParaRPr/>
          </a:p>
        </p:txBody>
      </p:sp>
      <p:sp>
        <p:nvSpPr>
          <p:cNvPr id="1065" name="Google Shape;1065;p110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111"/>
          <p:cNvSpPr txBox="1"/>
          <p:nvPr>
            <p:ph idx="1" type="body"/>
          </p:nvPr>
        </p:nvSpPr>
        <p:spPr>
          <a:xfrm>
            <a:off x="1297500" y="1218000"/>
            <a:ext cx="7038900" cy="31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Integers are good, they’re perfect for your computer, but they have their limits: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They’re only whole numbers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They’re not big numbers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Languages such as Rust also offer a data type for those situations: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Float, </a:t>
            </a:r>
            <a:r>
              <a:rPr lang="de" sz="12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f32 </a:t>
            </a:r>
            <a:r>
              <a:rPr lang="de" sz="1200">
                <a:latin typeface="Arial"/>
                <a:ea typeface="Arial"/>
                <a:cs typeface="Arial"/>
                <a:sym typeface="Arial"/>
              </a:rPr>
              <a:t>in Rust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de" sz="1200">
                <a:latin typeface="Arial"/>
                <a:ea typeface="Arial"/>
                <a:cs typeface="Arial"/>
                <a:sym typeface="Arial"/>
              </a:rPr>
              <a:t>Double, </a:t>
            </a:r>
            <a:r>
              <a:rPr lang="de" sz="12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f64 </a:t>
            </a:r>
            <a:r>
              <a:rPr lang="de" sz="1200">
                <a:latin typeface="Arial"/>
                <a:ea typeface="Arial"/>
                <a:cs typeface="Arial"/>
                <a:sym typeface="Arial"/>
              </a:rPr>
              <a:t>in Rust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p11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Intermission: Floating Point</a:t>
            </a:r>
            <a:endParaRPr/>
          </a:p>
        </p:txBody>
      </p:sp>
      <p:sp>
        <p:nvSpPr>
          <p:cNvPr id="1072" name="Google Shape;1072;p111"/>
          <p:cNvSpPr txBox="1"/>
          <p:nvPr/>
        </p:nvSpPr>
        <p:spPr>
          <a:xfrm>
            <a:off x="8088600" y="4885800"/>
            <a:ext cx="1055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52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©Philippe Felix Haupt 2023</a:t>
            </a:r>
            <a:endParaRPr sz="52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