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y="5143500" cx="9144000"/>
  <p:notesSz cx="6858000" cy="9144000"/>
  <p:embeddedFontLst>
    <p:embeddedFont>
      <p:font typeface="Montserrat"/>
      <p:regular r:id="rId159"/>
      <p:bold r:id="rId160"/>
      <p:italic r:id="rId161"/>
      <p:boldItalic r:id="rId162"/>
    </p:embeddedFont>
    <p:embeddedFont>
      <p:font typeface="Lato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435E19-FB36-4942-850A-7978D55CC4DD}">
  <a:tblStyle styleId="{53435E19-FB36-4942-850A-7978D55CC4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Lato-italic.fntdata"/><Relationship Id="rId69" Type="http://schemas.openxmlformats.org/officeDocument/2006/relationships/slide" Target="slides/slide63.xml"/><Relationship Id="rId164" Type="http://schemas.openxmlformats.org/officeDocument/2006/relationships/font" Target="fonts/Lato-bold.fntdata"/><Relationship Id="rId163" Type="http://schemas.openxmlformats.org/officeDocument/2006/relationships/font" Target="fonts/Lato-regular.fntdata"/><Relationship Id="rId162" Type="http://schemas.openxmlformats.org/officeDocument/2006/relationships/font" Target="fonts/Montserrat-boldItalic.fntdata"/><Relationship Id="rId166" Type="http://schemas.openxmlformats.org/officeDocument/2006/relationships/font" Target="fonts/Lato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Montserrat-italic.fntdata"/><Relationship Id="rId54" Type="http://schemas.openxmlformats.org/officeDocument/2006/relationships/slide" Target="slides/slide48.xml"/><Relationship Id="rId160" Type="http://schemas.openxmlformats.org/officeDocument/2006/relationships/font" Target="fonts/Montserrat-bold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Montserrat-regular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132044f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132044f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132044f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132044f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9d132044fc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9d132044fc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9d132044f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9d132044f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9d132044fc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9d132044fc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9d132044fc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9d132044fc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9d132044fc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9d132044fc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d132044fc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d132044fc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9d132044fc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9d132044fc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9d132044fc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9d132044fc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9d132044fc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9d132044fc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9d132044fc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9d132044fc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132044f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d132044f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9d132044fc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9d132044fc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9d132044fc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9d132044fc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d132044fc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d132044fc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9d132044fc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9d132044fc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9d132044fc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9d132044fc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9d132044fc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9d132044fc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9d132044fc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9d132044fc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9d132044fc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9d132044fc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9d132044fc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9d132044fc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d132044fc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d132044fc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d132044f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d132044f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9d132044fc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9d132044fc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9d132044fc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9d132044fc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9d132044fc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9d132044fc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d132044fc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d132044fc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9d132044fc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9d132044fc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29d132044fc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29d132044fc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d132044fc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d132044fc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9d132044fc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9d132044fc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9d132044fc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9d132044fc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9d132044fc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9d132044fc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d132044f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d132044f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9d132044fc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9d132044fc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9d132044fc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9d132044fc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9d132044fc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9d132044fc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9d132044fc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9d132044fc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d132044fc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d132044fc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9d132044fc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9d132044fc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9d132044fc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9d132044fc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9d132044fc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9d132044fc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9d132044fc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9d132044fc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9d132044fc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9d132044fc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132044fc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132044f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9d132044fc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9d132044fc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d132044fc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d132044fc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d132044fc_0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d132044fc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9d132044fc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9d132044fc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9d132044fc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9d132044fc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9d132044fc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9d132044fc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9d132044fc_0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9d132044fc_0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9d132044fc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9d132044fc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9d132044fc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9d132044fc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9d132044fc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9d132044fc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32044f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d132044f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9d132044fc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9d132044fc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9d132044fc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9d132044fc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9d132044fc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9d132044fc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132044fc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132044fc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132044f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132044f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132044f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132044f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132044f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d132044f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132044f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132044f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d132044f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d132044f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d132044f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d132044f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d132044fc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d132044fc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d132044f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d132044f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d132044f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d132044f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132044f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132044f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132044f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132044f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d132044f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d132044f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d132044f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d132044f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d132044fc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d132044fc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132044f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132044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d132044f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d132044f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d132044fc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d132044fc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d132044f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d132044f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d132044f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d132044f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d132044fc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9d132044fc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d132044fc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d132044fc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d132044fc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d132044f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d132044fc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d132044fc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d132044fc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d132044f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d132044fc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d132044fc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132044f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132044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d132044fc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d132044fc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d132044f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d132044f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d132044fc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d132044fc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d132044fc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d132044fc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d132044fc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9d132044fc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d132044f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d132044f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d132044fc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d132044fc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9d132044fc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9d132044fc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d132044f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d132044f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d132044fc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d132044f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132044f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132044f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d132044fc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9d132044fc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d132044fc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d132044fc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9d132044fc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9d132044fc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d132044fc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d132044fc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d132044fc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d132044fc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d132044fc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d132044fc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d132044fc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d132044fc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d132044fc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d132044fc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9d132044fc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9d132044fc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d132044fc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9d132044fc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132044f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132044f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d132044f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9d132044f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d132044fc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d132044fc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d132044fc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d132044fc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d132044fc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d132044fc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d132044fc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d132044fc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d132044fc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d132044fc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9d132044fc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9d132044fc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d132044fc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d132044fc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9d132044fc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9d132044fc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9d132044f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9d132044f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132044f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132044f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d132044fc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d132044fc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9d132044fc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9d132044fc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d132044fc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d132044fc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d132044fc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d132044fc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9d132044fc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9d132044fc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d132044fc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d132044fc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9d132044fc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9d132044fc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d132044fc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9d132044fc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d132044fc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d132044fc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d132044fc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d132044fc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132044f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132044f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9d132044fc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9d132044fc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9d132044fc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9d132044fc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9d132044fc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9d132044fc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9d132044fc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9d132044fc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d132044fc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d132044fc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9d132044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9d132044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d132044fc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d132044fc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9d132044fc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9d132044fc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9d132044fc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9d132044fc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d132044f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d132044f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132044f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132044f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d132044fc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d132044fc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d132044fc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d132044fc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9d132044fc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9d132044fc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9d132044fc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9d132044fc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9d132044fc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9d132044fc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9d132044fc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9d132044fc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9d132044fc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9d132044fc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d132044f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d132044f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9d132044fc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9d132044fc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9d132044fc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9d132044fc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8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1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1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5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4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2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2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2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0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0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0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0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3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3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3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3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3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3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3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7" name="Google Shape;997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8" name="Google Shape;998;p11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05" name="Google Shape;1005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06" name="Google Shape;1006;p11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07" name="Google Shape;100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113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113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15" name="Google Shape;1015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16" name="Google Shape;1016;p11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  <p:pic>
        <p:nvPicPr>
          <p:cNvPr id="1017" name="Google Shape;101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2998575"/>
            <a:ext cx="38766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8" name="Google Shape;1018;p114"/>
          <p:cNvCxnSpPr/>
          <p:nvPr/>
        </p:nvCxnSpPr>
        <p:spPr>
          <a:xfrm flipH="1">
            <a:off x="6295250" y="3656075"/>
            <a:ext cx="7110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114"/>
          <p:cNvSpPr txBox="1"/>
          <p:nvPr/>
        </p:nvSpPr>
        <p:spPr>
          <a:xfrm>
            <a:off x="7006250" y="3410150"/>
            <a:ext cx="18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0" name="Google Shape;1020;p114"/>
          <p:cNvCxnSpPr/>
          <p:nvPr/>
        </p:nvCxnSpPr>
        <p:spPr>
          <a:xfrm>
            <a:off x="2327925" y="3672125"/>
            <a:ext cx="23259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114"/>
          <p:cNvSpPr txBox="1"/>
          <p:nvPr/>
        </p:nvSpPr>
        <p:spPr>
          <a:xfrm>
            <a:off x="1183725" y="33673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Reference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27" name="Google Shape;1027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8" name="Google Shape;10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34" name="Google Shape;1034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5" name="Google Shape;103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91563"/>
            <a:ext cx="804862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116"/>
          <p:cNvCxnSpPr/>
          <p:nvPr/>
        </p:nvCxnSpPr>
        <p:spPr>
          <a:xfrm rot="10800000">
            <a:off x="5359475" y="2388900"/>
            <a:ext cx="572100" cy="9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116"/>
          <p:cNvSpPr txBox="1"/>
          <p:nvPr/>
        </p:nvSpPr>
        <p:spPr>
          <a:xfrm>
            <a:off x="4803425" y="33246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 to v1, no Copy or Move involved!! v1 is still valid after this line!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43" name="Google Shape;1043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4" name="Google Shape;10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7"/>
          <p:cNvGraphicFramePr/>
          <p:nvPr/>
        </p:nvGraphicFramePr>
        <p:xfrm>
          <a:off x="1111800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6" name="Google Shape;1046;p117"/>
          <p:cNvSpPr txBox="1"/>
          <p:nvPr/>
        </p:nvSpPr>
        <p:spPr>
          <a:xfrm>
            <a:off x="1111800" y="27079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47" name="Google Shape;1047;p117"/>
          <p:cNvGraphicFramePr/>
          <p:nvPr/>
        </p:nvGraphicFramePr>
        <p:xfrm>
          <a:off x="604842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117"/>
          <p:cNvSpPr txBox="1"/>
          <p:nvPr/>
        </p:nvSpPr>
        <p:spPr>
          <a:xfrm>
            <a:off x="604842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9" name="Google Shape;1049;p117"/>
          <p:cNvCxnSpPr/>
          <p:nvPr/>
        </p:nvCxnSpPr>
        <p:spPr>
          <a:xfrm>
            <a:off x="3183375" y="3693500"/>
            <a:ext cx="3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56" name="Google Shape;1056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1057" name="Google Shape;1057;p118"/>
          <p:cNvGraphicFramePr/>
          <p:nvPr/>
        </p:nvGraphicFramePr>
        <p:xfrm>
          <a:off x="33092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379700"/>
                <a:gridCol w="1379700"/>
              </a:tblGrid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100_000_000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8" name="Google Shape;1058;p118"/>
          <p:cNvSpPr txBox="1"/>
          <p:nvPr/>
        </p:nvSpPr>
        <p:spPr>
          <a:xfrm>
            <a:off x="3309275" y="2737825"/>
            <a:ext cx="259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59" name="Google Shape;1059;p118"/>
          <p:cNvGraphicFramePr/>
          <p:nvPr/>
        </p:nvGraphicFramePr>
        <p:xfrm>
          <a:off x="6444075" y="3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0" name="Google Shape;1060;p118"/>
          <p:cNvSpPr txBox="1"/>
          <p:nvPr/>
        </p:nvSpPr>
        <p:spPr>
          <a:xfrm>
            <a:off x="6444075" y="2707925"/>
            <a:ext cx="23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1" name="Google Shape;1061;p118"/>
          <p:cNvCxnSpPr/>
          <p:nvPr/>
        </p:nvCxnSpPr>
        <p:spPr>
          <a:xfrm>
            <a:off x="5450375" y="3707725"/>
            <a:ext cx="13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2" name="Google Shape;1062;p118"/>
          <p:cNvGraphicFramePr/>
          <p:nvPr/>
        </p:nvGraphicFramePr>
        <p:xfrm>
          <a:off x="229475" y="31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379700"/>
                <a:gridCol w="1379700"/>
              </a:tblGrid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3" name="Google Shape;1063;p118"/>
          <p:cNvSpPr txBox="1"/>
          <p:nvPr/>
        </p:nvSpPr>
        <p:spPr>
          <a:xfrm>
            <a:off x="229475" y="27378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4" name="Google Shape;1064;p118"/>
          <p:cNvCxnSpPr/>
          <p:nvPr/>
        </p:nvCxnSpPr>
        <p:spPr>
          <a:xfrm>
            <a:off x="2301175" y="3707725"/>
            <a:ext cx="15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88" y="912448"/>
            <a:ext cx="6984825" cy="15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1" name="Google Shape;1071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072" name="Google Shape;1072;p119"/>
          <p:cNvSpPr txBox="1"/>
          <p:nvPr/>
        </p:nvSpPr>
        <p:spPr>
          <a:xfrm>
            <a:off x="3277050" y="29556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now both variables are immutable, can we also take a mutable reference?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78" name="Google Shape;1078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79" name="Google Shape;107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p120"/>
          <p:cNvCxnSpPr/>
          <p:nvPr/>
        </p:nvCxnSpPr>
        <p:spPr>
          <a:xfrm rot="10800000">
            <a:off x="3140650" y="2073450"/>
            <a:ext cx="898200" cy="16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120"/>
          <p:cNvCxnSpPr/>
          <p:nvPr/>
        </p:nvCxnSpPr>
        <p:spPr>
          <a:xfrm flipH="1" rot="10800000">
            <a:off x="4525400" y="2078775"/>
            <a:ext cx="8127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120"/>
          <p:cNvSpPr txBox="1"/>
          <p:nvPr/>
        </p:nvSpPr>
        <p:spPr>
          <a:xfrm>
            <a:off x="2894675" y="3634700"/>
            <a:ext cx="37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course! Mutable references look like this!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88" name="Google Shape;1088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9" name="Google Shape;108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0" name="Google Shape;1090;p121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121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121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</p:txBody>
      </p:sp>
      <p:sp>
        <p:nvSpPr>
          <p:cNvPr id="205" name="Google Shape;205;p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1098" name="Google Shape;1098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99" name="Google Shape;109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944625"/>
            <a:ext cx="7793049" cy="232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0" name="Google Shape;1100;p122"/>
          <p:cNvCxnSpPr/>
          <p:nvPr/>
        </p:nvCxnSpPr>
        <p:spPr>
          <a:xfrm rot="10800000">
            <a:off x="1739900" y="2453025"/>
            <a:ext cx="2454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22"/>
          <p:cNvCxnSpPr/>
          <p:nvPr/>
        </p:nvCxnSpPr>
        <p:spPr>
          <a:xfrm rot="10800000">
            <a:off x="4183175" y="2832675"/>
            <a:ext cx="2139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22"/>
          <p:cNvSpPr txBox="1"/>
          <p:nvPr/>
        </p:nvSpPr>
        <p:spPr>
          <a:xfrm>
            <a:off x="3145975" y="35598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We’ve pushed an element to v2, but the length of v1 has also increased! The power of references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122"/>
          <p:cNvSpPr txBox="1"/>
          <p:nvPr/>
        </p:nvSpPr>
        <p:spPr>
          <a:xfrm>
            <a:off x="6198900" y="2672300"/>
            <a:ext cx="205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BUT! There’s a catch!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09" name="Google Shape;1109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0" name="Google Shape;1110;p12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16" name="Google Shape;1116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17" name="Google Shape;1117;p12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23" name="Google Shape;1123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24" name="Google Shape;1124;p12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0" name="Google Shape;1130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31" name="Google Shape;1131;p12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pic>
        <p:nvPicPr>
          <p:cNvPr id="1132" name="Google Shape;113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39" name="Google Shape;1139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40" name="Google Shape;1140;p12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41" name="Google Shape;1141;p127"/>
          <p:cNvCxnSpPr/>
          <p:nvPr/>
        </p:nvCxnSpPr>
        <p:spPr>
          <a:xfrm rot="10800000">
            <a:off x="3113825" y="40678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127"/>
          <p:cNvSpPr txBox="1"/>
          <p:nvPr/>
        </p:nvSpPr>
        <p:spPr>
          <a:xfrm>
            <a:off x="4803425" y="3875350"/>
            <a:ext cx="396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assignments in Java are references by default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3" name="Google Shape;1143;p127"/>
          <p:cNvCxnSpPr/>
          <p:nvPr/>
        </p:nvCxnSpPr>
        <p:spPr>
          <a:xfrm rot="10800000">
            <a:off x="3097925" y="3869800"/>
            <a:ext cx="1705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50" name="Google Shape;1150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51" name="Google Shape;1151;p12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52" name="Google Shape;1152;p128"/>
          <p:cNvCxnSpPr/>
          <p:nvPr/>
        </p:nvCxnSpPr>
        <p:spPr>
          <a:xfrm rot="10800000">
            <a:off x="3113825" y="42964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28"/>
          <p:cNvSpPr txBox="1"/>
          <p:nvPr/>
        </p:nvSpPr>
        <p:spPr>
          <a:xfrm>
            <a:off x="4803425" y="4103950"/>
            <a:ext cx="37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changing `t2`, you also modify `t1` and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50" y="2145325"/>
            <a:ext cx="3563775" cy="28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60" name="Google Shape;1160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61" name="Google Shape;1161;p12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Here a Java example:</a:t>
            </a:r>
            <a:endParaRPr/>
          </a:p>
        </p:txBody>
      </p:sp>
      <p:cxnSp>
        <p:nvCxnSpPr>
          <p:cNvPr id="1162" name="Google Shape;1162;p129"/>
          <p:cNvCxnSpPr/>
          <p:nvPr/>
        </p:nvCxnSpPr>
        <p:spPr>
          <a:xfrm rot="10800000">
            <a:off x="3498775" y="44461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129"/>
          <p:cNvSpPr txBox="1"/>
          <p:nvPr/>
        </p:nvSpPr>
        <p:spPr>
          <a:xfrm>
            <a:off x="5215125" y="42536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`t1`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4" name="Google Shape;1164;p129"/>
          <p:cNvCxnSpPr/>
          <p:nvPr/>
        </p:nvCxnSpPr>
        <p:spPr>
          <a:xfrm rot="10800000">
            <a:off x="4135000" y="30422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129"/>
          <p:cNvSpPr txBox="1"/>
          <p:nvPr/>
        </p:nvSpPr>
        <p:spPr>
          <a:xfrm>
            <a:off x="5557300" y="2649650"/>
            <a:ext cx="35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 5 for both `t1.a` and `t3.a`!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Depending on the situation, you may have not wanted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129"/>
          <p:cNvCxnSpPr/>
          <p:nvPr/>
        </p:nvCxnSpPr>
        <p:spPr>
          <a:xfrm rot="10800000">
            <a:off x="3498775" y="4674700"/>
            <a:ext cx="16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29"/>
          <p:cNvSpPr txBox="1"/>
          <p:nvPr/>
        </p:nvSpPr>
        <p:spPr>
          <a:xfrm>
            <a:off x="5215125" y="44822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something with `t3`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73" name="Google Shape;1173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74" name="Google Shape;1174;p13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0" name="Google Shape;1180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1" name="Google Shape;1181;p13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Java developer, he’ll tell you a story or two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Ask your local Multithreading-Developer, he’ll tell you a story or 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Multiple pointers access the same data at the same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One pointer writes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At the same time, other pointer reads data: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Does it see the new value, or the old value?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/>
          </a:p>
        </p:txBody>
      </p:sp>
      <p:sp>
        <p:nvSpPr>
          <p:cNvPr id="212" name="Google Shape;212;p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87" name="Google Shape;1187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88" name="Google Shape;1188;p13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194" name="Google Shape;1194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195" name="Google Shape;1195;p13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1" name="Google Shape;1201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2" name="Google Shape;1202;p13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08" name="Google Shape;1208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09" name="Google Shape;1209;p13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race condition if you have 2 mutable references:</a:t>
            </a:r>
            <a:br>
              <a:rPr lang="de"/>
            </a:br>
            <a:r>
              <a:rPr lang="de"/>
              <a:t>Both write at the same time, what happens?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15" name="Google Shape;1215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16" name="Google Shape;1216;p13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Race condition, as stated before: Read/Write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2" name="Google Shape;1222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23" name="Google Shape;1223;p13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</a:t>
            </a:r>
            <a:r>
              <a:rPr lang="de"/>
              <a:t>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No problem, because 100 Reads don’t change the value of the variable :^)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29" name="Google Shape;1229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0" name="Google Shape;1230;p13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36" name="Google Shape;1236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37" name="Google Shape;1237;p139"/>
          <p:cNvSpPr txBox="1"/>
          <p:nvPr>
            <p:ph idx="1" type="body"/>
          </p:nvPr>
        </p:nvSpPr>
        <p:spPr>
          <a:xfrm>
            <a:off x="1297500" y="1415150"/>
            <a:ext cx="72753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are powerful, but also can lead to all sorts of bugs if not treated carefully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Race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prevent this, Rust has the 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Guarantees, at compile time, that no data races or race conditions happen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Ruleset to enforce this is pretty simple, but takes a while to get used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can’t have more than 1 mutable reference to a variable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1 mutable reference, you can’t have any immutable references to the same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 have 0 mutable references, you can have any number of immutable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must always be valid (e.g. no dangling references)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Rule of Thumb: If the compiler shouts at you, say “yes sir” and move your code around :^)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43" name="Google Shape;1243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44" name="Google Shape;1244;p14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0" name="Google Shape;1250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1" name="Google Shape;1251;p14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</p:txBody>
      </p:sp>
      <p:sp>
        <p:nvSpPr>
          <p:cNvPr id="219" name="Google Shape;219;p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57" name="Google Shape;1257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58" name="Google Shape;1258;p14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59" name="Google Shape;125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65" name="Google Shape;1265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66" name="Google Shape;1266;p14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67" name="Google Shape;1267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239692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143"/>
          <p:cNvSpPr txBox="1"/>
          <p:nvPr/>
        </p:nvSpPr>
        <p:spPr>
          <a:xfrm>
            <a:off x="6343250" y="31267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though we have 4 mutable references, it’s fine because we’re not doing anything with them!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74" name="Google Shape;127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75" name="Google Shape;1275;p14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sp>
        <p:nvSpPr>
          <p:cNvPr id="1276" name="Google Shape;1276;p144"/>
          <p:cNvSpPr txBox="1"/>
          <p:nvPr/>
        </p:nvSpPr>
        <p:spPr>
          <a:xfrm>
            <a:off x="5952925" y="3278500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v1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7" name="Google Shape;1277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6449" cy="2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44"/>
          <p:cNvSpPr/>
          <p:nvPr/>
        </p:nvSpPr>
        <p:spPr>
          <a:xfrm>
            <a:off x="5739100" y="3057250"/>
            <a:ext cx="117600" cy="142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Borrow Checker</a:t>
            </a:r>
            <a:endParaRPr/>
          </a:p>
        </p:txBody>
      </p:sp>
      <p:sp>
        <p:nvSpPr>
          <p:cNvPr id="1284" name="Google Shape;1284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85" name="Google Shape;1285;p14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unlock full understanding of References in Rust, we need to talk about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cover them next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small important detail here: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 only fall into this rule as long as they’re used:</a:t>
            </a:r>
            <a:endParaRPr/>
          </a:p>
        </p:txBody>
      </p:sp>
      <p:pic>
        <p:nvPicPr>
          <p:cNvPr id="1286" name="Google Shape;128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2437050"/>
            <a:ext cx="5015400" cy="2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5"/>
          <p:cNvSpPr/>
          <p:nvPr/>
        </p:nvSpPr>
        <p:spPr>
          <a:xfrm>
            <a:off x="5797900" y="3918075"/>
            <a:ext cx="138900" cy="6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45"/>
          <p:cNvSpPr txBox="1"/>
          <p:nvPr/>
        </p:nvSpPr>
        <p:spPr>
          <a:xfrm>
            <a:off x="5985000" y="3730275"/>
            <a:ext cx="2489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mutable borrow of v4 in that range, so we can’t take any more mutable references in that range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145"/>
          <p:cNvSpPr/>
          <p:nvPr/>
        </p:nvSpPr>
        <p:spPr>
          <a:xfrm>
            <a:off x="5803313" y="3067950"/>
            <a:ext cx="106800" cy="80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5"/>
          <p:cNvSpPr txBox="1"/>
          <p:nvPr/>
        </p:nvSpPr>
        <p:spPr>
          <a:xfrm>
            <a:off x="5985025" y="314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borrows don’t matter, we don’t use them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6" name="Google Shape;1296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297" name="Google Shape;1297;p14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3" name="Google Shape;1303;p1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04" name="Google Shape;1304;p14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05" name="Google Shape;130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7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2" name="Google Shape;1312;p1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13" name="Google Shape;1313;p14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14" name="Google Shape;131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48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148"/>
          <p:cNvSpPr txBox="1"/>
          <p:nvPr/>
        </p:nvSpPr>
        <p:spPr>
          <a:xfrm>
            <a:off x="5008800" y="16126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code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2" name="Google Shape;1322;p1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23" name="Google Shape;1323;p1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24" name="Google Shape;132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49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149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prints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2" name="Google Shape;1332;p1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33" name="Google Shape;1333;p1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pic>
        <p:nvPicPr>
          <p:cNvPr id="1334" name="Google Shape;1334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764475"/>
            <a:ext cx="4985225" cy="2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0"/>
          <p:cNvSpPr/>
          <p:nvPr/>
        </p:nvSpPr>
        <p:spPr>
          <a:xfrm>
            <a:off x="698700" y="1764475"/>
            <a:ext cx="598800" cy="433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6" name="Google Shape;1336;p150"/>
          <p:cNvSpPr txBox="1"/>
          <p:nvPr/>
        </p:nvSpPr>
        <p:spPr>
          <a:xfrm>
            <a:off x="4691125" y="3934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compiles, and prints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7" name="Google Shape;1337;p150"/>
          <p:cNvCxnSpPr/>
          <p:nvPr/>
        </p:nvCxnSpPr>
        <p:spPr>
          <a:xfrm rot="10800000">
            <a:off x="3819600" y="3410150"/>
            <a:ext cx="27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150"/>
          <p:cNvSpPr txBox="1"/>
          <p:nvPr/>
        </p:nvSpPr>
        <p:spPr>
          <a:xfrm>
            <a:off x="6530400" y="3017600"/>
            <a:ext cx="217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dereferences b, so we’re writing to the original memory location (a)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44" name="Google Shape;1344;p1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45" name="Google Shape;1345;p1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46" name="Google Shape;1346;p151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7" name="Google Shape;1347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</p:txBody>
      </p:sp>
      <p:sp>
        <p:nvSpPr>
          <p:cNvPr id="226" name="Google Shape;226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3" name="Google Shape;1353;p1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54" name="Google Shape;1354;p1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55" name="Google Shape;1355;p152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6" name="Google Shape;135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152"/>
          <p:cNvSpPr txBox="1"/>
          <p:nvPr/>
        </p:nvSpPr>
        <p:spPr>
          <a:xfrm>
            <a:off x="5300675" y="3640050"/>
            <a:ext cx="33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vector look like in the end?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64" name="Google Shape;1364;p1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65" name="Google Shape;1365;p153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6" name="Google Shape;1366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3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3" name="Google Shape;1373;p1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74" name="Google Shape;1374;p1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75" name="Google Shape;1375;p154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6" name="Google Shape;1376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154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154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54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5" name="Google Shape;1385;p1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386" name="Google Shape;1386;p1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exercises!</a:t>
            </a:r>
            <a:endParaRPr/>
          </a:p>
        </p:txBody>
      </p:sp>
      <p:sp>
        <p:nvSpPr>
          <p:cNvPr id="1387" name="Google Shape;1387;p155"/>
          <p:cNvSpPr/>
          <p:nvPr/>
        </p:nvSpPr>
        <p:spPr>
          <a:xfrm>
            <a:off x="360250" y="1830325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8" name="Google Shape;138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50" y="1830325"/>
            <a:ext cx="6380826" cy="2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55"/>
          <p:cNvSpPr txBox="1"/>
          <p:nvPr/>
        </p:nvSpPr>
        <p:spPr>
          <a:xfrm>
            <a:off x="5573350" y="37951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0" name="Google Shape;1390;p155"/>
          <p:cNvSpPr/>
          <p:nvPr/>
        </p:nvSpPr>
        <p:spPr>
          <a:xfrm>
            <a:off x="7049025" y="2597450"/>
            <a:ext cx="203100" cy="105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1" name="Google Shape;1391;p155"/>
          <p:cNvSpPr txBox="1"/>
          <p:nvPr/>
        </p:nvSpPr>
        <p:spPr>
          <a:xfrm>
            <a:off x="7252125" y="2834300"/>
            <a:ext cx="176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of vector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2" name="Google Shape;1392;p155"/>
          <p:cNvCxnSpPr/>
          <p:nvPr/>
        </p:nvCxnSpPr>
        <p:spPr>
          <a:xfrm rot="10800000">
            <a:off x="5797850" y="3116175"/>
            <a:ext cx="1449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55"/>
          <p:cNvSpPr txBox="1"/>
          <p:nvPr/>
        </p:nvSpPr>
        <p:spPr>
          <a:xfrm>
            <a:off x="7200525" y="3490350"/>
            <a:ext cx="181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 at the same time!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9" name="Google Shape;1399;p1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0" name="Google Shape;1400;p156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1" name="Google Shape;140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7" name="Google Shape;1407;p1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08" name="Google Shape;1408;p157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7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16" name="Google Shape;1416;p1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17" name="Google Shape;1417;p158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8" name="Google Shape;1418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58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0" name="Google Shape;1420;p158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6" name="Google Shape;1426;p1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27" name="Google Shape;1427;p159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8" name="Google Shape;1428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59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159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1" name="Google Shape;1431;p159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37" name="Google Shape;1437;p1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38" name="Google Shape;1438;p160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9" name="Google Shape;1439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160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1" name="Google Shape;1441;p160"/>
          <p:cNvSpPr txBox="1"/>
          <p:nvPr/>
        </p:nvSpPr>
        <p:spPr>
          <a:xfrm>
            <a:off x="5403150" y="1482750"/>
            <a:ext cx="29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160"/>
          <p:cNvSpPr txBox="1"/>
          <p:nvPr/>
        </p:nvSpPr>
        <p:spPr>
          <a:xfrm>
            <a:off x="5403150" y="1867650"/>
            <a:ext cx="290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finally at a point where we can reuse the same Vector in a for-loop!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160"/>
          <p:cNvSpPr txBox="1"/>
          <p:nvPr/>
        </p:nvSpPr>
        <p:spPr>
          <a:xfrm>
            <a:off x="5403150" y="2571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for loops modify the elements of the original vector!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4" name="Google Shape;1444;p160"/>
          <p:cNvCxnSpPr/>
          <p:nvPr/>
        </p:nvCxnSpPr>
        <p:spPr>
          <a:xfrm rot="10800000">
            <a:off x="4701050" y="2309425"/>
            <a:ext cx="7119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160"/>
          <p:cNvCxnSpPr/>
          <p:nvPr/>
        </p:nvCxnSpPr>
        <p:spPr>
          <a:xfrm rot="10800000">
            <a:off x="5092050" y="2892330"/>
            <a:ext cx="3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51" name="Google Shape;1451;p1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52" name="Google Shape;1452;p161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3" name="Google Shape;145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161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161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6" name="Google Shape;1456;p161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161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161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161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161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66" name="Google Shape;1466;p1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67" name="Google Shape;1467;p162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8" name="Google Shape;1468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62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0" name="Google Shape;1470;p162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1" name="Google Shape;1471;p162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2" name="Google Shape;1472;p162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162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4" name="Google Shape;1474;p162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5" name="Google Shape;1475;p162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162"/>
          <p:cNvSpPr/>
          <p:nvPr/>
        </p:nvSpPr>
        <p:spPr>
          <a:xfrm>
            <a:off x="6904675" y="1672475"/>
            <a:ext cx="117600" cy="15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162"/>
          <p:cNvSpPr txBox="1"/>
          <p:nvPr/>
        </p:nvSpPr>
        <p:spPr>
          <a:xfrm>
            <a:off x="7022275" y="1933725"/>
            <a:ext cx="18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They don’t overlap, so they don’t break borrow checking rules!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83" name="Google Shape;1483;p1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484" name="Google Shape;1484;p163"/>
          <p:cNvSpPr/>
          <p:nvPr/>
        </p:nvSpPr>
        <p:spPr>
          <a:xfrm>
            <a:off x="714600" y="897750"/>
            <a:ext cx="582900" cy="41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5" name="Google Shape;1485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897750"/>
            <a:ext cx="4105633" cy="3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63"/>
          <p:cNvSpPr txBox="1"/>
          <p:nvPr/>
        </p:nvSpPr>
        <p:spPr>
          <a:xfrm>
            <a:off x="5403150" y="89775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compile?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 we see in the console?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163"/>
          <p:cNvSpPr/>
          <p:nvPr/>
        </p:nvSpPr>
        <p:spPr>
          <a:xfrm>
            <a:off x="5403150" y="21001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8" name="Google Shape;1488;p163"/>
          <p:cNvSpPr/>
          <p:nvPr/>
        </p:nvSpPr>
        <p:spPr>
          <a:xfrm>
            <a:off x="5403150" y="2768575"/>
            <a:ext cx="117600" cy="668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9" name="Google Shape;1489;p163"/>
          <p:cNvSpPr txBox="1"/>
          <p:nvPr/>
        </p:nvSpPr>
        <p:spPr>
          <a:xfrm>
            <a:off x="5557300" y="22338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163"/>
          <p:cNvSpPr txBox="1"/>
          <p:nvPr/>
        </p:nvSpPr>
        <p:spPr>
          <a:xfrm>
            <a:off x="5557300" y="29043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163"/>
          <p:cNvSpPr/>
          <p:nvPr/>
        </p:nvSpPr>
        <p:spPr>
          <a:xfrm>
            <a:off x="5403150" y="1414375"/>
            <a:ext cx="117600" cy="68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p163"/>
          <p:cNvSpPr txBox="1"/>
          <p:nvPr/>
        </p:nvSpPr>
        <p:spPr>
          <a:xfrm>
            <a:off x="5557300" y="15480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p163"/>
          <p:cNvSpPr txBox="1"/>
          <p:nvPr/>
        </p:nvSpPr>
        <p:spPr>
          <a:xfrm>
            <a:off x="5403150" y="33860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p163"/>
          <p:cNvSpPr txBox="1"/>
          <p:nvPr/>
        </p:nvSpPr>
        <p:spPr>
          <a:xfrm>
            <a:off x="5403150" y="36146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163"/>
          <p:cNvSpPr txBox="1"/>
          <p:nvPr/>
        </p:nvSpPr>
        <p:spPr>
          <a:xfrm>
            <a:off x="5403150" y="3843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163"/>
          <p:cNvSpPr txBox="1"/>
          <p:nvPr/>
        </p:nvSpPr>
        <p:spPr>
          <a:xfrm>
            <a:off x="5403150" y="40718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163"/>
          <p:cNvSpPr txBox="1"/>
          <p:nvPr/>
        </p:nvSpPr>
        <p:spPr>
          <a:xfrm>
            <a:off x="5403150" y="43004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[3, 5, 7, 9, 11, 13, 15, 17, 19, 21]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Next time</a:t>
            </a:r>
            <a:endParaRPr/>
          </a:p>
        </p:txBody>
      </p:sp>
      <p:sp>
        <p:nvSpPr>
          <p:cNvPr id="1503" name="Google Shape;1503;p1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1504" name="Google Shape;1504;p1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70389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[type; size] = …;` to declare an array with the given type and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var: Vec&lt;type&gt; = …;` to declare a Vector with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at a given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size `N`, indices </a:t>
            </a:r>
            <a:r>
              <a:rPr lang="de">
                <a:solidFill>
                  <a:srgbClr val="00FF00"/>
                </a:solidFill>
              </a:rPr>
              <a:t>0 to N-1 are defined</a:t>
            </a:r>
            <a:r>
              <a:rPr lang="de"/>
              <a:t>, Rest results in </a:t>
            </a:r>
            <a:r>
              <a:rPr lang="de">
                <a:solidFill>
                  <a:srgbClr val="FF0000"/>
                </a:solidFill>
              </a:rPr>
              <a:t>Out Of Bounds Errors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</a:t>
            </a:r>
            <a:r>
              <a:rPr lang="de"/>
              <a:t> </a:t>
            </a:r>
            <a:r>
              <a:rPr lang="de">
                <a:solidFill>
                  <a:srgbClr val="00FF00"/>
                </a:solidFill>
              </a:rPr>
              <a:t>{ }</a:t>
            </a:r>
            <a:r>
              <a:rPr lang="de"/>
              <a:t> to create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to create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to create an iterator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loop, while and for are equally powerful, but in certain situations some loops are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Infinite loop using `for` is weird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Iterating over a collection using `loop` is convoluted and needs a lot of work</a:t>
            </a:r>
            <a:endParaRPr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247" name="Google Shape;247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that, use </a:t>
            </a:r>
            <a:r>
              <a:rPr lang="de">
                <a:solidFill>
                  <a:srgbClr val="00FF00"/>
                </a:solidFill>
              </a:rPr>
              <a:t>for n in x..=y { }</a:t>
            </a:r>
            <a:r>
              <a:rPr lang="de"/>
              <a:t> (</a:t>
            </a:r>
            <a:r>
              <a:rPr lang="de"/>
              <a:t>note the `=`)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`..` is non-inclusive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275" name="Google Shape;275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6"/>
          <p:cNvCxnSpPr/>
          <p:nvPr/>
        </p:nvCxnSpPr>
        <p:spPr>
          <a:xfrm rot="10800000">
            <a:off x="5498500" y="2281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6"/>
          <p:cNvSpPr txBox="1"/>
          <p:nvPr/>
        </p:nvSpPr>
        <p:spPr>
          <a:xfrm>
            <a:off x="5830000" y="1989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less than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6"/>
          <p:cNvCxnSpPr/>
          <p:nvPr/>
        </p:nvCxnSpPr>
        <p:spPr>
          <a:xfrm rot="10800000">
            <a:off x="5498500" y="3345975"/>
            <a:ext cx="3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6"/>
          <p:cNvSpPr txBox="1"/>
          <p:nvPr/>
        </p:nvSpPr>
        <p:spPr>
          <a:xfrm>
            <a:off x="5830000" y="305347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 will jump to the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pink bracket if n is equal to 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2" y="999475"/>
            <a:ext cx="4514276" cy="3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1731950" y="999475"/>
            <a:ext cx="582900" cy="37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0" y="40945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150" y="2179525"/>
            <a:ext cx="1215166" cy="14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</p:txBody>
      </p:sp>
      <p:sp>
        <p:nvSpPr>
          <p:cNvPr id="328" name="Google Shape;32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Nesting means putting a structure inside itself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Similar to nested arrays</a:t>
            </a:r>
            <a:endParaRPr/>
          </a:p>
        </p:txBody>
      </p:sp>
      <p:sp>
        <p:nvSpPr>
          <p:cNvPr id="335" name="Google Shape;335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a </a:t>
            </a:r>
            <a:r>
              <a:rPr lang="de">
                <a:solidFill>
                  <a:srgbClr val="00FF00"/>
                </a:solidFill>
              </a:rPr>
              <a:t>for n in x..y { }</a:t>
            </a:r>
            <a:r>
              <a:rPr lang="de"/>
              <a:t> loop, `n` will not take on the value of `y`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break</a:t>
            </a:r>
            <a:r>
              <a:rPr lang="de"/>
              <a:t>` to exit out of a loop early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`</a:t>
            </a:r>
            <a:r>
              <a:rPr lang="de">
                <a:solidFill>
                  <a:srgbClr val="00FF00"/>
                </a:solidFill>
              </a:rPr>
              <a:t>continue</a:t>
            </a:r>
            <a:r>
              <a:rPr lang="de"/>
              <a:t>` to skip one loop pass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nest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Loops allow us to control the flow of the program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now implement simple algorithms, such as: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factorial of a number - `n!`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Primality test - is `n` a prime?</a:t>
            </a:r>
            <a:endParaRPr/>
          </a:p>
        </p:txBody>
      </p:sp>
      <p:sp>
        <p:nvSpPr>
          <p:cNvPr id="342" name="Google Shape;342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57" name="Google Shape;357;p43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65" name="Google Shape;365;p44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7" name="Google Shape;367;p44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375" name="Google Shape;375;p45"/>
          <p:cNvSpPr txBox="1"/>
          <p:nvPr/>
        </p:nvSpPr>
        <p:spPr>
          <a:xfrm>
            <a:off x="6182875" y="640525"/>
            <a:ext cx="263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Factorial `n!` is defined as the product of all natural numbers (except 0) less than or equal 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4343625" y="3142800"/>
            <a:ext cx="1668093" cy="311125"/>
          </a:xfrm>
          <a:custGeom>
            <a:rect b="b" l="l" r="r" t="t"/>
            <a:pathLst>
              <a:path extrusionOk="0" h="12445" w="49831">
                <a:moveTo>
                  <a:pt x="49831" y="11977"/>
                </a:moveTo>
                <a:cubicBezTo>
                  <a:pt x="39967" y="11977"/>
                  <a:pt x="29329" y="13848"/>
                  <a:pt x="20317" y="9838"/>
                </a:cubicBezTo>
                <a:cubicBezTo>
                  <a:pt x="13442" y="6779"/>
                  <a:pt x="752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7" name="Google Shape;377;p45"/>
          <p:cNvSpPr txBox="1"/>
          <p:nvPr/>
        </p:nvSpPr>
        <p:spPr>
          <a:xfrm>
            <a:off x="5936925" y="32390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4947800" y="2170362"/>
            <a:ext cx="1352700" cy="555400"/>
          </a:xfrm>
          <a:custGeom>
            <a:rect b="b" l="l" r="r" t="t"/>
            <a:pathLst>
              <a:path extrusionOk="0" h="22216" w="54108">
                <a:moveTo>
                  <a:pt x="54108" y="22216"/>
                </a:moveTo>
                <a:cubicBezTo>
                  <a:pt x="54108" y="12386"/>
                  <a:pt x="42647" y="4004"/>
                  <a:pt x="33149" y="1471"/>
                </a:cubicBezTo>
                <a:cubicBezTo>
                  <a:pt x="22051" y="-1489"/>
                  <a:pt x="0" y="-605"/>
                  <a:pt x="0" y="10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9" name="Google Shape;379;p45"/>
          <p:cNvSpPr txBox="1"/>
          <p:nvPr/>
        </p:nvSpPr>
        <p:spPr>
          <a:xfrm>
            <a:off x="5642825" y="2618825"/>
            <a:ext cx="21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all natural numbers less than or equal to 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13" y="945600"/>
            <a:ext cx="7072175" cy="3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413" y="4196150"/>
            <a:ext cx="260716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294" y="945594"/>
            <a:ext cx="1859932" cy="2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6124050" y="56070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WolframAlpha: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1297500" y="15675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1" name="Google Shape;411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18" name="Google Shape;418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26" name="Google Shape;42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29" name="Google Shape;429;p51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</p:txBody>
      </p:sp>
      <p:sp>
        <p:nvSpPr>
          <p:cNvPr id="156" name="Google Shape;156;p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35" name="Google Shape;435;p5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</p:txBody>
      </p:sp>
      <p:sp>
        <p:nvSpPr>
          <p:cNvPr id="436" name="Google Shape;436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974175" y="3482300"/>
            <a:ext cx="1128150" cy="240600"/>
          </a:xfrm>
          <a:custGeom>
            <a:rect b="b" l="l" r="r" t="t"/>
            <a:pathLst>
              <a:path extrusionOk="0" h="9624" w="45126">
                <a:moveTo>
                  <a:pt x="0" y="0"/>
                </a:moveTo>
                <a:cubicBezTo>
                  <a:pt x="9361" y="0"/>
                  <a:pt x="18734" y="715"/>
                  <a:pt x="28017" y="1925"/>
                </a:cubicBezTo>
                <a:cubicBezTo>
                  <a:pt x="34218" y="2733"/>
                  <a:pt x="43609" y="3557"/>
                  <a:pt x="45126" y="96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39" name="Google Shape;439;p52"/>
          <p:cNvSpPr txBox="1"/>
          <p:nvPr/>
        </p:nvSpPr>
        <p:spPr>
          <a:xfrm>
            <a:off x="4450525" y="3289800"/>
            <a:ext cx="28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 wiggly lines are never good!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680625" y="2006628"/>
            <a:ext cx="2309760" cy="614896"/>
          </a:xfrm>
          <a:custGeom>
            <a:rect b="b" l="l" r="r" t="t"/>
            <a:pathLst>
              <a:path extrusionOk="0" h="19220" w="102656">
                <a:moveTo>
                  <a:pt x="0" y="19220"/>
                </a:moveTo>
                <a:cubicBezTo>
                  <a:pt x="0" y="13652"/>
                  <a:pt x="459" y="6061"/>
                  <a:pt x="5347" y="3394"/>
                </a:cubicBezTo>
                <a:cubicBezTo>
                  <a:pt x="14276" y="-1479"/>
                  <a:pt x="25544" y="400"/>
                  <a:pt x="35716" y="400"/>
                </a:cubicBezTo>
                <a:cubicBezTo>
                  <a:pt x="58039" y="400"/>
                  <a:pt x="80333" y="2325"/>
                  <a:pt x="102656" y="23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441" name="Google Shape;441;p52"/>
          <p:cNvSpPr txBox="1"/>
          <p:nvPr/>
        </p:nvSpPr>
        <p:spPr>
          <a:xfrm>
            <a:off x="5990350" y="1798100"/>
            <a:ext cx="248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Dots mean that the mistake lies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48" name="Google Shape;448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55" name="Google Shape;455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56" name="Google Shape;4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63" name="Google Shape;463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72" name="Google Shape;472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3" name="Google Shape;4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4423825" y="2096250"/>
            <a:ext cx="38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519675" y="3746950"/>
            <a:ext cx="336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error:</a:t>
            </a:r>
            <a:endParaRPr/>
          </a:p>
        </p:txBody>
      </p:sp>
      <p:sp>
        <p:nvSpPr>
          <p:cNvPr id="488" name="Google Shape;488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248"/>
            <a:ext cx="9144003" cy="21967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7"/>
          <p:cNvSpPr txBox="1"/>
          <p:nvPr/>
        </p:nvSpPr>
        <p:spPr>
          <a:xfrm>
            <a:off x="4423825" y="2096250"/>
            <a:ext cx="38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lot of words, let’s focus on the important bits,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boiling it down even more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1969700" y="2822000"/>
            <a:ext cx="2529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5412950" y="2822000"/>
            <a:ext cx="10821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6856575" y="2822000"/>
            <a:ext cx="11709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237350" y="2299350"/>
            <a:ext cx="18018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0" y="2431700"/>
            <a:ext cx="761400" cy="167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6519675" y="3746950"/>
            <a:ext cx="13260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2926750" y="4105100"/>
            <a:ext cx="19035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866150" y="2634875"/>
            <a:ext cx="8277900" cy="36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3263575" y="3164275"/>
            <a:ext cx="3694500" cy="25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884325" y="3517075"/>
            <a:ext cx="3924300" cy="22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0" y="4105100"/>
            <a:ext cx="1531200" cy="18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</p:txBody>
      </p:sp>
      <p:sp>
        <p:nvSpPr>
          <p:cNvPr id="508" name="Google Shape;508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</a:t>
            </a:r>
            <a:endParaRPr/>
          </a:p>
        </p:txBody>
      </p:sp>
      <p:sp>
        <p:nvSpPr>
          <p:cNvPr id="514" name="Google Shape;514;p5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Last time: Using a `Vector` in a for-loop made the variable invalid after the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take a closer look at the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Error boiled down to three keywords: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Borrowed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Today, we’re diving deep down into the world of Rust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1" name="Google Shape;521;p6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28" name="Google Shape;528;p6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</a:t>
            </a:r>
            <a:r>
              <a:rPr lang="de"/>
              <a:t>address</a:t>
            </a:r>
            <a:r>
              <a:rPr lang="de"/>
              <a:t>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</p:txBody>
      </p:sp>
      <p:sp>
        <p:nvSpPr>
          <p:cNvPr id="529" name="Google Shape;529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</p:txBody>
      </p:sp>
      <p:sp>
        <p:nvSpPr>
          <p:cNvPr id="163" name="Google Shape;163;p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35" name="Google Shape;535;p6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At some point, every compiler constructor has to address the elephant in the room:</a:t>
            </a:r>
            <a:br>
              <a:rPr lang="de"/>
            </a:br>
            <a:r>
              <a:rPr lang="de"/>
              <a:t>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</a:t>
            </a:r>
            <a:r>
              <a:rPr lang="de"/>
              <a:t>structures, how do you handle heap allocations, etcetc</a:t>
            </a:r>
            <a:endParaRPr/>
          </a:p>
        </p:txBody>
      </p:sp>
      <p:sp>
        <p:nvSpPr>
          <p:cNvPr id="536" name="Google Shape;536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2" name="Google Shape;542;p6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</a:t>
            </a:r>
            <a:r>
              <a:rPr lang="de"/>
              <a:t>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</p:txBody>
      </p:sp>
      <p:sp>
        <p:nvSpPr>
          <p:cNvPr id="543" name="Google Shape;543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49" name="Google Shape;549;p6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</p:txBody>
      </p:sp>
      <p:sp>
        <p:nvSpPr>
          <p:cNvPr id="550" name="Google Shape;550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56" name="Google Shape;556;p6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</p:txBody>
      </p:sp>
      <p:sp>
        <p:nvSpPr>
          <p:cNvPr id="557" name="Google Shape;557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</a:t>
            </a:r>
            <a:r>
              <a:rPr lang="de"/>
              <a:t>, like in Swift</a:t>
            </a:r>
            <a:endParaRPr/>
          </a:p>
        </p:txBody>
      </p:sp>
      <p:sp>
        <p:nvSpPr>
          <p:cNvPr id="564" name="Google Shape;564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Manual Management, like in C or 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Garbage Collector, like in Java 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Automatic Reference Counting, like in Swift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Ownership-Model, like in Rust or… Well, so far only Rust has really pulled it off</a:t>
            </a:r>
            <a:endParaRPr/>
          </a:p>
        </p:txBody>
      </p:sp>
      <p:sp>
        <p:nvSpPr>
          <p:cNvPr id="571" name="Google Shape;571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</p:txBody>
      </p:sp>
      <p:sp>
        <p:nvSpPr>
          <p:cNvPr id="578" name="Google Shape;578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84" name="Google Shape;584;p6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</p:txBody>
      </p:sp>
      <p:sp>
        <p:nvSpPr>
          <p:cNvPr id="585" name="Google Shape;585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integer `5` on the Stack has an owner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Your Vector `vec` on the Heap has an owner</a:t>
            </a:r>
            <a:endParaRPr/>
          </a:p>
        </p:txBody>
      </p:sp>
      <p:sp>
        <p:nvSpPr>
          <p:cNvPr id="592" name="Google Shape;592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This is related to the Vector-problem we faced earlier</a:t>
            </a:r>
            <a:endParaRPr/>
          </a:p>
        </p:txBody>
      </p:sp>
      <p:sp>
        <p:nvSpPr>
          <p:cNvPr id="599" name="Google Shape;599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05" name="Google Shape;605;p7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Out of scope, unless specified otherwise, means the end of the code block the value was declared in</a:t>
            </a:r>
            <a:endParaRPr/>
          </a:p>
        </p:txBody>
      </p:sp>
      <p:sp>
        <p:nvSpPr>
          <p:cNvPr id="606" name="Google Shape;606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elephant in the room: Memory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do you handle data structures, how do you handle heap allocations, etcetc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Many different techniques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Ownership-Model is the technique used in Rust, it controls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Set of rules that must be true at any point in the program: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value in Rust has an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be one owner at any given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the owner goes out of scope, the value will be dropped (memory will be freed)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your code breaks any of those rules at any point, it’s not a </a:t>
            </a:r>
            <a:r>
              <a:rPr lang="de"/>
              <a:t>valid</a:t>
            </a:r>
            <a:r>
              <a:rPr lang="de"/>
              <a:t> Rust program and will be rejected by the compiler</a:t>
            </a:r>
            <a:endParaRPr/>
          </a:p>
        </p:txBody>
      </p:sp>
      <p:sp>
        <p:nvSpPr>
          <p:cNvPr id="613" name="Google Shape;613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19" name="Google Shape;619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0" name="Google Shape;6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5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28" name="Google Shape;628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629" name="Google Shape;629;p75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35" name="Google Shape;635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76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8" name="Google Shape;638;p76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6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0" name="Google Shape;640;p76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46" name="Google Shape;646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7" name="Google Shape;6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32500"/>
            <a:ext cx="5059025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77"/>
          <p:cNvCxnSpPr/>
          <p:nvPr/>
        </p:nvCxnSpPr>
        <p:spPr>
          <a:xfrm rot="10800000">
            <a:off x="2937375" y="33299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9" name="Google Shape;649;p77"/>
          <p:cNvSpPr txBox="1"/>
          <p:nvPr/>
        </p:nvSpPr>
        <p:spPr>
          <a:xfrm>
            <a:off x="3579050" y="31374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77"/>
          <p:cNvCxnSpPr/>
          <p:nvPr/>
        </p:nvCxnSpPr>
        <p:spPr>
          <a:xfrm rot="10800000">
            <a:off x="2413375" y="37148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1" name="Google Shape;651;p77"/>
          <p:cNvSpPr txBox="1"/>
          <p:nvPr/>
        </p:nvSpPr>
        <p:spPr>
          <a:xfrm>
            <a:off x="3055050" y="352237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`1`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2" name="Google Shape;652;p77"/>
          <p:cNvCxnSpPr/>
          <p:nvPr/>
        </p:nvCxnSpPr>
        <p:spPr>
          <a:xfrm rot="10800000">
            <a:off x="1852000" y="429217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3" name="Google Shape;653;p77"/>
          <p:cNvSpPr txBox="1"/>
          <p:nvPr/>
        </p:nvSpPr>
        <p:spPr>
          <a:xfrm>
            <a:off x="2493675" y="4099725"/>
            <a:ext cx="28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`0` will be dropped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59" name="Google Shape;659;p7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</p:txBody>
      </p:sp>
      <p:sp>
        <p:nvSpPr>
          <p:cNvPr id="660" name="Google Shape;660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66" name="Google Shape;666;p7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</p:txBody>
      </p:sp>
      <p:sp>
        <p:nvSpPr>
          <p:cNvPr id="667" name="Google Shape;667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73" name="Google Shape;673;p8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</p:txBody>
      </p:sp>
      <p:sp>
        <p:nvSpPr>
          <p:cNvPr id="674" name="Google Shape;674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0" name="Google Shape;680;p8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1" name="Google Shape;681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82" name="Google Shape;68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What makes Rust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Borrow Checker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88" name="Google Shape;688;p8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89" name="Google Shape;689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0" name="Google Shape;69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82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2" name="Google Shape;692;p82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Variables can interact with the same data in different ways in 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copied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Data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consider another example</a:t>
            </a:r>
            <a:endParaRPr/>
          </a:p>
        </p:txBody>
      </p:sp>
      <p:sp>
        <p:nvSpPr>
          <p:cNvPr id="699" name="Google Shape;699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00" name="Google Shape;7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0" y="2365300"/>
            <a:ext cx="35623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83"/>
          <p:cNvCxnSpPr/>
          <p:nvPr/>
        </p:nvCxnSpPr>
        <p:spPr>
          <a:xfrm flipH="1">
            <a:off x="4274225" y="2223175"/>
            <a:ext cx="14916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2" name="Google Shape;702;p83"/>
          <p:cNvSpPr txBox="1"/>
          <p:nvPr/>
        </p:nvSpPr>
        <p:spPr>
          <a:xfrm>
            <a:off x="5739100" y="19558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size of i32 is known, it is located on the stack, so Rust copies the value of 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 rot="10800000">
            <a:off x="5311225" y="3442200"/>
            <a:ext cx="5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4" name="Google Shape;704;p83"/>
          <p:cNvSpPr txBox="1"/>
          <p:nvPr/>
        </p:nvSpPr>
        <p:spPr>
          <a:xfrm>
            <a:off x="5835325" y="3249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 a copy of x to 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0" name="Google Shape;710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1" name="Google Shape;71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17" name="Google Shape;717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18" name="Google Shape;7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5"/>
          <p:cNvSpPr txBox="1"/>
          <p:nvPr/>
        </p:nvSpPr>
        <p:spPr>
          <a:xfrm>
            <a:off x="830875" y="2645600"/>
            <a:ext cx="738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is more complex: The data itself is located on the Heap, there’s only Metadata on the Stack: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Pointer to the Heap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Size of Vector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Capacity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25" name="Google Shape;725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26" name="Google Shape;72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86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8" name="Google Shape;728;p86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34" name="Google Shape;734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35" name="Google Shape;7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6" name="Google Shape;736;p87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7" name="Google Shape;737;p87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38" name="Google Shape;738;p87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9" name="Google Shape;739;p87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0" name="Google Shape;740;p87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46" name="Google Shape;746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7" name="Google Shape;7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8" name="Google Shape;748;p88"/>
          <p:cNvGraphicFramePr/>
          <p:nvPr/>
        </p:nvGraphicFramePr>
        <p:xfrm>
          <a:off x="141445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88"/>
          <p:cNvSpPr txBox="1"/>
          <p:nvPr/>
        </p:nvSpPr>
        <p:spPr>
          <a:xfrm>
            <a:off x="1414450" y="242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50" name="Google Shape;750;p88"/>
          <p:cNvGraphicFramePr/>
          <p:nvPr/>
        </p:nvGraphicFramePr>
        <p:xfrm>
          <a:off x="5522000" y="28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1" name="Google Shape;751;p88"/>
          <p:cNvSpPr txBox="1"/>
          <p:nvPr/>
        </p:nvSpPr>
        <p:spPr>
          <a:xfrm>
            <a:off x="5522000" y="2421625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2" name="Google Shape;752;p88"/>
          <p:cNvCxnSpPr/>
          <p:nvPr/>
        </p:nvCxnSpPr>
        <p:spPr>
          <a:xfrm>
            <a:off x="2921400" y="34234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88"/>
          <p:cNvSpPr txBox="1"/>
          <p:nvPr/>
        </p:nvSpPr>
        <p:spPr>
          <a:xfrm>
            <a:off x="3655550" y="2421625"/>
            <a:ext cx="166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Here, Rust still copies data on the Stack!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59" name="Google Shape;759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60" name="Google Shape;760;p89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1" name="Google Shape;761;p89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62" name="Google Shape;762;p89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3" name="Google Shape;763;p89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4" name="Google Shape;764;p89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5" name="Google Shape;765;p89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6" name="Google Shape;766;p89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7" name="Google Shape;767;p89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73" name="Google Shape;773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74" name="Google Shape;774;p90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90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76" name="Google Shape;776;p90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7" name="Google Shape;777;p90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90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9" name="Google Shape;779;p90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0" name="Google Shape;780;p90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90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90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90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90"/>
          <p:cNvSpPr txBox="1"/>
          <p:nvPr/>
        </p:nvSpPr>
        <p:spPr>
          <a:xfrm>
            <a:off x="5204425" y="353847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790" name="Google Shape;79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791" name="Google Shape;791;p91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2" name="Google Shape;792;p91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793" name="Google Shape;793;p91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4" name="Google Shape;794;p91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91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6" name="Google Shape;796;p91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91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8" name="Google Shape;798;p91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91"/>
          <p:cNvCxnSpPr/>
          <p:nvPr/>
        </p:nvCxnSpPr>
        <p:spPr>
          <a:xfrm>
            <a:off x="4092325" y="3158850"/>
            <a:ext cx="11709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91"/>
          <p:cNvCxnSpPr/>
          <p:nvPr/>
        </p:nvCxnSpPr>
        <p:spPr>
          <a:xfrm>
            <a:off x="4359650" y="1934450"/>
            <a:ext cx="887700" cy="16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91"/>
          <p:cNvSpPr txBox="1"/>
          <p:nvPr/>
        </p:nvSpPr>
        <p:spPr>
          <a:xfrm>
            <a:off x="5204425" y="353847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very bad! v1 and v2 now point to the same heap location, and when dropped will both free the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Very bad for many reasons!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4" name="Google Shape;184;p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07" name="Google Shape;807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08" name="Google Shape;808;p92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Google Shape;809;p92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10" name="Google Shape;810;p92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1" name="Google Shape;811;p92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2"/>
          <p:cNvCxnSpPr/>
          <p:nvPr/>
        </p:nvCxnSpPr>
        <p:spPr>
          <a:xfrm>
            <a:off x="2964175" y="1902375"/>
            <a:ext cx="28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3" name="Google Shape;813;p92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4" name="Google Shape;814;p92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5" name="Google Shape;815;p92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92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22" name="Google Shape;822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23" name="Google Shape;823;p93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4" name="Google Shape;824;p93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5" name="Google Shape;825;p93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6" name="Google Shape;826;p93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27" name="Google Shape;827;p93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p93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9" name="Google Shape;829;p93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93"/>
          <p:cNvSpPr txBox="1"/>
          <p:nvPr/>
        </p:nvSpPr>
        <p:spPr>
          <a:xfrm>
            <a:off x="4541425" y="3231300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1" name="Google Shape;831;p93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93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38" name="Google Shape;838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graphicFrame>
        <p:nvGraphicFramePr>
          <p:cNvPr id="839" name="Google Shape;839;p94"/>
          <p:cNvGraphicFramePr/>
          <p:nvPr/>
        </p:nvGraphicFramePr>
        <p:xfrm>
          <a:off x="12975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0" name="Google Shape;840;p94"/>
          <p:cNvSpPr txBox="1"/>
          <p:nvPr/>
        </p:nvSpPr>
        <p:spPr>
          <a:xfrm>
            <a:off x="1297500" y="919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1" name="Google Shape;841;p94"/>
          <p:cNvGraphicFramePr/>
          <p:nvPr/>
        </p:nvGraphicFramePr>
        <p:xfrm>
          <a:off x="5511300" y="13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index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2" name="Google Shape;842;p94"/>
          <p:cNvSpPr txBox="1"/>
          <p:nvPr/>
        </p:nvSpPr>
        <p:spPr>
          <a:xfrm>
            <a:off x="5511300" y="919200"/>
            <a:ext cx="307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Somewhere on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3" name="Google Shape;843;p94"/>
          <p:cNvGraphicFramePr/>
          <p:nvPr/>
        </p:nvGraphicFramePr>
        <p:xfrm>
          <a:off x="1297500" y="33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{53435E19-FB36-4942-850A-7978D55CC4DD}</a:tableStyleId>
              </a:tblPr>
              <a:tblGrid>
                <a:gridCol w="1018775"/>
                <a:gridCol w="1018775"/>
              </a:tblGrid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len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capacity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4" name="Google Shape;844;p94"/>
          <p:cNvSpPr txBox="1"/>
          <p:nvPr/>
        </p:nvSpPr>
        <p:spPr>
          <a:xfrm>
            <a:off x="1297500" y="29447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Metadata on Stack for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5" name="Google Shape;845;p94"/>
          <p:cNvCxnSpPr/>
          <p:nvPr/>
        </p:nvCxnSpPr>
        <p:spPr>
          <a:xfrm flipH="1" rot="10800000">
            <a:off x="2894675" y="1923625"/>
            <a:ext cx="2892600" cy="20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94"/>
          <p:cNvSpPr txBox="1"/>
          <p:nvPr/>
        </p:nvSpPr>
        <p:spPr>
          <a:xfrm>
            <a:off x="4541425" y="3231300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Rust do? It invalidates v1,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moves the data into v2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By doing that, the data on the heap will only be freed once, everything is fine!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7" name="Google Shape;847;p94"/>
          <p:cNvCxnSpPr/>
          <p:nvPr/>
        </p:nvCxnSpPr>
        <p:spPr>
          <a:xfrm flipH="1" rot="10800000">
            <a:off x="1103525" y="919325"/>
            <a:ext cx="2358000" cy="20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94"/>
          <p:cNvCxnSpPr/>
          <p:nvPr/>
        </p:nvCxnSpPr>
        <p:spPr>
          <a:xfrm>
            <a:off x="1199775" y="865125"/>
            <a:ext cx="2235000" cy="21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54" name="Google Shape;85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5" name="Google Shape;8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914900"/>
            <a:ext cx="67722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5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929188"/>
            <a:ext cx="67722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63" name="Google Shape;863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64" name="Google Shape;864;p96"/>
          <p:cNvSpPr txBox="1"/>
          <p:nvPr/>
        </p:nvSpPr>
        <p:spPr>
          <a:xfrm>
            <a:off x="1980375" y="2265950"/>
            <a:ext cx="37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2nd line, `v1` was moved into `v2`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can’t be used anymore!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96"/>
          <p:cNvSpPr txBox="1"/>
          <p:nvPr/>
        </p:nvSpPr>
        <p:spPr>
          <a:xfrm>
            <a:off x="5199075" y="3089325"/>
            <a:ext cx="30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still want to use v1, you need to copy the vector yourself using `.clone()`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6"/>
          <p:cNvCxnSpPr/>
          <p:nvPr/>
        </p:nvCxnSpPr>
        <p:spPr>
          <a:xfrm rot="10800000">
            <a:off x="6412775" y="2175200"/>
            <a:ext cx="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72" name="Google Shape;87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73" name="Google Shape;873;p9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74" name="Google Shape;87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80" name="Google Shape;880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81" name="Google Shape;881;p9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882" name="Google Shape;88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16883"/>
            <a:ext cx="8184000" cy="2452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98"/>
          <p:cNvCxnSpPr/>
          <p:nvPr/>
        </p:nvCxnSpPr>
        <p:spPr>
          <a:xfrm flipH="1">
            <a:off x="3825000" y="1560175"/>
            <a:ext cx="26145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98"/>
          <p:cNvSpPr txBox="1"/>
          <p:nvPr/>
        </p:nvSpPr>
        <p:spPr>
          <a:xfrm>
            <a:off x="6414000" y="1266125"/>
            <a:ext cx="27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newfound knowledge, this error makes sense!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891" name="Google Shape;891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892" name="Google Shape;892;p9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893" name="Google Shape;893;p99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9"/>
          <p:cNvSpPr txBox="1"/>
          <p:nvPr/>
        </p:nvSpPr>
        <p:spPr>
          <a:xfrm>
            <a:off x="6414000" y="1266125"/>
            <a:ext cx="27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1963252"/>
            <a:ext cx="8183999" cy="240257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01" name="Google Shape;901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02" name="Google Shape;902;p10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cxnSp>
        <p:nvCxnSpPr>
          <p:cNvPr id="903" name="Google Shape;903;p100"/>
          <p:cNvCxnSpPr/>
          <p:nvPr/>
        </p:nvCxnSpPr>
        <p:spPr>
          <a:xfrm flipH="1">
            <a:off x="4552200" y="1560175"/>
            <a:ext cx="18873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100"/>
          <p:cNvSpPr txBox="1"/>
          <p:nvPr/>
        </p:nvSpPr>
        <p:spPr>
          <a:xfrm>
            <a:off x="6414000" y="1266125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fix, clone it!?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5" name="Google Shape;90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00" y="1560175"/>
            <a:ext cx="1315100" cy="1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1" name="Google Shape;911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12" name="Google Shape;912;p10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13" name="Google Shape;91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</a:t>
            </a:r>
            <a:r>
              <a:rPr lang="de">
                <a:solidFill>
                  <a:srgbClr val="00FF00"/>
                </a:solidFill>
              </a:rPr>
              <a:t>bool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to declare an immutable variable, `let mut` for mutable variables</a:t>
            </a:r>
            <a:endParaRPr/>
          </a:p>
        </p:txBody>
      </p:sp>
      <p:sp>
        <p:nvSpPr>
          <p:cNvPr id="191" name="Google Shape;191;p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19" name="Google Shape;919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20" name="Google Shape;920;p102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21" name="Google Shape;9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Google Shape;922;p102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3" name="Google Shape;923;p102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Ownership</a:t>
            </a:r>
            <a:endParaRPr/>
          </a:p>
        </p:txBody>
      </p:sp>
      <p:sp>
        <p:nvSpPr>
          <p:cNvPr id="929" name="Google Shape;929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30" name="Google Shape;930;p103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Let’s go back to the Vector-example:</a:t>
            </a:r>
            <a:endParaRPr/>
          </a:p>
        </p:txBody>
      </p:sp>
      <p:pic>
        <p:nvPicPr>
          <p:cNvPr id="931" name="Google Shape;93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38" y="1213500"/>
            <a:ext cx="7546926" cy="226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103"/>
          <p:cNvCxnSpPr/>
          <p:nvPr/>
        </p:nvCxnSpPr>
        <p:spPr>
          <a:xfrm flipH="1">
            <a:off x="5541400" y="1822200"/>
            <a:ext cx="197700" cy="17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3" name="Google Shape;933;p103"/>
          <p:cNvSpPr txBox="1"/>
          <p:nvPr/>
        </p:nvSpPr>
        <p:spPr>
          <a:xfrm>
            <a:off x="4546800" y="35117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Cloning might take a while…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3"/>
          <p:cNvSpPr txBox="1"/>
          <p:nvPr/>
        </p:nvSpPr>
        <p:spPr>
          <a:xfrm>
            <a:off x="734600" y="3971575"/>
            <a:ext cx="660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to our original problem anyway!! We want to modify `vec`, not any copies of it!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837875"/>
            <a:ext cx="611525" cy="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1" name="Google Shape;94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2" name="Google Shape;942;p104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48" name="Google Shape;948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49" name="Google Shape;949;p105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55" name="Google Shape;955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56" name="Google Shape;956;p106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2" name="Google Shape;962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3" name="Google Shape;963;p107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69" name="Google Shape;969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0" name="Google Shape;970;p108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76" name="Google Shape;976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77" name="Google Shape;977;p109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83" name="Google Shape;983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84" name="Google Shape;984;p110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What makes Rust Rust - References</a:t>
            </a:r>
            <a:endParaRPr/>
          </a:p>
        </p:txBody>
      </p:sp>
      <p:sp>
        <p:nvSpPr>
          <p:cNvPr id="990" name="Google Shape;990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91" name="Google Shape;991;p111"/>
          <p:cNvSpPr txBox="1"/>
          <p:nvPr>
            <p:ph idx="1" type="body"/>
          </p:nvPr>
        </p:nvSpPr>
        <p:spPr>
          <a:xfrm>
            <a:off x="1297500" y="1415150"/>
            <a:ext cx="70389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offer an additional way of accessing data of a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do not involve copying or moving, and do not invalidate original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reference in programming is similar to a real life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 you’re referring to something, you do not own it, but simply point to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reference in a book might link to another book written by another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That other book might change in the meantime, but the reference still points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References in Rust do the same, they simply point to another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 the context of ownership, a reference is called `borrowing`: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“As in real life, if a person owns something, you can borrow it from them. When you’re done, you have to give it back. You don’t own it.” - Rustdocs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