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2"/>
  </p:notes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82" r:id="rId9"/>
    <p:sldId id="266" r:id="rId10"/>
    <p:sldId id="267" r:id="rId11"/>
    <p:sldId id="268" r:id="rId12"/>
    <p:sldId id="265" r:id="rId13"/>
    <p:sldId id="269" r:id="rId14"/>
    <p:sldId id="270" r:id="rId15"/>
    <p:sldId id="271" r:id="rId16"/>
    <p:sldId id="331" r:id="rId17"/>
    <p:sldId id="332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4" r:id="rId36"/>
    <p:sldId id="292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5" r:id="rId47"/>
    <p:sldId id="304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2" r:id="rId64"/>
    <p:sldId id="324" r:id="rId65"/>
    <p:sldId id="325" r:id="rId66"/>
    <p:sldId id="329" r:id="rId67"/>
    <p:sldId id="326" r:id="rId68"/>
    <p:sldId id="327" r:id="rId69"/>
    <p:sldId id="328" r:id="rId70"/>
    <p:sldId id="330" r:id="rId7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42190-87B4-42CD-9E06-8495AA5167A0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DE8DA-9B71-4A99-B297-CC3D48920B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52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5E02C-1D04-C434-4012-E91BF6D3D15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3A429D2-1402-443B-84A2-2FCD82AF0188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35C2A-909A-0981-65DD-B67627BD9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52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436DB-340F-4646-13CF-32D4D213E6B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C4288CD-B084-4B85-A01A-2AA2761376DD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A074-83FF-2A59-9E72-8DEB7C8D2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50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60905-4AF1-4212-7A94-81502EEF8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07BD3A-A673-4564-87D3-514428F41E43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192D9-E47E-4BA2-F2BD-45C43EE73C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94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322E1-1580-77E1-1968-C1D465C642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A9B8912-EBFE-4D90-8198-A8C4E94CF400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EFDD5-75D2-F22A-0239-47782139EB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53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2C6A1-8DB4-CC61-9F25-552C981AC8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8277138-AE99-4B23-B221-2DCA1A62B56B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70957-C740-2757-2171-2AB52CD73C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4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7596-14F9-142A-C6EE-E8288E2454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0269D0A-075E-4EB0-8886-171E078C8796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2A97D-91AA-8A52-C97E-9F3BDF95E6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15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84FE6-DBA5-DB3C-A653-C0ED852041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B066383-804D-4165-BE49-EE841EE88125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B3D48-E7F2-DEE3-3035-24E59946D7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0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3DCDD-2FBE-84CF-1266-B4597B7005E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97919E3-4219-49E3-B0C2-4E01F6CC00B7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6E3F-03B5-A012-AA3C-51E8681E66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84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07798-DE50-15C8-656C-CA61E9C831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DF361F7-99C5-4D1D-AF3E-CA2F03DFFDF7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35FA4-1B4D-27D1-9652-2771001ADF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49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403A9-CB77-6F63-E8A2-1C909EE533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5E9E24B-7E5D-4154-8FC8-DF2A71A00B95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16977-77CE-7C1B-80DA-950BC5B3F9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70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158AE-3BA6-5196-9F05-10AA6EB27D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CAACF82-0D2D-4311-B4BF-451258A8E658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4A692-F0C9-AF1C-145C-A45885A71D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7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DD238-3295-044E-F400-315BD3066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8EDF-E8BE-41B8-AC36-9DA59D54F43B}" type="datetime1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2F10F-A83E-3417-0420-ACEC0274A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1128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980B-A2ED-E6BF-A8E8-BECC7CC5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RUSTikales Rust for advanced coders</a:t>
            </a:r>
          </a:p>
        </p:txBody>
      </p:sp>
    </p:spTree>
    <p:extLst>
      <p:ext uri="{BB962C8B-B14F-4D97-AF65-F5344CB8AC3E}">
        <p14:creationId xmlns:p14="http://schemas.microsoft.com/office/powerpoint/2010/main" val="251095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Do lifetimes refer to memory locations? Do they refer to points in time?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When is cloning really necessary?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63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Do lifetimes refer to memory locations? Do they refer to points in time?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When is cloning really necessary?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How can we tell the compiler that our code would just work™️, if it wasn‘t for the Borrow Checker?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83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Rust has a really strong macro system, allowing us to do all sorts of stuff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504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Rust has a really strong macro system, allowing us to do all sorts of stuff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It‘s so powerful, it‘s turing-complete*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83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5A9A2-A24C-829F-C8AB-1FE559E8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5637"/>
            <a:ext cx="5041270" cy="5606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8793BE-471E-77E2-3609-BF6744609620}"/>
              </a:ext>
            </a:extLst>
          </p:cNvPr>
          <p:cNvSpPr txBox="1"/>
          <p:nvPr/>
        </p:nvSpPr>
        <p:spPr>
          <a:xfrm>
            <a:off x="838200" y="410193"/>
            <a:ext cx="60966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Source: https://mainisusuallyafunction.blogspot.com/2015/02/turing-tarpits-in-rusts-macro-system.html</a:t>
            </a:r>
          </a:p>
        </p:txBody>
      </p:sp>
    </p:spTree>
    <p:extLst>
      <p:ext uri="{BB962C8B-B14F-4D97-AF65-F5344CB8AC3E}">
        <p14:creationId xmlns:p14="http://schemas.microsoft.com/office/powerpoint/2010/main" val="77749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5A9A2-A24C-829F-C8AB-1FE559E8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5637"/>
            <a:ext cx="5041270" cy="56067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E832EA-55FF-3723-E6A1-202AE6FD8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806" y="2408488"/>
            <a:ext cx="1993188" cy="20410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C8EA438-EFA2-DC49-C842-A7B094245C49}"/>
              </a:ext>
            </a:extLst>
          </p:cNvPr>
          <p:cNvSpPr txBox="1"/>
          <p:nvPr/>
        </p:nvSpPr>
        <p:spPr>
          <a:xfrm>
            <a:off x="7550350" y="441961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E2891D-E61C-0033-9A05-9E38EEB54A4E}"/>
              </a:ext>
            </a:extLst>
          </p:cNvPr>
          <p:cNvSpPr txBox="1"/>
          <p:nvPr/>
        </p:nvSpPr>
        <p:spPr>
          <a:xfrm>
            <a:off x="838200" y="410193"/>
            <a:ext cx="60966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Source: https://mainisusuallyafunction.blogspot.com/2015/02/turing-tarpits-in-rusts-macro-system.html</a:t>
            </a:r>
          </a:p>
        </p:txBody>
      </p:sp>
    </p:spTree>
    <p:extLst>
      <p:ext uri="{BB962C8B-B14F-4D97-AF65-F5344CB8AC3E}">
        <p14:creationId xmlns:p14="http://schemas.microsoft.com/office/powerpoint/2010/main" val="613268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5A9A2-A24C-829F-C8AB-1FE559E8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5637"/>
            <a:ext cx="5041270" cy="56067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E2891D-E61C-0033-9A05-9E38EEB54A4E}"/>
              </a:ext>
            </a:extLst>
          </p:cNvPr>
          <p:cNvSpPr txBox="1"/>
          <p:nvPr/>
        </p:nvSpPr>
        <p:spPr>
          <a:xfrm>
            <a:off x="838200" y="410193"/>
            <a:ext cx="60966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Source: https://mainisusuallyafunction.blogspot.com/2015/02/turing-tarpits-in-rusts-macro-system.html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831EF-6BD4-6738-B9F9-FD605A1A8122}"/>
              </a:ext>
            </a:extLst>
          </p:cNvPr>
          <p:cNvSpPr txBox="1"/>
          <p:nvPr/>
        </p:nvSpPr>
        <p:spPr>
          <a:xfrm>
            <a:off x="5879470" y="3899484"/>
            <a:ext cx="60037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de-DE" dirty="0">
                <a:solidFill>
                  <a:srgbClr val="00FF00"/>
                </a:solidFill>
              </a:rPr>
              <a:t>Proof that macros are turing complete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</a:rPr>
              <a:t>Macros can emulate BCT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</a:rPr>
              <a:t>BCT can emulate Cyclic Tag Systems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</a:rPr>
              <a:t>CTS can emulate Tag Systems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</a:rPr>
              <a:t>Turing Machines can be transformed into a TS (Minsky, 1961)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</a:rPr>
              <a:t>Rust macros can emulate TM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olidFill>
                  <a:schemeClr val="bg1"/>
                </a:solidFill>
              </a:rPr>
              <a:t> Turing Complete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bg1"/>
                </a:solidFill>
              </a:rPr>
              <a:t>We could write a Rust compiler using Rust macros :^) </a:t>
            </a:r>
            <a:r>
              <a:rPr lang="de-DE" dirty="0">
                <a:solidFill>
                  <a:srgbClr val="FF0000"/>
                </a:solidFill>
              </a:rPr>
              <a:t>(please don‘t)</a:t>
            </a:r>
          </a:p>
        </p:txBody>
      </p:sp>
    </p:spTree>
    <p:extLst>
      <p:ext uri="{BB962C8B-B14F-4D97-AF65-F5344CB8AC3E}">
        <p14:creationId xmlns:p14="http://schemas.microsoft.com/office/powerpoint/2010/main" val="103843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9B3E8D-2373-A8F3-0491-7B99717C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366" y="1424226"/>
            <a:ext cx="3941267" cy="4009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437032-8B94-4B3C-4496-CE95B93C7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633" y="1424226"/>
            <a:ext cx="1948301" cy="40095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C6190C7-5811-88A0-AE06-4FD141ADE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68" y="2412767"/>
            <a:ext cx="2032463" cy="20324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9D7E4D3-8581-5222-0B1D-60B864395908}"/>
              </a:ext>
            </a:extLst>
          </p:cNvPr>
          <p:cNvSpPr txBox="1"/>
          <p:nvPr/>
        </p:nvSpPr>
        <p:spPr>
          <a:xfrm>
            <a:off x="838200" y="410193"/>
            <a:ext cx="60966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Source: https://mainisusuallyafunction.blogspot.com/2015/02/turing-tarpits-in-rusts-macro-system.html</a:t>
            </a:r>
          </a:p>
        </p:txBody>
      </p:sp>
    </p:spTree>
    <p:extLst>
      <p:ext uri="{BB962C8B-B14F-4D97-AF65-F5344CB8AC3E}">
        <p14:creationId xmlns:p14="http://schemas.microsoft.com/office/powerpoint/2010/main" val="416156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5A9A2-A24C-829F-C8AB-1FE559E8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5637"/>
            <a:ext cx="5041270" cy="56067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2334AB-9925-A68C-5BFF-5E7BECD559E1}"/>
              </a:ext>
            </a:extLst>
          </p:cNvPr>
          <p:cNvSpPr/>
          <p:nvPr/>
        </p:nvSpPr>
        <p:spPr>
          <a:xfrm>
            <a:off x="1822079" y="2027184"/>
            <a:ext cx="3073512" cy="318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4A3E43-F8FB-4930-FC67-2836A1807731}"/>
              </a:ext>
            </a:extLst>
          </p:cNvPr>
          <p:cNvSpPr/>
          <p:nvPr/>
        </p:nvSpPr>
        <p:spPr>
          <a:xfrm>
            <a:off x="1107081" y="5753917"/>
            <a:ext cx="3073512" cy="318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A8E39-138E-EBA8-B652-2CA400A11B26}"/>
              </a:ext>
            </a:extLst>
          </p:cNvPr>
          <p:cNvSpPr txBox="1"/>
          <p:nvPr/>
        </p:nvSpPr>
        <p:spPr>
          <a:xfrm>
            <a:off x="5879470" y="4351023"/>
            <a:ext cx="3071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Downside: The Rust compiler has a </a:t>
            </a:r>
            <a:r>
              <a:rPr lang="de-DE" dirty="0">
                <a:solidFill>
                  <a:srgbClr val="00FF00"/>
                </a:solidFill>
              </a:rPr>
              <a:t>recursion limit </a:t>
            </a:r>
            <a:r>
              <a:rPr lang="de-DE" dirty="0">
                <a:solidFill>
                  <a:schemeClr val="bg1"/>
                </a:solidFill>
              </a:rPr>
              <a:t>on macros :^)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57533-6356-161A-92DB-AA53049768EA}"/>
              </a:ext>
            </a:extLst>
          </p:cNvPr>
          <p:cNvSpPr txBox="1"/>
          <p:nvPr/>
        </p:nvSpPr>
        <p:spPr>
          <a:xfrm>
            <a:off x="838200" y="410193"/>
            <a:ext cx="60966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Source: https://mainisusuallyafunction.blogspot.com/2015/02/turing-tarpits-in-rusts-macro-system.html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397E28-6622-84C1-9908-B9BAE9578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70" y="2511757"/>
            <a:ext cx="5859467" cy="18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73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Rust has a really strong macro system, allowing us to do all sorts of stuff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It‘s so powerful, it‘s turing-complete*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Allows us to work on Rust code itself as inputs and outputs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Code Generators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8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918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Rust idiomatic code does not like </a:t>
            </a:r>
            <a:r>
              <a:rPr lang="de-DE" dirty="0">
                <a:solidFill>
                  <a:srgbClr val="FFFF00"/>
                </a:solidFill>
              </a:rPr>
              <a:t>for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63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Rust idiomatic code does not like </a:t>
            </a:r>
            <a:r>
              <a:rPr lang="de-DE" dirty="0">
                <a:solidFill>
                  <a:srgbClr val="FFFF00"/>
                </a:solidFill>
              </a:rPr>
              <a:t>for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Instead, we have powerful </a:t>
            </a:r>
            <a:r>
              <a:rPr lang="de-DE" dirty="0">
                <a:solidFill>
                  <a:srgbClr val="FFFF00"/>
                </a:solidFill>
              </a:rPr>
              <a:t>Iterators</a:t>
            </a:r>
            <a:r>
              <a:rPr lang="de-DE" dirty="0">
                <a:solidFill>
                  <a:schemeClr val="bg1"/>
                </a:solidFill>
              </a:rPr>
              <a:t> which we can work with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filter()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map()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565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Rust idiomatic code does not like </a:t>
            </a:r>
            <a:r>
              <a:rPr lang="de-DE" dirty="0">
                <a:solidFill>
                  <a:srgbClr val="FFFF00"/>
                </a:solidFill>
              </a:rPr>
              <a:t>for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Instead, we have powerful </a:t>
            </a:r>
            <a:r>
              <a:rPr lang="de-DE" dirty="0">
                <a:solidFill>
                  <a:srgbClr val="FFFF00"/>
                </a:solidFill>
              </a:rPr>
              <a:t>Iterators</a:t>
            </a:r>
            <a:r>
              <a:rPr lang="de-DE" dirty="0">
                <a:solidFill>
                  <a:schemeClr val="bg1"/>
                </a:solidFill>
              </a:rPr>
              <a:t> which we can work with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Allows for </a:t>
            </a:r>
            <a:r>
              <a:rPr lang="de-DE" dirty="0">
                <a:solidFill>
                  <a:srgbClr val="FFFF00"/>
                </a:solidFill>
              </a:rPr>
              <a:t>lazy-evaluation</a:t>
            </a:r>
            <a:r>
              <a:rPr lang="de-DE" dirty="0">
                <a:solidFill>
                  <a:schemeClr val="bg1"/>
                </a:solidFill>
              </a:rPr>
              <a:t> and more optimizations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52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can we create systems working on the same data, using multiple threads?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Example: You have a list of </a:t>
            </a:r>
            <a:r>
              <a:rPr lang="de-DE" dirty="0">
                <a:solidFill>
                  <a:srgbClr val="FFFF00"/>
                </a:solidFill>
              </a:rPr>
              <a:t>1 billion elements</a:t>
            </a:r>
            <a:r>
              <a:rPr lang="de-DE" dirty="0">
                <a:solidFill>
                  <a:schemeClr val="bg1"/>
                </a:solidFill>
              </a:rPr>
              <a:t>, and want to concurrently work on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26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can we create systems working on the same data, using multiple threads?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do we prevent </a:t>
            </a:r>
            <a:r>
              <a:rPr lang="de-DE" dirty="0">
                <a:solidFill>
                  <a:srgbClr val="FFFF00"/>
                </a:solidFill>
              </a:rPr>
              <a:t>race conditions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deadlocks</a:t>
            </a:r>
            <a:r>
              <a:rPr lang="de-DE" dirty="0">
                <a:solidFill>
                  <a:schemeClr val="bg1"/>
                </a:solidFill>
              </a:rPr>
              <a:t> without tanking performance?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76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Profiling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can we find </a:t>
            </a:r>
            <a:r>
              <a:rPr lang="de-DE" dirty="0">
                <a:solidFill>
                  <a:srgbClr val="FFFF00"/>
                </a:solidFill>
              </a:rPr>
              <a:t>hotspots</a:t>
            </a:r>
            <a:r>
              <a:rPr lang="de-DE" dirty="0">
                <a:solidFill>
                  <a:schemeClr val="bg1"/>
                </a:solidFill>
              </a:rPr>
              <a:t> in our code?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885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Profiling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can we find </a:t>
            </a:r>
            <a:r>
              <a:rPr lang="de-DE" dirty="0">
                <a:solidFill>
                  <a:srgbClr val="FFFF00"/>
                </a:solidFill>
              </a:rPr>
              <a:t>hotspots</a:t>
            </a:r>
            <a:r>
              <a:rPr lang="de-DE" dirty="0">
                <a:solidFill>
                  <a:schemeClr val="bg1"/>
                </a:solidFill>
              </a:rPr>
              <a:t> in our code?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 do we know if a certain implementation of a function is better?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881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Profiling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focus will be more on the problems, and what you can do to solve them in Rust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227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Profiling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focus will be more on the problems, and what you can do to solve them in Rust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There is no „single trick to beat them all“, everything has pros and cons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Technically, cloning also solves the Borrow Checker :^)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13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Profiling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focus will be more on the problems, and what you can do to solve them in Rust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There is no „single trick to beat them all“, everything has pros and cons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By looking at the problems, you can extrapolate solutions to other programming languages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</a:t>
            </a:r>
            <a:r>
              <a:rPr lang="de-DE" dirty="0">
                <a:solidFill>
                  <a:srgbClr val="00FF00"/>
                </a:solidFill>
              </a:rPr>
              <a:t>procedural macros to do X</a:t>
            </a:r>
            <a:r>
              <a:rPr lang="de-DE" dirty="0">
                <a:solidFill>
                  <a:schemeClr val="bg1"/>
                </a:solidFill>
              </a:rPr>
              <a:t>, can </a:t>
            </a:r>
            <a:r>
              <a:rPr lang="de-DE" dirty="0">
                <a:solidFill>
                  <a:srgbClr val="FFFF00"/>
                </a:solidFill>
              </a:rPr>
              <a:t>Python do something similar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 Rust </a:t>
            </a:r>
            <a:r>
              <a:rPr lang="de-DE" dirty="0">
                <a:solidFill>
                  <a:srgbClr val="00FF00"/>
                </a:solidFill>
              </a:rPr>
              <a:t>Y is recommended for multithreading</a:t>
            </a:r>
            <a:r>
              <a:rPr lang="de-DE" dirty="0">
                <a:solidFill>
                  <a:schemeClr val="bg1"/>
                </a:solidFill>
              </a:rPr>
              <a:t>, does </a:t>
            </a:r>
            <a:r>
              <a:rPr lang="de-DE" dirty="0">
                <a:solidFill>
                  <a:srgbClr val="FFFF00"/>
                </a:solidFill>
              </a:rPr>
              <a:t>C++ also support that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</a:t>
            </a:r>
            <a:r>
              <a:rPr lang="de-DE" dirty="0">
                <a:solidFill>
                  <a:srgbClr val="00FF00"/>
                </a:solidFill>
              </a:rPr>
              <a:t>Rc&lt;T&gt;</a:t>
            </a:r>
            <a:r>
              <a:rPr lang="de-DE" dirty="0">
                <a:solidFill>
                  <a:schemeClr val="bg1"/>
                </a:solidFill>
              </a:rPr>
              <a:t>, that‘s basically </a:t>
            </a:r>
            <a:r>
              <a:rPr lang="de-DE" dirty="0">
                <a:solidFill>
                  <a:srgbClr val="FFFF00"/>
                </a:solidFill>
              </a:rPr>
              <a:t>what Java does internally</a:t>
            </a:r>
            <a:r>
              <a:rPr lang="de-DE" dirty="0">
                <a:solidFill>
                  <a:schemeClr val="bg1"/>
                </a:solidFill>
              </a:rPr>
              <a:t>!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Now we can also optimize our Java code 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4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375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Profiling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focus will be more on the problems, and what you can do to solve them in Rust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Each session will follow the same pattern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042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Profiling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focus will be more on the problems, and what you can do to solve them in Rust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Each session will follow the same pattern</a:t>
            </a:r>
          </a:p>
          <a:p>
            <a:pPr lvl="1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Try something that will not work (or at least takes a lot of effort) with what we know so far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159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Profiling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focus will be more on the problems, and what you can do to solve them in Rust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Each session will follow the same pattern</a:t>
            </a:r>
          </a:p>
          <a:p>
            <a:pPr lvl="1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Try something that will not work (or at least takes a lot of effort) with what we know so far</a:t>
            </a:r>
          </a:p>
          <a:p>
            <a:pPr lvl="1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Introduce the problem, why does our initial attempt not work?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83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Metaprogramming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Functional Programming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Multithreading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Profiling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The focus will be more on the problems, and what you can do to solve them in Rust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Each session will follow the same pattern</a:t>
            </a:r>
          </a:p>
          <a:p>
            <a:pPr lvl="1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Try something that will not work (or at least takes a lot of effort) with what we know so far</a:t>
            </a:r>
          </a:p>
          <a:p>
            <a:pPr lvl="1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Introduce the problem, why does our initial attempt not work?</a:t>
            </a:r>
          </a:p>
          <a:p>
            <a:pPr lvl="1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What does Rust offer to solve the problem?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01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Warning: I will now proceed to dump a semester worth of content into a single slide :^)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46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873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variable, every literal, everything has a type which can‘t be changed once determined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Type inference allows us to omit the type annotation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67E3F6-4150-77E7-20F7-4A01C8ED4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99" y="2926565"/>
            <a:ext cx="7887801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5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variable, every literal, everything has a type which can‘t be changed once determined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Static typechecker will catch errors at compile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6A0CE3-4EF3-A0B3-C39B-A6364C9AA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36" y="2874435"/>
            <a:ext cx="7336528" cy="309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76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variable, every literal, everything has a type which can‘t be changed once determined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Static typechecker will catch errors at compile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Compiled means machine code, which runs directly on your CPU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Faster than interpretation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68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44018-5B9F-8DDC-CCE3-19F15B55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947" y="2790450"/>
            <a:ext cx="5048105" cy="310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1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Introduction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Recap on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231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617BD5-20A8-2AC8-9787-25D440269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176" y="2967563"/>
            <a:ext cx="5627648" cy="300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06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Every variable, every value, everything in Rust has </a:t>
            </a:r>
            <a:r>
              <a:rPr lang="de-DE" dirty="0">
                <a:solidFill>
                  <a:srgbClr val="00FF00"/>
                </a:solidFill>
              </a:rPr>
              <a:t>exactly one owner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Values are dropped when the owner is dropped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Variables are dropped at the end of the scope they are defined in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Ownership-Conflicts are resolved by </a:t>
            </a:r>
            <a:r>
              <a:rPr lang="de-DE" dirty="0">
                <a:solidFill>
                  <a:srgbClr val="00FF00"/>
                </a:solidFill>
              </a:rPr>
              <a:t>moving ownership</a:t>
            </a:r>
            <a:r>
              <a:rPr lang="de-DE" dirty="0">
                <a:solidFill>
                  <a:schemeClr val="bg1"/>
                </a:solidFill>
              </a:rPr>
              <a:t>, if the underlying value can‘t be copied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404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03989A-0B8B-DBC3-C114-DD341B04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91" y="1743800"/>
            <a:ext cx="7856017" cy="38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35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Way of not moving or copying data when it‘s not needed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References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Can be mutable </a:t>
            </a:r>
            <a:r>
              <a:rPr lang="de-DE" dirty="0">
                <a:solidFill>
                  <a:srgbClr val="00FF00"/>
                </a:solidFill>
              </a:rPr>
              <a:t>&amp;mut </a:t>
            </a:r>
            <a:r>
              <a:rPr lang="de-DE" dirty="0">
                <a:solidFill>
                  <a:schemeClr val="bg1"/>
                </a:solidFill>
              </a:rPr>
              <a:t>or immutable </a:t>
            </a:r>
            <a:r>
              <a:rPr lang="de-DE" dirty="0">
                <a:solidFill>
                  <a:srgbClr val="00FF00"/>
                </a:solidFill>
              </a:rPr>
              <a:t>&amp;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047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433F9-F02C-30FA-663B-00B6D03B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76" y="1743800"/>
            <a:ext cx="8095847" cy="411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82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Borrow-Checker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Mechanism to guarantee memory safety at compile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0 mutable</a:t>
            </a:r>
            <a:r>
              <a:rPr lang="de-DE" dirty="0">
                <a:solidFill>
                  <a:schemeClr val="bg1"/>
                </a:solidFill>
              </a:rPr>
              <a:t> references to a value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infinite immutable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references allowed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1 mutable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reference to a value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zero immutable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references allowed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more than 1 mutable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reference to a value 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illegal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compiler error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References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must outlive original value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no dangling references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References only count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when they are used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Lifetimes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341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5A303-E92B-FA4E-1BCF-BC262F4D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1692211"/>
            <a:ext cx="967875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681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5A303-E92B-FA4E-1BCF-BC262F4D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1692211"/>
            <a:ext cx="9678751" cy="37152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0DAFEC-DE7B-25C7-7A8E-2C343A723061}"/>
              </a:ext>
            </a:extLst>
          </p:cNvPr>
          <p:cNvSpPr/>
          <p:nvPr/>
        </p:nvSpPr>
        <p:spPr>
          <a:xfrm>
            <a:off x="2130915" y="2360522"/>
            <a:ext cx="8733124" cy="2481367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38E00-FA49-E962-832A-866698DE64E7}"/>
              </a:ext>
            </a:extLst>
          </p:cNvPr>
          <p:cNvSpPr txBox="1"/>
          <p:nvPr/>
        </p:nvSpPr>
        <p:spPr>
          <a:xfrm>
            <a:off x="2130915" y="4976972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Lifetime* of original value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12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5A303-E92B-FA4E-1BCF-BC262F4D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1692211"/>
            <a:ext cx="9678751" cy="37152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A0BD52-2BB2-2A48-25F8-58C3A6E48FED}"/>
              </a:ext>
            </a:extLst>
          </p:cNvPr>
          <p:cNvSpPr/>
          <p:nvPr/>
        </p:nvSpPr>
        <p:spPr>
          <a:xfrm>
            <a:off x="2211478" y="2948639"/>
            <a:ext cx="8576025" cy="12567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0DAFEC-DE7B-25C7-7A8E-2C343A723061}"/>
              </a:ext>
            </a:extLst>
          </p:cNvPr>
          <p:cNvSpPr/>
          <p:nvPr/>
        </p:nvSpPr>
        <p:spPr>
          <a:xfrm>
            <a:off x="2130915" y="2360522"/>
            <a:ext cx="8733124" cy="2481367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38E00-FA49-E962-832A-866698DE64E7}"/>
              </a:ext>
            </a:extLst>
          </p:cNvPr>
          <p:cNvSpPr txBox="1"/>
          <p:nvPr/>
        </p:nvSpPr>
        <p:spPr>
          <a:xfrm>
            <a:off x="2130915" y="4976972"/>
            <a:ext cx="250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Lifetime* of original value</a:t>
            </a:r>
          </a:p>
          <a:p>
            <a:r>
              <a:rPr lang="de-DE" dirty="0">
                <a:solidFill>
                  <a:srgbClr val="FFFF00"/>
                </a:solidFill>
              </a:rPr>
              <a:t>Lifetime of mutable reference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924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5A303-E92B-FA4E-1BCF-BC262F4D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1692211"/>
            <a:ext cx="9678751" cy="37152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0DAFEC-DE7B-25C7-7A8E-2C343A723061}"/>
              </a:ext>
            </a:extLst>
          </p:cNvPr>
          <p:cNvSpPr/>
          <p:nvPr/>
        </p:nvSpPr>
        <p:spPr>
          <a:xfrm>
            <a:off x="2130915" y="2360522"/>
            <a:ext cx="8733124" cy="2481367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38E00-FA49-E962-832A-866698DE64E7}"/>
              </a:ext>
            </a:extLst>
          </p:cNvPr>
          <p:cNvSpPr txBox="1"/>
          <p:nvPr/>
        </p:nvSpPr>
        <p:spPr>
          <a:xfrm>
            <a:off x="2130915" y="4976972"/>
            <a:ext cx="44326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Lifetime* of original value</a:t>
            </a:r>
          </a:p>
          <a:p>
            <a:r>
              <a:rPr lang="de-DE" dirty="0">
                <a:solidFill>
                  <a:srgbClr val="FFFF00"/>
                </a:solidFill>
              </a:rPr>
              <a:t>Lifetime of mutable reference</a:t>
            </a:r>
          </a:p>
          <a:p>
            <a:r>
              <a:rPr lang="de-DE" dirty="0">
                <a:solidFill>
                  <a:srgbClr val="FFFF00"/>
                </a:solidFill>
              </a:rPr>
              <a:t>Reference</a:t>
            </a:r>
            <a:r>
              <a:rPr lang="de-DE" dirty="0">
                <a:solidFill>
                  <a:schemeClr val="bg1"/>
                </a:solidFill>
              </a:rPr>
              <a:t> does not outlive </a:t>
            </a:r>
            <a:r>
              <a:rPr lang="de-DE" dirty="0">
                <a:solidFill>
                  <a:srgbClr val="00FF00"/>
                </a:solidFill>
              </a:rPr>
              <a:t>original</a:t>
            </a:r>
            <a:r>
              <a:rPr lang="de-DE" dirty="0">
                <a:solidFill>
                  <a:schemeClr val="bg1"/>
                </a:solidFill>
              </a:rPr>
              <a:t>, everything is okay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19600-19D9-F2E0-AD5A-7F157DF648FA}"/>
              </a:ext>
            </a:extLst>
          </p:cNvPr>
          <p:cNvSpPr/>
          <p:nvPr/>
        </p:nvSpPr>
        <p:spPr>
          <a:xfrm>
            <a:off x="2211478" y="2948639"/>
            <a:ext cx="8576025" cy="12567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68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Introduction</a:t>
            </a:r>
          </a:p>
          <a:p>
            <a:pPr>
              <a:buFont typeface="+mj-lt"/>
              <a:buAutoNum type="arabicPeriod"/>
            </a:pPr>
            <a:r>
              <a:rPr lang="de-DE" dirty="0"/>
              <a:t>Recap on Rust Basics</a:t>
            </a:r>
          </a:p>
          <a:p>
            <a:pPr>
              <a:buFont typeface="+mj-lt"/>
              <a:buAutoNum type="arabicPeriod"/>
            </a:pPr>
            <a:r>
              <a:rPr lang="de-DE" dirty="0"/>
              <a:t>General Info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2384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2443E-CECE-664F-4D8D-3D4D3ACB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1471226"/>
            <a:ext cx="945964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768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2443E-CECE-664F-4D8D-3D4D3ACB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1471226"/>
            <a:ext cx="9459645" cy="43344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0AD022-A996-FC4D-E468-5CD8706A7774}"/>
              </a:ext>
            </a:extLst>
          </p:cNvPr>
          <p:cNvSpPr/>
          <p:nvPr/>
        </p:nvSpPr>
        <p:spPr>
          <a:xfrm>
            <a:off x="1997984" y="2126886"/>
            <a:ext cx="8827838" cy="3194358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B3B77-D5EE-4281-1E75-B932444E9C3E}"/>
              </a:ext>
            </a:extLst>
          </p:cNvPr>
          <p:cNvSpPr txBox="1"/>
          <p:nvPr/>
        </p:nvSpPr>
        <p:spPr>
          <a:xfrm>
            <a:off x="1997984" y="5321244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Lifetime* of original value</a:t>
            </a:r>
          </a:p>
        </p:txBody>
      </p:sp>
    </p:spTree>
    <p:extLst>
      <p:ext uri="{BB962C8B-B14F-4D97-AF65-F5344CB8AC3E}">
        <p14:creationId xmlns:p14="http://schemas.microsoft.com/office/powerpoint/2010/main" val="12238187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2443E-CECE-664F-4D8D-3D4D3ACB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1471226"/>
            <a:ext cx="9459645" cy="43344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0AD022-A996-FC4D-E468-5CD8706A7774}"/>
              </a:ext>
            </a:extLst>
          </p:cNvPr>
          <p:cNvSpPr/>
          <p:nvPr/>
        </p:nvSpPr>
        <p:spPr>
          <a:xfrm>
            <a:off x="1997984" y="2126886"/>
            <a:ext cx="8827838" cy="3194358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B3B77-D5EE-4281-1E75-B932444E9C3E}"/>
              </a:ext>
            </a:extLst>
          </p:cNvPr>
          <p:cNvSpPr txBox="1"/>
          <p:nvPr/>
        </p:nvSpPr>
        <p:spPr>
          <a:xfrm>
            <a:off x="1997984" y="5321244"/>
            <a:ext cx="250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Lifetime* of original value</a:t>
            </a:r>
            <a:br>
              <a:rPr lang="de-DE" dirty="0">
                <a:solidFill>
                  <a:srgbClr val="00FF00"/>
                </a:solidFill>
              </a:rPr>
            </a:br>
            <a:r>
              <a:rPr lang="de-DE" dirty="0">
                <a:solidFill>
                  <a:srgbClr val="FFFF00"/>
                </a:solidFill>
              </a:rPr>
              <a:t>Lifetime of mutable reference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9C5110-50CC-6865-2091-C84B042B3457}"/>
              </a:ext>
            </a:extLst>
          </p:cNvPr>
          <p:cNvSpPr/>
          <p:nvPr/>
        </p:nvSpPr>
        <p:spPr>
          <a:xfrm>
            <a:off x="2219534" y="2690026"/>
            <a:ext cx="8576025" cy="253051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988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2443E-CECE-664F-4D8D-3D4D3ACB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1471226"/>
            <a:ext cx="9459645" cy="43344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0AD022-A996-FC4D-E468-5CD8706A7774}"/>
              </a:ext>
            </a:extLst>
          </p:cNvPr>
          <p:cNvSpPr/>
          <p:nvPr/>
        </p:nvSpPr>
        <p:spPr>
          <a:xfrm>
            <a:off x="1997984" y="2126886"/>
            <a:ext cx="8827838" cy="3194358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B3B77-D5EE-4281-1E75-B932444E9C3E}"/>
              </a:ext>
            </a:extLst>
          </p:cNvPr>
          <p:cNvSpPr txBox="1"/>
          <p:nvPr/>
        </p:nvSpPr>
        <p:spPr>
          <a:xfrm>
            <a:off x="1997984" y="5321244"/>
            <a:ext cx="3236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Lifetime* of original value</a:t>
            </a:r>
            <a:br>
              <a:rPr lang="de-DE" dirty="0">
                <a:solidFill>
                  <a:srgbClr val="00FF00"/>
                </a:solidFill>
              </a:rPr>
            </a:br>
            <a:r>
              <a:rPr lang="de-DE" dirty="0">
                <a:solidFill>
                  <a:srgbClr val="FFFF00"/>
                </a:solidFill>
              </a:rPr>
              <a:t>Lifetime of mutable reference</a:t>
            </a:r>
          </a:p>
          <a:p>
            <a:r>
              <a:rPr lang="de-DE" dirty="0">
                <a:solidFill>
                  <a:srgbClr val="FF0000"/>
                </a:solidFill>
              </a:rPr>
              <a:t>println creates an immutable 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9C5110-50CC-6865-2091-C84B042B3457}"/>
              </a:ext>
            </a:extLst>
          </p:cNvPr>
          <p:cNvSpPr/>
          <p:nvPr/>
        </p:nvSpPr>
        <p:spPr>
          <a:xfrm>
            <a:off x="2219534" y="2690026"/>
            <a:ext cx="8576025" cy="253051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A959A8-0CBE-8E2A-3AB9-6632DB8E13B5}"/>
              </a:ext>
            </a:extLst>
          </p:cNvPr>
          <p:cNvSpPr/>
          <p:nvPr/>
        </p:nvSpPr>
        <p:spPr>
          <a:xfrm>
            <a:off x="2271901" y="3951659"/>
            <a:ext cx="5881499" cy="652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0860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2443E-CECE-664F-4D8D-3D4D3ACB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1471226"/>
            <a:ext cx="9459645" cy="43344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0AD022-A996-FC4D-E468-5CD8706A7774}"/>
              </a:ext>
            </a:extLst>
          </p:cNvPr>
          <p:cNvSpPr/>
          <p:nvPr/>
        </p:nvSpPr>
        <p:spPr>
          <a:xfrm>
            <a:off x="1997984" y="2126886"/>
            <a:ext cx="8827838" cy="3194358"/>
          </a:xfrm>
          <a:prstGeom prst="rect">
            <a:avLst/>
          </a:prstGeom>
          <a:noFill/>
          <a:ln w="127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B3B77-D5EE-4281-1E75-B932444E9C3E}"/>
              </a:ext>
            </a:extLst>
          </p:cNvPr>
          <p:cNvSpPr txBox="1"/>
          <p:nvPr/>
        </p:nvSpPr>
        <p:spPr>
          <a:xfrm>
            <a:off x="1997984" y="5321244"/>
            <a:ext cx="3236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Lifetime* of original value</a:t>
            </a:r>
            <a:br>
              <a:rPr lang="de-DE" dirty="0">
                <a:solidFill>
                  <a:srgbClr val="00FF00"/>
                </a:solidFill>
              </a:rPr>
            </a:br>
            <a:r>
              <a:rPr lang="de-DE" dirty="0">
                <a:solidFill>
                  <a:srgbClr val="FFFF00"/>
                </a:solidFill>
              </a:rPr>
              <a:t>Lifetime of mutable reference</a:t>
            </a:r>
          </a:p>
          <a:p>
            <a:r>
              <a:rPr lang="de-DE" dirty="0">
                <a:solidFill>
                  <a:srgbClr val="FF0000"/>
                </a:solidFill>
              </a:rPr>
              <a:t>println creates an immutable 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9C5110-50CC-6865-2091-C84B042B3457}"/>
              </a:ext>
            </a:extLst>
          </p:cNvPr>
          <p:cNvSpPr/>
          <p:nvPr/>
        </p:nvSpPr>
        <p:spPr>
          <a:xfrm>
            <a:off x="2219534" y="2690026"/>
            <a:ext cx="8576025" cy="253051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A959A8-0CBE-8E2A-3AB9-6632DB8E13B5}"/>
              </a:ext>
            </a:extLst>
          </p:cNvPr>
          <p:cNvSpPr/>
          <p:nvPr/>
        </p:nvSpPr>
        <p:spPr>
          <a:xfrm>
            <a:off x="2271901" y="3951659"/>
            <a:ext cx="5881499" cy="652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3E4AC-0DC6-6181-A67F-50423297EA0E}"/>
              </a:ext>
            </a:extLst>
          </p:cNvPr>
          <p:cNvSpPr txBox="1"/>
          <p:nvPr/>
        </p:nvSpPr>
        <p:spPr>
          <a:xfrm>
            <a:off x="5687810" y="5536687"/>
            <a:ext cx="4338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Mutable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0000"/>
                </a:solidFill>
              </a:rPr>
              <a:t>Immutable</a:t>
            </a:r>
            <a:r>
              <a:rPr lang="de-DE" dirty="0">
                <a:solidFill>
                  <a:schemeClr val="bg1"/>
                </a:solidFill>
              </a:rPr>
              <a:t> overlap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Compilation error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375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2443E-CECE-664F-4D8D-3D4D3ACB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68" y="1256796"/>
            <a:ext cx="4823664" cy="2210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9E4D17-4F4D-B856-2B9F-EA62FFDBA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4" y="3467035"/>
            <a:ext cx="9444772" cy="248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52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Borrow-Checker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</a:t>
            </a:r>
            <a:r>
              <a:rPr lang="de-DE" dirty="0">
                <a:solidFill>
                  <a:srgbClr val="FFFF00"/>
                </a:solidFill>
              </a:rPr>
              <a:t>fn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Take in parameters, and may return values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Overloading functions does not exist in Rust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No default arguments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2843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Borrow-Checker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</a:t>
            </a:r>
            <a:r>
              <a:rPr lang="de-DE" dirty="0">
                <a:solidFill>
                  <a:srgbClr val="FFFF00"/>
                </a:solidFill>
              </a:rPr>
              <a:t>fn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Structs </a:t>
            </a:r>
            <a:r>
              <a:rPr lang="de-DE" dirty="0">
                <a:solidFill>
                  <a:srgbClr val="FFFF00"/>
                </a:solidFill>
              </a:rPr>
              <a:t>struct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User-created data types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 such, can be used everywhere where types are required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Variable types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 parameters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Struct fields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Made out of </a:t>
            </a:r>
            <a:r>
              <a:rPr lang="de-DE" dirty="0">
                <a:solidFill>
                  <a:srgbClr val="FFFF00"/>
                </a:solidFill>
              </a:rPr>
              <a:t>fields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Field names must be unique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Values of structs are called </a:t>
            </a:r>
            <a:r>
              <a:rPr lang="de-DE" dirty="0">
                <a:solidFill>
                  <a:srgbClr val="00FF00"/>
                </a:solidFill>
              </a:rPr>
              <a:t>instances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85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Borrow-Checker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</a:t>
            </a:r>
            <a:r>
              <a:rPr lang="de-DE" dirty="0">
                <a:solidFill>
                  <a:srgbClr val="FFFF00"/>
                </a:solidFill>
              </a:rPr>
              <a:t>fn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Structs </a:t>
            </a:r>
            <a:r>
              <a:rPr lang="de-DE" dirty="0">
                <a:solidFill>
                  <a:srgbClr val="FFFF00"/>
                </a:solidFill>
              </a:rPr>
              <a:t>struct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Associated functions </a:t>
            </a:r>
            <a:r>
              <a:rPr lang="de-DE" dirty="0">
                <a:solidFill>
                  <a:srgbClr val="FFFF00"/>
                </a:solidFill>
              </a:rPr>
              <a:t>impl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Associate a function with a given type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Used by calling </a:t>
            </a:r>
            <a:r>
              <a:rPr lang="de-DE" dirty="0">
                <a:solidFill>
                  <a:srgbClr val="00FF00"/>
                </a:solidFill>
              </a:rPr>
              <a:t>&lt;type_name&gt;::&lt;fn_name&gt;()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Vec::new() </a:t>
            </a:r>
            <a:r>
              <a:rPr lang="de-DE" dirty="0">
                <a:solidFill>
                  <a:schemeClr val="bg1"/>
                </a:solidFill>
              </a:rPr>
              <a:t>is different from </a:t>
            </a:r>
            <a:r>
              <a:rPr lang="de-DE" dirty="0">
                <a:solidFill>
                  <a:srgbClr val="FFFF00"/>
                </a:solidFill>
              </a:rPr>
              <a:t>String::new()</a:t>
            </a:r>
            <a:r>
              <a:rPr lang="de-DE" dirty="0">
                <a:solidFill>
                  <a:schemeClr val="bg1"/>
                </a:solidFill>
              </a:rPr>
              <a:t>, which is also different from </a:t>
            </a:r>
            <a:r>
              <a:rPr lang="de-DE" dirty="0">
                <a:solidFill>
                  <a:srgbClr val="FFFF00"/>
                </a:solidFill>
              </a:rPr>
              <a:t>new()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13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Borrow-Checker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</a:t>
            </a:r>
            <a:r>
              <a:rPr lang="de-DE" dirty="0">
                <a:solidFill>
                  <a:srgbClr val="FFFF00"/>
                </a:solidFill>
              </a:rPr>
              <a:t>fn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Structs </a:t>
            </a:r>
            <a:r>
              <a:rPr lang="de-DE" dirty="0">
                <a:solidFill>
                  <a:srgbClr val="FFFF00"/>
                </a:solidFill>
              </a:rPr>
              <a:t>struct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Associated functions </a:t>
            </a:r>
            <a:r>
              <a:rPr lang="de-DE" dirty="0">
                <a:solidFill>
                  <a:srgbClr val="FFFF00"/>
                </a:solidFill>
              </a:rPr>
              <a:t>impl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Methods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Associated functions where the first parameter is one of </a:t>
            </a:r>
            <a:r>
              <a:rPr lang="de-DE" dirty="0">
                <a:solidFill>
                  <a:srgbClr val="FFFF00"/>
                </a:solidFill>
              </a:rPr>
              <a:t>self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FFFF00"/>
                </a:solidFill>
              </a:rPr>
              <a:t>&amp;self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FFFF00"/>
                </a:solidFill>
              </a:rPr>
              <a:t>&amp;mut self</a:t>
            </a:r>
            <a:endParaRPr lang="de-DE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Can be called on instances of structs using </a:t>
            </a:r>
            <a:r>
              <a:rPr lang="de-DE" dirty="0">
                <a:solidFill>
                  <a:srgbClr val="00FF00"/>
                </a:solidFill>
              </a:rPr>
              <a:t>&lt;instance&gt;.&lt;method_name&gt;()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67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5140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Borrow-Checker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</a:t>
            </a:r>
            <a:r>
              <a:rPr lang="de-DE" dirty="0">
                <a:solidFill>
                  <a:srgbClr val="FFFF00"/>
                </a:solidFill>
              </a:rPr>
              <a:t>fn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Structs </a:t>
            </a:r>
            <a:r>
              <a:rPr lang="de-DE" dirty="0">
                <a:solidFill>
                  <a:srgbClr val="FFFF00"/>
                </a:solidFill>
              </a:rPr>
              <a:t>struct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Associated functions </a:t>
            </a:r>
            <a:r>
              <a:rPr lang="de-DE" dirty="0">
                <a:solidFill>
                  <a:srgbClr val="FFFF00"/>
                </a:solidFill>
              </a:rPr>
              <a:t>impl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Methods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Traits </a:t>
            </a:r>
            <a:r>
              <a:rPr lang="de-DE" dirty="0">
                <a:solidFill>
                  <a:srgbClr val="FFFF00"/>
                </a:solidFill>
              </a:rPr>
              <a:t>trait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Traits are contracts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Implemented for a type by </a:t>
            </a:r>
            <a:r>
              <a:rPr lang="de-DE" dirty="0">
                <a:solidFill>
                  <a:srgbClr val="00FF00"/>
                </a:solidFill>
              </a:rPr>
              <a:t>impl &lt;trait_name&gt; for &lt;type_name&gt; { &lt;functions&gt; }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Allow us to generalize our code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Instead of requiring a specific type, we can accept anything that implements a given trait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3426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Borrow-Checker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</a:t>
            </a:r>
            <a:r>
              <a:rPr lang="de-DE" dirty="0">
                <a:solidFill>
                  <a:srgbClr val="FFFF00"/>
                </a:solidFill>
              </a:rPr>
              <a:t>fn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Structs </a:t>
            </a:r>
            <a:r>
              <a:rPr lang="de-DE" dirty="0">
                <a:solidFill>
                  <a:srgbClr val="FFFF00"/>
                </a:solidFill>
              </a:rPr>
              <a:t>struct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Associated functions </a:t>
            </a:r>
            <a:r>
              <a:rPr lang="de-DE" dirty="0">
                <a:solidFill>
                  <a:srgbClr val="FFFF00"/>
                </a:solidFill>
              </a:rPr>
              <a:t>impl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Methods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Traits </a:t>
            </a:r>
            <a:r>
              <a:rPr lang="de-DE" dirty="0">
                <a:solidFill>
                  <a:srgbClr val="FFFF00"/>
                </a:solidFill>
              </a:rPr>
              <a:t>trait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Enums</a:t>
            </a:r>
            <a:r>
              <a:rPr lang="de-DE" dirty="0">
                <a:solidFill>
                  <a:srgbClr val="FFFF00"/>
                </a:solidFill>
              </a:rPr>
              <a:t> enum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Enum values are part of </a:t>
            </a:r>
            <a:r>
              <a:rPr lang="de-DE" dirty="0">
                <a:solidFill>
                  <a:srgbClr val="00FF00"/>
                </a:solidFill>
              </a:rPr>
              <a:t>a finite set of Enum variants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Types of dog breeds is finite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Token types in a compiler is a finite, known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6993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6"/>
            <a:ext cx="9385200" cy="4242933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Borrow-Checker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</a:t>
            </a:r>
            <a:r>
              <a:rPr lang="de-DE" dirty="0">
                <a:solidFill>
                  <a:srgbClr val="FFFF00"/>
                </a:solidFill>
              </a:rPr>
              <a:t>fn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Structs </a:t>
            </a:r>
            <a:r>
              <a:rPr lang="de-DE" dirty="0">
                <a:solidFill>
                  <a:srgbClr val="FFFF00"/>
                </a:solidFill>
              </a:rPr>
              <a:t>struct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Associated functions </a:t>
            </a:r>
            <a:r>
              <a:rPr lang="de-DE" dirty="0">
                <a:solidFill>
                  <a:srgbClr val="FFFF00"/>
                </a:solidFill>
              </a:rPr>
              <a:t>impl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Methods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Traits </a:t>
            </a:r>
            <a:r>
              <a:rPr lang="de-DE" dirty="0">
                <a:solidFill>
                  <a:srgbClr val="FFFF00"/>
                </a:solidFill>
              </a:rPr>
              <a:t>trait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Enums</a:t>
            </a:r>
            <a:r>
              <a:rPr lang="de-DE" dirty="0">
                <a:solidFill>
                  <a:srgbClr val="FFFF00"/>
                </a:solidFill>
              </a:rPr>
              <a:t> enum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Pattern Matching</a:t>
            </a:r>
            <a:r>
              <a:rPr lang="de-DE" dirty="0">
                <a:solidFill>
                  <a:srgbClr val="FFFF00"/>
                </a:solidFill>
              </a:rPr>
              <a:t> match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match</a:t>
            </a:r>
            <a:r>
              <a:rPr lang="de-DE" dirty="0">
                <a:solidFill>
                  <a:schemeClr val="bg1"/>
                </a:solidFill>
              </a:rPr>
              <a:t> allows us to control the flow of the program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rgbClr val="00FF00"/>
                </a:solidFill>
              </a:rPr>
              <a:t>if-else on steroids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Allows us to access the data behind enum variants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Allows us to bind values to variables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Very powerful, almost everything in Rust uses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7970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4077098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Borrow-Checker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</a:t>
            </a:r>
            <a:r>
              <a:rPr lang="de-DE" dirty="0">
                <a:solidFill>
                  <a:srgbClr val="FFFF00"/>
                </a:solidFill>
              </a:rPr>
              <a:t>fn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Structs </a:t>
            </a:r>
            <a:r>
              <a:rPr lang="de-DE" dirty="0">
                <a:solidFill>
                  <a:srgbClr val="FFFF00"/>
                </a:solidFill>
              </a:rPr>
              <a:t>struct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Associated functions </a:t>
            </a:r>
            <a:r>
              <a:rPr lang="de-DE" dirty="0">
                <a:solidFill>
                  <a:srgbClr val="FFFF00"/>
                </a:solidFill>
              </a:rPr>
              <a:t>impl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Methods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Traits </a:t>
            </a:r>
            <a:r>
              <a:rPr lang="de-DE" dirty="0">
                <a:solidFill>
                  <a:srgbClr val="FFFF00"/>
                </a:solidFill>
              </a:rPr>
              <a:t>trait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Enums</a:t>
            </a:r>
            <a:r>
              <a:rPr lang="de-DE" dirty="0">
                <a:solidFill>
                  <a:srgbClr val="FFFF00"/>
                </a:solidFill>
              </a:rPr>
              <a:t> enum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Pattern Matching </a:t>
            </a:r>
            <a:r>
              <a:rPr lang="de-DE" dirty="0">
                <a:solidFill>
                  <a:srgbClr val="FFFF00"/>
                </a:solidFill>
              </a:rPr>
              <a:t>match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Generics </a:t>
            </a:r>
            <a:r>
              <a:rPr lang="de-DE" dirty="0">
                <a:solidFill>
                  <a:srgbClr val="FFFF00"/>
                </a:solidFill>
              </a:rPr>
              <a:t>&lt;T&gt;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Allow us to generalize our code by writing data structures and functions that work </a:t>
            </a:r>
            <a:r>
              <a:rPr lang="de-DE" dirty="0">
                <a:solidFill>
                  <a:srgbClr val="FFFF00"/>
                </a:solidFill>
              </a:rPr>
              <a:t>with any type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Can be restricted using trait boundaries </a:t>
            </a:r>
            <a:r>
              <a:rPr lang="de-DE" dirty="0">
                <a:solidFill>
                  <a:srgbClr val="FFFF00"/>
                </a:solidFill>
              </a:rPr>
              <a:t>&lt;T: Display + Debug&gt;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Most famous: </a:t>
            </a:r>
            <a:r>
              <a:rPr lang="de-DE" dirty="0">
                <a:solidFill>
                  <a:srgbClr val="00FF00"/>
                </a:solidFill>
              </a:rPr>
              <a:t>Option&lt;T&gt;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00FF00"/>
                </a:solidFill>
              </a:rPr>
              <a:t>Result&lt;T, E&gt;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6943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Recap of Rust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4077098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is a statically typed, compiled language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allows us to specify the mutability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Rust has three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Ownership-Model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Borrow-Checker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Functions </a:t>
            </a:r>
            <a:r>
              <a:rPr lang="de-DE" dirty="0">
                <a:solidFill>
                  <a:srgbClr val="FFFF00"/>
                </a:solidFill>
              </a:rPr>
              <a:t>fn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Structs </a:t>
            </a:r>
            <a:r>
              <a:rPr lang="de-DE" dirty="0">
                <a:solidFill>
                  <a:srgbClr val="FFFF00"/>
                </a:solidFill>
              </a:rPr>
              <a:t>struct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Associated functions </a:t>
            </a:r>
            <a:r>
              <a:rPr lang="de-DE" dirty="0">
                <a:solidFill>
                  <a:srgbClr val="FFFF00"/>
                </a:solidFill>
              </a:rPr>
              <a:t>impl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Methods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Traits </a:t>
            </a:r>
            <a:r>
              <a:rPr lang="de-DE" dirty="0">
                <a:solidFill>
                  <a:srgbClr val="FFFF00"/>
                </a:solidFill>
              </a:rPr>
              <a:t>trait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Enums</a:t>
            </a:r>
            <a:r>
              <a:rPr lang="de-DE" dirty="0">
                <a:solidFill>
                  <a:srgbClr val="FFFF00"/>
                </a:solidFill>
              </a:rPr>
              <a:t> enum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Pattern Matching </a:t>
            </a:r>
            <a:r>
              <a:rPr lang="de-DE" dirty="0">
                <a:solidFill>
                  <a:srgbClr val="FFFF00"/>
                </a:solidFill>
              </a:rPr>
              <a:t>match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Generics </a:t>
            </a:r>
            <a:r>
              <a:rPr lang="de-DE" dirty="0">
                <a:solidFill>
                  <a:srgbClr val="FFFF00"/>
                </a:solidFill>
              </a:rPr>
              <a:t>&lt;T&gt;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898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0CCD-EBBC-4D01-295A-8D73EB9D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General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F5F9E-1F49-C1BF-F3CC-8B0BB3DF4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on the Github repository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8A364-24ED-90CA-71F6-BD93C3E1DAA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8277138-AE99-4B23-B221-2DCA1A62B56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7C9F8-BD3B-DB61-CC92-611C677587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137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0CCD-EBBC-4D01-295A-8D73EB9D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General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F5F9E-1F49-C1BF-F3CC-8B0BB3DF4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on the Github repository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 recommend cloning the repo, and doing regular pulls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Alternatively, Github also supports PDF rendering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Slides for the next session are always uploaded the weekend before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8A364-24ED-90CA-71F6-BD93C3E1DAA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8277138-AE99-4B23-B221-2DCA1A62B56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7C9F8-BD3B-DB61-CC92-611C677587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6490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0CCD-EBBC-4D01-295A-8D73EB9D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General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F5F9E-1F49-C1BF-F3CC-8B0BB3DF4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on the Github repository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Every session will be split into three parts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Recap of last session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New topics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Exercises at the end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8A364-24ED-90CA-71F6-BD93C3E1DAA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8277138-AE99-4B23-B221-2DCA1A62B56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7C9F8-BD3B-DB61-CC92-611C677587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561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0CCD-EBBC-4D01-295A-8D73EB9D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General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F5F9E-1F49-C1BF-F3CC-8B0BB3DF4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on the Github repository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Every session will be split into three parts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Exercises and Code snippets in future slides will be colored coded</a:t>
            </a:r>
            <a:endParaRPr lang="de-DE" dirty="0">
              <a:solidFill>
                <a:schemeClr val="bg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Green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0/3  We have covered the topic already, should be easy enough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Yellow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1/3  We have just covered the topic, may be hard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Red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2/3  Same as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Yellow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but trickier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7030A0"/>
                </a:solidFill>
                <a:sym typeface="Wingdings" panose="05000000000000000000" pitchFamily="2" charset="2"/>
              </a:rPr>
              <a:t>Purple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3/3  We have not covered the topic, but challenges are always fun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8A364-24ED-90CA-71F6-BD93C3E1DAA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8277138-AE99-4B23-B221-2DCA1A62B56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7C9F8-BD3B-DB61-CC92-611C677587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633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0CCD-EBBC-4D01-295A-8D73EB9D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General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F5F9E-1F49-C1BF-F3CC-8B0BB3DF4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Slides are available on the Github repository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Every session will be split into three parts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Exercises and Code snippets in future slides will be colored coded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Participation and Feedback is very important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Basic program stands, but my goal is to teach you Rust the best I can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Don‘t understand something? Am I too fast? Did I make any mistake?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Just raise your hand, we can discuss a topic for a while!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Slides are more of a guideline, technical conversations are always appreciated 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8A364-24ED-90CA-71F6-BD93C3E1DAA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8277138-AE99-4B23-B221-2DCA1A62B56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7C9F8-BD3B-DB61-CC92-611C677587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68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139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0CCD-EBBC-4D01-295A-8D73EB9D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Next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F5F9E-1F49-C1BF-F3CC-8B0BB3DF4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So, what </a:t>
            </a:r>
            <a:r>
              <a:rPr lang="de-DE" i="1" dirty="0">
                <a:solidFill>
                  <a:schemeClr val="bg1"/>
                </a:solidFill>
                <a:sym typeface="Wingdings" panose="05000000000000000000" pitchFamily="2" charset="2"/>
              </a:rPr>
              <a:t>are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Lifetimes?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Slices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8A364-24ED-90CA-71F6-BD93C3E1DAA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8277138-AE99-4B23-B221-2DCA1A62B56B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7C9F8-BD3B-DB61-CC92-611C677587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31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04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11C4-212F-B7AB-843E-8A73A498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7CE-9DA2-E417-A9E9-834AE1ED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Welcome to this Rust course!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Learning Rust is easy, Mastering it is hard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 this course, we will attempt to solve problems that arise from time to time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Lifetimes and Borrowing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Do lifetimes refer to memory locations? Do they refer to points in time?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0350-CCEE-9721-1704-59F5F057EB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7DC678-D181-4598-A737-C83239D800AC}" type="datetime1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E293-7459-18E1-904F-39DFD6CAAB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RUSTikales Rust for advanced coders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137818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s" id="{EC4C77F5-468D-482A-8B72-13B1115A455E}" vid="{F1CF8C3C-195A-4352-BA77-4B821920FB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</Template>
  <TotalTime>0</TotalTime>
  <Words>3559</Words>
  <Application>Microsoft Office PowerPoint</Application>
  <PresentationFormat>Widescreen</PresentationFormat>
  <Paragraphs>625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Lato</vt:lpstr>
      <vt:lpstr>Montserrat</vt:lpstr>
      <vt:lpstr>Symbol</vt:lpstr>
      <vt:lpstr>Wingdings</vt:lpstr>
      <vt:lpstr>courses</vt:lpstr>
      <vt:lpstr>RUSTikales Rust for advanced coders</vt:lpstr>
      <vt:lpstr>Plan for today</vt:lpstr>
      <vt:lpstr>Plan for today</vt:lpstr>
      <vt:lpstr>Plan for today</vt:lpstr>
      <vt:lpstr>Plan for today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Recap of Rust Basics</vt:lpstr>
      <vt:lpstr>General Info</vt:lpstr>
      <vt:lpstr>General Info</vt:lpstr>
      <vt:lpstr>General Info</vt:lpstr>
      <vt:lpstr>General Info</vt:lpstr>
      <vt:lpstr>General Info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RUSTikales Rust for advanced coders</dc:title>
  <dc:creator>Philippe Felix Haupt</dc:creator>
  <cp:lastModifiedBy>Philippe Felix Haupt</cp:lastModifiedBy>
  <cp:revision>8</cp:revision>
  <dcterms:created xsi:type="dcterms:W3CDTF">2024-04-21T12:35:29Z</dcterms:created>
  <dcterms:modified xsi:type="dcterms:W3CDTF">2024-04-21T20:33:36Z</dcterms:modified>
</cp:coreProperties>
</file>