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</p:sldIdLst>
  <p:sldSz cy="5143500" cx="9144000"/>
  <p:notesSz cx="6858000" cy="9144000"/>
  <p:embeddedFontLst>
    <p:embeddedFont>
      <p:font typeface="Montserrat"/>
      <p:regular r:id="rId135"/>
      <p:bold r:id="rId136"/>
      <p:italic r:id="rId137"/>
      <p:boldItalic r:id="rId138"/>
    </p:embeddedFont>
    <p:embeddedFont>
      <p:font typeface="Lato"/>
      <p:regular r:id="rId139"/>
      <p:bold r:id="rId140"/>
      <p:italic r:id="rId141"/>
      <p:boldItalic r:id="rId1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2" Type="http://schemas.openxmlformats.org/officeDocument/2006/relationships/font" Target="fonts/Lato-boldItalic.fntdata"/><Relationship Id="rId141" Type="http://schemas.openxmlformats.org/officeDocument/2006/relationships/font" Target="fonts/Lato-italic.fntdata"/><Relationship Id="rId140" Type="http://schemas.openxmlformats.org/officeDocument/2006/relationships/font" Target="fonts/La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font" Target="fonts/Lato-regular.fntdata"/><Relationship Id="rId138" Type="http://schemas.openxmlformats.org/officeDocument/2006/relationships/font" Target="fonts/Montserrat-boldItalic.fntdata"/><Relationship Id="rId137" Type="http://schemas.openxmlformats.org/officeDocument/2006/relationships/font" Target="fonts/Montserrat-italic.fntdata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font" Target="fonts/Montserrat-bold.fntdata"/><Relationship Id="rId135" Type="http://schemas.openxmlformats.org/officeDocument/2006/relationships/font" Target="fonts/Montserrat-regular.fntdata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f780dd62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f780dd62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f780dd625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ef780dd625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1ef780dd625_0_1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1ef780dd625_0_1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ef780dd625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ef780dd625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1ef780dd625_0_1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1ef780dd625_0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1ef780dd625_0_1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1ef780dd625_0_1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1ef780dd625_0_1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1ef780dd625_0_1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1ef780dd625_0_1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1ef780dd625_0_1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1ef780dd625_0_1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1ef780dd625_0_1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1ef780dd625_0_1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1ef780dd625_0_1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ef780dd625_0_1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ef780dd625_0_1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1ef780dd625_0_1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1ef780dd625_0_1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f780dd625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ef780dd625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1ef780dd625_0_1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1ef780dd625_0_1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1ef780dd625_0_1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1ef780dd625_0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1ef780dd625_0_1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1ef780dd625_0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1ef780dd625_0_1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1ef780dd625_0_1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1ef780dd625_0_1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1ef780dd625_0_1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1ef780dd625_0_1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1ef780dd625_0_1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1ef780dd625_0_1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1ef780dd625_0_1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1ef780dd625_0_1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1ef780dd625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1ef780dd625_0_1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1ef780dd625_0_1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1ef780dd625_0_1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1ef780dd625_0_1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f780dd625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ef780dd625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ef780dd625_0_1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ef780dd625_0_1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1ef780dd625_0_1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1ef780dd625_0_1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ef780dd625_0_1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ef780dd625_0_1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1ef780dd625_0_1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1ef780dd625_0_1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1ef780dd625_0_1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1ef780dd625_0_1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ef780dd625_0_1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ef780dd625_0_1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1ef780dd625_0_1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1ef780dd625_0_1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ef780dd625_0_1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1ef780dd625_0_1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1ef780dd625_0_1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1ef780dd625_0_1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ef780dd625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ef780dd625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ef780dd625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ef780dd625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ef780dd625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ef780dd625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ef780dd625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ef780dd625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ef780dd625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ef780dd625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ef780dd625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ef780dd625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ef780dd625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ef780dd625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f780dd625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f780dd62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ef780dd625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ef780dd625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ef780dd625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ef780dd625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ef780dd625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ef780dd625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ef780dd625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ef780dd625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ef780dd625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ef780dd625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ef780dd625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ef780dd625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ef780dd625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ef780dd625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ef780dd625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ef780dd625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ef780dd625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ef780dd625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ef780dd625_0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ef780dd625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f780dd62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f780dd62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ef780dd625_0_1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ef780dd625_0_1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ef780dd625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ef780dd625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ef780dd625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ef780dd625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ef780dd625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ef780dd625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ef780dd625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ef780dd625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ef780dd625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ef780dd625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ef780dd625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ef780dd625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ef780dd625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ef780dd625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ef780dd625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ef780dd625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ef780dd625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ef780dd625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f780dd625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ef780dd625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ef780dd625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ef780dd625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ef780dd625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ef780dd625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ef780dd625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ef780dd625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ef780dd625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ef780dd625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ef780dd625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ef780dd625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ef780dd625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ef780dd625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ef780dd625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ef780dd625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ef780dd625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ef780dd625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ef780dd625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ef780dd625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ef780dd625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ef780dd625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f780dd625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f780dd625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ef780dd625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ef780dd625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ef780dd625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ef780dd625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ef780dd625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ef780dd625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ef780dd625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ef780dd625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ef780dd625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ef780dd625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ef780dd625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ef780dd625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ef780dd625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ef780dd625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ef780dd625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ef780dd625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ef780dd625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ef780dd625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ef780dd625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ef780dd625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f780dd625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ef780dd625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ef780dd625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ef780dd625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ef780dd625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ef780dd625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ef780dd625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1ef780dd625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ef780dd625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ef780dd625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ef780dd625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ef780dd625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ef780dd625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ef780dd625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ef780dd625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ef780dd625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ef780dd625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1ef780dd625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ef780dd625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ef780dd625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ef780dd625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ef780dd625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f780dd625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ef780dd625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ef780dd625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ef780dd625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ef780dd625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ef780dd625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ef780dd625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1ef780dd625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ef780dd625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ef780dd625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ef780dd625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ef780dd625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f780dd625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f780dd625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ef780dd625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ef780dd625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ef780dd625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ef780dd625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1ef780dd625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1ef780dd625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ef780dd625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1ef780dd625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f780dd625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f780dd625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1ef780dd625_0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1ef780dd625_0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ef780dd625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ef780dd625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ef780dd625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1ef780dd625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ef780dd625_0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1ef780dd625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1ef780dd625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1ef780dd625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ef780dd625_0_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1ef780dd625_0_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ef780dd625_0_1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1ef780dd625_0_1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1ef780dd625_0_1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1ef780dd625_0_1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1ef780dd625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1ef780dd625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1ef780dd625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1ef780dd625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f780dd625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ef780dd625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1ef780dd625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1ef780dd625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1ef780dd625_0_1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1ef780dd625_0_1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ef780dd625_0_1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1ef780dd625_0_1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1ef780dd625_0_1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1ef780dd625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1ef780dd625_0_1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1ef780dd625_0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ef780dd625_0_1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ef780dd625_0_1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1ef780dd625_0_1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1ef780dd625_0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1ef780dd625_0_1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1ef780dd625_0_1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1ef780dd625_0_1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1ef780dd625_0_1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ef780dd625_0_1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1ef780dd625_0_1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6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6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6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6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6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26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0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22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22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28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28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28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28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28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22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8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5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5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5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5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5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Relationship Id="rId7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Relationship Id="rId7" Type="http://schemas.openxmlformats.org/officeDocument/2006/relationships/image" Target="../media/image22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4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3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RUSTikales Rust for beginners</a:t>
            </a:r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074" y="257700"/>
            <a:ext cx="6823854" cy="462809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4"/>
          <p:cNvSpPr/>
          <p:nvPr/>
        </p:nvSpPr>
        <p:spPr>
          <a:xfrm>
            <a:off x="2801750" y="257700"/>
            <a:ext cx="94200" cy="546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2895950" y="361650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Generic Enum with one Generic Type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1080" name="Google Shape;1080;p1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Option&lt;T&gt;</a:t>
            </a:r>
            <a:r>
              <a:rPr lang="de"/>
              <a:t> is the way of handling absent values in Rust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Option</a:t>
            </a:r>
            <a:r>
              <a:rPr lang="de"/>
              <a:t>s are used anywhere where you can have no value, like </a:t>
            </a:r>
            <a:r>
              <a:rPr lang="de">
                <a:solidFill>
                  <a:srgbClr val="00FF00"/>
                </a:solidFill>
              </a:rPr>
              <a:t>HashMap::get()</a:t>
            </a:r>
            <a:endParaRPr/>
          </a:p>
        </p:txBody>
      </p:sp>
      <p:sp>
        <p:nvSpPr>
          <p:cNvPr id="1081" name="Google Shape;1081;p124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1087" name="Google Shape;1087;p1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Option&lt;T&gt;</a:t>
            </a:r>
            <a:r>
              <a:rPr lang="de"/>
              <a:t> is the way of handling absent values in Rust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Option</a:t>
            </a:r>
            <a:r>
              <a:rPr lang="de"/>
              <a:t>s are used anywhere where you can have no value, like </a:t>
            </a:r>
            <a:r>
              <a:rPr lang="de">
                <a:solidFill>
                  <a:srgbClr val="00FF00"/>
                </a:solidFill>
              </a:rPr>
              <a:t>HashMap::get()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What do we gain from this? What’s the advantage over having a </a:t>
            </a:r>
            <a:r>
              <a:rPr lang="de">
                <a:solidFill>
                  <a:srgbClr val="FFFF00"/>
                </a:solidFill>
              </a:rPr>
              <a:t>null</a:t>
            </a:r>
            <a:r>
              <a:rPr lang="de"/>
              <a:t>-Value?</a:t>
            </a:r>
            <a:endParaRPr/>
          </a:p>
        </p:txBody>
      </p:sp>
      <p:sp>
        <p:nvSpPr>
          <p:cNvPr id="1088" name="Google Shape;1088;p125"/>
          <p:cNvSpPr/>
          <p:nvPr/>
        </p:nvSpPr>
        <p:spPr>
          <a:xfrm>
            <a:off x="772150" y="2032600"/>
            <a:ext cx="672000" cy="381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9" name="Google Shape;1089;p125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1095" name="Google Shape;1095;p1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Option&lt;T&gt;</a:t>
            </a:r>
            <a:r>
              <a:rPr lang="de"/>
              <a:t> is the way of handling absent values in Rust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Option</a:t>
            </a:r>
            <a:r>
              <a:rPr lang="de"/>
              <a:t>s are used anywhere where you can have no value, like </a:t>
            </a:r>
            <a:r>
              <a:rPr lang="de">
                <a:solidFill>
                  <a:srgbClr val="00FF00"/>
                </a:solidFill>
              </a:rPr>
              <a:t>HashMap::get()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What do we gain from this? What’s the advantage over having a </a:t>
            </a:r>
            <a:r>
              <a:rPr lang="de">
                <a:solidFill>
                  <a:srgbClr val="FFFF00"/>
                </a:solidFill>
              </a:rPr>
              <a:t>null</a:t>
            </a:r>
            <a:r>
              <a:rPr lang="de"/>
              <a:t>-Value?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the Type Checker </a:t>
            </a:r>
            <a:r>
              <a:rPr lang="de">
                <a:solidFill>
                  <a:srgbClr val="00FF00"/>
                </a:solidFill>
              </a:rPr>
              <a:t>Option&lt;T&gt;</a:t>
            </a:r>
            <a:r>
              <a:rPr lang="de"/>
              <a:t> is a different type than </a:t>
            </a:r>
            <a:r>
              <a:rPr lang="de">
                <a:solidFill>
                  <a:srgbClr val="00FF00"/>
                </a:solidFill>
              </a:rPr>
              <a:t>T</a:t>
            </a:r>
            <a:r>
              <a:rPr lang="de"/>
              <a:t>, so we can’t accidentally assign it to variables of type </a:t>
            </a:r>
            <a:r>
              <a:rPr lang="de">
                <a:solidFill>
                  <a:srgbClr val="00FF00"/>
                </a:solidFill>
              </a:rPr>
              <a:t>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Other languages do not differentiate, you can freely assign </a:t>
            </a:r>
            <a:r>
              <a:rPr lang="de">
                <a:solidFill>
                  <a:srgbClr val="FFFF00"/>
                </a:solidFill>
              </a:rPr>
              <a:t>null </a:t>
            </a:r>
            <a:r>
              <a:rPr lang="de"/>
              <a:t>to variables of type </a:t>
            </a:r>
            <a:r>
              <a:rPr lang="de">
                <a:solidFill>
                  <a:srgbClr val="00FF00"/>
                </a:solidFill>
              </a:rPr>
              <a:t>T</a:t>
            </a:r>
            <a:endParaRPr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a variable is of type </a:t>
            </a:r>
            <a:r>
              <a:rPr lang="de">
                <a:solidFill>
                  <a:srgbClr val="00FF00"/>
                </a:solidFill>
              </a:rPr>
              <a:t>T</a:t>
            </a:r>
            <a:r>
              <a:rPr lang="de"/>
              <a:t>, it </a:t>
            </a:r>
            <a:r>
              <a:rPr b="1" lang="de"/>
              <a:t>always</a:t>
            </a:r>
            <a:r>
              <a:rPr lang="de"/>
              <a:t> has a value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don’t need Null-Checks at runtime, it can all be statically checked at compile time</a:t>
            </a:r>
            <a:endParaRPr/>
          </a:p>
        </p:txBody>
      </p:sp>
      <p:sp>
        <p:nvSpPr>
          <p:cNvPr id="1096" name="Google Shape;1096;p126"/>
          <p:cNvSpPr/>
          <p:nvPr/>
        </p:nvSpPr>
        <p:spPr>
          <a:xfrm>
            <a:off x="772150" y="2032600"/>
            <a:ext cx="672000" cy="381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7" name="Google Shape;1097;p126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1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1103" name="Google Shape;1103;p1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Option&lt;T&gt;</a:t>
            </a:r>
            <a:r>
              <a:rPr lang="de"/>
              <a:t> is the way of handling absent values in Rust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Option</a:t>
            </a:r>
            <a:r>
              <a:rPr lang="de"/>
              <a:t>s are used anywhere where you can have no value, like </a:t>
            </a:r>
            <a:r>
              <a:rPr lang="de">
                <a:solidFill>
                  <a:srgbClr val="00FF00"/>
                </a:solidFill>
              </a:rPr>
              <a:t>HashMap::get()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What do we gain from this? What’s the advantage over having a </a:t>
            </a:r>
            <a:r>
              <a:rPr lang="de">
                <a:solidFill>
                  <a:srgbClr val="FFFF00"/>
                </a:solidFill>
              </a:rPr>
              <a:t>null</a:t>
            </a:r>
            <a:r>
              <a:rPr lang="de"/>
              <a:t>-Value?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the Type Checker </a:t>
            </a:r>
            <a:r>
              <a:rPr lang="de">
                <a:solidFill>
                  <a:srgbClr val="00FF00"/>
                </a:solidFill>
              </a:rPr>
              <a:t>Option&lt;T&gt;</a:t>
            </a:r>
            <a:r>
              <a:rPr lang="de"/>
              <a:t> is a different type than </a:t>
            </a:r>
            <a:r>
              <a:rPr lang="de">
                <a:solidFill>
                  <a:srgbClr val="00FF00"/>
                </a:solidFill>
              </a:rPr>
              <a:t>T</a:t>
            </a:r>
            <a:r>
              <a:rPr lang="de"/>
              <a:t>, so we can’t accidentally assign it to variables of type </a:t>
            </a:r>
            <a:r>
              <a:rPr lang="de">
                <a:solidFill>
                  <a:srgbClr val="00FF00"/>
                </a:solidFill>
              </a:rPr>
              <a:t>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Other languages do not differentiate, you can freely assign </a:t>
            </a:r>
            <a:r>
              <a:rPr lang="de">
                <a:solidFill>
                  <a:srgbClr val="FFFF00"/>
                </a:solidFill>
              </a:rPr>
              <a:t>null </a:t>
            </a:r>
            <a:r>
              <a:rPr lang="de"/>
              <a:t>to variables of type </a:t>
            </a:r>
            <a:r>
              <a:rPr lang="de">
                <a:solidFill>
                  <a:srgbClr val="00FF00"/>
                </a:solidFill>
              </a:rPr>
              <a:t>T</a:t>
            </a:r>
            <a:endParaRPr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a variable is of type </a:t>
            </a:r>
            <a:r>
              <a:rPr lang="de">
                <a:solidFill>
                  <a:srgbClr val="00FF00"/>
                </a:solidFill>
              </a:rPr>
              <a:t>T</a:t>
            </a:r>
            <a:r>
              <a:rPr lang="de"/>
              <a:t>, it </a:t>
            </a:r>
            <a:r>
              <a:rPr b="1" lang="de"/>
              <a:t>always</a:t>
            </a:r>
            <a:r>
              <a:rPr lang="de"/>
              <a:t> has a value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don’t need Null-Checks at runtime, it can all be statically checked at compile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downside is the so called </a:t>
            </a:r>
            <a:r>
              <a:rPr lang="de">
                <a:solidFill>
                  <a:srgbClr val="FFFF00"/>
                </a:solidFill>
              </a:rPr>
              <a:t>unwrap-hell</a:t>
            </a:r>
            <a:r>
              <a:rPr lang="de"/>
              <a:t> in Rust, because you always have to </a:t>
            </a:r>
            <a:r>
              <a:rPr lang="de">
                <a:solidFill>
                  <a:srgbClr val="00FF00"/>
                </a:solidFill>
              </a:rPr>
              <a:t>unwrap </a:t>
            </a:r>
            <a:r>
              <a:rPr lang="de"/>
              <a:t>your </a:t>
            </a:r>
            <a:r>
              <a:rPr lang="de">
                <a:solidFill>
                  <a:srgbClr val="00FF00"/>
                </a:solidFill>
              </a:rPr>
              <a:t>Option&lt;T&gt;</a:t>
            </a:r>
            <a:r>
              <a:rPr lang="de"/>
              <a:t> or </a:t>
            </a:r>
            <a:r>
              <a:rPr lang="de">
                <a:solidFill>
                  <a:srgbClr val="00FF00"/>
                </a:solidFill>
              </a:rPr>
              <a:t>Result&lt;T, E&gt;</a:t>
            </a:r>
            <a:r>
              <a:rPr lang="de"/>
              <a:t> to access the underlying </a:t>
            </a:r>
            <a:r>
              <a:rPr lang="de">
                <a:solidFill>
                  <a:srgbClr val="00FF00"/>
                </a:solidFill>
              </a:rPr>
              <a:t>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Either done using Pattern Matching (syntactic noise) or done by calling </a:t>
            </a:r>
            <a:r>
              <a:rPr lang="de">
                <a:solidFill>
                  <a:srgbClr val="00FF00"/>
                </a:solidFill>
              </a:rPr>
              <a:t>.unwrap()</a:t>
            </a:r>
            <a:r>
              <a:rPr lang="de"/>
              <a:t> on your Option/Result, which may panic if your Option is </a:t>
            </a:r>
            <a:r>
              <a:rPr lang="de">
                <a:solidFill>
                  <a:srgbClr val="FFFF00"/>
                </a:solidFill>
              </a:rPr>
              <a:t>None</a:t>
            </a:r>
            <a:r>
              <a:rPr lang="de"/>
              <a:t> or your Result is </a:t>
            </a:r>
            <a:r>
              <a:rPr lang="de">
                <a:solidFill>
                  <a:srgbClr val="FFFF00"/>
                </a:solidFill>
              </a:rPr>
              <a:t>Err()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04" name="Google Shape;1104;p127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1110" name="Google Shape;1110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25" y="1279900"/>
            <a:ext cx="8512351" cy="343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128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1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1117" name="Google Shape;1117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25" y="1279900"/>
            <a:ext cx="8512351" cy="343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8" name="Google Shape;1118;p129"/>
          <p:cNvCxnSpPr/>
          <p:nvPr/>
        </p:nvCxnSpPr>
        <p:spPr>
          <a:xfrm rot="10800000">
            <a:off x="7425525" y="1593375"/>
            <a:ext cx="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9" name="Google Shape;1119;p129"/>
          <p:cNvSpPr txBox="1"/>
          <p:nvPr/>
        </p:nvSpPr>
        <p:spPr>
          <a:xfrm>
            <a:off x="6825150" y="2256625"/>
            <a:ext cx="158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 the command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0" name="Google Shape;1120;p129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1126" name="Google Shape;1126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25" y="1279900"/>
            <a:ext cx="8512351" cy="343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7" name="Google Shape;1127;p130"/>
          <p:cNvCxnSpPr/>
          <p:nvPr/>
        </p:nvCxnSpPr>
        <p:spPr>
          <a:xfrm rot="10800000">
            <a:off x="7425525" y="1593375"/>
            <a:ext cx="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8" name="Google Shape;1128;p130"/>
          <p:cNvSpPr txBox="1"/>
          <p:nvPr/>
        </p:nvSpPr>
        <p:spPr>
          <a:xfrm>
            <a:off x="6825150" y="2256625"/>
            <a:ext cx="158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 the command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29" name="Google Shape;1129;p130"/>
          <p:cNvCxnSpPr/>
          <p:nvPr/>
        </p:nvCxnSpPr>
        <p:spPr>
          <a:xfrm rot="10800000">
            <a:off x="2406325" y="1550325"/>
            <a:ext cx="3141900" cy="11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0" name="Google Shape;1130;p130"/>
          <p:cNvSpPr txBox="1"/>
          <p:nvPr/>
        </p:nvSpPr>
        <p:spPr>
          <a:xfrm>
            <a:off x="4903050" y="2659875"/>
            <a:ext cx="354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the HashMap contains our key,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get()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returns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Some(fn)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1" name="Google Shape;1131;p130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1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1137" name="Google Shape;1137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25" y="1279900"/>
            <a:ext cx="8512351" cy="343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8" name="Google Shape;1138;p131"/>
          <p:cNvCxnSpPr/>
          <p:nvPr/>
        </p:nvCxnSpPr>
        <p:spPr>
          <a:xfrm rot="10800000">
            <a:off x="7425525" y="1593375"/>
            <a:ext cx="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9" name="Google Shape;1139;p131"/>
          <p:cNvSpPr txBox="1"/>
          <p:nvPr/>
        </p:nvSpPr>
        <p:spPr>
          <a:xfrm>
            <a:off x="6825150" y="2256625"/>
            <a:ext cx="158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 the command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0" name="Google Shape;1140;p131"/>
          <p:cNvCxnSpPr/>
          <p:nvPr/>
        </p:nvCxnSpPr>
        <p:spPr>
          <a:xfrm rot="10800000">
            <a:off x="2406325" y="1550325"/>
            <a:ext cx="3141900" cy="11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1" name="Google Shape;1141;p131"/>
          <p:cNvSpPr txBox="1"/>
          <p:nvPr/>
        </p:nvSpPr>
        <p:spPr>
          <a:xfrm>
            <a:off x="4903050" y="2659875"/>
            <a:ext cx="354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the HashMap contains our key,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get()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returns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Some(fn)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2" name="Google Shape;1142;p131"/>
          <p:cNvCxnSpPr/>
          <p:nvPr/>
        </p:nvCxnSpPr>
        <p:spPr>
          <a:xfrm rot="10800000">
            <a:off x="5118075" y="3148225"/>
            <a:ext cx="83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3" name="Google Shape;1143;p131"/>
          <p:cNvSpPr txBox="1"/>
          <p:nvPr/>
        </p:nvSpPr>
        <p:spPr>
          <a:xfrm>
            <a:off x="5970975" y="2978875"/>
            <a:ext cx="290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else we drop down here, and print the error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4" name="Google Shape;1144;p131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1150" name="Google Shape;1150;p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25" y="1279900"/>
            <a:ext cx="8512351" cy="343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1" name="Google Shape;1151;p132"/>
          <p:cNvCxnSpPr/>
          <p:nvPr/>
        </p:nvCxnSpPr>
        <p:spPr>
          <a:xfrm rot="10800000">
            <a:off x="5118150" y="1817675"/>
            <a:ext cx="542100" cy="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2" name="Google Shape;1152;p132"/>
          <p:cNvSpPr txBox="1"/>
          <p:nvPr/>
        </p:nvSpPr>
        <p:spPr>
          <a:xfrm>
            <a:off x="5248050" y="2296925"/>
            <a:ext cx="258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 we’ve seen many slides ago, command is a function-by-proxy, so we can call it like a normal function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3" name="Google Shape;1153;p132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1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1159" name="Google Shape;1159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25" y="1279900"/>
            <a:ext cx="8512351" cy="343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0" name="Google Shape;1160;p133"/>
          <p:cNvCxnSpPr/>
          <p:nvPr/>
        </p:nvCxnSpPr>
        <p:spPr>
          <a:xfrm rot="10800000">
            <a:off x="3276825" y="1835600"/>
            <a:ext cx="20205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1" name="Google Shape;1161;p133"/>
          <p:cNvSpPr txBox="1"/>
          <p:nvPr/>
        </p:nvSpPr>
        <p:spPr>
          <a:xfrm>
            <a:off x="5248050" y="2296925"/>
            <a:ext cx="308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return type of the functions inside the HashMap was declared to be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Result&lt;(), String&gt;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2" name="Google Shape;1162;p133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9" name="Google Shape;2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074" y="257700"/>
            <a:ext cx="6823854" cy="4628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35"/>
          <p:cNvCxnSpPr/>
          <p:nvPr/>
        </p:nvCxnSpPr>
        <p:spPr>
          <a:xfrm flipH="1">
            <a:off x="2524100" y="1965400"/>
            <a:ext cx="3212400" cy="3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35"/>
          <p:cNvCxnSpPr/>
          <p:nvPr/>
        </p:nvCxnSpPr>
        <p:spPr>
          <a:xfrm flipH="1">
            <a:off x="2622425" y="1969875"/>
            <a:ext cx="3109500" cy="9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5"/>
          <p:cNvCxnSpPr/>
          <p:nvPr/>
        </p:nvCxnSpPr>
        <p:spPr>
          <a:xfrm flipH="1">
            <a:off x="2716625" y="1969875"/>
            <a:ext cx="3015300" cy="15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5"/>
          <p:cNvSpPr txBox="1"/>
          <p:nvPr/>
        </p:nvSpPr>
        <p:spPr>
          <a:xfrm>
            <a:off x="5731925" y="1781725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Concrete Types for T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1168" name="Google Shape;1168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25" y="1279900"/>
            <a:ext cx="8512351" cy="343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9" name="Google Shape;1169;p134"/>
          <p:cNvCxnSpPr/>
          <p:nvPr/>
        </p:nvCxnSpPr>
        <p:spPr>
          <a:xfrm rot="10800000">
            <a:off x="4638700" y="2364275"/>
            <a:ext cx="690000" cy="1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0" name="Google Shape;1170;p134"/>
          <p:cNvSpPr txBox="1"/>
          <p:nvPr/>
        </p:nvSpPr>
        <p:spPr>
          <a:xfrm>
            <a:off x="5292850" y="2325450"/>
            <a:ext cx="314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the subcommand failed, we print the error (for example, if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read foo.txt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could not find the file)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1" name="Google Shape;1171;p134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1177" name="Google Shape;1177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67725"/>
            <a:ext cx="3901723" cy="15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8" name="Google Shape;1178;p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499" y="1224700"/>
            <a:ext cx="3867900" cy="31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9" name="Google Shape;1179;p135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1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1185" name="Google Shape;1185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67725"/>
            <a:ext cx="3901723" cy="15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6" name="Google Shape;1186;p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499" y="1224700"/>
            <a:ext cx="3867900" cy="31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7" name="Google Shape;1187;p136"/>
          <p:cNvSpPr/>
          <p:nvPr/>
        </p:nvSpPr>
        <p:spPr>
          <a:xfrm>
            <a:off x="4360925" y="1382950"/>
            <a:ext cx="71700" cy="882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8" name="Google Shape;1188;p136"/>
          <p:cNvSpPr txBox="1"/>
          <p:nvPr/>
        </p:nvSpPr>
        <p:spPr>
          <a:xfrm>
            <a:off x="476425" y="1654900"/>
            <a:ext cx="38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commands.get(“foo”)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returns </a:t>
            </a:r>
            <a:r>
              <a:rPr lang="de" sz="10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None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so we enter the else-branch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9" name="Google Shape;1189;p136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1195" name="Google Shape;1195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67725"/>
            <a:ext cx="3901723" cy="15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6" name="Google Shape;1196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499" y="1224700"/>
            <a:ext cx="3867900" cy="31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7" name="Google Shape;1197;p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948" y="980275"/>
            <a:ext cx="2903549" cy="12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8" name="Google Shape;1198;p137"/>
          <p:cNvSpPr txBox="1"/>
          <p:nvPr/>
        </p:nvSpPr>
        <p:spPr>
          <a:xfrm>
            <a:off x="41825" y="2452400"/>
            <a:ext cx="428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commands.get(“help”)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returns </a:t>
            </a:r>
            <a:r>
              <a:rPr lang="de" sz="10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Some(help)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which we call in the if-branch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9" name="Google Shape;1199;p137"/>
          <p:cNvSpPr/>
          <p:nvPr/>
        </p:nvSpPr>
        <p:spPr>
          <a:xfrm>
            <a:off x="4360925" y="2247650"/>
            <a:ext cx="71700" cy="748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00" name="Google Shape;1200;p137"/>
          <p:cNvCxnSpPr/>
          <p:nvPr/>
        </p:nvCxnSpPr>
        <p:spPr>
          <a:xfrm rot="10800000">
            <a:off x="2376225" y="3842800"/>
            <a:ext cx="111900" cy="1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1" name="Google Shape;1201;p137"/>
          <p:cNvSpPr txBox="1"/>
          <p:nvPr/>
        </p:nvSpPr>
        <p:spPr>
          <a:xfrm>
            <a:off x="2286475" y="3842800"/>
            <a:ext cx="176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here we call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help(args)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2" name="Google Shape;1202;p137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1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1208" name="Google Shape;1208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67725"/>
            <a:ext cx="3901723" cy="15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9" name="Google Shape;1209;p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499" y="1224700"/>
            <a:ext cx="3867900" cy="31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0" name="Google Shape;1210;p138"/>
          <p:cNvSpPr/>
          <p:nvPr/>
        </p:nvSpPr>
        <p:spPr>
          <a:xfrm>
            <a:off x="4360925" y="3269175"/>
            <a:ext cx="71700" cy="981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1" name="Google Shape;1211;p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175" y="1037275"/>
            <a:ext cx="5473249" cy="14030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2" name="Google Shape;1212;p138"/>
          <p:cNvSpPr txBox="1"/>
          <p:nvPr/>
        </p:nvSpPr>
        <p:spPr>
          <a:xfrm>
            <a:off x="1282900" y="2529925"/>
            <a:ext cx="258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Hmm…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3" name="Google Shape;1213;p138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1219" name="Google Shape;1219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225" y="1064125"/>
            <a:ext cx="7675551" cy="19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0" name="Google Shape;1220;p139"/>
          <p:cNvSpPr txBox="1"/>
          <p:nvPr/>
        </p:nvSpPr>
        <p:spPr>
          <a:xfrm>
            <a:off x="734225" y="3031725"/>
            <a:ext cx="504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looks oddly simple, is this working properly?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Where did our indentation go? Where’s the match? Where’s the error handling?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1" name="Google Shape;1221;p139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1227" name="Google Shape;1227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225" y="1064125"/>
            <a:ext cx="7675551" cy="19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140"/>
          <p:cNvSpPr txBox="1"/>
          <p:nvPr/>
        </p:nvSpPr>
        <p:spPr>
          <a:xfrm>
            <a:off x="734225" y="3031725"/>
            <a:ext cx="504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looks oddly simple, is this working properly?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Where did our indentation go? Where’s the match? Where’s the error handling?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29" name="Google Shape;1229;p140"/>
          <p:cNvCxnSpPr/>
          <p:nvPr/>
        </p:nvCxnSpPr>
        <p:spPr>
          <a:xfrm flipH="1" rot="10800000">
            <a:off x="6448800" y="2126600"/>
            <a:ext cx="1765200" cy="14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0" name="Google Shape;1230;p140"/>
          <p:cNvCxnSpPr/>
          <p:nvPr/>
        </p:nvCxnSpPr>
        <p:spPr>
          <a:xfrm rot="10800000">
            <a:off x="5574425" y="2131700"/>
            <a:ext cx="843000" cy="14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1" name="Google Shape;1231;p140"/>
          <p:cNvSpPr txBox="1"/>
          <p:nvPr/>
        </p:nvSpPr>
        <p:spPr>
          <a:xfrm>
            <a:off x="5875325" y="3551475"/>
            <a:ext cx="142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are those?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2" name="Google Shape;1232;p140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1238" name="Google Shape;1238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0625"/>
            <a:ext cx="8839204" cy="233065"/>
          </a:xfrm>
          <a:prstGeom prst="rect">
            <a:avLst/>
          </a:prstGeom>
          <a:noFill/>
          <a:ln>
            <a:noFill/>
          </a:ln>
        </p:spPr>
      </p:pic>
      <p:sp>
        <p:nvSpPr>
          <p:cNvPr id="1239" name="Google Shape;1239;p141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1245" name="Google Shape;1245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0625"/>
            <a:ext cx="8839204" cy="233065"/>
          </a:xfrm>
          <a:prstGeom prst="rect">
            <a:avLst/>
          </a:prstGeom>
          <a:noFill/>
          <a:ln>
            <a:noFill/>
          </a:ln>
        </p:spPr>
      </p:pic>
      <p:sp>
        <p:nvSpPr>
          <p:cNvPr id="1246" name="Google Shape;1246;p142"/>
          <p:cNvSpPr/>
          <p:nvPr/>
        </p:nvSpPr>
        <p:spPr>
          <a:xfrm flipH="1" rot="5400000">
            <a:off x="3456475" y="173825"/>
            <a:ext cx="151200" cy="3010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7" name="Google Shape;1247;p142"/>
          <p:cNvSpPr txBox="1"/>
          <p:nvPr/>
        </p:nvSpPr>
        <p:spPr>
          <a:xfrm>
            <a:off x="1663675" y="1754825"/>
            <a:ext cx="373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open() returns a Result, which might either be Ok() or an Err()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8" name="Google Shape;1248;p142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1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1254" name="Google Shape;1254;p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0625"/>
            <a:ext cx="8839204" cy="233065"/>
          </a:xfrm>
          <a:prstGeom prst="rect">
            <a:avLst/>
          </a:prstGeom>
          <a:noFill/>
          <a:ln>
            <a:noFill/>
          </a:ln>
        </p:spPr>
      </p:pic>
      <p:sp>
        <p:nvSpPr>
          <p:cNvPr id="1255" name="Google Shape;1255;p143"/>
          <p:cNvSpPr/>
          <p:nvPr/>
        </p:nvSpPr>
        <p:spPr>
          <a:xfrm flipH="1" rot="5400000">
            <a:off x="3456475" y="173825"/>
            <a:ext cx="151200" cy="3010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6" name="Google Shape;1256;p143"/>
          <p:cNvSpPr txBox="1"/>
          <p:nvPr/>
        </p:nvSpPr>
        <p:spPr>
          <a:xfrm>
            <a:off x="1663675" y="1754825"/>
            <a:ext cx="373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open() returns a Result, which might either be Ok() or an Err()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57" name="Google Shape;1257;p143"/>
          <p:cNvCxnSpPr/>
          <p:nvPr/>
        </p:nvCxnSpPr>
        <p:spPr>
          <a:xfrm rot="10800000">
            <a:off x="5427200" y="1611500"/>
            <a:ext cx="0" cy="4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8" name="Google Shape;1258;p143"/>
          <p:cNvSpPr txBox="1"/>
          <p:nvPr/>
        </p:nvSpPr>
        <p:spPr>
          <a:xfrm>
            <a:off x="3505100" y="2028200"/>
            <a:ext cx="3844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 offers many utility methods to chain calls: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the result is </a:t>
            </a:r>
            <a:r>
              <a:rPr lang="de" sz="10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Err()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it calls the closure we provide: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closure is an anonymous function, here it takes one argument of type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io::Error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converts it into an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Err(String)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9" name="Google Shape;1259;p143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9" name="Google Shape;2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074" y="257700"/>
            <a:ext cx="6823854" cy="462809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6"/>
          <p:cNvSpPr/>
          <p:nvPr/>
        </p:nvSpPr>
        <p:spPr>
          <a:xfrm>
            <a:off x="2698700" y="3654525"/>
            <a:ext cx="2903300" cy="213325"/>
          </a:xfrm>
          <a:custGeom>
            <a:rect b="b" l="l" r="r" t="t"/>
            <a:pathLst>
              <a:path extrusionOk="0" h="8533" w="116132">
                <a:moveTo>
                  <a:pt x="116132" y="2867"/>
                </a:moveTo>
                <a:cubicBezTo>
                  <a:pt x="90789" y="-748"/>
                  <a:pt x="64991" y="5287"/>
                  <a:pt x="39427" y="6631"/>
                </a:cubicBezTo>
                <a:cubicBezTo>
                  <a:pt x="26118" y="7331"/>
                  <a:pt x="2189" y="13146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61" name="Google Shape;261;p36"/>
          <p:cNvSpPr txBox="1"/>
          <p:nvPr/>
        </p:nvSpPr>
        <p:spPr>
          <a:xfrm>
            <a:off x="5602000" y="3483538"/>
            <a:ext cx="258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Node&lt;String&gt; itself is also a Type, so we can also put it in here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1265" name="Google Shape;1265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0625"/>
            <a:ext cx="8839204" cy="233065"/>
          </a:xfrm>
          <a:prstGeom prst="rect">
            <a:avLst/>
          </a:prstGeom>
          <a:noFill/>
          <a:ln>
            <a:noFill/>
          </a:ln>
        </p:spPr>
      </p:pic>
      <p:sp>
        <p:nvSpPr>
          <p:cNvPr id="1266" name="Google Shape;1266;p144"/>
          <p:cNvSpPr/>
          <p:nvPr/>
        </p:nvSpPr>
        <p:spPr>
          <a:xfrm flipH="1" rot="5400000">
            <a:off x="3456475" y="173825"/>
            <a:ext cx="151200" cy="3010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7" name="Google Shape;1267;p144"/>
          <p:cNvSpPr txBox="1"/>
          <p:nvPr/>
        </p:nvSpPr>
        <p:spPr>
          <a:xfrm>
            <a:off x="2642875" y="1754825"/>
            <a:ext cx="177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Result&lt;File, io::Error&gt;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8" name="Google Shape;1268;p144"/>
          <p:cNvSpPr/>
          <p:nvPr/>
        </p:nvSpPr>
        <p:spPr>
          <a:xfrm flipH="1" rot="5400000">
            <a:off x="5322500" y="-1221900"/>
            <a:ext cx="151200" cy="6743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9" name="Google Shape;1269;p144"/>
          <p:cNvSpPr txBox="1"/>
          <p:nvPr/>
        </p:nvSpPr>
        <p:spPr>
          <a:xfrm>
            <a:off x="4508900" y="2274550"/>
            <a:ext cx="177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Result&lt;File, String&gt;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0" name="Google Shape;1270;p144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1276" name="Google Shape;1276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0625"/>
            <a:ext cx="8839204" cy="23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7" name="Google Shape;1277;p145"/>
          <p:cNvCxnSpPr/>
          <p:nvPr/>
        </p:nvCxnSpPr>
        <p:spPr>
          <a:xfrm flipH="1" rot="10800000">
            <a:off x="4903050" y="1512925"/>
            <a:ext cx="3875400" cy="10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8" name="Google Shape;1278;p145"/>
          <p:cNvSpPr txBox="1"/>
          <p:nvPr/>
        </p:nvSpPr>
        <p:spPr>
          <a:xfrm>
            <a:off x="1076800" y="2462725"/>
            <a:ext cx="4735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de" sz="10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operator in Rust is syntactic sugar and super useful for Results: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the result is an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Err()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it returns that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Err()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from the current function, otherwise it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unwraps the Ok()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means that if we weren’t able to open the file, we automatically convert the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Error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to an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Err(String)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and early exit from the function, in the same line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Otherwise, if we were able to open the file, we automatically unwrap the Result, and store it in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file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9" name="Google Shape;1279;p145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1285" name="Google Shape;1285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0625"/>
            <a:ext cx="8839204" cy="23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6" name="Google Shape;1286;p146"/>
          <p:cNvCxnSpPr/>
          <p:nvPr/>
        </p:nvCxnSpPr>
        <p:spPr>
          <a:xfrm rot="10800000">
            <a:off x="1578550" y="1642950"/>
            <a:ext cx="0" cy="11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7" name="Google Shape;1287;p146"/>
          <p:cNvSpPr txBox="1"/>
          <p:nvPr/>
        </p:nvSpPr>
        <p:spPr>
          <a:xfrm>
            <a:off x="288250" y="2740500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file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has type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File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the Result disappeared!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8" name="Google Shape;1288;p146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1294" name="Google Shape;1294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0625"/>
            <a:ext cx="8839204" cy="233065"/>
          </a:xfrm>
          <a:prstGeom prst="rect">
            <a:avLst/>
          </a:prstGeom>
          <a:noFill/>
          <a:ln>
            <a:noFill/>
          </a:ln>
        </p:spPr>
      </p:pic>
      <p:sp>
        <p:nvSpPr>
          <p:cNvPr id="1295" name="Google Shape;1295;p147"/>
          <p:cNvSpPr txBox="1"/>
          <p:nvPr/>
        </p:nvSpPr>
        <p:spPr>
          <a:xfrm>
            <a:off x="809475" y="2220775"/>
            <a:ext cx="408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line above is semantically equivalent to this code: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6" name="Google Shape;1296;p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487" y="2559474"/>
            <a:ext cx="7525024" cy="138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147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1303" name="Google Shape;1303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0625"/>
            <a:ext cx="8839204" cy="233065"/>
          </a:xfrm>
          <a:prstGeom prst="rect">
            <a:avLst/>
          </a:prstGeom>
          <a:noFill/>
          <a:ln>
            <a:noFill/>
          </a:ln>
        </p:spPr>
      </p:pic>
      <p:sp>
        <p:nvSpPr>
          <p:cNvPr id="1304" name="Google Shape;1304;p148"/>
          <p:cNvSpPr txBox="1"/>
          <p:nvPr/>
        </p:nvSpPr>
        <p:spPr>
          <a:xfrm>
            <a:off x="809475" y="2220775"/>
            <a:ext cx="408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line above is semantically equivalent to this code: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5" name="Google Shape;1305;p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487" y="2559474"/>
            <a:ext cx="7525024" cy="138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6" name="Google Shape;1306;p148"/>
          <p:cNvSpPr txBox="1"/>
          <p:nvPr/>
        </p:nvSpPr>
        <p:spPr>
          <a:xfrm>
            <a:off x="5527800" y="3142575"/>
            <a:ext cx="2808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Similarly to how this code returns an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Err()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can also only be used in functions that return Results themselves. The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Ok()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type does not matter, but the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Err()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type has to match up.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7" name="Google Shape;1307;p148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1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1313" name="Google Shape;1313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225" y="1064125"/>
            <a:ext cx="7675551" cy="19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4" name="Google Shape;1314;p149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5" name="Google Shape;1315;p149"/>
          <p:cNvSpPr txBox="1"/>
          <p:nvPr/>
        </p:nvSpPr>
        <p:spPr>
          <a:xfrm>
            <a:off x="734225" y="3031725"/>
            <a:ext cx="4715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 </a:t>
            </a:r>
            <a:r>
              <a:rPr lang="de" sz="10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read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-"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tries to open a file, returning the error if it fails to do so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-"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tries to read the file, returning that error if it fails to do so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-"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prints the content of said file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-"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returns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Ok()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indicating success to the caller function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1321" name="Google Shape;1321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225" y="1064125"/>
            <a:ext cx="7675551" cy="19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2" name="Google Shape;1322;p150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3" name="Google Shape;1323;p150"/>
          <p:cNvSpPr txBox="1"/>
          <p:nvPr/>
        </p:nvSpPr>
        <p:spPr>
          <a:xfrm>
            <a:off x="734225" y="3031725"/>
            <a:ext cx="4715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 </a:t>
            </a:r>
            <a:r>
              <a:rPr lang="de" sz="10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read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-"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tries to open a file, returning the error if it fails to do so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-"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tries to read the file, returning that error if it fails to do so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-"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prints the content of said file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-"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returns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Ok()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indicating success to the caller function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4" name="Google Shape;1324;p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225" y="3986027"/>
            <a:ext cx="3134375" cy="6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Google Shape;1325;p150"/>
          <p:cNvSpPr txBox="1"/>
          <p:nvPr/>
        </p:nvSpPr>
        <p:spPr>
          <a:xfrm>
            <a:off x="3868600" y="4141013"/>
            <a:ext cx="28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Any errors are then handled in our main loop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1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1331" name="Google Shape;1331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225" y="1064125"/>
            <a:ext cx="7675551" cy="19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2" name="Google Shape;1332;p151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3" name="Google Shape;1333;p151"/>
          <p:cNvSpPr txBox="1"/>
          <p:nvPr/>
        </p:nvSpPr>
        <p:spPr>
          <a:xfrm>
            <a:off x="734225" y="3031725"/>
            <a:ext cx="4715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 </a:t>
            </a:r>
            <a:r>
              <a:rPr lang="de" sz="10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read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-"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tries to open a file, returning the error if it fails to do so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-"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tries to read the file, returning that error if it fails to do so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-"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prints the content of said file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-"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returns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Ok()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indicating success to the caller function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4" name="Google Shape;1334;p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225" y="3986027"/>
            <a:ext cx="3134375" cy="64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5" name="Google Shape;1335;p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4456" y="3031731"/>
            <a:ext cx="3725318" cy="13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Next time</a:t>
            </a:r>
            <a:endParaRPr/>
          </a:p>
        </p:txBody>
      </p:sp>
      <p:sp>
        <p:nvSpPr>
          <p:cNvPr id="1341" name="Google Shape;1341;p152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2" name="Google Shape;1342;p15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I’ve covered everything that I wanted to cover :)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Next time is our last session, we’ll be doing a Q&amp;A session where I answer any questions that are still unclear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7" name="Google Shape;2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074" y="257700"/>
            <a:ext cx="6823854" cy="4628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37"/>
          <p:cNvCxnSpPr/>
          <p:nvPr/>
        </p:nvCxnSpPr>
        <p:spPr>
          <a:xfrm rot="10800000">
            <a:off x="1543050" y="975100"/>
            <a:ext cx="3019500" cy="14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37"/>
          <p:cNvSpPr txBox="1"/>
          <p:nvPr/>
        </p:nvSpPr>
        <p:spPr>
          <a:xfrm>
            <a:off x="4526700" y="2382075"/>
            <a:ext cx="263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can also impl generic data structures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5" name="Google Shape;2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074" y="257700"/>
            <a:ext cx="6823854" cy="4628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38"/>
          <p:cNvCxnSpPr/>
          <p:nvPr/>
        </p:nvCxnSpPr>
        <p:spPr>
          <a:xfrm rot="10800000">
            <a:off x="1842925" y="966375"/>
            <a:ext cx="2746500" cy="14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38"/>
          <p:cNvSpPr txBox="1"/>
          <p:nvPr/>
        </p:nvSpPr>
        <p:spPr>
          <a:xfrm>
            <a:off x="4526700" y="2382075"/>
            <a:ext cx="345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Trait Boundary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Instead of being able to create any Nodes we want, the encapsulated type must implement the Debug-trait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3" name="Google Shape;2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074" y="257700"/>
            <a:ext cx="6823854" cy="4628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p39"/>
          <p:cNvCxnSpPr/>
          <p:nvPr/>
        </p:nvCxnSpPr>
        <p:spPr>
          <a:xfrm rot="10800000">
            <a:off x="2842000" y="2861475"/>
            <a:ext cx="145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39"/>
          <p:cNvCxnSpPr/>
          <p:nvPr/>
        </p:nvCxnSpPr>
        <p:spPr>
          <a:xfrm rot="10800000">
            <a:off x="2842000" y="3471075"/>
            <a:ext cx="145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39"/>
          <p:cNvCxnSpPr/>
          <p:nvPr/>
        </p:nvCxnSpPr>
        <p:spPr>
          <a:xfrm rot="10800000">
            <a:off x="2842000" y="4672353"/>
            <a:ext cx="145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39"/>
          <p:cNvSpPr txBox="1"/>
          <p:nvPr/>
        </p:nvSpPr>
        <p:spPr>
          <a:xfrm>
            <a:off x="3872550" y="1114675"/>
            <a:ext cx="289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 print-statements call this Debug-impl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3" name="Google Shape;2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074" y="257700"/>
            <a:ext cx="6823854" cy="4628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40"/>
          <p:cNvCxnSpPr/>
          <p:nvPr/>
        </p:nvCxnSpPr>
        <p:spPr>
          <a:xfrm rot="10800000">
            <a:off x="2842000" y="2861475"/>
            <a:ext cx="145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40"/>
          <p:cNvCxnSpPr/>
          <p:nvPr/>
        </p:nvCxnSpPr>
        <p:spPr>
          <a:xfrm rot="10800000">
            <a:off x="2842000" y="3471075"/>
            <a:ext cx="145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40"/>
          <p:cNvCxnSpPr/>
          <p:nvPr/>
        </p:nvCxnSpPr>
        <p:spPr>
          <a:xfrm rot="10800000">
            <a:off x="2842000" y="4672353"/>
            <a:ext cx="145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40"/>
          <p:cNvSpPr txBox="1"/>
          <p:nvPr/>
        </p:nvSpPr>
        <p:spPr>
          <a:xfrm>
            <a:off x="4298200" y="2700600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list also calls to i32::Debug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40"/>
          <p:cNvSpPr txBox="1"/>
          <p:nvPr/>
        </p:nvSpPr>
        <p:spPr>
          <a:xfrm>
            <a:off x="4298200" y="3301725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list also calls to String::Debug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40"/>
          <p:cNvSpPr txBox="1"/>
          <p:nvPr/>
        </p:nvSpPr>
        <p:spPr>
          <a:xfrm>
            <a:off x="4298200" y="4503000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list also calls to Node::Debug :^)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0" name="Google Shape;300;p40"/>
          <p:cNvCxnSpPr/>
          <p:nvPr/>
        </p:nvCxnSpPr>
        <p:spPr>
          <a:xfrm rot="10800000">
            <a:off x="5978350" y="1589075"/>
            <a:ext cx="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40"/>
          <p:cNvSpPr txBox="1"/>
          <p:nvPr/>
        </p:nvSpPr>
        <p:spPr>
          <a:xfrm>
            <a:off x="5413825" y="1736900"/>
            <a:ext cx="175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&lt;T&gt;::Debug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called here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7" name="Google Shape;3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074" y="257700"/>
            <a:ext cx="6823854" cy="462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8475" y="1754825"/>
            <a:ext cx="6015449" cy="5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4" name="Google Shape;31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25" y="392475"/>
            <a:ext cx="8334551" cy="43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0" name="Google Shape;32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25" y="392475"/>
            <a:ext cx="8334551" cy="43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3"/>
          <p:cNvSpPr/>
          <p:nvPr/>
        </p:nvSpPr>
        <p:spPr>
          <a:xfrm>
            <a:off x="2438825" y="414525"/>
            <a:ext cx="94200" cy="546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43"/>
          <p:cNvSpPr txBox="1"/>
          <p:nvPr/>
        </p:nvSpPr>
        <p:spPr>
          <a:xfrm>
            <a:off x="2533025" y="518475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Generic Struct with one Generic Type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86" name="Google Shape;186;p26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8" name="Google Shape;32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25" y="392475"/>
            <a:ext cx="8334551" cy="43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4"/>
          <p:cNvSpPr/>
          <p:nvPr/>
        </p:nvSpPr>
        <p:spPr>
          <a:xfrm>
            <a:off x="5445175" y="1055875"/>
            <a:ext cx="120900" cy="1801200"/>
          </a:xfrm>
          <a:prstGeom prst="rightBrace">
            <a:avLst>
              <a:gd fmla="val 50000" name="adj1"/>
              <a:gd fmla="val 5024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44"/>
          <p:cNvSpPr txBox="1"/>
          <p:nvPr/>
        </p:nvSpPr>
        <p:spPr>
          <a:xfrm>
            <a:off x="5566075" y="1787125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impl as we’d usually do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5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6" name="Google Shape;33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25" y="392475"/>
            <a:ext cx="8334551" cy="435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7" name="Google Shape;337;p45"/>
          <p:cNvCxnSpPr/>
          <p:nvPr/>
        </p:nvCxnSpPr>
        <p:spPr>
          <a:xfrm flipH="1">
            <a:off x="4163850" y="961800"/>
            <a:ext cx="1491900" cy="50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45"/>
          <p:cNvCxnSpPr/>
          <p:nvPr/>
        </p:nvCxnSpPr>
        <p:spPr>
          <a:xfrm flipH="1">
            <a:off x="3948750" y="975225"/>
            <a:ext cx="1711500" cy="12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45"/>
          <p:cNvSpPr txBox="1"/>
          <p:nvPr/>
        </p:nvSpPr>
        <p:spPr>
          <a:xfrm>
            <a:off x="5655750" y="679550"/>
            <a:ext cx="222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Debug format placeholder, so we need a Trait Boundary for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5" name="Google Shape;34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25" y="392475"/>
            <a:ext cx="8334551" cy="435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p46"/>
          <p:cNvCxnSpPr/>
          <p:nvPr/>
        </p:nvCxnSpPr>
        <p:spPr>
          <a:xfrm flipH="1">
            <a:off x="4746300" y="2247675"/>
            <a:ext cx="1424700" cy="8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46"/>
          <p:cNvCxnSpPr/>
          <p:nvPr/>
        </p:nvCxnSpPr>
        <p:spPr>
          <a:xfrm flipH="1">
            <a:off x="4835750" y="2283500"/>
            <a:ext cx="1326300" cy="11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46"/>
          <p:cNvSpPr txBox="1"/>
          <p:nvPr/>
        </p:nvSpPr>
        <p:spPr>
          <a:xfrm>
            <a:off x="6171000" y="1902675"/>
            <a:ext cx="258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instances by providing a concrete type, Rust is smart enough to infer the type (here: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42 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i32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4" name="Google Shape;35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25" y="392475"/>
            <a:ext cx="8334551" cy="435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Google Shape;355;p47"/>
          <p:cNvCxnSpPr/>
          <p:nvPr/>
        </p:nvCxnSpPr>
        <p:spPr>
          <a:xfrm>
            <a:off x="301675" y="3923250"/>
            <a:ext cx="36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47"/>
          <p:cNvSpPr txBox="1"/>
          <p:nvPr/>
        </p:nvSpPr>
        <p:spPr>
          <a:xfrm>
            <a:off x="6323350" y="392475"/>
            <a:ext cx="182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Are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these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the same type?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47"/>
          <p:cNvSpPr/>
          <p:nvPr/>
        </p:nvSpPr>
        <p:spPr>
          <a:xfrm>
            <a:off x="8147975" y="392475"/>
            <a:ext cx="591300" cy="363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8" name="Google Shape;358;p47"/>
          <p:cNvCxnSpPr/>
          <p:nvPr/>
        </p:nvCxnSpPr>
        <p:spPr>
          <a:xfrm>
            <a:off x="301675" y="4290650"/>
            <a:ext cx="36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4" name="Google Shape;36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25" y="392475"/>
            <a:ext cx="8334551" cy="435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5" name="Google Shape;365;p48"/>
          <p:cNvCxnSpPr/>
          <p:nvPr/>
        </p:nvCxnSpPr>
        <p:spPr>
          <a:xfrm>
            <a:off x="301675" y="3923250"/>
            <a:ext cx="36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48"/>
          <p:cNvSpPr txBox="1"/>
          <p:nvPr/>
        </p:nvSpPr>
        <p:spPr>
          <a:xfrm>
            <a:off x="6323350" y="392475"/>
            <a:ext cx="182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Are these the same type?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p48"/>
          <p:cNvSpPr/>
          <p:nvPr/>
        </p:nvSpPr>
        <p:spPr>
          <a:xfrm>
            <a:off x="8147975" y="392475"/>
            <a:ext cx="591300" cy="363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8" name="Google Shape;368;p48"/>
          <p:cNvCxnSpPr/>
          <p:nvPr/>
        </p:nvCxnSpPr>
        <p:spPr>
          <a:xfrm>
            <a:off x="301675" y="4290650"/>
            <a:ext cx="36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48"/>
          <p:cNvSpPr txBox="1"/>
          <p:nvPr/>
        </p:nvSpPr>
        <p:spPr>
          <a:xfrm>
            <a:off x="3455875" y="2476150"/>
            <a:ext cx="528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top type: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TellMeMoreAbout&lt;TellMeMoreAbout&lt;&amp;str&gt;&gt;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bottom type: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TellMeMoreAbout&lt;TellMeMoreAbout&lt;TellMeMoreAbout&lt;&amp;str&gt;&gt;&gt;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:^)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9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5" name="Google Shape;3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25" y="392475"/>
            <a:ext cx="8334551" cy="435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8036" y="2419425"/>
            <a:ext cx="5671240" cy="6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0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2" name="Google Shape;382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383" name="Google Shape;383;p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Generic Types introduced, we now know everything we need to start working on cool projects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1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390" name="Google Shape;390;p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Generic Types introduced, w</a:t>
            </a:r>
            <a:r>
              <a:rPr lang="de"/>
              <a:t>e now know everything </a:t>
            </a:r>
            <a:r>
              <a:rPr lang="de"/>
              <a:t>we need to start working on cool projects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can use </a:t>
            </a:r>
            <a:r>
              <a:rPr lang="de">
                <a:solidFill>
                  <a:srgbClr val="00FF00"/>
                </a:solidFill>
              </a:rPr>
              <a:t>struct</a:t>
            </a:r>
            <a:r>
              <a:rPr lang="de"/>
              <a:t>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can use </a:t>
            </a:r>
            <a:r>
              <a:rPr lang="de">
                <a:solidFill>
                  <a:srgbClr val="00FF00"/>
                </a:solidFill>
              </a:rPr>
              <a:t>enum</a:t>
            </a:r>
            <a:r>
              <a:rPr lang="de"/>
              <a:t>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can control the flow using </a:t>
            </a:r>
            <a:r>
              <a:rPr lang="de">
                <a:solidFill>
                  <a:srgbClr val="00FF00"/>
                </a:solidFill>
              </a:rPr>
              <a:t>if</a:t>
            </a:r>
            <a:r>
              <a:rPr lang="de"/>
              <a:t>, </a:t>
            </a:r>
            <a:r>
              <a:rPr lang="de">
                <a:solidFill>
                  <a:srgbClr val="00FF00"/>
                </a:solidFill>
              </a:rPr>
              <a:t>for</a:t>
            </a:r>
            <a:r>
              <a:rPr lang="de"/>
              <a:t>, </a:t>
            </a:r>
            <a:r>
              <a:rPr lang="de">
                <a:solidFill>
                  <a:srgbClr val="00FF00"/>
                </a:solidFill>
              </a:rPr>
              <a:t>match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can use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can use Generics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are masters of the Ownership and Borrow Checking concepts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2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397" name="Google Shape;397;p5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Generic Types introduced, we now know everything we need to start working on </a:t>
            </a:r>
            <a:r>
              <a:rPr lang="de"/>
              <a:t>cool </a:t>
            </a:r>
            <a:r>
              <a:rPr lang="de"/>
              <a:t>projects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Today is about two Utility and Quality of Life features which are used everywhere: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Option&lt;T&gt;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Result&lt;T, E&gt;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3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3" name="Google Shape;403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404" name="Google Shape;404;p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Generic Types introduced, we now know everything we need to start working on </a:t>
            </a:r>
            <a:r>
              <a:rPr lang="de"/>
              <a:t>cool </a:t>
            </a:r>
            <a:r>
              <a:rPr lang="de"/>
              <a:t>projects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Today is about two Utility and Quality of Life features which are used everywhere: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Option&lt;T&gt;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Result&lt;T, E&gt;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Additionally, we’ll also delve into what’s possible with Rust, slowly entering the domain of advanced features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93" name="Google Shape;193;p27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4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410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411" name="Google Shape;411;p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With Generic Types introduced, we now know everything we need to start working on </a:t>
            </a:r>
            <a:r>
              <a:rPr lang="de"/>
              <a:t>cool </a:t>
            </a:r>
            <a:r>
              <a:rPr lang="de"/>
              <a:t>projects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Today is about two Utility and Quality of Life features which are used everywhere: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Option&lt;T&gt;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Result&lt;T, E&gt;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Additionally, we’ll also delve into what’s possible with Rust, slowly entering the domain of advanced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Because we’re technically not introducing anything new today, there won’t be exercises for this week and at the end of the session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Options and Results are used so often, you’ll understand them very soon ^^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5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" name="Google Shape;417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418" name="Google Shape;418;p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plan for today: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Create a console application that takes some arguments in the CLI, and does stuff with it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6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" name="Google Shape;424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425" name="Google Shape;425;p5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plan for today: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Create a console application that takes some arguments in the CLI, and does stuff with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It needs to handle the arguments, and call various functions based on them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7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432" name="Google Shape;432;p5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plan for today: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Create a console application that takes some arguments in the CLI, and does stuff with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It needs to handle the arguments, and call various functions based on them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It needs to handle the absence of arguments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8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" name="Google Shape;438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439" name="Google Shape;439;p5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plan for today: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Create a console application that takes some arguments in the CLI, and does stuff with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It needs to handle the arguments, and call various functions based on them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It needs to handle the absence of arguments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It needs to handle unknown arguments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9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446" name="Google Shape;446;p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plan for today: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Create a console application that takes some arguments in the CLI, and does stuff with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It needs to handle the arguments, and call various functions based on them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It needs to handle the absence of arguments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It needs to handle unknown arguments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application will be interactive, so we’re implementing a REPL: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user can enter lines, which are the input of our program:</a:t>
            </a:r>
            <a:endParaRPr/>
          </a:p>
        </p:txBody>
      </p:sp>
      <p:pic>
        <p:nvPicPr>
          <p:cNvPr id="447" name="Google Shape;44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033" y="3090600"/>
            <a:ext cx="4967925" cy="14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0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3" name="Google Shape;453;p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454" name="Google Shape;454;p6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start with the hardest part: Getting input from the console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Once we have the input, doing stuff with it is just a simple thing of calling functions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1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460;p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461" name="Google Shape;461;p6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start with the hardest part: Getting input from the console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Once we have the input, doing stuff with it is just a simple thing of calling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This is </a:t>
            </a:r>
            <a:r>
              <a:rPr lang="de"/>
              <a:t>already where it gets interesting: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Getting input from the console may fail for various reasons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Rust has UTF-8 strings, what if you input invalid UTF-8?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What if the console closes before Rust reads it successfully?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etcetc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2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7" name="Google Shape;467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468" name="Google Shape;468;p6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start with the hardest part: Getting input from the console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Once we have the input, doing stuff with it is just a simple thing of calling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This is already where it gets interesting: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Getting input from the console may fail for various reasons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Rust has UTF-8 strings, what if you input invalid UTF-8?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What if the console closes before Rust reads it successfully?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etcetc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Exactly for that reason, the function that gets the input does not return a String, it returns a </a:t>
            </a:r>
            <a:r>
              <a:rPr lang="de">
                <a:solidFill>
                  <a:srgbClr val="00FF00"/>
                </a:solidFill>
              </a:rPr>
              <a:t>Result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3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4" name="Google Shape;474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475" name="Google Shape;475;p6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Result&lt;T, E&gt;</a:t>
            </a:r>
            <a:r>
              <a:rPr lang="de"/>
              <a:t> is the way of handling errors in Rust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Option and Result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4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" name="Google Shape;481;p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482" name="Google Shape;482;p6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Result&lt;T, E&gt;</a:t>
            </a:r>
            <a:r>
              <a:rPr lang="de"/>
              <a:t> is the way of </a:t>
            </a:r>
            <a:r>
              <a:rPr lang="de"/>
              <a:t>handling errors</a:t>
            </a:r>
            <a:r>
              <a:rPr lang="de"/>
              <a:t> in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Rust does not have exceptions, so you won’t find try-catch anywhere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Instead, functions that are </a:t>
            </a:r>
            <a:r>
              <a:rPr lang="de">
                <a:solidFill>
                  <a:srgbClr val="00FF00"/>
                </a:solidFill>
              </a:rPr>
              <a:t>error-prone</a:t>
            </a:r>
            <a:r>
              <a:rPr lang="de"/>
              <a:t> (so, functions that can fail) return </a:t>
            </a:r>
            <a:r>
              <a:rPr lang="de">
                <a:solidFill>
                  <a:srgbClr val="00FF00"/>
                </a:solidFill>
              </a:rPr>
              <a:t>Result</a:t>
            </a:r>
            <a:r>
              <a:rPr lang="de"/>
              <a:t>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5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8" name="Google Shape;488;p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489" name="Google Shape;489;p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Result&lt;T, E&gt;</a:t>
            </a:r>
            <a:r>
              <a:rPr lang="de"/>
              <a:t> is the way of </a:t>
            </a:r>
            <a:r>
              <a:rPr lang="de"/>
              <a:t>handling errors</a:t>
            </a:r>
            <a:r>
              <a:rPr lang="de"/>
              <a:t> in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Rust does not have exceptions, so you won’t find try-catch anywhere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Instead, functions that are </a:t>
            </a:r>
            <a:r>
              <a:rPr lang="de">
                <a:solidFill>
                  <a:srgbClr val="00FF00"/>
                </a:solidFill>
              </a:rPr>
              <a:t>error-prone</a:t>
            </a:r>
            <a:r>
              <a:rPr lang="de"/>
              <a:t> (so, functions that can fail) return </a:t>
            </a:r>
            <a:r>
              <a:rPr lang="de">
                <a:solidFill>
                  <a:srgbClr val="00FF00"/>
                </a:solidFill>
              </a:rPr>
              <a:t>Result</a:t>
            </a:r>
            <a:r>
              <a:rPr lang="de"/>
              <a:t>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It’s then up to the caller of the function to handle the error: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Should we continue?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Should we panic?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Maybe we’ll just propagate the error up the call chain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6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5" name="Google Shape;495;p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496" name="Google Shape;496;p6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Result&lt;T, E&gt;</a:t>
            </a:r>
            <a:r>
              <a:rPr lang="de"/>
              <a:t> is an Enum Type, defined as follows:</a:t>
            </a:r>
            <a:endParaRPr/>
          </a:p>
        </p:txBody>
      </p:sp>
      <p:pic>
        <p:nvPicPr>
          <p:cNvPr id="497" name="Google Shape;49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263" y="1933624"/>
            <a:ext cx="4935474" cy="23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7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3" name="Google Shape;503;p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504" name="Google Shape;504;p6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Result&lt;T, E&gt;</a:t>
            </a:r>
            <a:r>
              <a:rPr lang="de"/>
              <a:t> is an Enum Type, less noisy defined as follows:</a:t>
            </a:r>
            <a:endParaRPr/>
          </a:p>
        </p:txBody>
      </p:sp>
      <p:pic>
        <p:nvPicPr>
          <p:cNvPr id="505" name="Google Shape;50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1960563"/>
            <a:ext cx="396240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8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1" name="Google Shape;511;p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512" name="Google Shape;512;p6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Result&lt;T, E&gt;</a:t>
            </a:r>
            <a:r>
              <a:rPr lang="de"/>
              <a:t> is an Enum Type, less noisy defined as follows:</a:t>
            </a:r>
            <a:endParaRPr/>
          </a:p>
        </p:txBody>
      </p:sp>
      <p:pic>
        <p:nvPicPr>
          <p:cNvPr id="513" name="Google Shape;51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1960563"/>
            <a:ext cx="3962400" cy="2028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4" name="Google Shape;514;p68"/>
          <p:cNvCxnSpPr/>
          <p:nvPr/>
        </p:nvCxnSpPr>
        <p:spPr>
          <a:xfrm rot="10800000">
            <a:off x="4665550" y="2686750"/>
            <a:ext cx="103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5" name="Google Shape;515;p68"/>
          <p:cNvSpPr txBox="1"/>
          <p:nvPr/>
        </p:nvSpPr>
        <p:spPr>
          <a:xfrm>
            <a:off x="5705050" y="2440450"/>
            <a:ext cx="258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create and return this Variant when everything is fine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6" name="Google Shape;516;p68"/>
          <p:cNvCxnSpPr/>
          <p:nvPr/>
        </p:nvCxnSpPr>
        <p:spPr>
          <a:xfrm rot="10800000">
            <a:off x="4665550" y="3242325"/>
            <a:ext cx="103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68"/>
          <p:cNvSpPr txBox="1"/>
          <p:nvPr/>
        </p:nvSpPr>
        <p:spPr>
          <a:xfrm>
            <a:off x="5705050" y="2996025"/>
            <a:ext cx="258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create and return this Variant when an error happened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9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3" name="Google Shape;523;p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524" name="Google Shape;524;p6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Result&lt;T, E&gt;</a:t>
            </a:r>
            <a:r>
              <a:rPr lang="de"/>
              <a:t> is an Enum Type, less noisy defined as follows:</a:t>
            </a:r>
            <a:endParaRPr/>
          </a:p>
        </p:txBody>
      </p:sp>
      <p:pic>
        <p:nvPicPr>
          <p:cNvPr id="525" name="Google Shape;52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1960563"/>
            <a:ext cx="3962400" cy="2028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6" name="Google Shape;526;p69"/>
          <p:cNvCxnSpPr/>
          <p:nvPr/>
        </p:nvCxnSpPr>
        <p:spPr>
          <a:xfrm rot="10800000">
            <a:off x="5427375" y="2355175"/>
            <a:ext cx="591300" cy="6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7" name="Google Shape;527;p69"/>
          <p:cNvSpPr txBox="1"/>
          <p:nvPr/>
        </p:nvSpPr>
        <p:spPr>
          <a:xfrm>
            <a:off x="5911150" y="2897325"/>
            <a:ext cx="2580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Both types are generic, so we can create whatever Results we want: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Result&lt;i32, String&gt;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Result&lt;bool, CustomStruct&gt;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Result&lt;(), usize&gt;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0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3" name="Google Shape;533;p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534" name="Google Shape;534;p7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the case of reading input from the console, the function is defined as follows:</a:t>
            </a:r>
            <a:endParaRPr/>
          </a:p>
        </p:txBody>
      </p:sp>
      <p:pic>
        <p:nvPicPr>
          <p:cNvPr id="535" name="Google Shape;53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00" y="1959223"/>
            <a:ext cx="6924775" cy="8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1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1" name="Google Shape;541;p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542" name="Google Shape;542;p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the case of reading input from the console, the function is defined as follows:</a:t>
            </a:r>
            <a:endParaRPr/>
          </a:p>
        </p:txBody>
      </p:sp>
      <p:pic>
        <p:nvPicPr>
          <p:cNvPr id="543" name="Google Shape;54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00" y="1959223"/>
            <a:ext cx="6924775" cy="800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4" name="Google Shape;544;p71"/>
          <p:cNvCxnSpPr/>
          <p:nvPr/>
        </p:nvCxnSpPr>
        <p:spPr>
          <a:xfrm rot="10800000">
            <a:off x="6645925" y="2184850"/>
            <a:ext cx="0" cy="2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5" name="Google Shape;545;p71"/>
          <p:cNvSpPr txBox="1"/>
          <p:nvPr/>
        </p:nvSpPr>
        <p:spPr>
          <a:xfrm>
            <a:off x="5319725" y="2310150"/>
            <a:ext cx="293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io::Result is NOT the normal Result :^)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See how it only specifies one generic type?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2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1" name="Google Shape;551;p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552" name="Google Shape;552;p7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the case of reading input from the console, the function is defined as follows:</a:t>
            </a:r>
            <a:endParaRPr/>
          </a:p>
        </p:txBody>
      </p:sp>
      <p:pic>
        <p:nvPicPr>
          <p:cNvPr id="553" name="Google Shape;55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00" y="1959223"/>
            <a:ext cx="6924775" cy="800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4" name="Google Shape;554;p72"/>
          <p:cNvCxnSpPr/>
          <p:nvPr/>
        </p:nvCxnSpPr>
        <p:spPr>
          <a:xfrm rot="10800000">
            <a:off x="6645925" y="2184850"/>
            <a:ext cx="0" cy="2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5" name="Google Shape;555;p72"/>
          <p:cNvSpPr txBox="1"/>
          <p:nvPr/>
        </p:nvSpPr>
        <p:spPr>
          <a:xfrm>
            <a:off x="5319725" y="2310150"/>
            <a:ext cx="293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io::Result is NOT the normal Result :^)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See how it only specifies one generic type?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6" name="Google Shape;556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7312" y="3249401"/>
            <a:ext cx="6109349" cy="3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72"/>
          <p:cNvSpPr txBox="1"/>
          <p:nvPr/>
        </p:nvSpPr>
        <p:spPr>
          <a:xfrm>
            <a:off x="1517300" y="2910700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io::Result is defined as: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3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3" name="Google Shape;563;p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564" name="Google Shape;564;p7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the case of reading input from the console, the function is defined as follows:</a:t>
            </a:r>
            <a:endParaRPr/>
          </a:p>
        </p:txBody>
      </p:sp>
      <p:pic>
        <p:nvPicPr>
          <p:cNvPr id="565" name="Google Shape;56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00" y="1959223"/>
            <a:ext cx="6924775" cy="800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6" name="Google Shape;566;p73"/>
          <p:cNvCxnSpPr/>
          <p:nvPr/>
        </p:nvCxnSpPr>
        <p:spPr>
          <a:xfrm rot="10800000">
            <a:off x="6645925" y="2184850"/>
            <a:ext cx="0" cy="2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7" name="Google Shape;567;p73"/>
          <p:cNvSpPr txBox="1"/>
          <p:nvPr/>
        </p:nvSpPr>
        <p:spPr>
          <a:xfrm>
            <a:off x="5319725" y="2310150"/>
            <a:ext cx="293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io::Result is NOT the normal Result :^)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See how it only specifies one generic type?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8" name="Google Shape;568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7312" y="3249401"/>
            <a:ext cx="6109349" cy="3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73"/>
          <p:cNvSpPr txBox="1"/>
          <p:nvPr/>
        </p:nvSpPr>
        <p:spPr>
          <a:xfrm>
            <a:off x="1517300" y="2910700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io::Result is defined as: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70" name="Google Shape;570;p73"/>
          <p:cNvCxnSpPr/>
          <p:nvPr/>
        </p:nvCxnSpPr>
        <p:spPr>
          <a:xfrm rot="10800000">
            <a:off x="5718475" y="3564925"/>
            <a:ext cx="0" cy="3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1" name="Google Shape;571;p73"/>
          <p:cNvSpPr txBox="1"/>
          <p:nvPr/>
        </p:nvSpPr>
        <p:spPr>
          <a:xfrm>
            <a:off x="4015925" y="3869575"/>
            <a:ext cx="347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the normal Result, we got two generic types now :)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07" name="Google Shape;207;p29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4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7" name="Google Shape;577;p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578" name="Google Shape;578;p7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the case of reading input from the console, the function is defined as follows:</a:t>
            </a:r>
            <a:endParaRPr/>
          </a:p>
        </p:txBody>
      </p:sp>
      <p:pic>
        <p:nvPicPr>
          <p:cNvPr id="579" name="Google Shape;57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00" y="1959223"/>
            <a:ext cx="6924775" cy="800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0" name="Google Shape;580;p74"/>
          <p:cNvCxnSpPr/>
          <p:nvPr/>
        </p:nvCxnSpPr>
        <p:spPr>
          <a:xfrm rot="10800000">
            <a:off x="6645925" y="2184850"/>
            <a:ext cx="0" cy="2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1" name="Google Shape;581;p74"/>
          <p:cNvSpPr txBox="1"/>
          <p:nvPr/>
        </p:nvSpPr>
        <p:spPr>
          <a:xfrm>
            <a:off x="5319725" y="2310150"/>
            <a:ext cx="293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io::Result is NOT the normal Result :^)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See how it only specifies one generic type?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2" name="Google Shape;582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7312" y="3249401"/>
            <a:ext cx="6109349" cy="3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74"/>
          <p:cNvSpPr txBox="1"/>
          <p:nvPr/>
        </p:nvSpPr>
        <p:spPr>
          <a:xfrm>
            <a:off x="1517300" y="2910700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io::Result is defined as: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84" name="Google Shape;584;p74"/>
          <p:cNvCxnSpPr/>
          <p:nvPr/>
        </p:nvCxnSpPr>
        <p:spPr>
          <a:xfrm flipH="1" rot="10800000">
            <a:off x="5718475" y="3524725"/>
            <a:ext cx="936300" cy="3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" name="Google Shape;585;p74"/>
          <p:cNvSpPr txBox="1"/>
          <p:nvPr/>
        </p:nvSpPr>
        <p:spPr>
          <a:xfrm>
            <a:off x="4051775" y="3802350"/>
            <a:ext cx="33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Layers and layers of abstraction, this is a custom struct defined in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std::io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we can ignore it, it implements everything we need (Display and Debug) :^)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5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1" name="Google Shape;591;p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592" name="Google Shape;592;p7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Okay, we can now use that function, and see how it goes: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6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8" name="Google Shape;598;p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599" name="Google Shape;59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600" y="902125"/>
            <a:ext cx="6676801" cy="38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7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5" name="Google Shape;605;p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606" name="Google Shape;60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600" y="902125"/>
            <a:ext cx="6676801" cy="38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77"/>
          <p:cNvSpPr txBox="1"/>
          <p:nvPr/>
        </p:nvSpPr>
        <p:spPr>
          <a:xfrm>
            <a:off x="4811950" y="1391900"/>
            <a:ext cx="187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the important line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08" name="Google Shape;608;p77"/>
          <p:cNvCxnSpPr/>
          <p:nvPr/>
        </p:nvCxnSpPr>
        <p:spPr>
          <a:xfrm>
            <a:off x="982700" y="2516500"/>
            <a:ext cx="83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8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4" name="Google Shape;614;p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615" name="Google Shape;61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600" y="902125"/>
            <a:ext cx="6676801" cy="38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78"/>
          <p:cNvSpPr txBox="1"/>
          <p:nvPr/>
        </p:nvSpPr>
        <p:spPr>
          <a:xfrm>
            <a:off x="3769500" y="1307850"/>
            <a:ext cx="404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 we’ve discussed, reading the current line from stdin may fail, so the function returns a Result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17" name="Google Shape;617;p78"/>
          <p:cNvCxnSpPr/>
          <p:nvPr/>
        </p:nvCxnSpPr>
        <p:spPr>
          <a:xfrm flipH="1">
            <a:off x="3411125" y="1745875"/>
            <a:ext cx="1496400" cy="6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9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3" name="Google Shape;623;p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624" name="Google Shape;62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600" y="902125"/>
            <a:ext cx="6676801" cy="38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79"/>
          <p:cNvSpPr txBox="1"/>
          <p:nvPr/>
        </p:nvSpPr>
        <p:spPr>
          <a:xfrm>
            <a:off x="400825" y="2952625"/>
            <a:ext cx="126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 being an Enum means we can Pattern Match all cases, and handle them separately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6" name="Google Shape;626;p79"/>
          <p:cNvSpPr/>
          <p:nvPr/>
        </p:nvSpPr>
        <p:spPr>
          <a:xfrm>
            <a:off x="1708525" y="2632975"/>
            <a:ext cx="156900" cy="1747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0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2" name="Google Shape;632;p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633" name="Google Shape;633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600" y="902125"/>
            <a:ext cx="6676801" cy="3879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4" name="Google Shape;634;p80"/>
          <p:cNvCxnSpPr/>
          <p:nvPr/>
        </p:nvCxnSpPr>
        <p:spPr>
          <a:xfrm rot="10800000">
            <a:off x="3048275" y="41876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5" name="Google Shape;635;p80"/>
          <p:cNvSpPr txBox="1"/>
          <p:nvPr/>
        </p:nvSpPr>
        <p:spPr>
          <a:xfrm>
            <a:off x="1672725" y="4380475"/>
            <a:ext cx="357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case of “Something went wrong!” - an error happened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36" name="Google Shape;636;p80"/>
          <p:cNvCxnSpPr/>
          <p:nvPr/>
        </p:nvCxnSpPr>
        <p:spPr>
          <a:xfrm flipH="1">
            <a:off x="4719300" y="3641075"/>
            <a:ext cx="1044000" cy="3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7" name="Google Shape;637;p80"/>
          <p:cNvSpPr txBox="1"/>
          <p:nvPr/>
        </p:nvSpPr>
        <p:spPr>
          <a:xfrm>
            <a:off x="5763300" y="3408100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just print it and continue as normal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1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3" name="Google Shape;643;p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644" name="Google Shape;644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600" y="902125"/>
            <a:ext cx="6676801" cy="38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81"/>
          <p:cNvSpPr/>
          <p:nvPr/>
        </p:nvSpPr>
        <p:spPr>
          <a:xfrm>
            <a:off x="6081400" y="2874925"/>
            <a:ext cx="170400" cy="1075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6" name="Google Shape;646;p81"/>
          <p:cNvSpPr txBox="1"/>
          <p:nvPr/>
        </p:nvSpPr>
        <p:spPr>
          <a:xfrm>
            <a:off x="6251800" y="2935375"/>
            <a:ext cx="162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case of “Everything is okay!” - We successfully read a line and stored the result in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line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7" name="Google Shape;647;p81"/>
          <p:cNvSpPr/>
          <p:nvPr/>
        </p:nvSpPr>
        <p:spPr>
          <a:xfrm>
            <a:off x="7089475" y="2659875"/>
            <a:ext cx="859500" cy="932625"/>
          </a:xfrm>
          <a:custGeom>
            <a:rect b="b" l="l" r="r" t="t"/>
            <a:pathLst>
              <a:path extrusionOk="0" h="37305" w="34380">
                <a:moveTo>
                  <a:pt x="0" y="36560"/>
                </a:moveTo>
                <a:cubicBezTo>
                  <a:pt x="7233" y="36560"/>
                  <a:pt x="14453" y="37277"/>
                  <a:pt x="21686" y="37277"/>
                </a:cubicBezTo>
                <a:cubicBezTo>
                  <a:pt x="25396" y="37277"/>
                  <a:pt x="30780" y="37727"/>
                  <a:pt x="32439" y="34409"/>
                </a:cubicBezTo>
                <a:cubicBezTo>
                  <a:pt x="37881" y="23526"/>
                  <a:pt x="31138" y="5436"/>
                  <a:pt x="2025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2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3" name="Google Shape;653;p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654" name="Google Shape;654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600" y="902125"/>
            <a:ext cx="6676801" cy="3879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5" name="Google Shape;655;p82"/>
          <p:cNvCxnSpPr>
            <a:stCxn id="656" idx="1"/>
          </p:cNvCxnSpPr>
          <p:nvPr/>
        </p:nvCxnSpPr>
        <p:spPr>
          <a:xfrm flipH="1">
            <a:off x="2483625" y="2842100"/>
            <a:ext cx="1236600" cy="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6" name="Google Shape;656;p82"/>
          <p:cNvSpPr txBox="1"/>
          <p:nvPr/>
        </p:nvSpPr>
        <p:spPr>
          <a:xfrm>
            <a:off x="3720225" y="2595800"/>
            <a:ext cx="416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read_line()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returns how many bytes were read, but we don’t care about that, so we match with the wildcard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3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2" name="Google Shape;662;p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663" name="Google Shape;663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600" y="902125"/>
            <a:ext cx="6676801" cy="3879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4" name="Google Shape;664;p83"/>
          <p:cNvCxnSpPr/>
          <p:nvPr/>
        </p:nvCxnSpPr>
        <p:spPr>
          <a:xfrm rot="10800000">
            <a:off x="4213125" y="3699325"/>
            <a:ext cx="6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5" name="Google Shape;665;p83"/>
          <p:cNvSpPr txBox="1"/>
          <p:nvPr/>
        </p:nvSpPr>
        <p:spPr>
          <a:xfrm>
            <a:off x="4885125" y="3529975"/>
            <a:ext cx="340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now, we’re just printing it back to the console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66" name="Google Shape;666;p83"/>
          <p:cNvCxnSpPr/>
          <p:nvPr/>
        </p:nvCxnSpPr>
        <p:spPr>
          <a:xfrm rot="10800000">
            <a:off x="4768650" y="3493225"/>
            <a:ext cx="54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7" name="Google Shape;667;p83"/>
          <p:cNvSpPr txBox="1"/>
          <p:nvPr/>
        </p:nvSpPr>
        <p:spPr>
          <a:xfrm>
            <a:off x="5315250" y="3323875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we enter ‘exit’, we exit the loop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14" name="Google Shape;214;p30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4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3" name="Google Shape;673;p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674" name="Google Shape;674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91550"/>
            <a:ext cx="4432599" cy="2575824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84"/>
          <p:cNvSpPr txBox="1"/>
          <p:nvPr/>
        </p:nvSpPr>
        <p:spPr>
          <a:xfrm>
            <a:off x="2936150" y="1192825"/>
            <a:ext cx="273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Running this code, we get the following: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6" name="Google Shape;676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150" y="1531525"/>
            <a:ext cx="5791223" cy="16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5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2" name="Google Shape;682;p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683" name="Google Shape;683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91550"/>
            <a:ext cx="4432599" cy="2575824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85"/>
          <p:cNvSpPr txBox="1"/>
          <p:nvPr/>
        </p:nvSpPr>
        <p:spPr>
          <a:xfrm>
            <a:off x="2936150" y="1192825"/>
            <a:ext cx="273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Running this code, we get the following: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5" name="Google Shape;685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150" y="1531525"/>
            <a:ext cx="5791223" cy="164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6" name="Google Shape;686;p85"/>
          <p:cNvCxnSpPr/>
          <p:nvPr/>
        </p:nvCxnSpPr>
        <p:spPr>
          <a:xfrm rot="10800000">
            <a:off x="3469400" y="1759300"/>
            <a:ext cx="114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7" name="Google Shape;687;p85"/>
          <p:cNvSpPr txBox="1"/>
          <p:nvPr/>
        </p:nvSpPr>
        <p:spPr>
          <a:xfrm>
            <a:off x="4616300" y="1589950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 entered ‘hello’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86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3" name="Google Shape;693;p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694" name="Google Shape;69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91550"/>
            <a:ext cx="4432599" cy="2575824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86"/>
          <p:cNvSpPr txBox="1"/>
          <p:nvPr/>
        </p:nvSpPr>
        <p:spPr>
          <a:xfrm>
            <a:off x="2936150" y="1192825"/>
            <a:ext cx="273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Running this code, we get the following: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6" name="Google Shape;696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150" y="1531525"/>
            <a:ext cx="5791223" cy="164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7" name="Google Shape;697;p86"/>
          <p:cNvCxnSpPr/>
          <p:nvPr/>
        </p:nvCxnSpPr>
        <p:spPr>
          <a:xfrm rot="10800000">
            <a:off x="3469400" y="1759300"/>
            <a:ext cx="114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8" name="Google Shape;698;p86"/>
          <p:cNvSpPr txBox="1"/>
          <p:nvPr/>
        </p:nvSpPr>
        <p:spPr>
          <a:xfrm>
            <a:off x="4616300" y="1589950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 entered ‘hello’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99" name="Google Shape;699;p86"/>
          <p:cNvCxnSpPr/>
          <p:nvPr/>
        </p:nvCxnSpPr>
        <p:spPr>
          <a:xfrm rot="10800000">
            <a:off x="4450625" y="3663450"/>
            <a:ext cx="45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0" name="Google Shape;700;p86"/>
          <p:cNvSpPr txBox="1"/>
          <p:nvPr/>
        </p:nvSpPr>
        <p:spPr>
          <a:xfrm>
            <a:off x="4907525" y="3417150"/>
            <a:ext cx="258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line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contains ‘hello\n’</a:t>
            </a:r>
            <a:b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line_read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Ok()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87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6" name="Google Shape;706;p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707" name="Google Shape;707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91550"/>
            <a:ext cx="4432599" cy="2575824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87"/>
          <p:cNvSpPr txBox="1"/>
          <p:nvPr/>
        </p:nvSpPr>
        <p:spPr>
          <a:xfrm>
            <a:off x="2936150" y="1192825"/>
            <a:ext cx="273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Running this code, we get the following: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9" name="Google Shape;709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150" y="1531525"/>
            <a:ext cx="5791223" cy="164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0" name="Google Shape;710;p87"/>
          <p:cNvCxnSpPr/>
          <p:nvPr/>
        </p:nvCxnSpPr>
        <p:spPr>
          <a:xfrm rot="10800000">
            <a:off x="3469400" y="1759300"/>
            <a:ext cx="114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1" name="Google Shape;711;p87"/>
          <p:cNvSpPr txBox="1"/>
          <p:nvPr/>
        </p:nvSpPr>
        <p:spPr>
          <a:xfrm>
            <a:off x="4616300" y="1589950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 entered ‘hello’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12" name="Google Shape;712;p87"/>
          <p:cNvCxnSpPr/>
          <p:nvPr/>
        </p:nvCxnSpPr>
        <p:spPr>
          <a:xfrm rot="10800000">
            <a:off x="4450625" y="3663450"/>
            <a:ext cx="45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3" name="Google Shape;713;p87"/>
          <p:cNvSpPr txBox="1"/>
          <p:nvPr/>
        </p:nvSpPr>
        <p:spPr>
          <a:xfrm>
            <a:off x="4907525" y="3417150"/>
            <a:ext cx="258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line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contains ‘hello\n’</a:t>
            </a:r>
            <a:b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line_read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Ok()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14" name="Google Shape;714;p87"/>
          <p:cNvCxnSpPr/>
          <p:nvPr/>
        </p:nvCxnSpPr>
        <p:spPr>
          <a:xfrm rot="10800000">
            <a:off x="2595800" y="4187675"/>
            <a:ext cx="174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5" name="Google Shape;715;p87"/>
          <p:cNvSpPr txBox="1"/>
          <p:nvPr/>
        </p:nvSpPr>
        <p:spPr>
          <a:xfrm>
            <a:off x="4343000" y="4018325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‘hello’ is not empty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88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1" name="Google Shape;721;p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722" name="Google Shape;722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91550"/>
            <a:ext cx="4432599" cy="257582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88"/>
          <p:cNvSpPr txBox="1"/>
          <p:nvPr/>
        </p:nvSpPr>
        <p:spPr>
          <a:xfrm>
            <a:off x="2936150" y="1192825"/>
            <a:ext cx="273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Running this code, we get the following: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24" name="Google Shape;724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150" y="1531525"/>
            <a:ext cx="5791223" cy="164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5" name="Google Shape;725;p88"/>
          <p:cNvCxnSpPr/>
          <p:nvPr/>
        </p:nvCxnSpPr>
        <p:spPr>
          <a:xfrm rot="10800000">
            <a:off x="3469400" y="1759300"/>
            <a:ext cx="114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6" name="Google Shape;726;p88"/>
          <p:cNvSpPr txBox="1"/>
          <p:nvPr/>
        </p:nvSpPr>
        <p:spPr>
          <a:xfrm>
            <a:off x="4616300" y="1589950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 entered ‘hello’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27" name="Google Shape;727;p88"/>
          <p:cNvCxnSpPr/>
          <p:nvPr/>
        </p:nvCxnSpPr>
        <p:spPr>
          <a:xfrm rot="10800000">
            <a:off x="4450625" y="3663450"/>
            <a:ext cx="45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8" name="Google Shape;728;p88"/>
          <p:cNvSpPr txBox="1"/>
          <p:nvPr/>
        </p:nvSpPr>
        <p:spPr>
          <a:xfrm>
            <a:off x="4907525" y="3417150"/>
            <a:ext cx="258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line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contains ‘hello\n’</a:t>
            </a:r>
            <a:b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line_read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Ok()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29" name="Google Shape;729;p88"/>
          <p:cNvCxnSpPr/>
          <p:nvPr/>
        </p:nvCxnSpPr>
        <p:spPr>
          <a:xfrm rot="10800000">
            <a:off x="2595800" y="4322120"/>
            <a:ext cx="174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0" name="Google Shape;730;p88"/>
          <p:cNvSpPr txBox="1"/>
          <p:nvPr/>
        </p:nvSpPr>
        <p:spPr>
          <a:xfrm>
            <a:off x="4343000" y="4152770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‘hello’ != ‘exit’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9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6" name="Google Shape;736;p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737" name="Google Shape;73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91550"/>
            <a:ext cx="4432599" cy="2575824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89"/>
          <p:cNvSpPr txBox="1"/>
          <p:nvPr/>
        </p:nvSpPr>
        <p:spPr>
          <a:xfrm>
            <a:off x="2936150" y="1192825"/>
            <a:ext cx="273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Running this code, we get the following: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39" name="Google Shape;739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150" y="1531525"/>
            <a:ext cx="5791223" cy="164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0" name="Google Shape;740;p89"/>
          <p:cNvCxnSpPr/>
          <p:nvPr/>
        </p:nvCxnSpPr>
        <p:spPr>
          <a:xfrm rot="10800000">
            <a:off x="3469400" y="1759300"/>
            <a:ext cx="114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1" name="Google Shape;741;p89"/>
          <p:cNvSpPr txBox="1"/>
          <p:nvPr/>
        </p:nvSpPr>
        <p:spPr>
          <a:xfrm>
            <a:off x="4616300" y="1589950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 entered ‘hello’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42" name="Google Shape;742;p89"/>
          <p:cNvCxnSpPr/>
          <p:nvPr/>
        </p:nvCxnSpPr>
        <p:spPr>
          <a:xfrm rot="10800000">
            <a:off x="4450625" y="3663450"/>
            <a:ext cx="45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3" name="Google Shape;743;p89"/>
          <p:cNvSpPr txBox="1"/>
          <p:nvPr/>
        </p:nvSpPr>
        <p:spPr>
          <a:xfrm>
            <a:off x="4907525" y="3417150"/>
            <a:ext cx="258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line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contains ‘hello\n’</a:t>
            </a:r>
            <a:b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line_read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Ok()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44" name="Google Shape;744;p89"/>
          <p:cNvCxnSpPr/>
          <p:nvPr/>
        </p:nvCxnSpPr>
        <p:spPr>
          <a:xfrm rot="10800000">
            <a:off x="2595800" y="4425203"/>
            <a:ext cx="174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5" name="Google Shape;745;p89"/>
          <p:cNvSpPr txBox="1"/>
          <p:nvPr/>
        </p:nvSpPr>
        <p:spPr>
          <a:xfrm>
            <a:off x="4343000" y="4255853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print ‘hello’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46" name="Google Shape;746;p89"/>
          <p:cNvCxnSpPr/>
          <p:nvPr/>
        </p:nvCxnSpPr>
        <p:spPr>
          <a:xfrm rot="10800000">
            <a:off x="3348275" y="1907050"/>
            <a:ext cx="1595100" cy="1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90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2" name="Google Shape;752;p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753" name="Google Shape;753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91550"/>
            <a:ext cx="4432599" cy="2575824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90"/>
          <p:cNvSpPr txBox="1"/>
          <p:nvPr/>
        </p:nvSpPr>
        <p:spPr>
          <a:xfrm>
            <a:off x="2936150" y="1192825"/>
            <a:ext cx="273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Running this code, we get the following: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5" name="Google Shape;755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150" y="1531525"/>
            <a:ext cx="5791223" cy="164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6" name="Google Shape;756;p90"/>
          <p:cNvCxnSpPr/>
          <p:nvPr/>
        </p:nvCxnSpPr>
        <p:spPr>
          <a:xfrm rot="10800000">
            <a:off x="2595800" y="3282203"/>
            <a:ext cx="174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7" name="Google Shape;757;p90"/>
          <p:cNvSpPr txBox="1"/>
          <p:nvPr/>
        </p:nvSpPr>
        <p:spPr>
          <a:xfrm>
            <a:off x="4343000" y="3112850"/>
            <a:ext cx="416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We’re in a loop, we jump back up here and continue reading input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58" name="Google Shape;758;p90"/>
          <p:cNvCxnSpPr/>
          <p:nvPr/>
        </p:nvCxnSpPr>
        <p:spPr>
          <a:xfrm>
            <a:off x="2479150" y="2019175"/>
            <a:ext cx="40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91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4" name="Google Shape;764;p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765" name="Google Shape;765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91550"/>
            <a:ext cx="4432599" cy="2575824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91"/>
          <p:cNvSpPr txBox="1"/>
          <p:nvPr/>
        </p:nvSpPr>
        <p:spPr>
          <a:xfrm>
            <a:off x="2936150" y="1192825"/>
            <a:ext cx="273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Running this code, we get the following: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7" name="Google Shape;767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150" y="1531525"/>
            <a:ext cx="5791223" cy="164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8" name="Google Shape;768;p91"/>
          <p:cNvCxnSpPr/>
          <p:nvPr/>
        </p:nvCxnSpPr>
        <p:spPr>
          <a:xfrm rot="10800000">
            <a:off x="3160325" y="2292450"/>
            <a:ext cx="99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9" name="Google Shape;769;p91"/>
          <p:cNvSpPr txBox="1"/>
          <p:nvPr/>
        </p:nvSpPr>
        <p:spPr>
          <a:xfrm>
            <a:off x="4154825" y="2123100"/>
            <a:ext cx="31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Line is empty, we continue and don’t print anything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70" name="Google Shape;770;p91"/>
          <p:cNvCxnSpPr/>
          <p:nvPr/>
        </p:nvCxnSpPr>
        <p:spPr>
          <a:xfrm rot="10800000">
            <a:off x="2595800" y="4187650"/>
            <a:ext cx="99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92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6" name="Google Shape;776;p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777" name="Google Shape;777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91550"/>
            <a:ext cx="4432599" cy="2575824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92"/>
          <p:cNvSpPr txBox="1"/>
          <p:nvPr/>
        </p:nvSpPr>
        <p:spPr>
          <a:xfrm>
            <a:off x="2936150" y="1192825"/>
            <a:ext cx="273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Running this code, we get the following: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9" name="Google Shape;779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150" y="1531525"/>
            <a:ext cx="5791223" cy="164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92"/>
          <p:cNvCxnSpPr/>
          <p:nvPr/>
        </p:nvCxnSpPr>
        <p:spPr>
          <a:xfrm rot="10800000">
            <a:off x="3397788" y="2821147"/>
            <a:ext cx="99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1" name="Google Shape;781;p92"/>
          <p:cNvSpPr txBox="1"/>
          <p:nvPr/>
        </p:nvSpPr>
        <p:spPr>
          <a:xfrm>
            <a:off x="4392288" y="2651797"/>
            <a:ext cx="31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‘exit’ breaks the loop, we exit the program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82" name="Google Shape;782;p92"/>
          <p:cNvCxnSpPr/>
          <p:nvPr/>
        </p:nvCxnSpPr>
        <p:spPr>
          <a:xfrm rot="10800000">
            <a:off x="2403300" y="4313125"/>
            <a:ext cx="99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93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8" name="Google Shape;788;p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789" name="Google Shape;789;p9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Instead of just printing the input, we can now define some basic commands, similar to </a:t>
            </a:r>
            <a:r>
              <a:rPr lang="de">
                <a:solidFill>
                  <a:srgbClr val="00FF00"/>
                </a:solidFill>
              </a:rPr>
              <a:t>exit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case of an unknown command, we would like to print an error, and continue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21" name="Google Shape;221;p31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Enums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Pattern Matching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94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5" name="Google Shape;795;p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796" name="Google Shape;796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200" y="1020050"/>
            <a:ext cx="5504000" cy="367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62375"/>
            <a:ext cx="2093849" cy="8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94"/>
          <p:cNvSpPr txBox="1"/>
          <p:nvPr/>
        </p:nvSpPr>
        <p:spPr>
          <a:xfrm>
            <a:off x="135900" y="1432225"/>
            <a:ext cx="109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Note: This is all happening in the Ok() branch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9" name="Google Shape;799;p94"/>
          <p:cNvSpPr txBox="1"/>
          <p:nvPr/>
        </p:nvSpPr>
        <p:spPr>
          <a:xfrm>
            <a:off x="5200600" y="1199275"/>
            <a:ext cx="258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code is a bit more complicated, we now have several commands we accept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95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5" name="Google Shape;805;p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806" name="Google Shape;806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200" y="1020050"/>
            <a:ext cx="5504000" cy="367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62375"/>
            <a:ext cx="2093849" cy="8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95"/>
          <p:cNvSpPr txBox="1"/>
          <p:nvPr/>
        </p:nvSpPr>
        <p:spPr>
          <a:xfrm>
            <a:off x="135900" y="1432225"/>
            <a:ext cx="109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Note: This is all happening in the Ok() branch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09" name="Google Shape;809;p95"/>
          <p:cNvCxnSpPr/>
          <p:nvPr/>
        </p:nvCxnSpPr>
        <p:spPr>
          <a:xfrm rot="10800000">
            <a:off x="4284750" y="1306759"/>
            <a:ext cx="137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0" name="Google Shape;810;p95"/>
          <p:cNvSpPr txBox="1"/>
          <p:nvPr/>
        </p:nvSpPr>
        <p:spPr>
          <a:xfrm>
            <a:off x="5655750" y="1141018"/>
            <a:ext cx="258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first word is always the command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Arguments come after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11" name="Google Shape;811;p95"/>
          <p:cNvCxnSpPr/>
          <p:nvPr/>
        </p:nvCxnSpPr>
        <p:spPr>
          <a:xfrm flipH="1">
            <a:off x="4804750" y="1481525"/>
            <a:ext cx="900300" cy="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96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7" name="Google Shape;817;p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818" name="Google Shape;818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200" y="1020050"/>
            <a:ext cx="5504000" cy="367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62375"/>
            <a:ext cx="2093849" cy="8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96"/>
          <p:cNvSpPr txBox="1"/>
          <p:nvPr/>
        </p:nvSpPr>
        <p:spPr>
          <a:xfrm>
            <a:off x="135900" y="1432225"/>
            <a:ext cx="109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Note: This is all happening in the Ok() branch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1" name="Google Shape;821;p96"/>
          <p:cNvSpPr/>
          <p:nvPr/>
        </p:nvSpPr>
        <p:spPr>
          <a:xfrm>
            <a:off x="5902175" y="1656250"/>
            <a:ext cx="219600" cy="3039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2" name="Google Shape;822;p96"/>
          <p:cNvSpPr txBox="1"/>
          <p:nvPr/>
        </p:nvSpPr>
        <p:spPr>
          <a:xfrm>
            <a:off x="6121775" y="2929450"/>
            <a:ext cx="258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Depending on the command we entered, we can now do different things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7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8" name="Google Shape;828;p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829" name="Google Shape;829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66025"/>
            <a:ext cx="3410625" cy="2277475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97"/>
          <p:cNvSpPr txBox="1"/>
          <p:nvPr/>
        </p:nvSpPr>
        <p:spPr>
          <a:xfrm>
            <a:off x="2936150" y="1192825"/>
            <a:ext cx="273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Running this code, we get the following: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31" name="Google Shape;831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150" y="1531525"/>
            <a:ext cx="5428573" cy="2136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98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7" name="Google Shape;837;p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838" name="Google Shape;838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66025"/>
            <a:ext cx="3410625" cy="2277475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98"/>
          <p:cNvSpPr txBox="1"/>
          <p:nvPr/>
        </p:nvSpPr>
        <p:spPr>
          <a:xfrm>
            <a:off x="2936150" y="1192825"/>
            <a:ext cx="273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Running this code, we get the following: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40" name="Google Shape;840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150" y="1531525"/>
            <a:ext cx="5428573" cy="2136819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98"/>
          <p:cNvSpPr/>
          <p:nvPr/>
        </p:nvSpPr>
        <p:spPr>
          <a:xfrm>
            <a:off x="4414700" y="1674175"/>
            <a:ext cx="80700" cy="501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2" name="Google Shape;842;p98"/>
          <p:cNvSpPr txBox="1"/>
          <p:nvPr/>
        </p:nvSpPr>
        <p:spPr>
          <a:xfrm>
            <a:off x="4495400" y="1755775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Unknown commands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43" name="Google Shape;843;p98"/>
          <p:cNvCxnSpPr/>
          <p:nvPr/>
        </p:nvCxnSpPr>
        <p:spPr>
          <a:xfrm rot="10800000">
            <a:off x="2277475" y="4971750"/>
            <a:ext cx="56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4" name="Google Shape;844;p98"/>
          <p:cNvSpPr txBox="1"/>
          <p:nvPr/>
        </p:nvSpPr>
        <p:spPr>
          <a:xfrm>
            <a:off x="2842075" y="4802400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Handled here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99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0" name="Google Shape;850;p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851" name="Google Shape;851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66025"/>
            <a:ext cx="3410625" cy="2277475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99"/>
          <p:cNvSpPr txBox="1"/>
          <p:nvPr/>
        </p:nvSpPr>
        <p:spPr>
          <a:xfrm>
            <a:off x="2936150" y="1192825"/>
            <a:ext cx="273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Running this code, we get the following: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3" name="Google Shape;853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150" y="1531525"/>
            <a:ext cx="5428573" cy="21368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4" name="Google Shape;854;p99"/>
          <p:cNvCxnSpPr/>
          <p:nvPr/>
        </p:nvCxnSpPr>
        <p:spPr>
          <a:xfrm rot="10800000">
            <a:off x="2138575" y="3694750"/>
            <a:ext cx="703500" cy="1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5" name="Google Shape;855;p99"/>
          <p:cNvSpPr txBox="1"/>
          <p:nvPr/>
        </p:nvSpPr>
        <p:spPr>
          <a:xfrm>
            <a:off x="2842075" y="3694750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Handled here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6" name="Google Shape;856;p99"/>
          <p:cNvSpPr/>
          <p:nvPr/>
        </p:nvSpPr>
        <p:spPr>
          <a:xfrm>
            <a:off x="4414700" y="2167025"/>
            <a:ext cx="80700" cy="618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7" name="Google Shape;857;p99"/>
          <p:cNvSpPr txBox="1"/>
          <p:nvPr/>
        </p:nvSpPr>
        <p:spPr>
          <a:xfrm>
            <a:off x="4495400" y="2306825"/>
            <a:ext cx="346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help goes into the help branch, and 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lists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all commands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00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3" name="Google Shape;863;p1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864" name="Google Shape;864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66025"/>
            <a:ext cx="3410625" cy="2277475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100"/>
          <p:cNvSpPr txBox="1"/>
          <p:nvPr/>
        </p:nvSpPr>
        <p:spPr>
          <a:xfrm>
            <a:off x="2936150" y="1192825"/>
            <a:ext cx="273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Running this code, we get the following: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6" name="Google Shape;866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150" y="1531525"/>
            <a:ext cx="5428573" cy="21368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7" name="Google Shape;867;p100"/>
          <p:cNvCxnSpPr/>
          <p:nvPr/>
        </p:nvCxnSpPr>
        <p:spPr>
          <a:xfrm rot="10800000">
            <a:off x="1995125" y="4487850"/>
            <a:ext cx="78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8" name="Google Shape;868;p100"/>
          <p:cNvSpPr txBox="1"/>
          <p:nvPr/>
        </p:nvSpPr>
        <p:spPr>
          <a:xfrm>
            <a:off x="2783825" y="4318500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Handled here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9" name="Google Shape;869;p100"/>
          <p:cNvSpPr/>
          <p:nvPr/>
        </p:nvSpPr>
        <p:spPr>
          <a:xfrm>
            <a:off x="5073325" y="2780850"/>
            <a:ext cx="80700" cy="439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0" name="Google Shape;870;p100"/>
          <p:cNvSpPr txBox="1"/>
          <p:nvPr/>
        </p:nvSpPr>
        <p:spPr>
          <a:xfrm>
            <a:off x="5154025" y="2831100"/>
            <a:ext cx="297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echo prints whatever we wrote, without the ‘echo’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01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6" name="Google Shape;876;p1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877" name="Google Shape;877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66025"/>
            <a:ext cx="3410625" cy="2277475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101"/>
          <p:cNvSpPr txBox="1"/>
          <p:nvPr/>
        </p:nvSpPr>
        <p:spPr>
          <a:xfrm>
            <a:off x="2936150" y="1192825"/>
            <a:ext cx="273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Running this code, we get the following: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9" name="Google Shape;879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150" y="1531525"/>
            <a:ext cx="5428573" cy="21368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0" name="Google Shape;880;p101"/>
          <p:cNvCxnSpPr/>
          <p:nvPr/>
        </p:nvCxnSpPr>
        <p:spPr>
          <a:xfrm rot="10800000">
            <a:off x="1000482" y="4124925"/>
            <a:ext cx="78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1" name="Google Shape;881;p101"/>
          <p:cNvSpPr txBox="1"/>
          <p:nvPr/>
        </p:nvSpPr>
        <p:spPr>
          <a:xfrm>
            <a:off x="1789182" y="3955575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Handled here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82" name="Google Shape;882;p101"/>
          <p:cNvCxnSpPr/>
          <p:nvPr/>
        </p:nvCxnSpPr>
        <p:spPr>
          <a:xfrm rot="10800000">
            <a:off x="3388800" y="3331925"/>
            <a:ext cx="58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3" name="Google Shape;883;p101"/>
          <p:cNvSpPr txBox="1"/>
          <p:nvPr/>
        </p:nvSpPr>
        <p:spPr>
          <a:xfrm>
            <a:off x="3975600" y="3162575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exit still exits the program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02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9" name="Google Shape;889;p1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890" name="Google Shape;890;p10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Next, it would be super cool to have a command that prints the contents of a file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Reading a file might also fail, so that also returns a Result :)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example, the file might not exist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03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6" name="Google Shape;896;p1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897" name="Google Shape;897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413" y="966275"/>
            <a:ext cx="6535177" cy="367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28" name="Google Shape;228;p32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1297500" y="1567550"/>
            <a:ext cx="7038900" cy="3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Enums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Pattern Matching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Generic Types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Allow us to generalize our code by writing data structures that work on any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Declared by writing: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FFFF00"/>
                </a:solidFill>
              </a:rPr>
              <a:t>struct StructName</a:t>
            </a:r>
            <a:r>
              <a:rPr lang="de">
                <a:solidFill>
                  <a:srgbClr val="00FF00"/>
                </a:solidFill>
              </a:rPr>
              <a:t>&lt;T, …&gt;</a:t>
            </a:r>
            <a:r>
              <a:rPr lang="de"/>
              <a:t> </a:t>
            </a:r>
            <a:r>
              <a:rPr lang="de">
                <a:solidFill>
                  <a:srgbClr val="FFFF00"/>
                </a:solidFill>
              </a:rPr>
              <a:t>{}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FFFF00"/>
                </a:solidFill>
              </a:rPr>
              <a:t>enum EnumName</a:t>
            </a:r>
            <a:r>
              <a:rPr lang="de">
                <a:solidFill>
                  <a:srgbClr val="00FF00"/>
                </a:solidFill>
              </a:rPr>
              <a:t>&lt;T, …&gt;</a:t>
            </a:r>
            <a:r>
              <a:rPr lang="de"/>
              <a:t> </a:t>
            </a:r>
            <a:r>
              <a:rPr lang="de">
                <a:solidFill>
                  <a:srgbClr val="FFFF00"/>
                </a:solidFill>
              </a:rPr>
              <a:t>{}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FFFF00"/>
                </a:solidFill>
              </a:rPr>
              <a:t>fn functionName</a:t>
            </a:r>
            <a:r>
              <a:rPr lang="de">
                <a:solidFill>
                  <a:srgbClr val="00FF00"/>
                </a:solidFill>
              </a:rPr>
              <a:t>&lt;T, …&gt;</a:t>
            </a:r>
            <a:r>
              <a:rPr lang="de"/>
              <a:t> </a:t>
            </a:r>
            <a:r>
              <a:rPr lang="de">
                <a:solidFill>
                  <a:srgbClr val="FFFF00"/>
                </a:solidFill>
              </a:rPr>
              <a:t>{}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FFFF00"/>
                </a:solidFill>
              </a:rPr>
              <a:t>impl</a:t>
            </a:r>
            <a:r>
              <a:rPr lang="de">
                <a:solidFill>
                  <a:srgbClr val="00FF00"/>
                </a:solidFill>
              </a:rPr>
              <a:t>&lt;T,...&gt;</a:t>
            </a:r>
            <a:r>
              <a:rPr lang="de">
                <a:solidFill>
                  <a:srgbClr val="FFFF00"/>
                </a:solidFill>
              </a:rPr>
              <a:t> for Struct/Enum</a:t>
            </a:r>
            <a:r>
              <a:rPr lang="de">
                <a:solidFill>
                  <a:srgbClr val="00FF00"/>
                </a:solidFill>
              </a:rPr>
              <a:t>&lt;T, …&gt;</a:t>
            </a:r>
            <a:r>
              <a:rPr lang="de"/>
              <a:t> </a:t>
            </a:r>
            <a:r>
              <a:rPr lang="de">
                <a:solidFill>
                  <a:srgbClr val="FFFF00"/>
                </a:solidFill>
              </a:rPr>
              <a:t>{}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data structures are then used by providing a type for each Generic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FFFF00"/>
                </a:solidFill>
              </a:rPr>
              <a:t>StructName</a:t>
            </a:r>
            <a:r>
              <a:rPr lang="de">
                <a:solidFill>
                  <a:srgbClr val="00FF00"/>
                </a:solidFill>
              </a:rPr>
              <a:t>&lt;i32&gt;</a:t>
            </a:r>
            <a:endParaRPr>
              <a:solidFill>
                <a:srgbClr val="00FF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FFFF00"/>
                </a:solidFill>
              </a:rPr>
              <a:t>EnumName</a:t>
            </a:r>
            <a:r>
              <a:rPr lang="de">
                <a:solidFill>
                  <a:srgbClr val="00FF00"/>
                </a:solidFill>
              </a:rPr>
              <a:t>&lt;i32, bool&gt;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04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3" name="Google Shape;903;p1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904" name="Google Shape;904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413" y="966275"/>
            <a:ext cx="6535177" cy="3670876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104"/>
          <p:cNvSpPr/>
          <p:nvPr/>
        </p:nvSpPr>
        <p:spPr>
          <a:xfrm>
            <a:off x="4759675" y="1145500"/>
            <a:ext cx="134400" cy="743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6" name="Google Shape;906;p104"/>
          <p:cNvSpPr txBox="1"/>
          <p:nvPr/>
        </p:nvSpPr>
        <p:spPr>
          <a:xfrm>
            <a:off x="4894075" y="1348000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only want to read one file at a time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05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2" name="Google Shape;912;p1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913" name="Google Shape;913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413" y="966275"/>
            <a:ext cx="6535177" cy="3670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4" name="Google Shape;914;p105"/>
          <p:cNvCxnSpPr/>
          <p:nvPr/>
        </p:nvCxnSpPr>
        <p:spPr>
          <a:xfrm flipH="1">
            <a:off x="5362175" y="1642825"/>
            <a:ext cx="132300" cy="4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5" name="Google Shape;915;p105"/>
          <p:cNvSpPr txBox="1"/>
          <p:nvPr/>
        </p:nvSpPr>
        <p:spPr>
          <a:xfrm>
            <a:off x="4701425" y="1329175"/>
            <a:ext cx="40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File::open()</a:t>
            </a: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may fail if the file does not exist, so it returns a Result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06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1" name="Google Shape;921;p1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922" name="Google Shape;922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413" y="966275"/>
            <a:ext cx="6535177" cy="3670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3" name="Google Shape;923;p106"/>
          <p:cNvCxnSpPr/>
          <p:nvPr/>
        </p:nvCxnSpPr>
        <p:spPr>
          <a:xfrm flipH="1">
            <a:off x="5633450" y="1889225"/>
            <a:ext cx="250800" cy="9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4" name="Google Shape;924;p106"/>
          <p:cNvSpPr txBox="1"/>
          <p:nvPr/>
        </p:nvSpPr>
        <p:spPr>
          <a:xfrm>
            <a:off x="5189775" y="1568450"/>
            <a:ext cx="25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Reading the file may also fail :^)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07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0" name="Google Shape;930;p1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931" name="Google Shape;931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2945600"/>
            <a:ext cx="3912874" cy="219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3719" y="1576725"/>
            <a:ext cx="4926332" cy="1808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08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8" name="Google Shape;938;p1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939" name="Google Shape;939;p10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Now, let’s dive a bit into the </a:t>
            </a:r>
            <a:r>
              <a:rPr lang="de"/>
              <a:t>craziness</a:t>
            </a:r>
            <a:r>
              <a:rPr lang="de"/>
              <a:t> of Rust, and improve our code: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Functions in Rust are so called </a:t>
            </a:r>
            <a:r>
              <a:rPr lang="de">
                <a:solidFill>
                  <a:srgbClr val="00FF00"/>
                </a:solidFill>
              </a:rPr>
              <a:t>first-class citizen</a:t>
            </a:r>
            <a:r>
              <a:rPr lang="de"/>
              <a:t>, which means we can treat them as all other values and variables :)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09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5" name="Google Shape;945;p1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946" name="Google Shape;946;p10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Now, let’s dive a bit into the craziness of Rust, and improve our code: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Functions in Rust are so called </a:t>
            </a:r>
            <a:r>
              <a:rPr lang="de">
                <a:solidFill>
                  <a:srgbClr val="00FF00"/>
                </a:solidFill>
              </a:rPr>
              <a:t>first-class citizen</a:t>
            </a:r>
            <a:r>
              <a:rPr lang="de"/>
              <a:t>, which means we can treat them as all other values and variables :)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All of this will be covered in depth in the advanced course next semester, I’ll give you a crash course now:</a:t>
            </a:r>
            <a:endParaRPr/>
          </a:p>
        </p:txBody>
      </p:sp>
      <p:pic>
        <p:nvPicPr>
          <p:cNvPr id="947" name="Google Shape;947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50" y="2954850"/>
            <a:ext cx="3853775" cy="171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767" y="2775500"/>
            <a:ext cx="3191934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10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4" name="Google Shape;954;p1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955" name="Google Shape;955;p1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Now, let’s dive a bit into the craziness of Rust, and improve our code: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Functions in Rust are so called </a:t>
            </a:r>
            <a:r>
              <a:rPr lang="de">
                <a:solidFill>
                  <a:srgbClr val="00FF00"/>
                </a:solidFill>
              </a:rPr>
              <a:t>first-class citizen</a:t>
            </a:r>
            <a:r>
              <a:rPr lang="de"/>
              <a:t>, which means we can treat them as all other values and variables :)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All of this will be covered in depth in the advanced course next semester, I’ll give you a crash course now:</a:t>
            </a:r>
            <a:endParaRPr/>
          </a:p>
        </p:txBody>
      </p:sp>
      <p:pic>
        <p:nvPicPr>
          <p:cNvPr id="956" name="Google Shape;956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50" y="2954850"/>
            <a:ext cx="3853775" cy="171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767" y="2775500"/>
            <a:ext cx="3191934" cy="495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8" name="Google Shape;958;p110"/>
          <p:cNvCxnSpPr/>
          <p:nvPr/>
        </p:nvCxnSpPr>
        <p:spPr>
          <a:xfrm rot="10800000">
            <a:off x="3582500" y="4263850"/>
            <a:ext cx="64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9" name="Google Shape;959;p110"/>
          <p:cNvSpPr txBox="1"/>
          <p:nvPr/>
        </p:nvSpPr>
        <p:spPr>
          <a:xfrm>
            <a:off x="4223300" y="4071325"/>
            <a:ext cx="372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can store functions in variables, store them in structs, etc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call them ‘by proxy’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60" name="Google Shape;960;p110"/>
          <p:cNvCxnSpPr/>
          <p:nvPr/>
        </p:nvCxnSpPr>
        <p:spPr>
          <a:xfrm rot="10800000">
            <a:off x="3258700" y="4541625"/>
            <a:ext cx="103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11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6" name="Google Shape;966;p1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967" name="Google Shape;967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275" y="1337650"/>
            <a:ext cx="7081452" cy="1058375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11"/>
          <p:cNvSpPr txBox="1"/>
          <p:nvPr/>
        </p:nvSpPr>
        <p:spPr>
          <a:xfrm>
            <a:off x="1031275" y="2402400"/>
            <a:ext cx="464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can now define a hashmap of functions, for easier use later on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112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4" name="Google Shape;974;p1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975" name="Google Shape;975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275" y="1337650"/>
            <a:ext cx="7081452" cy="1058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6" name="Google Shape;976;p112"/>
          <p:cNvCxnSpPr/>
          <p:nvPr/>
        </p:nvCxnSpPr>
        <p:spPr>
          <a:xfrm rot="10800000">
            <a:off x="4311675" y="1575725"/>
            <a:ext cx="1160400" cy="5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7" name="Google Shape;977;p112"/>
          <p:cNvSpPr txBox="1"/>
          <p:nvPr/>
        </p:nvSpPr>
        <p:spPr>
          <a:xfrm>
            <a:off x="4916500" y="2104300"/>
            <a:ext cx="3723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Explicit type definition is needed here: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key type is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&amp;str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value type is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fn(&amp;[&amp;str]) -&gt; Result&lt;(), String&gt;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means we can put all functions as values in there which: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Take in a single parameter: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A slice of string literals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Return a </a:t>
            </a:r>
            <a:r>
              <a:rPr lang="de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Result&lt;(), String&gt;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13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3" name="Google Shape;983;p1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984" name="Google Shape;984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275" y="1337650"/>
            <a:ext cx="7081452" cy="105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323" y="2714200"/>
            <a:ext cx="2903549" cy="12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1925" y="2714212"/>
            <a:ext cx="3619025" cy="585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Google Shape;987;p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307" y="3971700"/>
            <a:ext cx="2483594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p1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5150" y="3407400"/>
            <a:ext cx="5071252" cy="13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074" y="257700"/>
            <a:ext cx="6823854" cy="462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14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4" name="Google Shape;994;p1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pic>
        <p:nvPicPr>
          <p:cNvPr id="995" name="Google Shape;995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275" y="1337650"/>
            <a:ext cx="7081452" cy="105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Google Shape;996;p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323" y="2714200"/>
            <a:ext cx="2903549" cy="12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7" name="Google Shape;997;p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1925" y="2714212"/>
            <a:ext cx="3619025" cy="585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Google Shape;998;p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307" y="3971700"/>
            <a:ext cx="2483594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Google Shape;999;p1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5150" y="3407400"/>
            <a:ext cx="5071252" cy="13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114"/>
          <p:cNvSpPr/>
          <p:nvPr/>
        </p:nvSpPr>
        <p:spPr>
          <a:xfrm>
            <a:off x="1197750" y="2731550"/>
            <a:ext cx="1836900" cy="15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1" name="Google Shape;1001;p114"/>
          <p:cNvSpPr/>
          <p:nvPr/>
        </p:nvSpPr>
        <p:spPr>
          <a:xfrm>
            <a:off x="5409325" y="2731550"/>
            <a:ext cx="2311800" cy="15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2" name="Google Shape;1002;p114"/>
          <p:cNvSpPr/>
          <p:nvPr/>
        </p:nvSpPr>
        <p:spPr>
          <a:xfrm>
            <a:off x="3930800" y="3372250"/>
            <a:ext cx="1478400" cy="15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3" name="Google Shape;1003;p114"/>
          <p:cNvSpPr/>
          <p:nvPr/>
        </p:nvSpPr>
        <p:spPr>
          <a:xfrm>
            <a:off x="1224625" y="3953775"/>
            <a:ext cx="1635300" cy="15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4" name="Google Shape;1004;p114"/>
          <p:cNvSpPr/>
          <p:nvPr/>
        </p:nvSpPr>
        <p:spPr>
          <a:xfrm>
            <a:off x="3715725" y="1351609"/>
            <a:ext cx="2764500" cy="18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1010" name="Google Shape;1010;p1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Okay, this is extremely complicated, what does it do for us?</a:t>
            </a:r>
            <a:endParaRPr/>
          </a:p>
        </p:txBody>
      </p:sp>
      <p:sp>
        <p:nvSpPr>
          <p:cNvPr id="1011" name="Google Shape;1011;p115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1017" name="Google Shape;1017;p1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Okay, this is extremely complicated, what does it do for us?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Well, it allows us to easily look up commands by making use of </a:t>
            </a:r>
            <a:r>
              <a:rPr lang="de">
                <a:solidFill>
                  <a:srgbClr val="00FF00"/>
                </a:solidFill>
              </a:rPr>
              <a:t>HashMap::get()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018" name="Google Shape;1018;p116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1024" name="Google Shape;1024;p1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Okay, this is extremely complicated, what does it do for us?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Well, it allows us to easily look up commands by making use of </a:t>
            </a:r>
            <a:r>
              <a:rPr lang="de">
                <a:solidFill>
                  <a:srgbClr val="00FF00"/>
                </a:solidFill>
              </a:rPr>
              <a:t>HashMap::get()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However, this leads to the next questions: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What does </a:t>
            </a:r>
            <a:r>
              <a:rPr lang="de">
                <a:solidFill>
                  <a:srgbClr val="00FF00"/>
                </a:solidFill>
              </a:rPr>
              <a:t>get()</a:t>
            </a:r>
            <a:r>
              <a:rPr lang="de"/>
              <a:t> return if the HashMap does not contain the command?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What does </a:t>
            </a:r>
            <a:r>
              <a:rPr lang="de">
                <a:solidFill>
                  <a:srgbClr val="00FF00"/>
                </a:solidFill>
              </a:rPr>
              <a:t>get()</a:t>
            </a:r>
            <a:r>
              <a:rPr lang="de"/>
              <a:t> return in general?</a:t>
            </a:r>
            <a:endParaRPr/>
          </a:p>
        </p:txBody>
      </p:sp>
      <p:sp>
        <p:nvSpPr>
          <p:cNvPr id="1025" name="Google Shape;1025;p117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1031" name="Google Shape;1031;p1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Okay, this is extremely complicated, what does it do for us?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Well, it allows us to easily look up commands by making use of </a:t>
            </a:r>
            <a:r>
              <a:rPr lang="de">
                <a:solidFill>
                  <a:srgbClr val="00FF00"/>
                </a:solidFill>
              </a:rPr>
              <a:t>HashMap::get()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However, this leads to the next questions: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What does </a:t>
            </a:r>
            <a:r>
              <a:rPr lang="de">
                <a:solidFill>
                  <a:srgbClr val="00FF00"/>
                </a:solidFill>
              </a:rPr>
              <a:t>get()</a:t>
            </a:r>
            <a:r>
              <a:rPr lang="de"/>
              <a:t> return if the HashMap does not contain the command?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What does </a:t>
            </a:r>
            <a:r>
              <a:rPr lang="de">
                <a:solidFill>
                  <a:srgbClr val="00FF00"/>
                </a:solidFill>
              </a:rPr>
              <a:t>get()</a:t>
            </a:r>
            <a:r>
              <a:rPr lang="de"/>
              <a:t> return in general?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you might guess already, we also have a problem here: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the HashMap does not contain a certain key, there is no value associated with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get()</a:t>
            </a:r>
            <a:r>
              <a:rPr lang="de"/>
              <a:t> can’t return anything!</a:t>
            </a:r>
            <a:endParaRPr/>
          </a:p>
        </p:txBody>
      </p:sp>
      <p:sp>
        <p:nvSpPr>
          <p:cNvPr id="1032" name="Google Shape;1032;p118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1038" name="Google Shape;1038;p1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Okay, this is extremely complicated, what does it do for us?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Well, it allows us to easily look up commands by making use of </a:t>
            </a:r>
            <a:r>
              <a:rPr lang="de">
                <a:solidFill>
                  <a:srgbClr val="00FF00"/>
                </a:solidFill>
              </a:rPr>
              <a:t>HashMap::get()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However, this leads to the next questions: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What does </a:t>
            </a:r>
            <a:r>
              <a:rPr lang="de">
                <a:solidFill>
                  <a:srgbClr val="00FF00"/>
                </a:solidFill>
              </a:rPr>
              <a:t>get()</a:t>
            </a:r>
            <a:r>
              <a:rPr lang="de"/>
              <a:t> return if the HashMap does not contain the command?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What does </a:t>
            </a:r>
            <a:r>
              <a:rPr lang="de">
                <a:solidFill>
                  <a:srgbClr val="00FF00"/>
                </a:solidFill>
              </a:rPr>
              <a:t>get()</a:t>
            </a:r>
            <a:r>
              <a:rPr lang="de"/>
              <a:t> return in general?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you might guess already, we also have a problem here: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the HashMap does not contain a certain key, there is no value associated with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get()</a:t>
            </a:r>
            <a:r>
              <a:rPr lang="de"/>
              <a:t> can’t return anything!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How do we specify this in Rust?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Rust does not have </a:t>
            </a:r>
            <a:r>
              <a:rPr lang="de">
                <a:solidFill>
                  <a:srgbClr val="FFFF00"/>
                </a:solidFill>
              </a:rPr>
              <a:t>null</a:t>
            </a:r>
            <a:r>
              <a:rPr lang="de"/>
              <a:t>, everything has to have a value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Luckily, we can apply the same trick as we used for our List last week :)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Or rather, this is what Rust does with </a:t>
            </a:r>
            <a:r>
              <a:rPr lang="de">
                <a:solidFill>
                  <a:srgbClr val="00FF00"/>
                </a:solidFill>
              </a:rPr>
              <a:t>Option&lt;T&gt;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039" name="Google Shape;1039;p119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1045" name="Google Shape;1045;p1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Option&lt;T&gt;</a:t>
            </a:r>
            <a:r>
              <a:rPr lang="de"/>
              <a:t> is the way of handling absent values in Rust</a:t>
            </a:r>
            <a:endParaRPr/>
          </a:p>
        </p:txBody>
      </p:sp>
      <p:sp>
        <p:nvSpPr>
          <p:cNvPr id="1046" name="Google Shape;1046;p120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1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1052" name="Google Shape;1052;p1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Option&lt;T&gt;</a:t>
            </a:r>
            <a:r>
              <a:rPr lang="de"/>
              <a:t> is the way of handling absent values in Rust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Option&lt;T&gt;</a:t>
            </a:r>
            <a:r>
              <a:rPr lang="de"/>
              <a:t> is defined as:</a:t>
            </a:r>
            <a:endParaRPr/>
          </a:p>
        </p:txBody>
      </p:sp>
      <p:pic>
        <p:nvPicPr>
          <p:cNvPr id="1053" name="Google Shape;1053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550" y="2226830"/>
            <a:ext cx="5526899" cy="230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054;p121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1060" name="Google Shape;1060;p1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Option&lt;T&gt;</a:t>
            </a:r>
            <a:r>
              <a:rPr lang="de"/>
              <a:t> is the way of handling absent values in Rust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Option&lt;T&gt;</a:t>
            </a:r>
            <a:r>
              <a:rPr lang="de"/>
              <a:t> is less noisy defined as:</a:t>
            </a:r>
            <a:endParaRPr/>
          </a:p>
        </p:txBody>
      </p:sp>
      <p:pic>
        <p:nvPicPr>
          <p:cNvPr id="1061" name="Google Shape;1061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2372838"/>
            <a:ext cx="3429000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122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Option and Result</a:t>
            </a:r>
            <a:endParaRPr/>
          </a:p>
        </p:txBody>
      </p:sp>
      <p:sp>
        <p:nvSpPr>
          <p:cNvPr id="1068" name="Google Shape;1068;p1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Option&lt;T&gt;</a:t>
            </a:r>
            <a:r>
              <a:rPr lang="de"/>
              <a:t> is the way of handling absent values in Rust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Option&lt;T&gt;</a:t>
            </a:r>
            <a:r>
              <a:rPr lang="de"/>
              <a:t> is less noisy defined as:</a:t>
            </a:r>
            <a:endParaRPr/>
          </a:p>
        </p:txBody>
      </p:sp>
      <p:pic>
        <p:nvPicPr>
          <p:cNvPr id="1069" name="Google Shape;1069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2372838"/>
            <a:ext cx="3429000" cy="2028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0" name="Google Shape;1070;p123"/>
          <p:cNvCxnSpPr>
            <a:stCxn id="1071" idx="1"/>
          </p:cNvCxnSpPr>
          <p:nvPr/>
        </p:nvCxnSpPr>
        <p:spPr>
          <a:xfrm rot="10800000">
            <a:off x="4656550" y="3143725"/>
            <a:ext cx="83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1" name="Google Shape;1071;p123"/>
          <p:cNvSpPr txBox="1"/>
          <p:nvPr/>
        </p:nvSpPr>
        <p:spPr>
          <a:xfrm>
            <a:off x="5494450" y="2974375"/>
            <a:ext cx="322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create and return this Variant if we have no value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72" name="Google Shape;1072;p123"/>
          <p:cNvCxnSpPr>
            <a:stCxn id="1073" idx="1"/>
          </p:cNvCxnSpPr>
          <p:nvPr/>
        </p:nvCxnSpPr>
        <p:spPr>
          <a:xfrm rot="10800000">
            <a:off x="5140450" y="3654525"/>
            <a:ext cx="35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3" name="Google Shape;1073;p123"/>
          <p:cNvSpPr txBox="1"/>
          <p:nvPr/>
        </p:nvSpPr>
        <p:spPr>
          <a:xfrm>
            <a:off x="5494450" y="3408225"/>
            <a:ext cx="322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create and return this Variant if we have a value, we’re wrapping it into this Variant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4" name="Google Shape;1074;p123"/>
          <p:cNvSpPr txBox="1"/>
          <p:nvPr/>
        </p:nvSpPr>
        <p:spPr>
          <a:xfrm>
            <a:off x="7880950" y="4885800"/>
            <a:ext cx="126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2023-2024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