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67" r:id="rId3"/>
    <p:sldId id="379" r:id="rId4"/>
    <p:sldId id="364" r:id="rId5"/>
    <p:sldId id="363" r:id="rId6"/>
    <p:sldId id="362" r:id="rId7"/>
    <p:sldId id="317" r:id="rId8"/>
    <p:sldId id="367" r:id="rId9"/>
    <p:sldId id="366" r:id="rId10"/>
    <p:sldId id="365" r:id="rId11"/>
    <p:sldId id="319" r:id="rId12"/>
    <p:sldId id="318" r:id="rId13"/>
    <p:sldId id="321" r:id="rId14"/>
    <p:sldId id="323" r:id="rId15"/>
    <p:sldId id="324" r:id="rId16"/>
    <p:sldId id="325" r:id="rId17"/>
    <p:sldId id="326" r:id="rId18"/>
    <p:sldId id="328" r:id="rId19"/>
    <p:sldId id="329" r:id="rId20"/>
    <p:sldId id="331" r:id="rId21"/>
    <p:sldId id="332" r:id="rId22"/>
    <p:sldId id="333" r:id="rId23"/>
    <p:sldId id="287" r:id="rId24"/>
    <p:sldId id="334" r:id="rId25"/>
    <p:sldId id="288" r:id="rId26"/>
    <p:sldId id="290" r:id="rId27"/>
    <p:sldId id="336" r:id="rId28"/>
    <p:sldId id="368" r:id="rId29"/>
    <p:sldId id="294" r:id="rId30"/>
    <p:sldId id="339" r:id="rId31"/>
    <p:sldId id="370" r:id="rId32"/>
    <p:sldId id="369" r:id="rId33"/>
    <p:sldId id="340" r:id="rId34"/>
    <p:sldId id="341" r:id="rId35"/>
    <p:sldId id="360" r:id="rId36"/>
    <p:sldId id="373" r:id="rId37"/>
    <p:sldId id="372" r:id="rId38"/>
    <p:sldId id="371" r:id="rId39"/>
    <p:sldId id="347" r:id="rId40"/>
    <p:sldId id="374" r:id="rId41"/>
    <p:sldId id="350" r:id="rId42"/>
    <p:sldId id="377" r:id="rId43"/>
    <p:sldId id="376" r:id="rId44"/>
    <p:sldId id="375" r:id="rId45"/>
    <p:sldId id="359" r:id="rId46"/>
    <p:sldId id="378" r:id="rId47"/>
    <p:sldId id="353" r:id="rId48"/>
    <p:sldId id="356" r:id="rId49"/>
    <p:sldId id="357" r:id="rId50"/>
    <p:sldId id="358" r:id="rId51"/>
    <p:sldId id="361" r:id="rId52"/>
  </p:sldIdLst>
  <p:sldSz cx="9144000" cy="5143500" type="screen16x9"/>
  <p:notesSz cx="6858000" cy="9144000"/>
  <p:embeddedFontLst>
    <p:embeddedFont>
      <p:font typeface="Lato" panose="020B0604020202020204" charset="0"/>
      <p:regular r:id="rId54"/>
      <p:bold r:id="rId55"/>
      <p:italic r:id="rId56"/>
      <p:boldItalic r:id="rId57"/>
    </p:embeddedFont>
    <p:embeddedFont>
      <p:font typeface="Montserra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35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6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24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783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62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58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051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20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8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9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5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206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19d9db9a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19d9db9a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19d9db9a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19d9db9a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44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19d9db9a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19d9db9a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9d9db9a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9d9db9a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9d9db9a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9d9db9a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41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9d9db9a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9d9db9a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846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19d9db9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19d9db9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849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512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69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692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82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89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482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287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310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743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86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942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4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67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65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551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868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260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5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306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063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795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1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48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3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5B45F-E713-DC4C-6D53-E4E4757A614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9A556AF-710A-4210-8635-08927F88D1B6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B7395-5385-DDDB-34A1-35CFB1C852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7D283-D5DB-9D14-F64C-8034C50D19B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6AF028D-1B42-4255-842D-98C64CC82825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127D3-54CF-BB80-2B53-CC1B28D57E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E1693-B9F1-2D4A-439C-E88592BDAAD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9128C93-5917-4399-A2D8-BCACF29293A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CD6B5-DE85-C2E4-7DB0-C9C6F89EF0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224F1-49D9-4919-095C-30B14ABBF38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0972B04-EA57-4998-9087-3D453DD43C9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97048-7E31-C49B-772B-E806E8BB0D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B3E39-5132-1FB7-E2CB-E61FF980251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24BFED-7331-481B-8D3C-6CA7FC326CE1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08667-380B-CDB7-1B13-FC5B540C45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76E2E-65B8-F1DB-92BB-EEB8088F5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6F390F1-63FF-41EC-82B3-D3B6DD11893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1D9BD-2A03-F296-C959-E106D2D3BE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C12F9-9F6D-0E1D-80A9-9F90E52235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7C089-18D3-49BA-9AA0-2B1107DC5AA5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01052-AE2D-22E4-15E3-D375B71D85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7A1B3-3F48-7039-8B77-5119D36DEA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838EC3-89DB-419B-94DB-F9D4FF3108F6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28E8F-256E-59F6-707A-4030A55025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F4A5-4F0A-8BA4-F906-4F8BF8B53EA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813D11-1C51-4108-B1A0-F65E2D280C4B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A8CD4-8378-A5E2-EA46-D5DE039FA1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E020-10BB-9D52-380C-C8DFBCFE654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BEDD15-0B5F-41CC-8D27-F36D68A46FD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8AC26-A9F3-0C9E-A70C-B3CD155840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759-1007-C74C-0C9A-49FDC752A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1ACA-839E-14C7-D170-3E5B22E63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7ACD-287B-42E7-9D0F-4267AF7A18F5}" type="datetime1">
              <a:rPr lang="de-DE" smtClean="0"/>
              <a:t>20.04.2024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lear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fhaupt/progkurs/" TargetMode="External"/><Relationship Id="rId5" Type="http://schemas.openxmlformats.org/officeDocument/2006/relationships/hyperlink" Target="https://rustlings.cool/" TargetMode="External"/><Relationship Id="rId4" Type="http://schemas.openxmlformats.org/officeDocument/2006/relationships/hyperlink" Target="https://doc.rust-lang.org/book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cs/setup/mac" TargetMode="External"/><Relationship Id="rId4" Type="http://schemas.openxmlformats.org/officeDocument/2006/relationships/hyperlink" Target="https://code.visualstudio.com/docs/setup/linu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Your life will change forever soon, you will be learning the best language in the world!!!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memory safe!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statically typed!</a:t>
            </a:r>
            <a:r>
              <a:rPr dirty="0"/>
              <a:t> 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Zero Cost Abstraction!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en-US" dirty="0"/>
              <a:t>Well, not quite, but you’ll see once we get there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F4BD8-0441-6554-8603-57DC79014D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B3A5D96-6B87-47BB-B0F3-2311AEC25A16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37755-B215-CAEF-D8F7-BB87C0C384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9354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779E6-FD20-B478-79E8-440BCCFD45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B3E014C-0212-4691-A0C5-EFCB4BBB306C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A51BB-D059-6660-4CB9-328E586884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136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 err="1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84390-F341-0BFA-0D89-AF629CDAEA1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2CB6104-E160-4C32-8E01-80A97202C84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3F03-D852-BA53-F0B5-3E9E0AD173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049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 err="1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 init/new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 build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 run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51B24-29E8-528B-D430-255CCD39B7A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168B32D-A6A2-4E75-8697-3CCB8E46EB2A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E248D-3496-A53A-FC0B-C065B8CD57B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3942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 err="1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Working with IDEs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Visual Studio Code + rust-analyzer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RustRover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1F60D-D2A4-6F12-269A-A5F91464E25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F9817C9-AF3A-4E97-84D0-C71FE1B67E10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3DF06-400E-7933-C1FA-DD19DE22C5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6734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72039-2443-3123-B2A5-6C3AF951FE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B7BF3C6-BF5E-4271-A2BB-930A2386C950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BBA30-E2CF-1F9A-B2E2-609F12AD63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6145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Variables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Types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How do computers execute code?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2BA64-09F5-DC77-8585-6722FE50F5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90B7B4E-D6DA-4A3B-AD18-84F09D1A951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CAC98-61F5-91A3-6F6A-85A9E02B7D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845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Control Flow 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if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loop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match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B7F32-F8DF-5D29-847C-103A4F6FA7F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109BE5A-B7CE-43E4-89D8-7E274DABF2DA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27C08-74F0-8C3E-6AC7-274086A12A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0142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Control Flow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enum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575AF-8649-A138-050E-59A6A4E3308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FFA95C7-416B-42E6-9DBE-6D6452BCE60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09FDA-C1A4-5262-C00C-45E2C0F5B7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36957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Control Flow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makes Rust different from other languages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Ownership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Borrow Checking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Option&lt;T&gt; and Result&lt;T,E&gt;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3EFFC-860A-5D28-6995-09A4D4FFE3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13A82B1-9FB2-4721-8878-89BCAE1F5C57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9D2B0-0F9E-9E71-F103-51E0C615DA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086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0D577-A796-8218-3800-43A10F6C25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D3E756-4525-437B-ABB2-E05ED7298B70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D2E76-4768-70EA-6BE3-C2AB97CF4C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Traits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Generics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Third-party libraries</a:t>
            </a:r>
          </a:p>
          <a:p>
            <a:pPr lvl="2" indent="-311150">
              <a:buSzPts val="1300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B61D3-A6BB-0A75-8D04-AD6F4C7E76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0A9D16A-3F16-4156-B879-29F1FA5097CE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05DB-562A-CA12-12F5-19063DE15D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8019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I will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cover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unsafe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async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Macros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Multithreading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Functional Programming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E791B-84AC-8994-4D8F-E678775FF2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40C8B35-1ED3-4881-8D4D-A68C25EC5E91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0EE72-AD6A-ABAE-F0C5-F60E1C485D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1517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 dirty="0"/>
              <a:t>Introduction</a:t>
            </a:r>
            <a:endParaRPr dirty="0"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Where can I find resources?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Official Rust website: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https://www.rust-lang.org/learn/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 Book: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https://doc.rust-lang.org/book/</a:t>
            </a:r>
            <a:endParaRPr lang="en-US" dirty="0">
              <a:solidFill>
                <a:srgbClr val="F6B26B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Rustlings (official Rust exercises):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https://rustlings.cool/</a:t>
            </a:r>
            <a:r>
              <a:rPr lang="en-US" b="1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Repo for this course: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https://github.com/pfhaupt/progkurs/</a:t>
            </a:r>
            <a:r>
              <a:rPr lang="en-US" dirty="0"/>
              <a:t>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subdirectory </a:t>
            </a:r>
            <a:r>
              <a:rPr lang="en-US" dirty="0">
                <a:solidFill>
                  <a:srgbClr val="FFFF00"/>
                </a:solidFill>
              </a:rPr>
              <a:t>rust-beginner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8640C-31AA-24E4-0C35-02A23E4281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ECC875C-A87D-4406-9EC5-15A2988203E0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C62B6-F445-3C9A-8026-93A3FFBF1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1902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767ED-A681-3718-E049-41EAFC715B9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0F9161C-B321-49D1-A25F-D86D3AE834CC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DAB1F-AB4A-8A91-E844-D0FB3FDD98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Linux/macOS</a:t>
            </a:r>
            <a:endParaRPr dirty="0"/>
          </a:p>
          <a:p>
            <a:pPr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" dirty="0"/>
              <a:t>Go to `</a:t>
            </a:r>
            <a:r>
              <a:rPr lang="de" dirty="0">
                <a:solidFill>
                  <a:srgbClr val="F6B26B"/>
                </a:solidFill>
              </a:rPr>
              <a:t>rust-lang.org</a:t>
            </a:r>
            <a:r>
              <a:rPr lang="de" dirty="0"/>
              <a:t>`</a:t>
            </a:r>
            <a:endParaRPr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Click `Get Started`</a:t>
            </a:r>
            <a:endParaRPr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Run this command in your terminal</a:t>
            </a:r>
            <a:endParaRPr dirty="0"/>
          </a:p>
          <a:p>
            <a:pPr marL="285750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endParaRPr dirty="0"/>
          </a:p>
          <a:p>
            <a:pPr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" dirty="0"/>
              <a:t>You may need to also install a linker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you’ll see later when the example fails</a:t>
            </a:r>
            <a:endParaRPr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You’re ready to go!</a:t>
            </a:r>
            <a:endParaRPr dirty="0"/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2"/>
          </p:nvPr>
        </p:nvSpPr>
        <p:spPr>
          <a:xfrm>
            <a:off x="4933225" y="1567550"/>
            <a:ext cx="3628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Windows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Go to `</a:t>
            </a:r>
            <a:r>
              <a:rPr lang="de" dirty="0">
                <a:solidFill>
                  <a:srgbClr val="F6B26B"/>
                </a:solidFill>
              </a:rPr>
              <a:t>rust-lang.org</a:t>
            </a:r>
            <a:r>
              <a:rPr lang="de" dirty="0"/>
              <a:t>`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Click `Get Started`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Download the Installer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Run the Installer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 may need to also install MSVC Tools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Installer will tell you, Quick Install is okay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Pray that eduroam doesn’t blacklist the MSVC Installer again :^)</a:t>
            </a:r>
            <a:endParaRPr dirty="0"/>
          </a:p>
        </p:txBody>
      </p:sp>
      <p:pic>
        <p:nvPicPr>
          <p:cNvPr id="396" name="Google Shape;3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26825"/>
            <a:ext cx="3403199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300" y="2726825"/>
            <a:ext cx="3628801" cy="4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C1EFA-181C-356F-BA90-1CAD8DADBC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DDDE70C-3087-4015-9C74-99CAFF06C94C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CABB0-7D9C-6253-F06D-B166816451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8906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05" name="Google Shape;405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Linux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06" name="Google Shape;406;p45"/>
          <p:cNvSpPr txBox="1">
            <a:spLocks noGrp="1"/>
          </p:cNvSpPr>
          <p:nvPr>
            <p:ph type="body" idx="2"/>
          </p:nvPr>
        </p:nvSpPr>
        <p:spPr>
          <a:xfrm>
            <a:off x="4933225" y="1567550"/>
            <a:ext cx="3842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Windows</a:t>
            </a:r>
            <a:endParaRPr/>
          </a:p>
        </p:txBody>
      </p:sp>
      <p:pic>
        <p:nvPicPr>
          <p:cNvPr id="407" name="Google Shape;4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66725"/>
            <a:ext cx="3403198" cy="219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025" y="1866725"/>
            <a:ext cx="3403200" cy="21956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5"/>
          <p:cNvSpPr txBox="1"/>
          <p:nvPr/>
        </p:nvSpPr>
        <p:spPr>
          <a:xfrm>
            <a:off x="1297500" y="4206800"/>
            <a:ext cx="7059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de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see this, you’re almost done! It will now install all necessary tools.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de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Restart your terminal/console, and you’ll be able to use `rustc` and `cargo`!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8AC56-47CF-DD25-426A-5BEEB8B797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42E8967-A443-434F-B9E4-D7F742AAA8CD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DF44E-4E56-1E3C-5529-E254BE4744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if Installation was successful, you should be able to run the following commands: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67393-09E9-F93F-8EEB-3CCE4CDD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5" y="1950459"/>
            <a:ext cx="8147849" cy="200284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94CE1-4122-F9F0-C9A4-A2C0B2546F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E57E063-826C-4A99-85D8-C3BD8A3725E2}" type="datetime1">
              <a:rPr lang="de-DE" smtClean="0"/>
              <a:t>20.04.2024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E966D-E2DF-2064-ADC6-871A992506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if any of those commands failed, we must troubleshoot 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B5D3D-CBE4-AB96-78C6-834813E59E5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B54AC26-C008-4FC7-AD6D-C66CBC1432ED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DC36B-20A3-11F4-46DE-40A7E75982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0233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if any of those commands failed, we must troubleshoot now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" dirty="0">
                <a:solidFill>
                  <a:srgbClr val="FFFFFF"/>
                </a:solidFill>
              </a:rPr>
              <a:t>common errors: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`</a:t>
            </a:r>
            <a:r>
              <a:rPr lang="en-US" dirty="0">
                <a:solidFill>
                  <a:srgbClr val="FF9900"/>
                </a:solidFill>
              </a:rPr>
              <a:t>Linker cc not found</a:t>
            </a:r>
            <a:r>
              <a:rPr lang="en-US" dirty="0"/>
              <a:t>`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Linux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sudo</a:t>
            </a:r>
            <a:r>
              <a:rPr lang="en-US" dirty="0">
                <a:solidFill>
                  <a:srgbClr val="FFFF00"/>
                </a:solidFill>
              </a:rPr>
              <a:t> apt install </a:t>
            </a:r>
            <a:r>
              <a:rPr lang="en-US" dirty="0" err="1">
                <a:solidFill>
                  <a:srgbClr val="FFFF00"/>
                </a:solidFill>
              </a:rPr>
              <a:t>gcc</a:t>
            </a:r>
            <a:endParaRPr lang="en-US" dirty="0">
              <a:solidFill>
                <a:srgbClr val="FFFF00"/>
              </a:solidFill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macOS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brew install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gcc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shouldn’t happen, the Installer installed the MSVC toolchain :^)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eduroam may </a:t>
            </a:r>
            <a:r>
              <a:rPr lang="en-US" dirty="0">
                <a:solidFill>
                  <a:srgbClr val="FF9900"/>
                </a:solidFill>
              </a:rPr>
              <a:t>block downloading the Installer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you’d need to </a:t>
            </a:r>
            <a:r>
              <a:rPr lang="en-US" dirty="0">
                <a:solidFill>
                  <a:srgbClr val="FFFF00"/>
                </a:solidFill>
              </a:rPr>
              <a:t>try again at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97F18-BD74-2262-EFF5-803EF73C6EE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62A8BC-8235-4360-A54A-83F959540B2E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303BC-F862-07A9-72FB-8C2A49D121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4757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60" name="Google Shape;460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To test if everything is set up properly, run those commands: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Create a directory of your choice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" dirty="0"/>
              <a:t>Either via File Manager, or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Open that directory in a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type in </a:t>
            </a:r>
            <a:r>
              <a:rPr lang="de" dirty="0">
                <a:solidFill>
                  <a:srgbClr val="FFFF00"/>
                </a:solidFill>
              </a:rPr>
              <a:t>cargo init test_program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>
                <a:solidFill>
                  <a:schemeClr val="bg1"/>
                </a:solidFill>
              </a:rPr>
              <a:t>Navigate into that directory with </a:t>
            </a:r>
            <a:r>
              <a:rPr lang="de" dirty="0">
                <a:solidFill>
                  <a:srgbClr val="FFFF00"/>
                </a:solidFill>
              </a:rPr>
              <a:t>cd test_program</a:t>
            </a:r>
            <a:endParaRPr dirty="0">
              <a:solidFill>
                <a:schemeClr val="bg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type in </a:t>
            </a:r>
            <a:r>
              <a:rPr lang="de" dirty="0">
                <a:solidFill>
                  <a:srgbClr val="FFFF00"/>
                </a:solidFill>
              </a:rPr>
              <a:t>cargo run</a:t>
            </a:r>
            <a:endParaRPr dirty="0">
              <a:solidFill>
                <a:srgbClr val="FFFF00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if you see </a:t>
            </a:r>
            <a:r>
              <a:rPr lang="de" dirty="0">
                <a:solidFill>
                  <a:srgbClr val="FFFF00"/>
                </a:solidFill>
              </a:rPr>
              <a:t>Hello, world!</a:t>
            </a:r>
            <a:r>
              <a:rPr lang="de" dirty="0"/>
              <a:t>, you’re ready to go!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2F9A3-7EEC-1442-FEA7-7C423B8FCB3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A9F8EEF-527E-4A4E-A19E-21E26D6B0F66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2ABD2-3D37-1A3A-708C-0D2FD8E148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4CB8D-C212-FCB0-9C08-634B679AAB6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04AE984-16E7-4C13-A8CE-CB11D47372B9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996DF-6B8B-148C-7212-F77879DBC7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0608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FA2E7-A233-3AC0-2B86-8A3A1CC49E8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2996AE7-517A-4234-A036-AF018559EF2F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32C1A-33B9-BB1D-63FD-E0DCF11D5C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24969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5335B-5FA2-9AA2-E7B3-486524DACA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E5A4860-4F6F-452E-AE65-2737ADFCE993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17534-5137-C8FB-FC18-B1362936BB8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38578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 marL="901700" lvl="1" indent="-285750">
              <a:buFont typeface="Symbol" panose="05050102010706020507" pitchFamily="18" charset="2"/>
              <a:buChar char="-"/>
            </a:pPr>
            <a:r>
              <a:rPr lang="en-US" dirty="0"/>
              <a:t>JetBrains </a:t>
            </a:r>
            <a:r>
              <a:rPr lang="en-US" dirty="0" err="1"/>
              <a:t>RustRover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Free license </a:t>
            </a:r>
            <a:r>
              <a:rPr lang="en-US" dirty="0"/>
              <a:t>for students with a TU-email</a:t>
            </a:r>
          </a:p>
          <a:p>
            <a:pPr marL="901700" lvl="1" indent="-285750">
              <a:buFont typeface="Symbol" panose="05050102010706020507" pitchFamily="18" charset="2"/>
              <a:buChar char="-"/>
            </a:pPr>
            <a:r>
              <a:rPr lang="en-US" dirty="0"/>
              <a:t>Emacs, Vim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those who prefer terminal editors</a:t>
            </a:r>
          </a:p>
          <a:p>
            <a:pPr marL="901700" lvl="1" indent="-285750">
              <a:buFont typeface="Symbol" panose="05050102010706020507" pitchFamily="18" charset="2"/>
              <a:buChar char="-"/>
            </a:pPr>
            <a:r>
              <a:rPr lang="en-US" dirty="0"/>
              <a:t>Visual Studio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What I’ll be using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A29CE-5E76-B7E5-12E3-BC4670E5B4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7B644BC-F7D4-415C-AFEA-B0A7A4E88ABF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646F-BF16-72EC-E9ED-49E7CB95D3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0268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VSC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nn-NO" u="sng" dirty="0">
                <a:solidFill>
                  <a:schemeClr val="hlink"/>
                </a:solidFill>
                <a:hlinkClick r:id="rId3"/>
              </a:rPr>
              <a:t>https://code.visualstudio.com/</a:t>
            </a:r>
            <a:endParaRPr lang="nn-NO" u="sng" dirty="0">
              <a:solidFill>
                <a:schemeClr val="hlink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</a:rPr>
              <a:t>Windows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 Simply follow the Installer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Linux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https://code.visualstudio.com/docs/setup/linux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macOS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https://code.visualstudio.com/docs/setup/mac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C1C7-896C-1B19-D3A3-D34DE2FB6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B2CBC-DACC-4DA0-8137-E321A7DE728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E9269-06CF-4724-359D-CBA42979A5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39283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 itself does not have builtin Rust-Support, it’s just a Text Editor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Using plugins and extensions, we can fix that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BAF0F-FE52-79D8-F737-36ED885627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6D412A0-07D7-41D6-AD20-5EA0CF777373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042D9-5A88-9BAA-6462-1A8E4DF5C5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7090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2BCDD-55E7-B503-87D1-CF8AC6A40C9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E5BDC7-66FD-4131-8F7A-49C5B6080C83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44C77-0333-6EBC-FFC1-C1DCE9DB6B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6908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F0941-5FE7-0506-E03B-4F99F6DB8EC5}"/>
              </a:ext>
            </a:extLst>
          </p:cNvPr>
          <p:cNvSpPr/>
          <p:nvPr/>
        </p:nvSpPr>
        <p:spPr>
          <a:xfrm>
            <a:off x="1701632" y="3533460"/>
            <a:ext cx="620702" cy="63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6B9B-C7BC-6EED-CD7B-831AAE1A04CD}"/>
              </a:ext>
            </a:extLst>
          </p:cNvPr>
          <p:cNvSpPr txBox="1"/>
          <p:nvPr/>
        </p:nvSpPr>
        <p:spPr>
          <a:xfrm>
            <a:off x="664346" y="36817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9818-E03A-63DC-1413-72B6E92ED5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8F2AA35-8D01-46D5-BD7F-EF192A81787A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49BD0-BA39-0A9F-868B-EB2EAAA30D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6129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2EC75-1B79-532E-7720-CD4803A90110}"/>
              </a:ext>
            </a:extLst>
          </p:cNvPr>
          <p:cNvSpPr txBox="1"/>
          <p:nvPr/>
        </p:nvSpPr>
        <p:spPr>
          <a:xfrm>
            <a:off x="4387928" y="182024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Search for this term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130D6-5451-1685-3C21-6A1AF7915CDD}"/>
              </a:ext>
            </a:extLst>
          </p:cNvPr>
          <p:cNvSpPr/>
          <p:nvPr/>
        </p:nvSpPr>
        <p:spPr>
          <a:xfrm>
            <a:off x="2473723" y="1792465"/>
            <a:ext cx="4889921" cy="36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C1857-A042-AE52-7521-0CDEBA8D46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C7F56F1-6B04-4C76-BB63-08F4C5F711E1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D6C7-3B41-EC52-1D70-D2DF5FEBE5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95871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9BA65-2C72-7B4A-8FDB-54A06ACF74A7}"/>
              </a:ext>
            </a:extLst>
          </p:cNvPr>
          <p:cNvSpPr txBox="1"/>
          <p:nvPr/>
        </p:nvSpPr>
        <p:spPr>
          <a:xfrm>
            <a:off x="4132966" y="1732154"/>
            <a:ext cx="243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one with the checkmark is what we want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08E6A-CF47-A983-E410-AEF1A0DE5C55}"/>
              </a:ext>
            </a:extLst>
          </p:cNvPr>
          <p:cNvSpPr/>
          <p:nvPr/>
        </p:nvSpPr>
        <p:spPr>
          <a:xfrm>
            <a:off x="2301138" y="2255374"/>
            <a:ext cx="5092784" cy="80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8C8D-B1C6-D741-566F-8F0ED6B7180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5C3C36B-5FE6-428B-9EBA-B6B922847D49}" type="datetime1">
              <a:rPr lang="de-DE" smtClean="0"/>
              <a:t>20.04.2024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75C7-92B3-6FC7-9D4C-20C165C2EA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81136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8FC4D9-3893-1D11-EE89-EF59DE37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9" y="1412319"/>
            <a:ext cx="7478702" cy="2333311"/>
          </a:xfrm>
          <a:prstGeom prst="rect">
            <a:avLst/>
          </a:prstGeom>
        </p:spPr>
      </p:pic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D3DA9-D7AE-DAA0-885E-88C6A98BBBF0}"/>
              </a:ext>
            </a:extLst>
          </p:cNvPr>
          <p:cNvSpPr/>
          <p:nvPr/>
        </p:nvSpPr>
        <p:spPr>
          <a:xfrm>
            <a:off x="3039926" y="2061942"/>
            <a:ext cx="4514471" cy="30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9BCB9-C8A9-98E0-52C3-65637EE04404}"/>
              </a:ext>
            </a:extLst>
          </p:cNvPr>
          <p:cNvSpPr txBox="1"/>
          <p:nvPr/>
        </p:nvSpPr>
        <p:spPr>
          <a:xfrm>
            <a:off x="5034207" y="889099"/>
            <a:ext cx="327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As extensions can run arbitrary code, make sure it‘s the right one :^)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056FB-75B2-C49B-C850-0640A6A58A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B7D4CD1-5C63-49E5-B478-FF0F3DCBA8E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888B4-715B-3C98-1B5B-988FE65525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555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Rust Installation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22245-508B-0BBB-5882-499BF3410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C46B7CA-97CB-4540-93F9-865CB2950490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48F3F-73B1-1EC8-8454-CACE89098E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3076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8FC4D9-3893-1D11-EE89-EF59DE37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9" y="1412319"/>
            <a:ext cx="7478702" cy="2333311"/>
          </a:xfrm>
          <a:prstGeom prst="rect">
            <a:avLst/>
          </a:prstGeom>
        </p:spPr>
      </p:pic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FD60B-F8B1-F3FA-5675-C154FBCCA892}"/>
              </a:ext>
            </a:extLst>
          </p:cNvPr>
          <p:cNvSpPr/>
          <p:nvPr/>
        </p:nvSpPr>
        <p:spPr>
          <a:xfrm>
            <a:off x="3039926" y="2841225"/>
            <a:ext cx="4626500" cy="48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15883-9489-9812-3B15-4DD4169C0A55}"/>
              </a:ext>
            </a:extLst>
          </p:cNvPr>
          <p:cNvSpPr txBox="1"/>
          <p:nvPr/>
        </p:nvSpPr>
        <p:spPr>
          <a:xfrm>
            <a:off x="3039926" y="3745630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Somewhere there should be an Install-button</a:t>
            </a:r>
          </a:p>
          <a:p>
            <a:r>
              <a:rPr lang="de-DE" dirty="0">
                <a:solidFill>
                  <a:schemeClr val="bg1"/>
                </a:solidFill>
              </a:rPr>
              <a:t>Restart VSC if necessary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5D3BA-39B8-BA3A-F4EB-81781527DAF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F33CEA-138C-4670-9AE5-7C0829C2D324}" type="datetime1">
              <a:rPr lang="de-DE" smtClean="0"/>
              <a:t>20.04.2024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8E97-FB11-5558-B902-19675BA41F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26857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04E5B-2673-7BA6-ECD3-C221C9693E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7D9845D-BD6B-4B0C-844E-6A73F3D10A3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3956F-323B-555C-D05F-9B31410658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62902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7F0924-88FA-3120-0C9E-E8DE7DE2E12B}"/>
              </a:ext>
            </a:extLst>
          </p:cNvPr>
          <p:cNvSpPr/>
          <p:nvPr/>
        </p:nvSpPr>
        <p:spPr>
          <a:xfrm>
            <a:off x="1359490" y="2834034"/>
            <a:ext cx="1635020" cy="29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69494-4B44-4A46-0C63-12E8A299C7B9}"/>
              </a:ext>
            </a:extLst>
          </p:cNvPr>
          <p:cNvSpPr txBox="1"/>
          <p:nvPr/>
        </p:nvSpPr>
        <p:spPr>
          <a:xfrm>
            <a:off x="1359490" y="2526257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can run our code from within VSC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E9BCF-9EFF-E10C-0219-1392FD6E940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3E81227-2D44-4C83-8FCB-13E2C8ABE9F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6C064-74F9-A3AC-610D-AF45A29DA6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34550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F9CA17-EE0F-B1DC-7B37-3862FC8E84A6}"/>
              </a:ext>
            </a:extLst>
          </p:cNvPr>
          <p:cNvSpPr/>
          <p:nvPr/>
        </p:nvSpPr>
        <p:spPr>
          <a:xfrm>
            <a:off x="4626501" y="3893770"/>
            <a:ext cx="1102124" cy="363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0265C-D3FA-76F0-14B3-62C6415E0A63}"/>
              </a:ext>
            </a:extLst>
          </p:cNvPr>
          <p:cNvSpPr txBox="1"/>
          <p:nvPr/>
        </p:nvSpPr>
        <p:spPr>
          <a:xfrm>
            <a:off x="4626501" y="4257107"/>
            <a:ext cx="306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Direct error reporting in our editor, without compiling ourselves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D87C7-482E-75FB-EB98-EC257BB87ED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F9ADC33-577B-46F1-B279-6BC114531B5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8F13B-CDE2-2066-1A23-A02AB5297A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27623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047D49-BB89-8F06-004B-E5F7000AC34F}"/>
              </a:ext>
            </a:extLst>
          </p:cNvPr>
          <p:cNvSpPr/>
          <p:nvPr/>
        </p:nvSpPr>
        <p:spPr>
          <a:xfrm>
            <a:off x="4681732" y="931811"/>
            <a:ext cx="3164767" cy="295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022F4-D3DA-C8BE-420A-834762C48B5A}"/>
              </a:ext>
            </a:extLst>
          </p:cNvPr>
          <p:cNvSpPr txBox="1"/>
          <p:nvPr/>
        </p:nvSpPr>
        <p:spPr>
          <a:xfrm>
            <a:off x="1886368" y="931809"/>
            <a:ext cx="279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Diagnostics when hovering over the red swiggly lines of death :^)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B75ED-2E6F-4ADB-9357-12E08112DA5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A1C7C8-FE29-4E61-B3E0-7ACFD6C70540}" type="datetime1">
              <a:rPr lang="de-DE" smtClean="0"/>
              <a:t>20.04.2024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5B93-F73D-6EB1-C625-9C5895EAF1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99193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81439-89AD-430A-A67F-AA526E058E1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526DE28-71FD-4AC8-844E-45C82BB19711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DD601-8130-13E6-69E9-C3AB185C72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03001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 highly recommend using the default </a:t>
            </a: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way of getting the repository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is very important, it‘s best to start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Because I am still changing slides, regular updates are recommended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Initial Step: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the Github repository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Click the green </a:t>
            </a:r>
            <a:r>
              <a:rPr lang="de-DE" dirty="0">
                <a:solidFill>
                  <a:srgbClr val="00FF00"/>
                </a:solidFill>
              </a:rPr>
              <a:t>Code</a:t>
            </a:r>
            <a:r>
              <a:rPr lang="de-DE" dirty="0"/>
              <a:t> button, copy the HTTPS-url to your clipboard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a directory of your choice, open the terminal there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type in </a:t>
            </a:r>
            <a:r>
              <a:rPr lang="de-DE" dirty="0">
                <a:solidFill>
                  <a:srgbClr val="FFFF00"/>
                </a:solidFill>
              </a:rPr>
              <a:t>git clone &lt;paste URL here&gt;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the future, to get the updated slides: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Simply go to that directory (or rather, the </a:t>
            </a:r>
            <a:r>
              <a:rPr lang="de-DE" dirty="0">
                <a:solidFill>
                  <a:srgbClr val="FFFF00"/>
                </a:solidFill>
              </a:rPr>
              <a:t>progkurs</a:t>
            </a:r>
            <a:r>
              <a:rPr lang="de-DE" dirty="0">
                <a:solidFill>
                  <a:schemeClr val="bg1"/>
                </a:solidFill>
              </a:rPr>
              <a:t> directory inside)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in </a:t>
            </a:r>
            <a:r>
              <a:rPr lang="de-DE" dirty="0">
                <a:solidFill>
                  <a:srgbClr val="FFFF00"/>
                </a:solidFill>
              </a:rPr>
              <a:t>git pull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You now have access to the current state of all slides and exercises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6A99C-7EA8-E60E-BA9D-E1530B733B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79D6B11-DBA2-48D4-858F-3BC2825C41F9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CA5BC-A277-43E0-44D2-DF96F30600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03605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Recap of last session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New topics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at the end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9D8F-8140-A0B3-DB18-603F5F401C3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593BB31-BCB2-4C97-B4DC-5151D97E9326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02BD-EE8F-993B-B462-58BA967E28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41143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0/3  We have covered the topic already, should be easy enough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1/3  We have just covered the topic, may be hard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2/3  Same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trickier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7030A0"/>
                </a:solidFill>
                <a:sym typeface="Wingdings" panose="05000000000000000000" pitchFamily="2" charset="2"/>
              </a:rPr>
              <a:t>Purple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3/3  We have not covered the topic, but challenges are always fun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50089-7D5C-D7F8-6C17-6548775C81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77E975-F728-494A-A034-CE766CC86A96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233B2-EA6E-2195-096C-F3AA3CE86B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55861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will not be fully compared every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points will be mentioned in each Recap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5B89C-0CD4-FB94-9A0B-6008CF9778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40BF8A7-6CE6-40C6-8B64-E52F001B564A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7C215-5067-6753-1E6F-8C503D2014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9450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Rust Installation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>
                <a:solidFill>
                  <a:srgbClr val="FFFFFF"/>
                </a:solidFill>
              </a:rPr>
              <a:t>Development Environment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34F0E-33F9-58B9-92C7-455A13DA0D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2574FC7-CA5C-4E4F-AC20-53562002A5AE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156CD-51F0-0CC9-6717-9FDD433607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81880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Participation and Feedback is very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program stands, but my goal is to teach you Rust the best I can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Don‘t understand something? Am I too fast? Did I make any mistakes?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Just raise your hand, and we can discuss a topic for a while!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FAF0E-D0A1-B5E1-5C4E-1F0D1D546AB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F361706-57CF-4B18-9F86-CEEA6EF48D43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03C22-5ADB-9CEF-A392-5755E547D0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34295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de" dirty="0"/>
              <a:t>Next time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cargo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let mut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C623-B1B1-490D-101D-5722873F88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C34D488-1792-497F-9BFB-D47710E05E9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DEBE0-B894-6364-8194-9A20764E95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4796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Rust Installation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>
                <a:solidFill>
                  <a:srgbClr val="FFFFFF"/>
                </a:solidFill>
              </a:rPr>
              <a:t>Development Environment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>
                <a:solidFill>
                  <a:srgbClr val="FFFFFF"/>
                </a:solidFill>
              </a:rPr>
              <a:t>General Info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6413-9AD6-0CEF-562B-3A121D95273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183890F-2068-49CE-BFE3-C6F56E7B5DC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9B25B-9375-2286-16BD-21296EB042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444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B634C-1046-62F4-23B4-C981CDEBEEA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66AB8AC-1D3F-48A5-8F80-E6F4EC52981A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322EB-A84E-D286-E7A1-C524FFD9F5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8042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Your life will change forever soon, you will be learning the best language in the world!!!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DA48-8438-2C22-25E6-6560EFF10AE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CF521A-1FFC-4D8C-91BB-814F2653D8E4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9AC38-C136-17ED-CF68-FAB66EE7C9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3434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Your life will change forever soon, you will be learning the best language in the world!!!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memory safe!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statically typed!</a:t>
            </a:r>
            <a:r>
              <a:rPr dirty="0"/>
              <a:t> 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Zero Cost Abstraction!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885C4-ADCE-2AC9-D20A-6A06158A523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80D4500-496F-4587-B1A8-B630A543DA82}" type="datetime1">
              <a:rPr lang="de-DE" smtClean="0"/>
              <a:t>20.04.2024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A0358-0130-DAB8-F770-1A186215D8A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0711121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1796</Words>
  <Application>Microsoft Office PowerPoint</Application>
  <PresentationFormat>On-screen Show (16:9)</PresentationFormat>
  <Paragraphs>370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Lato</vt:lpstr>
      <vt:lpstr>Wingdings</vt:lpstr>
      <vt:lpstr>Symbol</vt:lpstr>
      <vt:lpstr>Montserrat</vt:lpstr>
      <vt:lpstr>Focus</vt:lpstr>
      <vt:lpstr>RUSTikales Rust for beginners</vt:lpstr>
      <vt:lpstr>Plan for today</vt:lpstr>
      <vt:lpstr>Plan for today</vt:lpstr>
      <vt:lpstr>Plan for today</vt:lpstr>
      <vt:lpstr>Plan for today</vt:lpstr>
      <vt:lpstr>Plan for today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General Info</vt:lpstr>
      <vt:lpstr>General Info</vt:lpstr>
      <vt:lpstr>General Info</vt:lpstr>
      <vt:lpstr>General Info</vt:lpstr>
      <vt:lpstr>General Info</vt:lpstr>
      <vt:lpstr>General Info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12</cp:revision>
  <dcterms:modified xsi:type="dcterms:W3CDTF">2024-04-20T14:15:46Z</dcterms:modified>
</cp:coreProperties>
</file>