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2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82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331" r:id="rId17"/>
    <p:sldId id="33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4" r:id="rId36"/>
    <p:sldId id="29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2" r:id="rId64"/>
    <p:sldId id="324" r:id="rId65"/>
    <p:sldId id="325" r:id="rId66"/>
    <p:sldId id="329" r:id="rId67"/>
    <p:sldId id="326" r:id="rId68"/>
    <p:sldId id="327" r:id="rId69"/>
    <p:sldId id="328" r:id="rId70"/>
    <p:sldId id="330" r:id="rId7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42190-87B4-42CD-9E06-8495AA5167A0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DE8DA-9B71-4A99-B297-CC3D48920B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2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3A429D2-1402-443B-84A2-2FCD82AF0188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52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4288CD-B084-4B85-A01A-2AA2761376DD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07BD3A-A673-4564-87D3-514428F41E43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9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A9B8912-EBFE-4D90-8198-A8C4E94CF400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53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4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0269D0A-075E-4EB0-8886-171E078C8796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15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B066383-804D-4165-BE49-EE841EE88125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97919E3-4219-49E3-B0C2-4E01F6CC00B7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8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DF361F7-99C5-4D1D-AF3E-CA2F03DFFDF7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49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5E9E24B-7E5D-4154-8FC8-DF2A71A00B95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7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CAACF82-0D2D-4311-B4BF-451258A8E658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7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8EDF-E8BE-41B8-AC36-9DA59D54F43B}" type="datetime1">
              <a:rPr lang="de-DE" smtClean="0"/>
              <a:t>01.05.2024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128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advanced coders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Do lifetimes refer to memory locations? Do they refer to points in time?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When is cloning really necessary?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3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Do lifetimes refer to memory locations? Do they refer to points in time?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When is cloning really necessary?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How can we tell the compiler that our code would just work™️, if it wasn‘t for the Borrow Checker?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3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has a really strong macro system, allowing us to do all sorts of stuff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0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has a really strong macro system, allowing us to do all sorts of stuff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It‘s so powerful, it‘s turing-complete*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83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A9A2-A24C-829F-C8AB-1FE559E8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5637"/>
            <a:ext cx="5041270" cy="5606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8793BE-471E-77E2-3609-BF6744609620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</p:spTree>
    <p:extLst>
      <p:ext uri="{BB962C8B-B14F-4D97-AF65-F5344CB8AC3E}">
        <p14:creationId xmlns:p14="http://schemas.microsoft.com/office/powerpoint/2010/main" val="77749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A9A2-A24C-829F-C8AB-1FE559E8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5637"/>
            <a:ext cx="5041270" cy="56067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E832EA-55FF-3723-E6A1-202AE6FD8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06" y="2408488"/>
            <a:ext cx="1993188" cy="20410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8EA438-EFA2-DC49-C842-A7B094245C49}"/>
              </a:ext>
            </a:extLst>
          </p:cNvPr>
          <p:cNvSpPr txBox="1"/>
          <p:nvPr/>
        </p:nvSpPr>
        <p:spPr>
          <a:xfrm>
            <a:off x="7550350" y="441961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E2891D-E61C-0033-9A05-9E38EEB54A4E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</p:spTree>
    <p:extLst>
      <p:ext uri="{BB962C8B-B14F-4D97-AF65-F5344CB8AC3E}">
        <p14:creationId xmlns:p14="http://schemas.microsoft.com/office/powerpoint/2010/main" val="61326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A9A2-A24C-829F-C8AB-1FE559E8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5637"/>
            <a:ext cx="5041270" cy="56067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E2891D-E61C-0033-9A05-9E38EEB54A4E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31EF-6BD4-6738-B9F9-FD605A1A8122}"/>
              </a:ext>
            </a:extLst>
          </p:cNvPr>
          <p:cNvSpPr txBox="1"/>
          <p:nvPr/>
        </p:nvSpPr>
        <p:spPr>
          <a:xfrm>
            <a:off x="5879470" y="3899484"/>
            <a:ext cx="6003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de-DE" dirty="0">
                <a:solidFill>
                  <a:srgbClr val="00FF00"/>
                </a:solidFill>
              </a:rPr>
              <a:t>Proof that macros are turing complete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Macros can emulate BCT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BCT can emulate Cyclic Tag Systems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CTS can emulate Tag Systems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Turing Machines can be transformed into a TS (Minsky, 1961)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Rust macros can emulate TM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 Turing Complete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We could write a Rust compiler using Rust macros :^) </a:t>
            </a:r>
            <a:r>
              <a:rPr lang="de-DE" dirty="0">
                <a:solidFill>
                  <a:srgbClr val="FF0000"/>
                </a:solidFill>
              </a:rPr>
              <a:t>(please don‘t)</a:t>
            </a:r>
          </a:p>
        </p:txBody>
      </p:sp>
    </p:spTree>
    <p:extLst>
      <p:ext uri="{BB962C8B-B14F-4D97-AF65-F5344CB8AC3E}">
        <p14:creationId xmlns:p14="http://schemas.microsoft.com/office/powerpoint/2010/main" val="103843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B3E8D-2373-A8F3-0491-7B99717C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66" y="1424226"/>
            <a:ext cx="3941267" cy="40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437032-8B94-4B3C-4496-CE95B93C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633" y="1424226"/>
            <a:ext cx="1948301" cy="4009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6190C7-5811-88A0-AE06-4FD141ADE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68" y="2412767"/>
            <a:ext cx="2032463" cy="20324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9D7E4D3-8581-5222-0B1D-60B864395908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</p:spTree>
    <p:extLst>
      <p:ext uri="{BB962C8B-B14F-4D97-AF65-F5344CB8AC3E}">
        <p14:creationId xmlns:p14="http://schemas.microsoft.com/office/powerpoint/2010/main" val="416156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A9A2-A24C-829F-C8AB-1FE559E8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5637"/>
            <a:ext cx="5041270" cy="56067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2334AB-9925-A68C-5BFF-5E7BECD559E1}"/>
              </a:ext>
            </a:extLst>
          </p:cNvPr>
          <p:cNvSpPr/>
          <p:nvPr/>
        </p:nvSpPr>
        <p:spPr>
          <a:xfrm>
            <a:off x="1822079" y="2027184"/>
            <a:ext cx="3073512" cy="318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A3E43-F8FB-4930-FC67-2836A1807731}"/>
              </a:ext>
            </a:extLst>
          </p:cNvPr>
          <p:cNvSpPr/>
          <p:nvPr/>
        </p:nvSpPr>
        <p:spPr>
          <a:xfrm>
            <a:off x="1107081" y="5753917"/>
            <a:ext cx="3073512" cy="318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A8E39-138E-EBA8-B652-2CA400A11B26}"/>
              </a:ext>
            </a:extLst>
          </p:cNvPr>
          <p:cNvSpPr txBox="1"/>
          <p:nvPr/>
        </p:nvSpPr>
        <p:spPr>
          <a:xfrm>
            <a:off x="5879470" y="4351023"/>
            <a:ext cx="307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Downside: The Rust compiler has a </a:t>
            </a:r>
            <a:r>
              <a:rPr lang="de-DE" dirty="0">
                <a:solidFill>
                  <a:srgbClr val="00FF00"/>
                </a:solidFill>
              </a:rPr>
              <a:t>recursion limit </a:t>
            </a:r>
            <a:r>
              <a:rPr lang="de-DE" dirty="0">
                <a:solidFill>
                  <a:schemeClr val="bg1"/>
                </a:solidFill>
              </a:rPr>
              <a:t>on macros :^)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57533-6356-161A-92DB-AA53049768EA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397E28-6622-84C1-9908-B9BAE9578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70" y="2511757"/>
            <a:ext cx="5859467" cy="18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has a really strong macro system, allowing us to do all sorts of stuff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It‘s so powerful, it‘s turing-complete*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Allows us to work on Rust code itself as inputs and outputs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Code Generators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1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idiomatic code does not like </a:t>
            </a:r>
            <a:r>
              <a:rPr lang="de-DE" dirty="0">
                <a:solidFill>
                  <a:srgbClr val="FFFF00"/>
                </a:solidFill>
              </a:rPr>
              <a:t>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3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idiomatic code does not like </a:t>
            </a:r>
            <a:r>
              <a:rPr lang="de-DE" dirty="0">
                <a:solidFill>
                  <a:srgbClr val="FFFF00"/>
                </a:solidFill>
              </a:rPr>
              <a:t>for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Instead, we have powerful </a:t>
            </a:r>
            <a:r>
              <a:rPr lang="de-DE" dirty="0">
                <a:solidFill>
                  <a:srgbClr val="FFFF00"/>
                </a:solidFill>
              </a:rPr>
              <a:t>Iterators</a:t>
            </a:r>
            <a:r>
              <a:rPr lang="de-DE" dirty="0">
                <a:solidFill>
                  <a:schemeClr val="bg1"/>
                </a:solidFill>
              </a:rPr>
              <a:t> which we can work with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filter()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map()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6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idiomatic code does not like </a:t>
            </a:r>
            <a:r>
              <a:rPr lang="de-DE" dirty="0">
                <a:solidFill>
                  <a:srgbClr val="FFFF00"/>
                </a:solidFill>
              </a:rPr>
              <a:t>for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Instead, we have powerful </a:t>
            </a:r>
            <a:r>
              <a:rPr lang="de-DE" dirty="0">
                <a:solidFill>
                  <a:srgbClr val="FFFF00"/>
                </a:solidFill>
              </a:rPr>
              <a:t>Iterators</a:t>
            </a:r>
            <a:r>
              <a:rPr lang="de-DE" dirty="0">
                <a:solidFill>
                  <a:schemeClr val="bg1"/>
                </a:solidFill>
              </a:rPr>
              <a:t> which we can work with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Allows for </a:t>
            </a:r>
            <a:r>
              <a:rPr lang="de-DE" dirty="0">
                <a:solidFill>
                  <a:srgbClr val="FFFF00"/>
                </a:solidFill>
              </a:rPr>
              <a:t>lazy-evaluation</a:t>
            </a:r>
            <a:r>
              <a:rPr lang="de-DE" dirty="0">
                <a:solidFill>
                  <a:schemeClr val="bg1"/>
                </a:solidFill>
              </a:rPr>
              <a:t> and more optimizations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5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can we create systems working on the same data, using multiple threads?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Example: You have a list of </a:t>
            </a:r>
            <a:r>
              <a:rPr lang="de-DE" dirty="0">
                <a:solidFill>
                  <a:srgbClr val="FFFF00"/>
                </a:solidFill>
              </a:rPr>
              <a:t>1 billion elements</a:t>
            </a:r>
            <a:r>
              <a:rPr lang="de-DE" dirty="0">
                <a:solidFill>
                  <a:schemeClr val="bg1"/>
                </a:solidFill>
              </a:rPr>
              <a:t>, and want to concurrently work on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26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can we create systems working on the same data, using multiple threads?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we prevent </a:t>
            </a:r>
            <a:r>
              <a:rPr lang="de-DE" dirty="0">
                <a:solidFill>
                  <a:srgbClr val="FFFF00"/>
                </a:solidFill>
              </a:rPr>
              <a:t>race conditions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deadlocks</a:t>
            </a:r>
            <a:r>
              <a:rPr lang="de-DE" dirty="0">
                <a:solidFill>
                  <a:schemeClr val="bg1"/>
                </a:solidFill>
              </a:rPr>
              <a:t> without tanking performance?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7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can we find </a:t>
            </a:r>
            <a:r>
              <a:rPr lang="de-DE" dirty="0">
                <a:solidFill>
                  <a:srgbClr val="FFFF00"/>
                </a:solidFill>
              </a:rPr>
              <a:t>hotspots</a:t>
            </a:r>
            <a:r>
              <a:rPr lang="de-DE" dirty="0">
                <a:solidFill>
                  <a:schemeClr val="bg1"/>
                </a:solidFill>
              </a:rPr>
              <a:t> in our code?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885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can we find </a:t>
            </a:r>
            <a:r>
              <a:rPr lang="de-DE" dirty="0">
                <a:solidFill>
                  <a:srgbClr val="FFFF00"/>
                </a:solidFill>
              </a:rPr>
              <a:t>hotspots</a:t>
            </a:r>
            <a:r>
              <a:rPr lang="de-DE" dirty="0">
                <a:solidFill>
                  <a:schemeClr val="bg1"/>
                </a:solidFill>
              </a:rPr>
              <a:t> in our code?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we know if a certain implementation of a function is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8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27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 is no „single trick to beat them all“, everything has pros and cons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Technically, cloning also solves the Borrow Checker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13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 is no „single trick to beat them all“, everything has pros and cons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looking at the problems, you can extrapolate solutions to other programming languages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</a:t>
            </a:r>
            <a:r>
              <a:rPr lang="de-DE" dirty="0">
                <a:solidFill>
                  <a:srgbClr val="00FF00"/>
                </a:solidFill>
              </a:rPr>
              <a:t>procedural macros to do X</a:t>
            </a:r>
            <a:r>
              <a:rPr lang="de-DE" dirty="0">
                <a:solidFill>
                  <a:schemeClr val="bg1"/>
                </a:solidFill>
              </a:rPr>
              <a:t>, can </a:t>
            </a:r>
            <a:r>
              <a:rPr lang="de-DE" dirty="0">
                <a:solidFill>
                  <a:srgbClr val="FFFF00"/>
                </a:solidFill>
              </a:rPr>
              <a:t>Python do something similar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 Rust </a:t>
            </a:r>
            <a:r>
              <a:rPr lang="de-DE" dirty="0">
                <a:solidFill>
                  <a:srgbClr val="00FF00"/>
                </a:solidFill>
              </a:rPr>
              <a:t>Y is recommended for multithreading</a:t>
            </a:r>
            <a:r>
              <a:rPr lang="de-DE" dirty="0">
                <a:solidFill>
                  <a:schemeClr val="bg1"/>
                </a:solidFill>
              </a:rPr>
              <a:t>, does </a:t>
            </a:r>
            <a:r>
              <a:rPr lang="de-DE" dirty="0">
                <a:solidFill>
                  <a:srgbClr val="FFFF00"/>
                </a:solidFill>
              </a:rPr>
              <a:t>C++ also support that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</a:t>
            </a:r>
            <a:r>
              <a:rPr lang="de-DE" dirty="0">
                <a:solidFill>
                  <a:srgbClr val="00FF00"/>
                </a:solidFill>
              </a:rPr>
              <a:t>Rc&lt;T&gt;</a:t>
            </a:r>
            <a:r>
              <a:rPr lang="de-DE" dirty="0">
                <a:solidFill>
                  <a:schemeClr val="bg1"/>
                </a:solidFill>
              </a:rPr>
              <a:t>, that‘s basically </a:t>
            </a:r>
            <a:r>
              <a:rPr lang="de-DE" dirty="0">
                <a:solidFill>
                  <a:srgbClr val="FFFF00"/>
                </a:solidFill>
              </a:rPr>
              <a:t>what Java does internally</a:t>
            </a:r>
            <a:r>
              <a:rPr lang="de-DE" dirty="0">
                <a:solidFill>
                  <a:schemeClr val="bg1"/>
                </a:solidFill>
              </a:rPr>
              <a:t>!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Now we can also optimize our Java code 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375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session will follow the same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42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session will follow the same pattern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Try something that will not work (or at least takes a lot of effort) with what we know so far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159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session will follow the same pattern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Try something that will not work (or at least takes a lot of effort) with what we know so far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Introduce the problem, why does our initial attempt not work?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3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session will follow the same pattern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Try something that will not work (or at least takes a lot of effort) with what we know so far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Introduce the problem, why does our initial attempt not work?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What does Rust offer to solve the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01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Warning: I will now proceed to dump a semester worth of content into a single slide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46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873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variable, every literal, everything has a type which can‘t be changed once determined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inference allows us to omit the type annotation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67E3F6-4150-77E7-20F7-4A01C8ED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2926565"/>
            <a:ext cx="788780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5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variable, every literal, everything has a type which can‘t be changed once determined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Static typechecker will catch errors at compile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6A0CE3-4EF3-A0B3-C39B-A6364C9A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36" y="2874435"/>
            <a:ext cx="7336528" cy="30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76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variable, every literal, everything has a type which can‘t be changed once determined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Static typechecker will catch errors at compile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Compiled means machine code, which runs directly on your CPU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Faster than interpretation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68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44018-5B9F-8DDC-CCE3-19F15B55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47" y="2790450"/>
            <a:ext cx="5048105" cy="31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Recap on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31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17BD5-20A8-2AC8-9787-25D44026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76" y="2967563"/>
            <a:ext cx="5627648" cy="30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06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variable, every value, everything in Rust has </a:t>
            </a:r>
            <a:r>
              <a:rPr lang="de-DE" dirty="0">
                <a:solidFill>
                  <a:srgbClr val="00FF00"/>
                </a:solidFill>
              </a:rPr>
              <a:t>exactly one owner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Values are dropped when the owner is dropped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Variables are dropped at the end of the scope they are defined 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Ownership-Conflicts are resolved by </a:t>
            </a:r>
            <a:r>
              <a:rPr lang="de-DE" dirty="0">
                <a:solidFill>
                  <a:srgbClr val="00FF00"/>
                </a:solidFill>
              </a:rPr>
              <a:t>moving ownership</a:t>
            </a:r>
            <a:r>
              <a:rPr lang="de-DE" dirty="0">
                <a:solidFill>
                  <a:schemeClr val="bg1"/>
                </a:solidFill>
              </a:rPr>
              <a:t>, if the underlying value can‘t be copied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404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3989A-0B8B-DBC3-C114-DD341B04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91" y="1743800"/>
            <a:ext cx="7856017" cy="38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35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Way of not moving or copying data when it‘s not needed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Can be mutable </a:t>
            </a:r>
            <a:r>
              <a:rPr lang="de-DE" dirty="0">
                <a:solidFill>
                  <a:srgbClr val="00FF00"/>
                </a:solidFill>
              </a:rPr>
              <a:t>&amp;mut </a:t>
            </a:r>
            <a:r>
              <a:rPr lang="de-DE" dirty="0">
                <a:solidFill>
                  <a:schemeClr val="bg1"/>
                </a:solidFill>
              </a:rPr>
              <a:t>or immutable </a:t>
            </a:r>
            <a:r>
              <a:rPr lang="de-DE" dirty="0">
                <a:solidFill>
                  <a:srgbClr val="00FF00"/>
                </a:solidFill>
              </a:rPr>
              <a:t>&amp;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047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433F9-F02C-30FA-663B-00B6D03B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6" y="1743800"/>
            <a:ext cx="8095847" cy="41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2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Mechanism to guarantee memory safety at compile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0 mutable</a:t>
            </a:r>
            <a:r>
              <a:rPr lang="de-DE" dirty="0">
                <a:solidFill>
                  <a:schemeClr val="bg1"/>
                </a:solidFill>
              </a:rPr>
              <a:t> references to a value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infinite immutable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references 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 mutable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reference to a value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zero immutable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references 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more than 1 mutable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 to a value 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illegal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compiler error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must outlive original value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no dangling 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References only count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when they are used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Lifetimes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1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A303-E92B-FA4E-1BCF-BC262F4D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692211"/>
            <a:ext cx="967875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68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A303-E92B-FA4E-1BCF-BC262F4D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692211"/>
            <a:ext cx="9678751" cy="37152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0DAFEC-DE7B-25C7-7A8E-2C343A723061}"/>
              </a:ext>
            </a:extLst>
          </p:cNvPr>
          <p:cNvSpPr/>
          <p:nvPr/>
        </p:nvSpPr>
        <p:spPr>
          <a:xfrm>
            <a:off x="2130915" y="2360522"/>
            <a:ext cx="8733124" cy="2481367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38E00-FA49-E962-832A-866698DE64E7}"/>
              </a:ext>
            </a:extLst>
          </p:cNvPr>
          <p:cNvSpPr txBox="1"/>
          <p:nvPr/>
        </p:nvSpPr>
        <p:spPr>
          <a:xfrm>
            <a:off x="2130915" y="4976972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2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A303-E92B-FA4E-1BCF-BC262F4D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692211"/>
            <a:ext cx="9678751" cy="37152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A0BD52-2BB2-2A48-25F8-58C3A6E48FED}"/>
              </a:ext>
            </a:extLst>
          </p:cNvPr>
          <p:cNvSpPr/>
          <p:nvPr/>
        </p:nvSpPr>
        <p:spPr>
          <a:xfrm>
            <a:off x="2211478" y="2948639"/>
            <a:ext cx="8576025" cy="12567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DAFEC-DE7B-25C7-7A8E-2C343A723061}"/>
              </a:ext>
            </a:extLst>
          </p:cNvPr>
          <p:cNvSpPr/>
          <p:nvPr/>
        </p:nvSpPr>
        <p:spPr>
          <a:xfrm>
            <a:off x="2130915" y="2360522"/>
            <a:ext cx="8733124" cy="2481367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38E00-FA49-E962-832A-866698DE64E7}"/>
              </a:ext>
            </a:extLst>
          </p:cNvPr>
          <p:cNvSpPr txBox="1"/>
          <p:nvPr/>
        </p:nvSpPr>
        <p:spPr>
          <a:xfrm>
            <a:off x="2130915" y="4976972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</a:p>
          <a:p>
            <a:r>
              <a:rPr lang="de-DE" dirty="0">
                <a:solidFill>
                  <a:srgbClr val="FFFF00"/>
                </a:solidFill>
              </a:rPr>
              <a:t>Lifetime of mutable reference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92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A303-E92B-FA4E-1BCF-BC262F4D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692211"/>
            <a:ext cx="9678751" cy="37152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0DAFEC-DE7B-25C7-7A8E-2C343A723061}"/>
              </a:ext>
            </a:extLst>
          </p:cNvPr>
          <p:cNvSpPr/>
          <p:nvPr/>
        </p:nvSpPr>
        <p:spPr>
          <a:xfrm>
            <a:off x="2130915" y="2360522"/>
            <a:ext cx="8733124" cy="2481367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38E00-FA49-E962-832A-866698DE64E7}"/>
              </a:ext>
            </a:extLst>
          </p:cNvPr>
          <p:cNvSpPr txBox="1"/>
          <p:nvPr/>
        </p:nvSpPr>
        <p:spPr>
          <a:xfrm>
            <a:off x="2130915" y="4976972"/>
            <a:ext cx="44326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</a:p>
          <a:p>
            <a:r>
              <a:rPr lang="de-DE" dirty="0">
                <a:solidFill>
                  <a:srgbClr val="FFFF00"/>
                </a:solidFill>
              </a:rPr>
              <a:t>Lifetime of mutable reference</a:t>
            </a:r>
          </a:p>
          <a:p>
            <a:r>
              <a:rPr lang="de-DE" dirty="0">
                <a:solidFill>
                  <a:srgbClr val="FFFF00"/>
                </a:solidFill>
              </a:rPr>
              <a:t>Reference</a:t>
            </a:r>
            <a:r>
              <a:rPr lang="de-DE" dirty="0">
                <a:solidFill>
                  <a:schemeClr val="bg1"/>
                </a:solidFill>
              </a:rPr>
              <a:t> does not outlive </a:t>
            </a:r>
            <a:r>
              <a:rPr lang="de-DE" dirty="0">
                <a:solidFill>
                  <a:srgbClr val="00FF00"/>
                </a:solidFill>
              </a:rPr>
              <a:t>original</a:t>
            </a:r>
            <a:r>
              <a:rPr lang="de-DE" dirty="0">
                <a:solidFill>
                  <a:schemeClr val="bg1"/>
                </a:solidFill>
              </a:rPr>
              <a:t>, everything is okay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19600-19D9-F2E0-AD5A-7F157DF648FA}"/>
              </a:ext>
            </a:extLst>
          </p:cNvPr>
          <p:cNvSpPr/>
          <p:nvPr/>
        </p:nvSpPr>
        <p:spPr>
          <a:xfrm>
            <a:off x="2211478" y="2948639"/>
            <a:ext cx="8576025" cy="12567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68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Recap on Rust Basics</a:t>
            </a:r>
          </a:p>
          <a:p>
            <a:pPr>
              <a:buFont typeface="+mj-lt"/>
              <a:buAutoNum type="arabicPeriod"/>
            </a:pPr>
            <a:r>
              <a:rPr lang="de-DE" dirty="0"/>
              <a:t>General Info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238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6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AD022-A996-FC4D-E468-5CD8706A7774}"/>
              </a:ext>
            </a:extLst>
          </p:cNvPr>
          <p:cNvSpPr/>
          <p:nvPr/>
        </p:nvSpPr>
        <p:spPr>
          <a:xfrm>
            <a:off x="1997984" y="2126886"/>
            <a:ext cx="8827838" cy="3194358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3B77-D5EE-4281-1E75-B932444E9C3E}"/>
              </a:ext>
            </a:extLst>
          </p:cNvPr>
          <p:cNvSpPr txBox="1"/>
          <p:nvPr/>
        </p:nvSpPr>
        <p:spPr>
          <a:xfrm>
            <a:off x="1997984" y="5321244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1223818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AD022-A996-FC4D-E468-5CD8706A7774}"/>
              </a:ext>
            </a:extLst>
          </p:cNvPr>
          <p:cNvSpPr/>
          <p:nvPr/>
        </p:nvSpPr>
        <p:spPr>
          <a:xfrm>
            <a:off x="1997984" y="2126886"/>
            <a:ext cx="8827838" cy="3194358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3B77-D5EE-4281-1E75-B932444E9C3E}"/>
              </a:ext>
            </a:extLst>
          </p:cNvPr>
          <p:cNvSpPr txBox="1"/>
          <p:nvPr/>
        </p:nvSpPr>
        <p:spPr>
          <a:xfrm>
            <a:off x="1997984" y="5321244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FF00"/>
                </a:solidFill>
              </a:rPr>
              <a:t>Lifetime of mutable reference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C5110-50CC-6865-2091-C84B042B3457}"/>
              </a:ext>
            </a:extLst>
          </p:cNvPr>
          <p:cNvSpPr/>
          <p:nvPr/>
        </p:nvSpPr>
        <p:spPr>
          <a:xfrm>
            <a:off x="2219534" y="2690026"/>
            <a:ext cx="8576025" cy="253051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988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AD022-A996-FC4D-E468-5CD8706A7774}"/>
              </a:ext>
            </a:extLst>
          </p:cNvPr>
          <p:cNvSpPr/>
          <p:nvPr/>
        </p:nvSpPr>
        <p:spPr>
          <a:xfrm>
            <a:off x="1997984" y="2126886"/>
            <a:ext cx="8827838" cy="3194358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3B77-D5EE-4281-1E75-B932444E9C3E}"/>
              </a:ext>
            </a:extLst>
          </p:cNvPr>
          <p:cNvSpPr txBox="1"/>
          <p:nvPr/>
        </p:nvSpPr>
        <p:spPr>
          <a:xfrm>
            <a:off x="1997984" y="5321244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FF00"/>
                </a:solidFill>
              </a:rPr>
              <a:t>Lifetime of mutable reference</a:t>
            </a:r>
          </a:p>
          <a:p>
            <a:r>
              <a:rPr lang="de-DE" dirty="0">
                <a:solidFill>
                  <a:srgbClr val="FF0000"/>
                </a:solidFill>
              </a:rPr>
              <a:t>println creates an immutable 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C5110-50CC-6865-2091-C84B042B3457}"/>
              </a:ext>
            </a:extLst>
          </p:cNvPr>
          <p:cNvSpPr/>
          <p:nvPr/>
        </p:nvSpPr>
        <p:spPr>
          <a:xfrm>
            <a:off x="2219534" y="2690026"/>
            <a:ext cx="8576025" cy="253051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959A8-0CBE-8E2A-3AB9-6632DB8E13B5}"/>
              </a:ext>
            </a:extLst>
          </p:cNvPr>
          <p:cNvSpPr/>
          <p:nvPr/>
        </p:nvSpPr>
        <p:spPr>
          <a:xfrm>
            <a:off x="2271901" y="3951659"/>
            <a:ext cx="5881499" cy="65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086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AD022-A996-FC4D-E468-5CD8706A7774}"/>
              </a:ext>
            </a:extLst>
          </p:cNvPr>
          <p:cNvSpPr/>
          <p:nvPr/>
        </p:nvSpPr>
        <p:spPr>
          <a:xfrm>
            <a:off x="1997984" y="2126886"/>
            <a:ext cx="8827838" cy="3194358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3B77-D5EE-4281-1E75-B932444E9C3E}"/>
              </a:ext>
            </a:extLst>
          </p:cNvPr>
          <p:cNvSpPr txBox="1"/>
          <p:nvPr/>
        </p:nvSpPr>
        <p:spPr>
          <a:xfrm>
            <a:off x="1997984" y="5321244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FF00"/>
                </a:solidFill>
              </a:rPr>
              <a:t>Lifetime of mutable reference</a:t>
            </a:r>
          </a:p>
          <a:p>
            <a:r>
              <a:rPr lang="de-DE" dirty="0">
                <a:solidFill>
                  <a:srgbClr val="FF0000"/>
                </a:solidFill>
              </a:rPr>
              <a:t>println creates an immutable 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C5110-50CC-6865-2091-C84B042B3457}"/>
              </a:ext>
            </a:extLst>
          </p:cNvPr>
          <p:cNvSpPr/>
          <p:nvPr/>
        </p:nvSpPr>
        <p:spPr>
          <a:xfrm>
            <a:off x="2219534" y="2690026"/>
            <a:ext cx="8576025" cy="253051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959A8-0CBE-8E2A-3AB9-6632DB8E13B5}"/>
              </a:ext>
            </a:extLst>
          </p:cNvPr>
          <p:cNvSpPr/>
          <p:nvPr/>
        </p:nvSpPr>
        <p:spPr>
          <a:xfrm>
            <a:off x="2271901" y="3951659"/>
            <a:ext cx="5881499" cy="65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3E4AC-0DC6-6181-A67F-50423297EA0E}"/>
              </a:ext>
            </a:extLst>
          </p:cNvPr>
          <p:cNvSpPr txBox="1"/>
          <p:nvPr/>
        </p:nvSpPr>
        <p:spPr>
          <a:xfrm>
            <a:off x="5687810" y="5536687"/>
            <a:ext cx="433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Mutable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00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 overlap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Compilation error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75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8" y="1256796"/>
            <a:ext cx="4823664" cy="2210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E4D17-4F4D-B856-2B9F-EA62FFDB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4" y="3467035"/>
            <a:ext cx="9444772" cy="24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52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Take in parameters, and may return values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Overloading functions does not exist in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 default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284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User-created data types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 such, can be used everywhere where types are required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Variable types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 parameters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 fields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Made out of </a:t>
            </a:r>
            <a:r>
              <a:rPr lang="de-DE" dirty="0">
                <a:solidFill>
                  <a:srgbClr val="FFFF00"/>
                </a:solidFill>
              </a:rPr>
              <a:t>fields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Field names must be unique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Values of structs are called </a:t>
            </a:r>
            <a:r>
              <a:rPr lang="de-DE" dirty="0">
                <a:solidFill>
                  <a:srgbClr val="00FF00"/>
                </a:solidFill>
              </a:rPr>
              <a:t>instances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8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 a function with a given type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Used by calling </a:t>
            </a:r>
            <a:r>
              <a:rPr lang="de-DE" dirty="0">
                <a:solidFill>
                  <a:srgbClr val="00FF00"/>
                </a:solidFill>
              </a:rPr>
              <a:t>&lt;type_name&gt;::&lt;fn_name&gt;()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Vec::new() </a:t>
            </a:r>
            <a:r>
              <a:rPr lang="de-DE" dirty="0">
                <a:solidFill>
                  <a:schemeClr val="bg1"/>
                </a:solidFill>
              </a:rPr>
              <a:t>is different from </a:t>
            </a:r>
            <a:r>
              <a:rPr lang="de-DE" dirty="0">
                <a:solidFill>
                  <a:srgbClr val="FFFF00"/>
                </a:solidFill>
              </a:rPr>
              <a:t>String::new()</a:t>
            </a:r>
            <a:r>
              <a:rPr lang="de-DE" dirty="0">
                <a:solidFill>
                  <a:schemeClr val="bg1"/>
                </a:solidFill>
              </a:rPr>
              <a:t>, which is also different from </a:t>
            </a:r>
            <a:r>
              <a:rPr lang="de-DE" dirty="0">
                <a:solidFill>
                  <a:srgbClr val="FFFF00"/>
                </a:solidFill>
              </a:rPr>
              <a:t>new()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13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where the first parameter is one of </a:t>
            </a:r>
            <a:r>
              <a:rPr lang="de-DE" dirty="0">
                <a:solidFill>
                  <a:srgbClr val="FFFF00"/>
                </a:solidFill>
              </a:rPr>
              <a:t>self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&amp;self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&amp;mut self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Can be called on instances of structs using </a:t>
            </a:r>
            <a:r>
              <a:rPr lang="de-DE" dirty="0">
                <a:solidFill>
                  <a:srgbClr val="00FF00"/>
                </a:solidFill>
              </a:rPr>
              <a:t>&lt;instance&gt;.&lt;method_name&gt;()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67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14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are contracts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Implemented for a type by </a:t>
            </a:r>
            <a:r>
              <a:rPr lang="de-DE" dirty="0">
                <a:solidFill>
                  <a:srgbClr val="00FF00"/>
                </a:solidFill>
              </a:rPr>
              <a:t>impl &lt;trait_name&gt; for &lt;type_name&gt; { &lt;functions&gt; }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 us to generalize our code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Instead of requiring a specific type, we can accept anything that implements a given trait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3426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Enums</a:t>
            </a:r>
            <a:r>
              <a:rPr lang="de-DE" dirty="0">
                <a:solidFill>
                  <a:srgbClr val="FFFF00"/>
                </a:solidFill>
              </a:rPr>
              <a:t> enum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 values are part of </a:t>
            </a:r>
            <a:r>
              <a:rPr lang="de-DE" dirty="0">
                <a:solidFill>
                  <a:srgbClr val="00FF00"/>
                </a:solidFill>
              </a:rPr>
              <a:t>a finite set of Enum variants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Types of dog breeds is finite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Token types in a compiler is a finite, known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699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6"/>
            <a:ext cx="9385200" cy="424293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Enums</a:t>
            </a:r>
            <a:r>
              <a:rPr lang="de-DE" dirty="0">
                <a:solidFill>
                  <a:srgbClr val="FFFF00"/>
                </a:solidFill>
              </a:rPr>
              <a:t> enum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Pattern Matching</a:t>
            </a:r>
            <a:r>
              <a:rPr lang="de-DE" dirty="0">
                <a:solidFill>
                  <a:srgbClr val="FFFF00"/>
                </a:solidFill>
              </a:rPr>
              <a:t> match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match</a:t>
            </a:r>
            <a:r>
              <a:rPr lang="de-DE" dirty="0">
                <a:solidFill>
                  <a:schemeClr val="bg1"/>
                </a:solidFill>
              </a:rPr>
              <a:t> allows us to control the flow of the program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00FF00"/>
                </a:solidFill>
              </a:rPr>
              <a:t>if-else on steroids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Allows us to access the data behind enum variants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Allows us to bind values to variables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Very powerful, almost everything in Rust uses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7970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407709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Enums</a:t>
            </a:r>
            <a:r>
              <a:rPr lang="de-DE" dirty="0">
                <a:solidFill>
                  <a:srgbClr val="FFFF00"/>
                </a:solidFill>
              </a:rPr>
              <a:t> enum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Pattern Matching </a:t>
            </a:r>
            <a:r>
              <a:rPr lang="de-DE" dirty="0">
                <a:solidFill>
                  <a:srgbClr val="FFFF00"/>
                </a:solidFill>
              </a:rPr>
              <a:t>match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Generics </a:t>
            </a:r>
            <a:r>
              <a:rPr lang="de-DE" dirty="0">
                <a:solidFill>
                  <a:srgbClr val="FFFF00"/>
                </a:solidFill>
              </a:rPr>
              <a:t>&lt;T&gt;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 us to generalize our code by writing data structures and functions that work </a:t>
            </a:r>
            <a:r>
              <a:rPr lang="de-DE" dirty="0">
                <a:solidFill>
                  <a:srgbClr val="FFFF00"/>
                </a:solidFill>
              </a:rPr>
              <a:t>with any type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Can be restricted using trait boundaries </a:t>
            </a:r>
            <a:r>
              <a:rPr lang="de-DE" dirty="0">
                <a:solidFill>
                  <a:srgbClr val="FFFF00"/>
                </a:solidFill>
              </a:rPr>
              <a:t>&lt;T: Display + Debug&gt;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Most famous: </a:t>
            </a:r>
            <a:r>
              <a:rPr lang="de-DE" dirty="0">
                <a:solidFill>
                  <a:srgbClr val="00FF00"/>
                </a:solidFill>
              </a:rPr>
              <a:t>Option&lt;T&gt;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Result&lt;T, E&gt;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943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407709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Enums</a:t>
            </a:r>
            <a:r>
              <a:rPr lang="de-DE" dirty="0">
                <a:solidFill>
                  <a:srgbClr val="FFFF00"/>
                </a:solidFill>
              </a:rPr>
              <a:t> enum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Pattern Matching </a:t>
            </a:r>
            <a:r>
              <a:rPr lang="de-DE" dirty="0">
                <a:solidFill>
                  <a:srgbClr val="FFFF00"/>
                </a:solidFill>
              </a:rPr>
              <a:t>match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Generics </a:t>
            </a:r>
            <a:r>
              <a:rPr lang="de-DE" dirty="0">
                <a:solidFill>
                  <a:srgbClr val="FFFF00"/>
                </a:solidFill>
              </a:rPr>
              <a:t>&lt;T&gt;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89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137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 recommend cloning the repo, and doing regular pulls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Alternatively, Github also supports PDF rendering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Slides for the next session are always uploaded the weekend before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6490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Every session will be split into three parts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Recap of last session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New topics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Exercises at the end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61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Exercises and Code snippets in future slides will be colored coded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Green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0/3  We have covered the topic already, should be easy enough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1/3  We have just covered the topic, may be hard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2/3  Same as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but trickier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BF00FF"/>
                </a:solidFill>
                <a:sym typeface="Wingdings" panose="05000000000000000000" pitchFamily="2" charset="2"/>
              </a:rPr>
              <a:t>Purple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3/3  We have not covered the topic, but challenges are always fun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3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Exercises and Code snippets in future slides will be colored coded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Participation and Feedback is very important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program stands, but my goal is to teach you Rust the best I can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Don‘t understand something? Am I too fast? Did I make any mistake?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Just raise your hand, we can discuss a topic for a while!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Slides are more of a guideline, technical conversations are always appreciated 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68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139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So, what </a:t>
            </a:r>
            <a:r>
              <a:rPr lang="de-DE" i="1" dirty="0">
                <a:solidFill>
                  <a:schemeClr val="bg1"/>
                </a:solidFill>
                <a:sym typeface="Wingdings" panose="05000000000000000000" pitchFamily="2" charset="2"/>
              </a:rPr>
              <a:t>are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Lifetimes?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1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4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Do lifetimes refer to memory locations? Do they refer to points in time?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01.05.2024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137818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s" id="{EC4C77F5-468D-482A-8B72-13B1115A455E}" vid="{F1CF8C3C-195A-4352-BA77-4B821920FB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3559</Words>
  <Application>Microsoft Office PowerPoint</Application>
  <PresentationFormat>Widescreen</PresentationFormat>
  <Paragraphs>625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advanced coders</vt:lpstr>
      <vt:lpstr>Plan for today</vt:lpstr>
      <vt:lpstr>Plan for today</vt:lpstr>
      <vt:lpstr>Plan for today</vt:lpstr>
      <vt:lpstr>Plan for today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General Info</vt:lpstr>
      <vt:lpstr>General Info</vt:lpstr>
      <vt:lpstr>General Info</vt:lpstr>
      <vt:lpstr>General Info</vt:lpstr>
      <vt:lpstr>General Info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advanced coders</dc:title>
  <dc:creator>Philippe Felix Haupt</dc:creator>
  <cp:lastModifiedBy>Philippe Felix Haupt</cp:lastModifiedBy>
  <cp:revision>9</cp:revision>
  <dcterms:created xsi:type="dcterms:W3CDTF">2024-04-21T12:35:29Z</dcterms:created>
  <dcterms:modified xsi:type="dcterms:W3CDTF">2024-05-01T16:45:09Z</dcterms:modified>
</cp:coreProperties>
</file>