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</p:sldIdLst>
  <p:sldSz cy="5143500" cx="9144000"/>
  <p:notesSz cx="6858000" cy="9144000"/>
  <p:embeddedFontLst>
    <p:embeddedFont>
      <p:font typeface="Montserrat"/>
      <p:regular r:id="rId146"/>
      <p:bold r:id="rId147"/>
      <p:italic r:id="rId148"/>
      <p:boldItalic r:id="rId149"/>
    </p:embeddedFont>
    <p:embeddedFont>
      <p:font typeface="Lato"/>
      <p:regular r:id="rId150"/>
      <p:bold r:id="rId151"/>
      <p:italic r:id="rId152"/>
      <p:boldItalic r:id="rId1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font" Target="fonts/Lato-regular.fntdata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Montserrat-boldItalic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Montserrat-italic.fntdata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font" Target="fonts/Montserrat-bold.fntdata"/><Relationship Id="rId6" Type="http://schemas.openxmlformats.org/officeDocument/2006/relationships/slide" Target="slides/slide1.xml"/><Relationship Id="rId146" Type="http://schemas.openxmlformats.org/officeDocument/2006/relationships/font" Target="fonts/Montserrat-regular.fntdata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53" Type="http://schemas.openxmlformats.org/officeDocument/2006/relationships/font" Target="fonts/Lato-boldItalic.fntdata"/><Relationship Id="rId152" Type="http://schemas.openxmlformats.org/officeDocument/2006/relationships/font" Target="fonts/Lato-italic.fntdata"/><Relationship Id="rId151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4fbd6e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4fbd6e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54fbd6e5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54fbd6e5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a54fbd6e5e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a54fbd6e5e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a54fbd6e5e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a54fbd6e5e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54fbd6e5e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54fbd6e5e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54fbd6e5e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54fbd6e5e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a54fbd6e5e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a54fbd6e5e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54fbd6e5e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54fbd6e5e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a54fbd6e5e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a54fbd6e5e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a54fbd6e5e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a54fbd6e5e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a54fbd6e5e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a54fbd6e5e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a54fbd6e5e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a54fbd6e5e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54fbd6e5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54fbd6e5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a54fbd6e5e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a54fbd6e5e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a54fbd6e5e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a54fbd6e5e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54fbd6e5e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54fbd6e5e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a54fbd6e5e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a54fbd6e5e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a54fbd6e5e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a54fbd6e5e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a54fbd6e5e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a54fbd6e5e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a54fbd6e5e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a54fbd6e5e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a54fbd6e5e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a54fbd6e5e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a54fbd6e5e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a54fbd6e5e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a54fbd6e5e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a54fbd6e5e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fbd6e5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fbd6e5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a54fbd6e5e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a54fbd6e5e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a54fbd6e5e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a54fbd6e5e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a54fbd6e5e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a54fbd6e5e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a54fbd6e5e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a54fbd6e5e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a54fbd6e5e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a54fbd6e5e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a54fbd6e5e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a54fbd6e5e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a54fbd6e5e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a54fbd6e5e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a54fbd6e5e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a54fbd6e5e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a54fbd6e5e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a54fbd6e5e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a54fbd6e5e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a54fbd6e5e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4fbd6e5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4fbd6e5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a54fbd6e5e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a54fbd6e5e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a54fbd6e5e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a54fbd6e5e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a54fbd6e5e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a54fbd6e5e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a54fbd6e5e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a54fbd6e5e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a54fbd6e5e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a54fbd6e5e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a54fbd6e5e_0_1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a54fbd6e5e_0_1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a54fbd6e5e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a54fbd6e5e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a54fbd6e5e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a54fbd6e5e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a54fbd6e5e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a54fbd6e5e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a54fbd6e5e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a54fbd6e5e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54fbd6e5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54fbd6e5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a54fbd6e5e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a54fbd6e5e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4fbd6e5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54fbd6e5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54fbd6e5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54fbd6e5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54fbd6e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54fbd6e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54fbd6e5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54fbd6e5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4fbd6e5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4fbd6e5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4fbd6e5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4fbd6e5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54fbd6e5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54fbd6e5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54fbd6e5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54fbd6e5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54fbd6e5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54fbd6e5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54fbd6e5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54fbd6e5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54fbd6e5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54fbd6e5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54fbd6e5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54fbd6e5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54fbd6e5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54fbd6e5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54fbd6e5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54fbd6e5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54fbd6e5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54fbd6e5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54fbd6e5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54fbd6e5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4fbd6e5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4fbd6e5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54fbd6e5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54fbd6e5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54fbd6e5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54fbd6e5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54fbd6e5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54fbd6e5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54fbd6e5e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54fbd6e5e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54fbd6e5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54fbd6e5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54fbd6e5e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54fbd6e5e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a54fbd6e5e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a54fbd6e5e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54fbd6e5e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54fbd6e5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4fbd6e5e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4fbd6e5e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54fbd6e5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54fbd6e5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fbd6e5e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fbd6e5e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54fbd6e5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54fbd6e5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54fbd6e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54fbd6e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54fbd6e5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54fbd6e5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54fbd6e5e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54fbd6e5e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54fbd6e5e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54fbd6e5e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54fbd6e5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a54fbd6e5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54fbd6e5e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54fbd6e5e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a54fbd6e5e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a54fbd6e5e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54fbd6e5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54fbd6e5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54fbd6e5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a54fbd6e5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4fbd6e5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4fbd6e5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54fbd6e5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54fbd6e5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4fbd6e5e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4fbd6e5e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54fbd6e5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a54fbd6e5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54fbd6e5e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54fbd6e5e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54fbd6e5e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54fbd6e5e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54fbd6e5e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54fbd6e5e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54fbd6e5e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54fbd6e5e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a54fbd6e5e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a54fbd6e5e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54fbd6e5e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54fbd6e5e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a54fbd6e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a54fbd6e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fbd6e5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4fbd6e5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54fbd6e5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54fbd6e5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54fbd6e5e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54fbd6e5e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54fbd6e5e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54fbd6e5e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a54fbd6e5e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a54fbd6e5e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a54fbd6e5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a54fbd6e5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54fbd6e5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54fbd6e5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54fbd6e5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54fbd6e5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54fbd6e5e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54fbd6e5e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54fbd6e5e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54fbd6e5e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a54fbd6e5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a54fbd6e5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4fbd6e5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4fbd6e5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54fbd6e5e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a54fbd6e5e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54fbd6e5e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54fbd6e5e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a54fbd6e5e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a54fbd6e5e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54fbd6e5e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54fbd6e5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54fbd6e5e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54fbd6e5e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54fbd6e5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54fbd6e5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a54fbd6e5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a54fbd6e5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a54fbd6e5e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a54fbd6e5e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a54fbd6e5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a54fbd6e5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a54fbd6e5e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a54fbd6e5e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4fbd6e5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54fbd6e5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54fbd6e5e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54fbd6e5e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a54fbd6e5e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a54fbd6e5e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54fbd6e5e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54fbd6e5e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54fbd6e5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a54fbd6e5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a54fbd6e5e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a54fbd6e5e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a54fbd6e5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a54fbd6e5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a54fbd6e5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a54fbd6e5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a54fbd6e5e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a54fbd6e5e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a54fbd6e5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a54fbd6e5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a54fbd6e5e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a54fbd6e5e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4fbd6e5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4fbd6e5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54fbd6e5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54fbd6e5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a54fbd6e5e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a54fbd6e5e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a54fbd6e5e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a54fbd6e5e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a54fbd6e5e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a54fbd6e5e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a54fbd6e5e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a54fbd6e5e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a54fbd6e5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a54fbd6e5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54fbd6e5e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54fbd6e5e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a54fbd6e5e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a54fbd6e5e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a54fbd6e5e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a54fbd6e5e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a54fbd6e5e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a54fbd6e5e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drive.google.com/file/d/1CuAIMxF0S41MPKHSUIWF3T_DcVhDIGUY/view" TargetMode="External"/><Relationship Id="rId4" Type="http://schemas.openxmlformats.org/officeDocument/2006/relationships/image" Target="../media/image1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5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8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8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8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7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7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7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7.png"/><Relationship Id="rId4" Type="http://schemas.openxmlformats.org/officeDocument/2006/relationships/image" Target="../media/image29.gif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1006" name="Google Shape;100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7" name="Google Shape;1007;p112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112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1015" name="Google Shape;101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Google Shape;1016;p113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113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113"/>
          <p:cNvSpPr txBox="1"/>
          <p:nvPr/>
        </p:nvSpPr>
        <p:spPr>
          <a:xfrm>
            <a:off x="4844800" y="3851650"/>
            <a:ext cx="25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p1 down here anymore!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</a:t>
            </a:r>
            <a:r>
              <a:rPr lang="de"/>
              <a:t>Methods</a:t>
            </a:r>
            <a:endParaRPr/>
          </a:p>
        </p:txBody>
      </p:sp>
      <p:sp>
        <p:nvSpPr>
          <p:cNvPr id="1025" name="Google Shape;1025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39" name="Google Shape;1039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  <p:pic>
        <p:nvPicPr>
          <p:cNvPr id="1040" name="Google Shape;104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37" y="2108525"/>
            <a:ext cx="3309525" cy="27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47" name="Google Shape;1047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54" name="Google Shape;1054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55" name="Google Shape;10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62" name="Google Shape;1062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63" name="Google Shape;106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4" name="Google Shape;1064;p119"/>
          <p:cNvCxnSpPr/>
          <p:nvPr/>
        </p:nvCxnSpPr>
        <p:spPr>
          <a:xfrm flipH="1">
            <a:off x="3196175" y="3685875"/>
            <a:ext cx="1814400" cy="192600"/>
          </a:xfrm>
          <a:prstGeom prst="bentConnector3">
            <a:avLst>
              <a:gd fmla="val 10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5" name="Google Shape;1065;p119"/>
          <p:cNvSpPr txBox="1"/>
          <p:nvPr/>
        </p:nvSpPr>
        <p:spPr>
          <a:xfrm>
            <a:off x="5006100" y="3484250"/>
            <a:ext cx="258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Putting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name is kind of redundant, but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move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a built in keyword and is reserved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72" name="Google Shape;1072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79" name="Google Shape;1079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80" name="Google Shape;108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called by passing </a:t>
            </a:r>
            <a:r>
              <a:rPr lang="de">
                <a:solidFill>
                  <a:srgbClr val="00FF00"/>
                </a:solidFill>
              </a:rPr>
              <a:t>arguments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parameter you use in the declaration, you need to pass one argument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Order of arguments matches order of parameters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Google Shape;1086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87" name="Google Shape;1087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88" name="Google Shape;1088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22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0" name="Google Shape;1090;p122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6" name="Google Shape;1096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97" name="Google Shape;1097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98" name="Google Shape;1098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23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123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123"/>
          <p:cNvSpPr/>
          <p:nvPr/>
        </p:nvSpPr>
        <p:spPr>
          <a:xfrm>
            <a:off x="4396800" y="3981600"/>
            <a:ext cx="67200" cy="35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123"/>
          <p:cNvSpPr txBox="1"/>
          <p:nvPr/>
        </p:nvSpPr>
        <p:spPr>
          <a:xfrm>
            <a:off x="4441600" y="398160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some methods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09" name="Google Shape;1109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16" name="Google Shape;1116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17" name="Google Shape;111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24" name="Google Shape;1124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25" name="Google Shape;1125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6" name="Google Shape;1126;p126"/>
          <p:cNvCxnSpPr/>
          <p:nvPr/>
        </p:nvCxnSpPr>
        <p:spPr>
          <a:xfrm rot="10800000">
            <a:off x="2891350" y="2014700"/>
            <a:ext cx="1097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126"/>
          <p:cNvSpPr txBox="1"/>
          <p:nvPr/>
        </p:nvSpPr>
        <p:spPr>
          <a:xfrm>
            <a:off x="3912900" y="22924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balls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34" name="Google Shape;1134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35" name="Google Shape;113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6" name="Google Shape;1136;p127"/>
          <p:cNvCxnSpPr/>
          <p:nvPr/>
        </p:nvCxnSpPr>
        <p:spPr>
          <a:xfrm flipH="1">
            <a:off x="4719475" y="2543375"/>
            <a:ext cx="519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127"/>
          <p:cNvSpPr txBox="1"/>
          <p:nvPr/>
        </p:nvSpPr>
        <p:spPr>
          <a:xfrm>
            <a:off x="5239075" y="23238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list of balls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44" name="Google Shape;1144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45" name="Google Shape;114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128"/>
          <p:cNvSpPr/>
          <p:nvPr/>
        </p:nvSpPr>
        <p:spPr>
          <a:xfrm>
            <a:off x="4638700" y="3210950"/>
            <a:ext cx="71700" cy="98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128"/>
          <p:cNvSpPr txBox="1"/>
          <p:nvPr/>
        </p:nvSpPr>
        <p:spPr>
          <a:xfrm>
            <a:off x="4719475" y="34400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logic doesn’t change, except that we’re now iterating over a list of balls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54" name="Google Shape;1154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pic>
        <p:nvPicPr>
          <p:cNvPr id="1155" name="Google Shape;1155;p129" title="balls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55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62" name="Google Shape;1162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Time for exercises!</a:t>
            </a:r>
            <a:endParaRPr sz="11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69" name="Google Shape;116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131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6" name="Google Shape;1176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77" name="Google Shape;117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132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132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4" name="Google Shape;118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0" y="989575"/>
            <a:ext cx="6598275" cy="3931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6" name="Google Shape;1186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87" name="Google Shape;1187;p133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133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9" name="Google Shape;1189;p133"/>
          <p:cNvCxnSpPr/>
          <p:nvPr/>
        </p:nvCxnSpPr>
        <p:spPr>
          <a:xfrm rot="10800000">
            <a:off x="2781000" y="233310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0" name="Google Shape;1190;p133"/>
          <p:cNvSpPr txBox="1"/>
          <p:nvPr/>
        </p:nvSpPr>
        <p:spPr>
          <a:xfrm>
            <a:off x="4152000" y="2140650"/>
            <a:ext cx="32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fields must have unique names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97" name="Google Shape;1197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13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05" name="Google Shape;1205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3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7" name="Google Shape;1207;p135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14" name="Google Shape;1214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13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136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7" name="Google Shape;1217;p136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3" name="Google Shape;1223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24" name="Google Shape;122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3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6" name="Google Shape;1226;p137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137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8" name="Google Shape;1228;p137"/>
          <p:cNvCxnSpPr/>
          <p:nvPr/>
        </p:nvCxnSpPr>
        <p:spPr>
          <a:xfrm rot="10800000">
            <a:off x="4175050" y="2467425"/>
            <a:ext cx="6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9" name="Google Shape;1229;p137"/>
          <p:cNvSpPr txBox="1"/>
          <p:nvPr/>
        </p:nvSpPr>
        <p:spPr>
          <a:xfrm>
            <a:off x="4809800" y="2121075"/>
            <a:ext cx="336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return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 if the return value is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last expression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a function!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do that, you must also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semicolon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5" name="Google Shape;1235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36" name="Google Shape;1236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3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8" name="Google Shape;1238;p138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138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138"/>
          <p:cNvSpPr txBox="1"/>
          <p:nvPr/>
        </p:nvSpPr>
        <p:spPr>
          <a:xfrm>
            <a:off x="4879275" y="2398750"/>
            <a:ext cx="2756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1" name="Google Shape;1241;p138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48" name="Google Shape;1248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3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139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139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139"/>
          <p:cNvSpPr txBox="1"/>
          <p:nvPr/>
        </p:nvSpPr>
        <p:spPr>
          <a:xfrm>
            <a:off x="4879275" y="2398750"/>
            <a:ext cx="275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average age is 32+27+1=60/3=20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3" name="Google Shape;1253;p139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4" name="Google Shape;1254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25" y="4796850"/>
            <a:ext cx="1242425" cy="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61" name="Google Shape;1261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4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3" name="Google Shape;1263;p140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70" name="Google Shape;1270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141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2" name="Google Shape;1272;p141"/>
          <p:cNvCxnSpPr/>
          <p:nvPr/>
        </p:nvCxnSpPr>
        <p:spPr>
          <a:xfrm rot="10800000">
            <a:off x="3017050" y="2550875"/>
            <a:ext cx="5652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141"/>
          <p:cNvSpPr txBox="1"/>
          <p:nvPr/>
        </p:nvSpPr>
        <p:spPr>
          <a:xfrm>
            <a:off x="3364525" y="2856550"/>
            <a:ext cx="294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population is empty, we divide by 0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4" name="Google Shape;1274;p141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81" name="Google Shape;1281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142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3" name="Google Shape;1283;p142"/>
          <p:cNvCxnSpPr/>
          <p:nvPr/>
        </p:nvCxnSpPr>
        <p:spPr>
          <a:xfrm flipH="1">
            <a:off x="4222075" y="3588425"/>
            <a:ext cx="828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4" name="Google Shape;1284;p142"/>
          <p:cNvSpPr txBox="1"/>
          <p:nvPr/>
        </p:nvSpPr>
        <p:spPr>
          <a:xfrm>
            <a:off x="3429400" y="3088150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using an associated function means we could set inhuman ages and heights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5" name="Google Shape;1285;p142"/>
          <p:cNvCxnSpPr/>
          <p:nvPr/>
        </p:nvCxnSpPr>
        <p:spPr>
          <a:xfrm>
            <a:off x="5083100" y="3583800"/>
            <a:ext cx="46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142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2" name="Google Shape;1292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93" name="Google Shape;129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3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5" name="Google Shape;1295;p143"/>
          <p:cNvCxnSpPr/>
          <p:nvPr/>
        </p:nvCxnSpPr>
        <p:spPr>
          <a:xfrm>
            <a:off x="6116075" y="3782975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6" name="Google Shape;1296;p143"/>
          <p:cNvSpPr txBox="1"/>
          <p:nvPr/>
        </p:nvSpPr>
        <p:spPr>
          <a:xfrm>
            <a:off x="4837600" y="3428975"/>
            <a:ext cx="32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 add the same individual multiple times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143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04" name="Google Shape;1304;p14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5" name="Google Shape;130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12" name="Google Shape;1312;p14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3" name="Google Shape;1313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45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0" name="Google Shape;1320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21" name="Google Shape;1321;p14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2" name="Google Shape;1322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46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146"/>
          <p:cNvSpPr txBox="1"/>
          <p:nvPr/>
        </p:nvSpPr>
        <p:spPr>
          <a:xfrm>
            <a:off x="5256675" y="1337175"/>
            <a:ext cx="361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31" name="Google Shape;1331;p14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2" name="Google Shape;1332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47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4" name="Google Shape;1334;p147"/>
          <p:cNvSpPr txBox="1"/>
          <p:nvPr/>
        </p:nvSpPr>
        <p:spPr>
          <a:xfrm>
            <a:off x="5256675" y="1337175"/>
            <a:ext cx="36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0" name="Google Shape;1340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41" name="Google Shape;1341;p14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2" name="Google Shape;1342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48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4" name="Google Shape;1344;p148"/>
          <p:cNvSpPr txBox="1"/>
          <p:nvPr/>
        </p:nvSpPr>
        <p:spPr>
          <a:xfrm>
            <a:off x="5256675" y="1337175"/>
            <a:ext cx="361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0" name="Google Shape;1350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51" name="Google Shape;1351;p14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2" name="Google Shape;135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149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4" name="Google Shape;1354;p149"/>
          <p:cNvSpPr txBox="1"/>
          <p:nvPr/>
        </p:nvSpPr>
        <p:spPr>
          <a:xfrm>
            <a:off x="5256675" y="1337175"/>
            <a:ext cx="361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0" name="Google Shape;1360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61" name="Google Shape;1361;p15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2" name="Google Shape;1362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150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150"/>
          <p:cNvSpPr txBox="1"/>
          <p:nvPr/>
        </p:nvSpPr>
        <p:spPr>
          <a:xfrm>
            <a:off x="5256675" y="1337175"/>
            <a:ext cx="3615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calculate the size of D, we need the size of D! Recursive! Infinite!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5" name="Google Shape;1365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609" y="1452825"/>
            <a:ext cx="428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372" name="Google Shape;1372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50" y="1010925"/>
            <a:ext cx="616469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25" y="1010925"/>
            <a:ext cx="79872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51"/>
          <p:cNvSpPr txBox="1"/>
          <p:nvPr/>
        </p:nvSpPr>
        <p:spPr>
          <a:xfrm>
            <a:off x="455500" y="1809650"/>
            <a:ext cx="103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flipH="1" rot="10800000">
            <a:off x="5243550" y="2561375"/>
            <a:ext cx="5199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5472225" y="223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arguments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de"/>
              <a:t>Next time</a:t>
            </a:r>
            <a:endParaRPr/>
          </a:p>
        </p:txBody>
      </p:sp>
      <p:sp>
        <p:nvSpPr>
          <p:cNvPr id="1381" name="Google Shape;1381;p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Generic 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Result&lt;T, 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Option&lt;T&gt;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8"/>
          <p:cNvSpPr txBox="1"/>
          <p:nvPr/>
        </p:nvSpPr>
        <p:spPr>
          <a:xfrm>
            <a:off x="4961300" y="2695700"/>
            <a:ext cx="28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 flipH="1">
            <a:off x="5077825" y="3036225"/>
            <a:ext cx="2643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961300" y="2695700"/>
            <a:ext cx="297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we can assign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 flipH="1">
            <a:off x="3850225" y="2991425"/>
            <a:ext cx="29346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1617075"/>
            <a:ext cx="62388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0"/>
          <p:cNvCxnSpPr/>
          <p:nvPr/>
        </p:nvCxnSpPr>
        <p:spPr>
          <a:xfrm flipH="1" rot="10800000">
            <a:off x="5449650" y="2189375"/>
            <a:ext cx="363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0"/>
          <p:cNvSpPr txBox="1"/>
          <p:nvPr/>
        </p:nvSpPr>
        <p:spPr>
          <a:xfrm>
            <a:off x="4226500" y="2722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default arguments in Rust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991800" y="3712975"/>
            <a:ext cx="23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only do this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3"/>
          <p:cNvCxnSpPr/>
          <p:nvPr/>
        </p:nvCxnSpPr>
        <p:spPr>
          <a:xfrm rot="10800000">
            <a:off x="5575100" y="39054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does not support overloaded 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ever be a single function declaration with a given name in the module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2414700"/>
            <a:ext cx="57816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</a:t>
            </a:r>
            <a:r>
              <a:rPr lang="de" sz="1100"/>
              <a:t>familiar</a:t>
            </a:r>
            <a:r>
              <a:rPr lang="de" sz="1100"/>
              <a:t> with functions and some basic types, we can try to write our first real program:</a:t>
            </a:r>
            <a:endParaRPr sz="1100"/>
          </a:p>
        </p:txBody>
      </p:sp>
      <p:sp>
        <p:nvSpPr>
          <p:cNvPr id="313" name="Google Shape;313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 sz="1100"/>
          </a:p>
        </p:txBody>
      </p:sp>
      <p:sp>
        <p:nvSpPr>
          <p:cNvPr id="320" name="Google Shape;320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project called `ball_app`</a:t>
            </a:r>
            <a:endParaRPr sz="1100"/>
          </a:p>
        </p:txBody>
      </p:sp>
      <p:sp>
        <p:nvSpPr>
          <p:cNvPr id="327" name="Google Shape;327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34" name="Google Shape;334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42" name="Google Shape;342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39"/>
          <p:cNvCxnSpPr/>
          <p:nvPr/>
        </p:nvCxnSpPr>
        <p:spPr>
          <a:xfrm rot="10800000">
            <a:off x="1896725" y="2050525"/>
            <a:ext cx="6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9"/>
          <p:cNvSpPr txBox="1"/>
          <p:nvPr/>
        </p:nvSpPr>
        <p:spPr>
          <a:xfrm>
            <a:off x="2577725" y="1873525"/>
            <a:ext cx="52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loop, we never want to stop the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52" name="Google Shape;352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62" name="Google Shape;362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Google Shape;368;p41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74" name="Google Shape;374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9" name="Google Shape;379;p42"/>
          <p:cNvCxnSpPr>
            <a:stCxn id="380" idx="1"/>
          </p:cNvCxnSpPr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2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389" name="Google Shape;389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9" name="Google Shape;399;p43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folder called `balls`</a:t>
            </a:r>
            <a:endParaRPr sz="1100"/>
          </a:p>
        </p:txBody>
      </p:sp>
      <p:sp>
        <p:nvSpPr>
          <p:cNvPr id="405" name="Google Shape;405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4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4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44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1551700" y="4402550"/>
            <a:ext cx="64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sleep() freezes the application for the given duration, so we don’t eat 100% of the CPU,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we’re simulating 60 frames per second (we draw to the console 60 times per second)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44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sp>
        <p:nvSpPr>
          <p:cNvPr id="422" name="Google Shape;422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24" name="Google Shape;424;p45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 pretty, but it works :^)</a:t>
            </a:r>
            <a:endParaRPr sz="1100"/>
          </a:p>
        </p:txBody>
      </p:sp>
      <p:sp>
        <p:nvSpPr>
          <p:cNvPr id="430" name="Google Shape;430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32" name="Google Shape;432;p46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39" name="Google Shape;4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7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47" name="Google Shape;4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4092100" y="1181325"/>
            <a:ext cx="116400" cy="77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4965825" y="2364200"/>
            <a:ext cx="116400" cy="194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4235475" y="137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5082225" y="3141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</a:t>
            </a:r>
            <a:r>
              <a:rPr lang="de" sz="1100"/>
              <a:t>structured way, so we can easily generate and manage more balls?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66" name="Google Shape;466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structured way, so we can easily generate and manage more balls?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 answer is yes, we can!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Today, you’ll learn about structs, and how they make our small application more readable and extendable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73" name="Google Shape;473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0" name="Google Shape;480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Vector in Rust is also a struct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Vector has values: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7" name="Google Shape;487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94" name="Google Shape;494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fields, even 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simple Vector has three fields: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8" name="Google Shape;508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15" name="Google Shape;515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You access fields of a struct instance using the </a:t>
            </a:r>
            <a:r>
              <a:rPr lang="de" sz="1100">
                <a:solidFill>
                  <a:srgbClr val="00FF00"/>
                </a:solidFill>
              </a:rPr>
              <a:t>dot syntax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22" name="Google Shape;5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29" name="Google Shape;5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9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59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38" name="Google Shape;5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0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60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0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1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61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61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61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62" name="Google Shape;5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2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62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62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62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2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62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62"/>
          <p:cNvSpPr/>
          <p:nvPr/>
        </p:nvSpPr>
        <p:spPr>
          <a:xfrm rot="5400000">
            <a:off x="5620975" y="4220125"/>
            <a:ext cx="98700" cy="62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2"/>
          <p:cNvSpPr txBox="1"/>
          <p:nvPr/>
        </p:nvSpPr>
        <p:spPr>
          <a:xfrm>
            <a:off x="4562550" y="4500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field y of instance p2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77" name="Google Shape;577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84" name="Google Shape;584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1" name="Google Shape;591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8" name="Google Shape;598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599" name="Google Shape;5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06" name="Google Shape;606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607" name="Google Shape;6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67"/>
          <p:cNvCxnSpPr/>
          <p:nvPr/>
        </p:nvCxnSpPr>
        <p:spPr>
          <a:xfrm flipH="1">
            <a:off x="5758875" y="3905425"/>
            <a:ext cx="3942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67"/>
          <p:cNvSpPr txBox="1"/>
          <p:nvPr/>
        </p:nvSpPr>
        <p:spPr>
          <a:xfrm>
            <a:off x="6153075" y="36772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what this means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16" name="Google Shape;616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Using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>
                <a:solidFill>
                  <a:srgbClr val="00FF00"/>
                </a:solidFill>
              </a:rPr>
              <a:t>raits</a:t>
            </a:r>
            <a:r>
              <a:rPr lang="de"/>
              <a:t> we can tell Rust to not move the struct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23" name="Google Shape;62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30" name="Google Shape;6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70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70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3" name="Google Shape;633;p70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70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41" name="Google Shape;6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p71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71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4" name="Google Shape;644;p71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71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71"/>
          <p:cNvSpPr txBox="1"/>
          <p:nvPr/>
        </p:nvSpPr>
        <p:spPr>
          <a:xfrm>
            <a:off x="3818800" y="20127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derive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Copy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Clone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More on that later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53" name="Google Shape;653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0" name="Google Shape;660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7" name="Google Shape;667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74" name="Google Shape;674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When?</a:t>
            </a:r>
            <a:endParaRPr sz="1100"/>
          </a:p>
        </p:txBody>
      </p:sp>
      <p:sp>
        <p:nvSpPr>
          <p:cNvPr id="675" name="Google Shape;675;p75"/>
          <p:cNvSpPr/>
          <p:nvPr/>
        </p:nvSpPr>
        <p:spPr>
          <a:xfrm>
            <a:off x="5736425" y="2074550"/>
            <a:ext cx="519600" cy="313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82" name="Google Shape;682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83" name="Google Shape;68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90" name="Google Shape;690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91" name="Google Shape;69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5" y="2614713"/>
            <a:ext cx="1908925" cy="1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99" name="Google Shape;699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700" name="Google Shape;70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8"/>
          <p:cNvSpPr txBox="1"/>
          <p:nvPr/>
        </p:nvSpPr>
        <p:spPr>
          <a:xfrm>
            <a:off x="669250" y="2512000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get the size of a struct, we simply add the sizes of all fields together, but here we don’t know the size of field `p`!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= i32 + i32 +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08" name="Google Shape;708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09" name="Google Shape;70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16" name="Google Shape;716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17" name="Google Shape;71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Google Shape;718;p80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80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26" name="Google Shape;726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27" name="Google Shape;7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81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81"/>
          <p:cNvSpPr txBox="1"/>
          <p:nvPr/>
        </p:nvSpPr>
        <p:spPr>
          <a:xfrm>
            <a:off x="6296875" y="27046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0" name="Google Shape;730;p81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81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de">
                <a:solidFill>
                  <a:srgbClr val="FFFFFF"/>
                </a:solidFill>
              </a:rPr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Methods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38" name="Google Shape;738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39" name="Google Shape;73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82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82"/>
          <p:cNvSpPr txBox="1"/>
          <p:nvPr/>
        </p:nvSpPr>
        <p:spPr>
          <a:xfrm>
            <a:off x="6296875" y="270467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the size of a Box, it’s at most 8 bytes :) It does not care about the underlying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2" name="Google Shape;742;p82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82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0" name="Google Shape;750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7" name="Google Shape;757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64" name="Google Shape;764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71" name="Google Shape;771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can be implemented for any type using the keyword </a:t>
            </a:r>
            <a:r>
              <a:rPr lang="de" sz="1100">
                <a:solidFill>
                  <a:srgbClr val="00FF00"/>
                </a:solidFill>
              </a:rPr>
              <a:t>impl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78" name="Google Shape;77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85" name="Google Shape;7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6" name="Google Shape;786;p88"/>
          <p:cNvCxnSpPr>
            <a:stCxn id="787" idx="1"/>
          </p:cNvCxnSpPr>
          <p:nvPr/>
        </p:nvCxnSpPr>
        <p:spPr>
          <a:xfrm flipH="1">
            <a:off x="3617225" y="2241425"/>
            <a:ext cx="12276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8"/>
          <p:cNvSpPr txBox="1"/>
          <p:nvPr/>
        </p:nvSpPr>
        <p:spPr>
          <a:xfrm>
            <a:off x="4844825" y="154872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function defined in this bracket block is a function associated with Point and can be called using the syntax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Point::function_name()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Here, we define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Point::new()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94" name="Google Shape;79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5" name="Google Shape;795;p89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89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03" name="Google Shape;80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4" name="Google Shape;804;p90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90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6" name="Google Shape;806;p90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90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3" name="Google Shape;813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14" name="Google Shape;81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5" name="Google Shape;815;p91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91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7" name="Google Shape;817;p91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91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9" name="Google Shape;819;p91"/>
          <p:cNvCxnSpPr/>
          <p:nvPr/>
        </p:nvCxnSpPr>
        <p:spPr>
          <a:xfrm rot="10800000">
            <a:off x="5650350" y="3741475"/>
            <a:ext cx="6954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91"/>
          <p:cNvSpPr txBox="1"/>
          <p:nvPr/>
        </p:nvSpPr>
        <p:spPr>
          <a:xfrm>
            <a:off x="6144200" y="4080150"/>
            <a:ext cx="1509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x: x,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y: y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27" name="Google Shape;82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34" name="Google Shape;83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5" name="Google Shape;835;p93"/>
          <p:cNvCxnSpPr/>
          <p:nvPr/>
        </p:nvCxnSpPr>
        <p:spPr>
          <a:xfrm flipH="1">
            <a:off x="5204600" y="3788925"/>
            <a:ext cx="2361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93"/>
          <p:cNvSpPr txBox="1"/>
          <p:nvPr/>
        </p:nvSpPr>
        <p:spPr>
          <a:xfrm>
            <a:off x="5413825" y="3246800"/>
            <a:ext cx="330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new() is an associated function, we need to specify the type before, otherwise Rust wouldn’t know which new() to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43" name="Google Shape;84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9" name="Google Shape;849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50" name="Google Shape;85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95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95"/>
          <p:cNvSpPr txBox="1"/>
          <p:nvPr/>
        </p:nvSpPr>
        <p:spPr>
          <a:xfrm>
            <a:off x="6070450" y="9081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calls to associated functions are in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59" name="Google Shape;85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96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861;p96"/>
          <p:cNvSpPr txBox="1"/>
          <p:nvPr/>
        </p:nvSpPr>
        <p:spPr>
          <a:xfrm>
            <a:off x="6070450" y="908175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calls to a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ssociated functions are in this code snippet?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2" name="Google Shape;862;p96"/>
          <p:cNvSpPr/>
          <p:nvPr/>
        </p:nvSpPr>
        <p:spPr>
          <a:xfrm>
            <a:off x="2434350" y="2946600"/>
            <a:ext cx="8469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863;p96"/>
          <p:cNvSpPr/>
          <p:nvPr/>
        </p:nvSpPr>
        <p:spPr>
          <a:xfrm>
            <a:off x="2882375" y="40577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96"/>
          <p:cNvSpPr/>
          <p:nvPr/>
        </p:nvSpPr>
        <p:spPr>
          <a:xfrm>
            <a:off x="2882375" y="42818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96"/>
          <p:cNvSpPr/>
          <p:nvPr/>
        </p:nvSpPr>
        <p:spPr>
          <a:xfrm>
            <a:off x="2618025" y="4505925"/>
            <a:ext cx="14157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72" name="Google Shape;87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9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4" name="Google Shape;874;p9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81" name="Google Shape;88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8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98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4" name="Google Shape;884;p98"/>
          <p:cNvCxnSpPr/>
          <p:nvPr/>
        </p:nvCxnSpPr>
        <p:spPr>
          <a:xfrm flipH="1">
            <a:off x="3187100" y="1351575"/>
            <a:ext cx="16353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98"/>
          <p:cNvSpPr txBox="1"/>
          <p:nvPr/>
        </p:nvSpPr>
        <p:spPr>
          <a:xfrm>
            <a:off x="4822400" y="10558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only borrowing, we don’t need to take ownership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92" name="Google Shape;89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99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99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99"/>
          <p:cNvSpPr txBox="1"/>
          <p:nvPr/>
        </p:nvSpPr>
        <p:spPr>
          <a:xfrm>
            <a:off x="4499750" y="3457350"/>
            <a:ext cx="387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that function, and get the distance between p1 and p2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6" name="Google Shape;896;p99"/>
          <p:cNvCxnSpPr/>
          <p:nvPr/>
        </p:nvCxnSpPr>
        <p:spPr>
          <a:xfrm flipH="1">
            <a:off x="3572350" y="3717250"/>
            <a:ext cx="14427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03" name="Google Shape;90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00"/>
          <p:cNvSpPr/>
          <p:nvPr/>
        </p:nvSpPr>
        <p:spPr>
          <a:xfrm>
            <a:off x="2618025" y="4505925"/>
            <a:ext cx="23523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100"/>
          <p:cNvSpPr txBox="1"/>
          <p:nvPr/>
        </p:nvSpPr>
        <p:spPr>
          <a:xfrm>
            <a:off x="5037450" y="4440975"/>
            <a:ext cx="274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lot of typing, can this be shorter?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2" name="Google Shape;912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9" name="Google Shape;919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26" name="Google Shape;926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allow us to easily call associated functions on instances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They unlock the </a:t>
            </a:r>
            <a:r>
              <a:rPr lang="de">
                <a:solidFill>
                  <a:srgbClr val="00FF00"/>
                </a:solidFill>
              </a:rPr>
              <a:t>method call operator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33" name="Google Shape;93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40" name="Google Shape;940;p105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105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2" name="Google Shape;94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49" name="Google Shape;949;p106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106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1" name="Google Shape;951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06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106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60" name="Google Shape;960;p10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10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2" name="Google Shape;96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107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107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7"/>
          <p:cNvSpPr txBox="1"/>
          <p:nvPr/>
        </p:nvSpPr>
        <p:spPr>
          <a:xfrm>
            <a:off x="5586325" y="3305025"/>
            <a:ext cx="258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call operator: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we’re only passing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one argument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even though we defined </a:t>
            </a:r>
            <a:r>
              <a:rPr lang="de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two parameters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above!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first parameter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implicit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here p1 is passed as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6" name="Google Shape;966;p107"/>
          <p:cNvCxnSpPr/>
          <p:nvPr/>
        </p:nvCxnSpPr>
        <p:spPr>
          <a:xfrm flipH="1">
            <a:off x="3276825" y="3511150"/>
            <a:ext cx="23610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73" name="Google Shape;97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9" name="Google Shape;979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80" name="Google Shape;98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1" name="Google Shape;981;p109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109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89" name="Google Shape;98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0" name="Google Shape;990;p110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110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110"/>
          <p:cNvSpPr txBox="1"/>
          <p:nvPr/>
        </p:nvSpPr>
        <p:spPr>
          <a:xfrm>
            <a:off x="4885125" y="4219050"/>
            <a:ext cx="28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this line,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p1.x=3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p1.y=4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99" name="Google Shape;99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