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144000"/>
  <p:embeddedFontLst>
    <p:embeddedFont>
      <p:font typeface="Montserrat"/>
      <p:regular r:id="rId66"/>
      <p:bold r:id="rId67"/>
      <p:italic r:id="rId68"/>
      <p:boldItalic r:id="rId69"/>
    </p:embeddedFont>
    <p:embeddedFont>
      <p:font typeface="La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Italic.fntdata"/><Relationship Id="rId72" Type="http://schemas.openxmlformats.org/officeDocument/2006/relationships/font" Target="fonts/Lat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ato-bold.fntdata"/><Relationship Id="rId70" Type="http://schemas.openxmlformats.org/officeDocument/2006/relationships/font" Target="fonts/La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19d9db9a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19d9db9a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19d9db9a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19d9db9a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19d9db9af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19d9db9af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1bc8065f1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1bc8065f1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19d9db9a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19d9db9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19d9db9a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19d9db9a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19d9db9a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19d9db9a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19d9db9a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19d9db9a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19d9db9a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19d9db9a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919d9db9a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919d9db9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1bc8065f1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1bc8065f1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19d9db9a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19d9db9a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19d9db9a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19d9db9a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19d9db9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19d9db9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19d9db9a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19d9db9a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19d9db9a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19d9db9a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19d9db9a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19d9db9a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19d9db9a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19d9db9a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19d9db9a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919d9db9a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919d9db9a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19d9db9a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19d9db9af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19d9db9af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19d9db9a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19d9db9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19d9db9a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919d9db9a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919d9db9a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919d9db9a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19d9db9a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19d9db9a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19d9db9a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19d9db9a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919d9db9a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919d9db9a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919d9db9a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919d9db9a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19d9db9a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19d9db9a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19d9db9a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919d9db9a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19d9db9a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19d9db9a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919d9db9a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919d9db9a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19d9db9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19d9db9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19d9db9a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919d9db9a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19d9db9a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19d9db9a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919d9db9a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919d9db9a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919d9db9a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919d9db9a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919d9db9af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919d9db9af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19d9db9a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19d9db9a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919d9db9a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919d9db9a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19d9db9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19d9db9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19d9db9a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919d9db9a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919d9db9af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919d9db9af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1bc8065f1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1bc8065f1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919d9db9a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919d9db9a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919d9db9a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919d9db9a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919d9db9a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919d9db9a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919d9db9a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919d9db9a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919d9db9a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919d9db9a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919d9db9a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919d9db9a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19d9db9a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919d9db9a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919d9db9a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919d9db9a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919d9db9af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919d9db9af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19d9db9af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919d9db9af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1bc8065f1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1bc8065f1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919d9db9a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919d9db9af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19d9db9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19d9db9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1bc8065f1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1bc8065f1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1bc8065f1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bc8065f1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ust-lang.org/learn/" TargetMode="External"/><Relationship Id="rId4" Type="http://schemas.openxmlformats.org/officeDocument/2006/relationships/hyperlink" Target="https://doc.rust-lang.org/book/" TargetMode="External"/><Relationship Id="rId5" Type="http://schemas.openxmlformats.org/officeDocument/2006/relationships/hyperlink" Target="https://rustlings.cool/" TargetMode="External"/><Relationship Id="rId6" Type="http://schemas.openxmlformats.org/officeDocument/2006/relationships/hyperlink" Target="https://github.com/pfhaupt/progkur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code.visualstudio.com/" TargetMode="Externa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RUSTikales Rust for beginners</a:t>
            </a:r>
            <a:endParaRPr/>
          </a:p>
        </p:txBody>
      </p:sp>
      <p:sp>
        <p:nvSpPr>
          <p:cNvPr id="135" name="Google Shape;135;p13"/>
          <p:cNvSpPr txBox="1"/>
          <p:nvPr>
            <p:ph idx="1"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de" sz="520"/>
              <a:t>©Philippe </a:t>
            </a:r>
            <a:r>
              <a:rPr lang="de" sz="520"/>
              <a:t>Felix Haupt 2023</a:t>
            </a:r>
            <a:endParaRPr sz="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a:solidFill>
                <a:srgbClr val="FFFFFF"/>
              </a:solidFill>
            </a:endParaRPr>
          </a:p>
        </p:txBody>
      </p:sp>
      <p:sp>
        <p:nvSpPr>
          <p:cNvPr id="198" name="Google Shape;198;p2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sz="1300">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rust-analyzer</a:t>
            </a:r>
            <a:endParaRPr>
              <a:solidFill>
                <a:srgbClr val="FFFFFF"/>
              </a:solidFill>
            </a:endParaRPr>
          </a:p>
        </p:txBody>
      </p:sp>
      <p:sp>
        <p:nvSpPr>
          <p:cNvPr id="205" name="Google Shape;205;p2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211" name="Google Shape;21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Visual Studio Code</a:t>
            </a:r>
            <a:endParaRPr sz="1300">
              <a:solidFill>
                <a:srgbClr val="FFFFFF"/>
              </a:solidFill>
            </a:endParaRPr>
          </a:p>
          <a:p>
            <a:pPr indent="-298450" lvl="1" marL="914400" rtl="0" algn="l">
              <a:spcBef>
                <a:spcPts val="0"/>
              </a:spcBef>
              <a:spcAft>
                <a:spcPts val="0"/>
              </a:spcAft>
              <a:buClr>
                <a:srgbClr val="FFFFFF"/>
              </a:buClr>
              <a:buSzPts val="1100"/>
              <a:buAutoNum type="alphaLcPeriod"/>
            </a:pPr>
            <a:r>
              <a:rPr lang="de">
                <a:solidFill>
                  <a:srgbClr val="FFFFFF"/>
                </a:solidFill>
              </a:rPr>
              <a:t>rust-analyzer</a:t>
            </a:r>
            <a:endParaRPr>
              <a:solidFill>
                <a:srgbClr val="FFFFFF"/>
              </a:solidFill>
            </a:endParaRPr>
          </a:p>
          <a:p>
            <a:pPr indent="-311150" lvl="0" marL="457200" rtl="0" algn="l">
              <a:spcBef>
                <a:spcPts val="0"/>
              </a:spcBef>
              <a:spcAft>
                <a:spcPts val="0"/>
              </a:spcAft>
              <a:buClr>
                <a:srgbClr val="FFFFFF"/>
              </a:buClr>
              <a:buSzPts val="1300"/>
              <a:buAutoNum type="arabicPeriod"/>
            </a:pPr>
            <a:r>
              <a:rPr lang="de">
                <a:solidFill>
                  <a:srgbClr val="FFFFFF"/>
                </a:solidFill>
              </a:rPr>
              <a:t>General Info</a:t>
            </a:r>
            <a:endParaRPr>
              <a:solidFill>
                <a:srgbClr val="FFFFFF"/>
              </a:solidFill>
            </a:endParaRPr>
          </a:p>
        </p:txBody>
      </p:sp>
      <p:sp>
        <p:nvSpPr>
          <p:cNvPr id="212" name="Google Shape;212;p2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p:txBody>
      </p:sp>
      <p:sp>
        <p:nvSpPr>
          <p:cNvPr id="219" name="Google Shape;219;p2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25" name="Google Shape;225;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p:txBody>
      </p:sp>
      <p:sp>
        <p:nvSpPr>
          <p:cNvPr id="226" name="Google Shape;226;p2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32" name="Google Shape;23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p:txBody>
      </p:sp>
      <p:sp>
        <p:nvSpPr>
          <p:cNvPr id="233" name="Google Shape;233;p2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39" name="Google Shape;239;p28"/>
          <p:cNvSpPr txBox="1"/>
          <p:nvPr>
            <p:ph idx="1" type="body"/>
          </p:nvPr>
        </p:nvSpPr>
        <p:spPr>
          <a:xfrm>
            <a:off x="1297500" y="1567550"/>
            <a:ext cx="7473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a:p>
            <a:pPr indent="-311150" lvl="0" marL="457200" rtl="0" algn="l">
              <a:spcBef>
                <a:spcPts val="0"/>
              </a:spcBef>
              <a:spcAft>
                <a:spcPts val="0"/>
              </a:spcAft>
              <a:buSzPts val="1300"/>
              <a:buChar char="-"/>
            </a:pPr>
            <a:r>
              <a:rPr lang="de"/>
              <a:t>Your life will change forever soon, you will be learning the best language in the world!!!</a:t>
            </a:r>
            <a:endParaRPr/>
          </a:p>
          <a:p>
            <a:pPr indent="-298450" lvl="1" marL="914400" rtl="0" algn="l">
              <a:spcBef>
                <a:spcPts val="0"/>
              </a:spcBef>
              <a:spcAft>
                <a:spcPts val="0"/>
              </a:spcAft>
              <a:buSzPts val="1100"/>
              <a:buChar char="-"/>
            </a:pPr>
            <a:r>
              <a:rPr lang="de"/>
              <a:t>It’s memory safe!</a:t>
            </a:r>
            <a:endParaRPr/>
          </a:p>
          <a:p>
            <a:pPr indent="-298450" lvl="1" marL="914400" rtl="0" algn="l">
              <a:spcBef>
                <a:spcPts val="0"/>
              </a:spcBef>
              <a:spcAft>
                <a:spcPts val="0"/>
              </a:spcAft>
              <a:buSzPts val="1100"/>
              <a:buChar char="-"/>
            </a:pPr>
            <a:r>
              <a:rPr lang="de"/>
              <a:t>It’s statically typed!</a:t>
            </a:r>
            <a:endParaRPr/>
          </a:p>
          <a:p>
            <a:pPr indent="-298450" lvl="1" marL="914400" rtl="0" algn="l">
              <a:spcBef>
                <a:spcPts val="0"/>
              </a:spcBef>
              <a:spcAft>
                <a:spcPts val="0"/>
              </a:spcAft>
              <a:buSzPts val="1100"/>
              <a:buChar char="-"/>
            </a:pPr>
            <a:r>
              <a:rPr lang="de"/>
              <a:t>It’s fast!</a:t>
            </a:r>
            <a:endParaRPr/>
          </a:p>
          <a:p>
            <a:pPr indent="-298450" lvl="1" marL="914400" rtl="0" algn="l">
              <a:spcBef>
                <a:spcPts val="0"/>
              </a:spcBef>
              <a:spcAft>
                <a:spcPts val="0"/>
              </a:spcAft>
              <a:buSzPts val="1100"/>
              <a:buChar char="-"/>
            </a:pPr>
            <a:r>
              <a:rPr lang="de"/>
              <a:t>Zero Cost Abstraction!</a:t>
            </a:r>
            <a:endParaRPr/>
          </a:p>
        </p:txBody>
      </p:sp>
      <p:sp>
        <p:nvSpPr>
          <p:cNvPr id="240" name="Google Shape;240;p2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de"/>
              <a:t>Introduction</a:t>
            </a:r>
            <a:endParaRPr/>
          </a:p>
        </p:txBody>
      </p:sp>
      <p:sp>
        <p:nvSpPr>
          <p:cNvPr id="246" name="Google Shape;246;p29"/>
          <p:cNvSpPr txBox="1"/>
          <p:nvPr>
            <p:ph idx="1" type="body"/>
          </p:nvPr>
        </p:nvSpPr>
        <p:spPr>
          <a:xfrm>
            <a:off x="1297500" y="1567550"/>
            <a:ext cx="74733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Some small surveys so I get to know you better</a:t>
            </a:r>
            <a:endParaRPr/>
          </a:p>
          <a:p>
            <a:pPr indent="-298450" lvl="1" marL="914400" rtl="0" algn="l">
              <a:spcBef>
                <a:spcPts val="0"/>
              </a:spcBef>
              <a:spcAft>
                <a:spcPts val="0"/>
              </a:spcAft>
              <a:buSzPts val="1100"/>
              <a:buChar char="-"/>
            </a:pPr>
            <a:r>
              <a:rPr lang="de"/>
              <a:t>PINGO</a:t>
            </a:r>
            <a:endParaRPr/>
          </a:p>
          <a:p>
            <a:pPr indent="-311150" lvl="0" marL="457200" rtl="0" algn="l">
              <a:spcBef>
                <a:spcPts val="0"/>
              </a:spcBef>
              <a:spcAft>
                <a:spcPts val="0"/>
              </a:spcAft>
              <a:buSzPts val="1300"/>
              <a:buChar char="-"/>
            </a:pPr>
            <a:r>
              <a:rPr lang="de"/>
              <a:t>Welcome at the TU Dresden!</a:t>
            </a:r>
            <a:endParaRPr/>
          </a:p>
          <a:p>
            <a:pPr indent="-311150" lvl="0" marL="457200" rtl="0" algn="l">
              <a:spcBef>
                <a:spcPts val="0"/>
              </a:spcBef>
              <a:spcAft>
                <a:spcPts val="0"/>
              </a:spcAft>
              <a:buSzPts val="1300"/>
              <a:buChar char="-"/>
            </a:pPr>
            <a:r>
              <a:rPr lang="de"/>
              <a:t>Welcome in this Rust course!</a:t>
            </a:r>
            <a:endParaRPr/>
          </a:p>
          <a:p>
            <a:pPr indent="-311150" lvl="0" marL="457200" rtl="0" algn="l">
              <a:spcBef>
                <a:spcPts val="0"/>
              </a:spcBef>
              <a:spcAft>
                <a:spcPts val="0"/>
              </a:spcAft>
              <a:buSzPts val="1300"/>
              <a:buChar char="-"/>
            </a:pPr>
            <a:r>
              <a:rPr lang="de"/>
              <a:t>Your life will change forever soon, you will be learning the best language in the world!!!</a:t>
            </a:r>
            <a:endParaRPr/>
          </a:p>
          <a:p>
            <a:pPr indent="-311150" lvl="0" marL="457200" rtl="0" algn="l">
              <a:spcBef>
                <a:spcPts val="0"/>
              </a:spcBef>
              <a:spcAft>
                <a:spcPts val="0"/>
              </a:spcAft>
              <a:buSzPts val="1300"/>
              <a:buChar char="-"/>
            </a:pPr>
            <a:r>
              <a:rPr lang="de"/>
              <a:t>Well, not quite, but you’ll see once we get there</a:t>
            </a:r>
            <a:endParaRPr/>
          </a:p>
        </p:txBody>
      </p:sp>
      <p:cxnSp>
        <p:nvCxnSpPr>
          <p:cNvPr id="247" name="Google Shape;247;p29"/>
          <p:cNvCxnSpPr/>
          <p:nvPr/>
        </p:nvCxnSpPr>
        <p:spPr>
          <a:xfrm>
            <a:off x="1836025" y="2656250"/>
            <a:ext cx="6186300" cy="0"/>
          </a:xfrm>
          <a:prstGeom prst="straightConnector1">
            <a:avLst/>
          </a:prstGeom>
          <a:noFill/>
          <a:ln cap="flat" cmpd="sng" w="38100">
            <a:solidFill>
              <a:srgbClr val="FF0000"/>
            </a:solidFill>
            <a:prstDash val="solid"/>
            <a:round/>
            <a:headEnd len="med" w="med" type="none"/>
            <a:tailEnd len="med" w="med" type="none"/>
          </a:ln>
        </p:spPr>
      </p:cxnSp>
      <p:sp>
        <p:nvSpPr>
          <p:cNvPr id="248" name="Google Shape;248;p2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54" name="Google Shape;254;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5" name="Google Shape;255;p3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61" name="Google Shape;26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p:txBody>
      </p:sp>
      <p:sp>
        <p:nvSpPr>
          <p:cNvPr id="262" name="Google Shape;262;p3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1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68" name="Google Shape;268;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p:txBody>
      </p:sp>
      <p:sp>
        <p:nvSpPr>
          <p:cNvPr id="269" name="Google Shape;269;p3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75" name="Google Shape;27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p:txBody>
      </p:sp>
      <p:cxnSp>
        <p:nvCxnSpPr>
          <p:cNvPr id="276" name="Google Shape;276;p33"/>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sp>
        <p:nvSpPr>
          <p:cNvPr id="277" name="Google Shape;277;p3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83" name="Google Shape;28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p:txBody>
      </p:sp>
      <p:cxnSp>
        <p:nvCxnSpPr>
          <p:cNvPr id="284" name="Google Shape;284;p34"/>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285" name="Google Shape;285;p34"/>
          <p:cNvPicPr preferRelativeResize="0"/>
          <p:nvPr/>
        </p:nvPicPr>
        <p:blipFill>
          <a:blip r:embed="rId3">
            <a:alphaModFix/>
          </a:blip>
          <a:stretch>
            <a:fillRect/>
          </a:stretch>
        </p:blipFill>
        <p:spPr>
          <a:xfrm>
            <a:off x="5675125" y="1307847"/>
            <a:ext cx="1785601" cy="1785601"/>
          </a:xfrm>
          <a:prstGeom prst="rect">
            <a:avLst/>
          </a:prstGeom>
          <a:noFill/>
          <a:ln>
            <a:noFill/>
          </a:ln>
        </p:spPr>
      </p:pic>
      <p:sp>
        <p:nvSpPr>
          <p:cNvPr id="286" name="Google Shape;286;p3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292" name="Google Shape;292;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a:p>
        </p:txBody>
      </p:sp>
      <p:cxnSp>
        <p:nvCxnSpPr>
          <p:cNvPr id="293" name="Google Shape;293;p35"/>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294" name="Google Shape;294;p35"/>
          <p:cNvPicPr preferRelativeResize="0"/>
          <p:nvPr/>
        </p:nvPicPr>
        <p:blipFill>
          <a:blip r:embed="rId3">
            <a:alphaModFix/>
          </a:blip>
          <a:stretch>
            <a:fillRect/>
          </a:stretch>
        </p:blipFill>
        <p:spPr>
          <a:xfrm>
            <a:off x="5675125" y="1307847"/>
            <a:ext cx="1785601" cy="1785601"/>
          </a:xfrm>
          <a:prstGeom prst="rect">
            <a:avLst/>
          </a:prstGeom>
          <a:noFill/>
          <a:ln>
            <a:noFill/>
          </a:ln>
        </p:spPr>
      </p:pic>
      <p:sp>
        <p:nvSpPr>
          <p:cNvPr id="295" name="Google Shape;295;p3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01" name="Google Shape;30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For now, extensions and IDEs will help us through this mist of tools</a:t>
            </a:r>
            <a:endParaRPr>
              <a:solidFill>
                <a:srgbClr val="FFFFFF"/>
              </a:solidFill>
            </a:endParaRPr>
          </a:p>
        </p:txBody>
      </p:sp>
      <p:cxnSp>
        <p:nvCxnSpPr>
          <p:cNvPr id="302" name="Google Shape;302;p36"/>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303" name="Google Shape;303;p36"/>
          <p:cNvPicPr preferRelativeResize="0"/>
          <p:nvPr/>
        </p:nvPicPr>
        <p:blipFill>
          <a:blip r:embed="rId3">
            <a:alphaModFix/>
          </a:blip>
          <a:stretch>
            <a:fillRect/>
          </a:stretch>
        </p:blipFill>
        <p:spPr>
          <a:xfrm>
            <a:off x="5732525" y="1271450"/>
            <a:ext cx="1722875" cy="1722875"/>
          </a:xfrm>
          <a:prstGeom prst="rect">
            <a:avLst/>
          </a:prstGeom>
          <a:noFill/>
          <a:ln>
            <a:noFill/>
          </a:ln>
        </p:spPr>
      </p:pic>
      <p:cxnSp>
        <p:nvCxnSpPr>
          <p:cNvPr id="304" name="Google Shape;304;p36"/>
          <p:cNvCxnSpPr/>
          <p:nvPr/>
        </p:nvCxnSpPr>
        <p:spPr>
          <a:xfrm>
            <a:off x="1825325" y="1950500"/>
            <a:ext cx="2502300" cy="1427700"/>
          </a:xfrm>
          <a:prstGeom prst="straightConnector1">
            <a:avLst/>
          </a:prstGeom>
          <a:noFill/>
          <a:ln cap="flat" cmpd="sng" w="38100">
            <a:solidFill>
              <a:srgbClr val="FF0000"/>
            </a:solidFill>
            <a:prstDash val="solid"/>
            <a:round/>
            <a:headEnd len="med" w="med" type="none"/>
            <a:tailEnd len="med" w="med" type="none"/>
          </a:ln>
        </p:spPr>
      </p:cxnSp>
      <p:cxnSp>
        <p:nvCxnSpPr>
          <p:cNvPr id="305" name="Google Shape;305;p36"/>
          <p:cNvCxnSpPr/>
          <p:nvPr/>
        </p:nvCxnSpPr>
        <p:spPr>
          <a:xfrm flipH="1" rot="10800000">
            <a:off x="1777200" y="1891625"/>
            <a:ext cx="2587800" cy="1539900"/>
          </a:xfrm>
          <a:prstGeom prst="straightConnector1">
            <a:avLst/>
          </a:prstGeom>
          <a:noFill/>
          <a:ln cap="flat" cmpd="sng" w="38100">
            <a:solidFill>
              <a:srgbClr val="FF0000"/>
            </a:solidFill>
            <a:prstDash val="solid"/>
            <a:round/>
            <a:headEnd len="med" w="med" type="none"/>
            <a:tailEnd len="med" w="med" type="none"/>
          </a:ln>
        </p:spPr>
      </p:cxnSp>
      <p:sp>
        <p:nvSpPr>
          <p:cNvPr id="306" name="Google Shape;306;p3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12" name="Google Shape;312;p37"/>
          <p:cNvSpPr txBox="1"/>
          <p:nvPr>
            <p:ph idx="1" type="body"/>
          </p:nvPr>
        </p:nvSpPr>
        <p:spPr>
          <a:xfrm>
            <a:off x="1297500" y="1567550"/>
            <a:ext cx="70389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working with the Rust compiler `rustc`</a:t>
            </a:r>
            <a:endParaRPr/>
          </a:p>
          <a:p>
            <a:pPr indent="-311150" lvl="0" marL="457200" rtl="0" algn="l">
              <a:spcBef>
                <a:spcPts val="0"/>
              </a:spcBef>
              <a:spcAft>
                <a:spcPts val="0"/>
              </a:spcAft>
              <a:buSzPts val="1300"/>
              <a:buChar char="-"/>
            </a:pPr>
            <a:r>
              <a:rPr lang="de"/>
              <a:t>working with the Rust tool `cargo`</a:t>
            </a:r>
            <a:endParaRPr/>
          </a:p>
          <a:p>
            <a:pPr indent="-298450" lvl="1" marL="914400" rtl="0" algn="l">
              <a:spcBef>
                <a:spcPts val="0"/>
              </a:spcBef>
              <a:spcAft>
                <a:spcPts val="0"/>
              </a:spcAft>
              <a:buSzPts val="1100"/>
              <a:buChar char="-"/>
            </a:pPr>
            <a:r>
              <a:rPr lang="de"/>
              <a:t>`cargo init`</a:t>
            </a:r>
            <a:endParaRPr/>
          </a:p>
          <a:p>
            <a:pPr indent="-298450" lvl="1" marL="914400" rtl="0" algn="l">
              <a:spcBef>
                <a:spcPts val="0"/>
              </a:spcBef>
              <a:spcAft>
                <a:spcPts val="0"/>
              </a:spcAft>
              <a:buSzPts val="1100"/>
              <a:buChar char="-"/>
            </a:pPr>
            <a:r>
              <a:rPr lang="de"/>
              <a:t>`cargo build`</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`cargo fmt`</a:t>
            </a:r>
            <a:endParaRPr/>
          </a:p>
          <a:p>
            <a:pPr indent="-298450" lvl="1" marL="914400" rtl="0" algn="l">
              <a:spcBef>
                <a:spcPts val="0"/>
              </a:spcBef>
              <a:spcAft>
                <a:spcPts val="0"/>
              </a:spcAft>
              <a:buSzPts val="1100"/>
              <a:buChar char="-"/>
            </a:pPr>
            <a:r>
              <a:rPr lang="de"/>
              <a:t>`cargo clippy`</a:t>
            </a:r>
            <a:endParaRPr/>
          </a:p>
          <a:p>
            <a:pPr indent="-298450" lvl="1" marL="914400" rtl="0" algn="l">
              <a:spcBef>
                <a:spcPts val="0"/>
              </a:spcBef>
              <a:spcAft>
                <a:spcPts val="0"/>
              </a:spcAft>
              <a:buSzPts val="1100"/>
              <a:buChar char="-"/>
            </a:pPr>
            <a:r>
              <a:rPr lang="de"/>
              <a:t>`cargo test`</a:t>
            </a:r>
            <a:endParaRPr/>
          </a:p>
          <a:p>
            <a:pPr indent="-298450" lvl="1" marL="914400" rtl="0" algn="l">
              <a:spcBef>
                <a:spcPts val="0"/>
              </a:spcBef>
              <a:spcAft>
                <a:spcPts val="0"/>
              </a:spcAft>
              <a:buSzPts val="1100"/>
              <a:buChar char="-"/>
            </a:pPr>
            <a:r>
              <a:rPr lang="de"/>
              <a:t>`cargo install`</a:t>
            </a:r>
            <a:endParaRPr/>
          </a:p>
          <a:p>
            <a:pPr indent="-311150" lvl="0" marL="457200" rtl="0" algn="l">
              <a:spcBef>
                <a:spcPts val="0"/>
              </a:spcBef>
              <a:spcAft>
                <a:spcPts val="0"/>
              </a:spcAft>
              <a:buSzPts val="13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For now, extensions and IDEs will help us through this mist of tools, most notably:</a:t>
            </a:r>
            <a:endParaRPr>
              <a:solidFill>
                <a:srgbClr val="FFFFFF"/>
              </a:solidFill>
            </a:endParaRPr>
          </a:p>
          <a:p>
            <a:pPr indent="-298450" lvl="1" marL="914400" rtl="0" algn="l">
              <a:spcBef>
                <a:spcPts val="0"/>
              </a:spcBef>
              <a:spcAft>
                <a:spcPts val="0"/>
              </a:spcAft>
              <a:buClr>
                <a:srgbClr val="FFFFFF"/>
              </a:buClr>
              <a:buSzPts val="1100"/>
              <a:buChar char="-"/>
            </a:pPr>
            <a:r>
              <a:rPr lang="de">
                <a:solidFill>
                  <a:srgbClr val="FFFFFF"/>
                </a:solidFill>
              </a:rPr>
              <a:t>Visual Studio Code + rust-analyzer</a:t>
            </a:r>
            <a:endParaRPr>
              <a:solidFill>
                <a:srgbClr val="FFFFFF"/>
              </a:solidFill>
            </a:endParaRPr>
          </a:p>
          <a:p>
            <a:pPr indent="-298450" lvl="1" marL="914400" rtl="0" algn="l">
              <a:spcBef>
                <a:spcPts val="0"/>
              </a:spcBef>
              <a:spcAft>
                <a:spcPts val="0"/>
              </a:spcAft>
              <a:buClr>
                <a:srgbClr val="FFFFFF"/>
              </a:buClr>
              <a:buSzPts val="1100"/>
              <a:buChar char="-"/>
            </a:pPr>
            <a:r>
              <a:rPr lang="de">
                <a:solidFill>
                  <a:srgbClr val="FFFFFF"/>
                </a:solidFill>
              </a:rPr>
              <a:t>CLion   ← JetBrains Student Pack, free ultimate version!</a:t>
            </a:r>
            <a:endParaRPr>
              <a:solidFill>
                <a:srgbClr val="FFFFFF"/>
              </a:solidFill>
            </a:endParaRPr>
          </a:p>
        </p:txBody>
      </p:sp>
      <p:cxnSp>
        <p:nvCxnSpPr>
          <p:cNvPr id="313" name="Google Shape;313;p37"/>
          <p:cNvCxnSpPr/>
          <p:nvPr/>
        </p:nvCxnSpPr>
        <p:spPr>
          <a:xfrm flipH="1" rot="10800000">
            <a:off x="1814650" y="1768550"/>
            <a:ext cx="2812500" cy="16200"/>
          </a:xfrm>
          <a:prstGeom prst="straightConnector1">
            <a:avLst/>
          </a:prstGeom>
          <a:noFill/>
          <a:ln cap="flat" cmpd="sng" w="38100">
            <a:solidFill>
              <a:srgbClr val="FF0000"/>
            </a:solidFill>
            <a:prstDash val="solid"/>
            <a:round/>
            <a:headEnd len="med" w="med" type="none"/>
            <a:tailEnd len="med" w="med" type="none"/>
          </a:ln>
        </p:spPr>
      </p:cxnSp>
      <p:pic>
        <p:nvPicPr>
          <p:cNvPr id="314" name="Google Shape;314;p37"/>
          <p:cNvPicPr preferRelativeResize="0"/>
          <p:nvPr/>
        </p:nvPicPr>
        <p:blipFill>
          <a:blip r:embed="rId3">
            <a:alphaModFix/>
          </a:blip>
          <a:stretch>
            <a:fillRect/>
          </a:stretch>
        </p:blipFill>
        <p:spPr>
          <a:xfrm>
            <a:off x="5732525" y="1271450"/>
            <a:ext cx="1722875" cy="1722875"/>
          </a:xfrm>
          <a:prstGeom prst="rect">
            <a:avLst/>
          </a:prstGeom>
          <a:noFill/>
          <a:ln>
            <a:noFill/>
          </a:ln>
        </p:spPr>
      </p:pic>
      <p:cxnSp>
        <p:nvCxnSpPr>
          <p:cNvPr id="315" name="Google Shape;315;p37"/>
          <p:cNvCxnSpPr/>
          <p:nvPr/>
        </p:nvCxnSpPr>
        <p:spPr>
          <a:xfrm>
            <a:off x="1825325" y="1950500"/>
            <a:ext cx="2502300" cy="1427700"/>
          </a:xfrm>
          <a:prstGeom prst="straightConnector1">
            <a:avLst/>
          </a:prstGeom>
          <a:noFill/>
          <a:ln cap="flat" cmpd="sng" w="38100">
            <a:solidFill>
              <a:srgbClr val="FF0000"/>
            </a:solidFill>
            <a:prstDash val="solid"/>
            <a:round/>
            <a:headEnd len="med" w="med" type="none"/>
            <a:tailEnd len="med" w="med" type="none"/>
          </a:ln>
        </p:spPr>
      </p:cxnSp>
      <p:cxnSp>
        <p:nvCxnSpPr>
          <p:cNvPr id="316" name="Google Shape;316;p37"/>
          <p:cNvCxnSpPr/>
          <p:nvPr/>
        </p:nvCxnSpPr>
        <p:spPr>
          <a:xfrm flipH="1" rot="10800000">
            <a:off x="1777200" y="1891625"/>
            <a:ext cx="2587800" cy="1539900"/>
          </a:xfrm>
          <a:prstGeom prst="straightConnector1">
            <a:avLst/>
          </a:prstGeom>
          <a:noFill/>
          <a:ln cap="flat" cmpd="sng" w="38100">
            <a:solidFill>
              <a:srgbClr val="FF0000"/>
            </a:solidFill>
            <a:prstDash val="solid"/>
            <a:round/>
            <a:headEnd len="med" w="med" type="none"/>
            <a:tailEnd len="med" w="med" type="none"/>
          </a:ln>
        </p:spPr>
      </p:cxnSp>
      <p:sp>
        <p:nvSpPr>
          <p:cNvPr id="317" name="Google Shape;317;p3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23" name="Google Shape;323;p38"/>
          <p:cNvSpPr txBox="1"/>
          <p:nvPr>
            <p:ph idx="1" type="body"/>
          </p:nvPr>
        </p:nvSpPr>
        <p:spPr>
          <a:xfrm>
            <a:off x="1115050" y="1022175"/>
            <a:ext cx="42978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24" name="Google Shape;324;p38"/>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pic>
        <p:nvPicPr>
          <p:cNvPr id="325" name="Google Shape;325;p38"/>
          <p:cNvPicPr preferRelativeResize="0"/>
          <p:nvPr/>
        </p:nvPicPr>
        <p:blipFill>
          <a:blip r:embed="rId3">
            <a:alphaModFix/>
          </a:blip>
          <a:stretch>
            <a:fillRect/>
          </a:stretch>
        </p:blipFill>
        <p:spPr>
          <a:xfrm>
            <a:off x="3962800" y="1118375"/>
            <a:ext cx="748500" cy="748500"/>
          </a:xfrm>
          <a:prstGeom prst="rect">
            <a:avLst/>
          </a:prstGeom>
          <a:noFill/>
          <a:ln>
            <a:noFill/>
          </a:ln>
        </p:spPr>
      </p:pic>
      <p:cxnSp>
        <p:nvCxnSpPr>
          <p:cNvPr id="326" name="Google Shape;326;p38"/>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27" name="Google Shape;327;p38"/>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28" name="Google Shape;328;p38"/>
          <p:cNvSpPr txBox="1"/>
          <p:nvPr/>
        </p:nvSpPr>
        <p:spPr>
          <a:xfrm>
            <a:off x="1297500" y="3019825"/>
            <a:ext cx="70614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a:t>
            </a:r>
            <a:r>
              <a:rPr lang="de">
                <a:solidFill>
                  <a:schemeClr val="lt1"/>
                </a:solidFill>
                <a:latin typeface="Lato"/>
                <a:ea typeface="Lato"/>
                <a:cs typeface="Lato"/>
                <a:sym typeface="Lato"/>
              </a:rPr>
              <a:t> (Borrow Checking and Lifetimes)</a:t>
            </a:r>
            <a:endParaRPr>
              <a:solidFill>
                <a:schemeClr val="lt1"/>
              </a:solidFill>
              <a:latin typeface="Lato"/>
              <a:ea typeface="Lato"/>
              <a:cs typeface="Lato"/>
              <a:sym typeface="Lato"/>
            </a:endParaRPr>
          </a:p>
        </p:txBody>
      </p:sp>
      <p:sp>
        <p:nvSpPr>
          <p:cNvPr id="329" name="Google Shape;329;p3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cxnSp>
        <p:nvCxnSpPr>
          <p:cNvPr id="330" name="Google Shape;330;p38"/>
          <p:cNvCxnSpPr>
            <a:endCxn id="331" idx="0"/>
          </p:cNvCxnSpPr>
          <p:nvPr/>
        </p:nvCxnSpPr>
        <p:spPr>
          <a:xfrm flipH="1">
            <a:off x="2413475" y="3319354"/>
            <a:ext cx="957000" cy="4704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8"/>
          <p:cNvCxnSpPr>
            <a:endCxn id="333" idx="0"/>
          </p:cNvCxnSpPr>
          <p:nvPr/>
        </p:nvCxnSpPr>
        <p:spPr>
          <a:xfrm>
            <a:off x="4803161" y="3313972"/>
            <a:ext cx="676800" cy="367500"/>
          </a:xfrm>
          <a:prstGeom prst="straightConnector1">
            <a:avLst/>
          </a:prstGeom>
          <a:noFill/>
          <a:ln cap="flat" cmpd="sng" w="9525">
            <a:solidFill>
              <a:schemeClr val="dk2"/>
            </a:solidFill>
            <a:prstDash val="solid"/>
            <a:round/>
            <a:headEnd len="med" w="med" type="none"/>
            <a:tailEnd len="med" w="med" type="triangle"/>
          </a:ln>
        </p:spPr>
      </p:cxnSp>
      <p:pic>
        <p:nvPicPr>
          <p:cNvPr id="333" name="Google Shape;333;p38"/>
          <p:cNvPicPr preferRelativeResize="0"/>
          <p:nvPr/>
        </p:nvPicPr>
        <p:blipFill>
          <a:blip r:embed="rId4">
            <a:alphaModFix/>
          </a:blip>
          <a:stretch>
            <a:fillRect/>
          </a:stretch>
        </p:blipFill>
        <p:spPr>
          <a:xfrm>
            <a:off x="4290523" y="3681472"/>
            <a:ext cx="2378876" cy="1055150"/>
          </a:xfrm>
          <a:prstGeom prst="rect">
            <a:avLst/>
          </a:prstGeom>
          <a:noFill/>
          <a:ln>
            <a:noFill/>
          </a:ln>
        </p:spPr>
      </p:pic>
      <p:pic>
        <p:nvPicPr>
          <p:cNvPr id="331" name="Google Shape;331;p38"/>
          <p:cNvPicPr preferRelativeResize="0"/>
          <p:nvPr/>
        </p:nvPicPr>
        <p:blipFill>
          <a:blip r:embed="rId5">
            <a:alphaModFix/>
          </a:blip>
          <a:stretch>
            <a:fillRect/>
          </a:stretch>
        </p:blipFill>
        <p:spPr>
          <a:xfrm>
            <a:off x="1563275" y="3789754"/>
            <a:ext cx="1700401" cy="8385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39" name="Google Shape;339;p39"/>
          <p:cNvSpPr txBox="1"/>
          <p:nvPr>
            <p:ph idx="1" type="body"/>
          </p:nvPr>
        </p:nvSpPr>
        <p:spPr>
          <a:xfrm>
            <a:off x="1115050" y="1022175"/>
            <a:ext cx="42873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40" name="Google Shape;340;p39"/>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41" name="Google Shape;341;p39"/>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42" name="Google Shape;342;p39"/>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43" name="Google Shape;343;p39"/>
          <p:cNvSpPr txBox="1"/>
          <p:nvPr/>
        </p:nvSpPr>
        <p:spPr>
          <a:xfrm>
            <a:off x="1297500" y="3019825"/>
            <a:ext cx="7061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p:txBody>
      </p:sp>
      <p:pic>
        <p:nvPicPr>
          <p:cNvPr id="344" name="Google Shape;344;p39"/>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45" name="Google Shape;345;p3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51" name="Google Shape;351;p40"/>
          <p:cNvSpPr txBox="1"/>
          <p:nvPr>
            <p:ph idx="1" type="body"/>
          </p:nvPr>
        </p:nvSpPr>
        <p:spPr>
          <a:xfrm>
            <a:off x="1115050" y="1022175"/>
            <a:ext cx="42978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52" name="Google Shape;352;p40"/>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53" name="Google Shape;353;p40"/>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54" name="Google Shape;354;p40"/>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55" name="Google Shape;355;p40"/>
          <p:cNvSpPr txBox="1"/>
          <p:nvPr/>
        </p:nvSpPr>
        <p:spPr>
          <a:xfrm>
            <a:off x="1297500" y="3019825"/>
            <a:ext cx="7061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Custom Types: `struct`, `enum`</a:t>
            </a:r>
            <a:endParaRPr>
              <a:solidFill>
                <a:schemeClr val="lt1"/>
              </a:solidFill>
              <a:latin typeface="Lato"/>
              <a:ea typeface="Lato"/>
              <a:cs typeface="Lato"/>
              <a:sym typeface="Lato"/>
            </a:endParaRPr>
          </a:p>
        </p:txBody>
      </p:sp>
      <p:pic>
        <p:nvPicPr>
          <p:cNvPr id="356" name="Google Shape;356;p40"/>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57" name="Google Shape;357;p4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63" name="Google Shape;363;p41"/>
          <p:cNvSpPr txBox="1"/>
          <p:nvPr>
            <p:ph idx="1" type="body"/>
          </p:nvPr>
        </p:nvSpPr>
        <p:spPr>
          <a:xfrm>
            <a:off x="1115050" y="1022175"/>
            <a:ext cx="43086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64" name="Google Shape;364;p41"/>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65" name="Google Shape;365;p41"/>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66" name="Google Shape;366;p41"/>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67" name="Google Shape;367;p41"/>
          <p:cNvSpPr txBox="1"/>
          <p:nvPr/>
        </p:nvSpPr>
        <p:spPr>
          <a:xfrm>
            <a:off x="1297500" y="3019825"/>
            <a:ext cx="7061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Basic Rust (Borrow Checking and Lifetimes)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Control Flow: `if`, `while`, `match`</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Custom Types: `struct`, `enum`</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Option&lt;T&gt;, Result&lt;V, E&gt; and other useful data structures</a:t>
            </a:r>
            <a:endParaRPr>
              <a:solidFill>
                <a:schemeClr val="lt1"/>
              </a:solidFill>
              <a:latin typeface="Lato"/>
              <a:ea typeface="Lato"/>
              <a:cs typeface="Lato"/>
              <a:sym typeface="Lato"/>
            </a:endParaRPr>
          </a:p>
        </p:txBody>
      </p:sp>
      <p:pic>
        <p:nvPicPr>
          <p:cNvPr id="368" name="Google Shape;368;p41"/>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69" name="Google Shape;369;p4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p:txBody>
      </p:sp>
      <p:sp>
        <p:nvSpPr>
          <p:cNvPr id="149" name="Google Shape;149;p1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1.a. What will we be learning this semester?</a:t>
            </a:r>
            <a:endParaRPr/>
          </a:p>
        </p:txBody>
      </p:sp>
      <p:sp>
        <p:nvSpPr>
          <p:cNvPr id="375" name="Google Shape;375;p42"/>
          <p:cNvSpPr txBox="1"/>
          <p:nvPr>
            <p:ph idx="1" type="body"/>
          </p:nvPr>
        </p:nvSpPr>
        <p:spPr>
          <a:xfrm>
            <a:off x="1115050" y="1022175"/>
            <a:ext cx="4314000" cy="205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de"/>
              <a:t>working with the Rust compiler `rustc`</a:t>
            </a:r>
            <a:endParaRPr/>
          </a:p>
          <a:p>
            <a:pPr indent="-280193" lvl="0" marL="457200" rtl="0" algn="l">
              <a:spcBef>
                <a:spcPts val="0"/>
              </a:spcBef>
              <a:spcAft>
                <a:spcPts val="0"/>
              </a:spcAft>
              <a:buSzPct val="100000"/>
              <a:buChar char="-"/>
            </a:pPr>
            <a:r>
              <a:rPr lang="de"/>
              <a:t>working with the Rust tool `cargo`</a:t>
            </a:r>
            <a:endParaRPr/>
          </a:p>
          <a:p>
            <a:pPr indent="-272256" lvl="1" marL="914400" rtl="0" algn="l">
              <a:spcBef>
                <a:spcPts val="0"/>
              </a:spcBef>
              <a:spcAft>
                <a:spcPts val="0"/>
              </a:spcAft>
              <a:buSzPct val="100000"/>
              <a:buChar char="-"/>
            </a:pPr>
            <a:r>
              <a:rPr lang="de"/>
              <a:t>`cargo init`</a:t>
            </a:r>
            <a:endParaRPr/>
          </a:p>
          <a:p>
            <a:pPr indent="-272256" lvl="1" marL="914400" rtl="0" algn="l">
              <a:spcBef>
                <a:spcPts val="0"/>
              </a:spcBef>
              <a:spcAft>
                <a:spcPts val="0"/>
              </a:spcAft>
              <a:buSzPct val="100000"/>
              <a:buChar char="-"/>
            </a:pPr>
            <a:r>
              <a:rPr lang="de"/>
              <a:t>`cargo build`</a:t>
            </a:r>
            <a:endParaRPr/>
          </a:p>
          <a:p>
            <a:pPr indent="-272256" lvl="1" marL="914400" rtl="0" algn="l">
              <a:spcBef>
                <a:spcPts val="0"/>
              </a:spcBef>
              <a:spcAft>
                <a:spcPts val="0"/>
              </a:spcAft>
              <a:buSzPct val="100000"/>
              <a:buChar char="-"/>
            </a:pPr>
            <a:r>
              <a:rPr lang="de"/>
              <a:t>`cargo run`</a:t>
            </a:r>
            <a:endParaRPr/>
          </a:p>
          <a:p>
            <a:pPr indent="-272256" lvl="1" marL="914400" rtl="0" algn="l">
              <a:spcBef>
                <a:spcPts val="0"/>
              </a:spcBef>
              <a:spcAft>
                <a:spcPts val="0"/>
              </a:spcAft>
              <a:buSzPct val="100000"/>
              <a:buChar char="-"/>
            </a:pPr>
            <a:r>
              <a:rPr lang="de"/>
              <a:t>`cargo fmt`</a:t>
            </a:r>
            <a:endParaRPr/>
          </a:p>
          <a:p>
            <a:pPr indent="-272256" lvl="1" marL="914400" rtl="0" algn="l">
              <a:spcBef>
                <a:spcPts val="0"/>
              </a:spcBef>
              <a:spcAft>
                <a:spcPts val="0"/>
              </a:spcAft>
              <a:buSzPct val="100000"/>
              <a:buChar char="-"/>
            </a:pPr>
            <a:r>
              <a:rPr lang="de"/>
              <a:t>`cargo clippy`</a:t>
            </a:r>
            <a:endParaRPr/>
          </a:p>
          <a:p>
            <a:pPr indent="-272256" lvl="1" marL="914400" rtl="0" algn="l">
              <a:spcBef>
                <a:spcPts val="0"/>
              </a:spcBef>
              <a:spcAft>
                <a:spcPts val="0"/>
              </a:spcAft>
              <a:buSzPct val="100000"/>
              <a:buChar char="-"/>
            </a:pPr>
            <a:r>
              <a:rPr lang="de"/>
              <a:t>`cargo test`</a:t>
            </a:r>
            <a:endParaRPr/>
          </a:p>
          <a:p>
            <a:pPr indent="-272256" lvl="1" marL="914400" rtl="0" algn="l">
              <a:spcBef>
                <a:spcPts val="0"/>
              </a:spcBef>
              <a:spcAft>
                <a:spcPts val="0"/>
              </a:spcAft>
              <a:buSzPct val="100000"/>
              <a:buChar char="-"/>
            </a:pPr>
            <a:r>
              <a:rPr lang="de"/>
              <a:t>`cargo install`</a:t>
            </a:r>
            <a:endParaRPr/>
          </a:p>
          <a:p>
            <a:pPr indent="-280193" lvl="0" marL="457200" rtl="0" algn="l">
              <a:spcBef>
                <a:spcPts val="0"/>
              </a:spcBef>
              <a:spcAft>
                <a:spcPts val="0"/>
              </a:spcAft>
              <a:buSzPct val="100000"/>
              <a:buChar char="-"/>
            </a:pPr>
            <a:r>
              <a:rPr lang="de" sz="1300">
                <a:solidFill>
                  <a:srgbClr val="FFFFFF"/>
                </a:solidFill>
              </a:rPr>
              <a:t>Don’t worry, we’ll not be covering them in detail. All you need to know is that they exist, and what they do in general. We neither have enough time, nor is it suited for beginners to cover `cargo` in depth.</a:t>
            </a:r>
            <a:endParaRPr sz="1300">
              <a:solidFill>
                <a:srgbClr val="FFFFFF"/>
              </a:solidFill>
            </a:endParaRPr>
          </a:p>
          <a:p>
            <a:pPr indent="-280193" lvl="0" marL="457200" rtl="0" algn="l">
              <a:spcBef>
                <a:spcPts val="0"/>
              </a:spcBef>
              <a:spcAft>
                <a:spcPts val="0"/>
              </a:spcAft>
              <a:buClr>
                <a:srgbClr val="FFFFFF"/>
              </a:buClr>
              <a:buSzPct val="100000"/>
              <a:buChar char="-"/>
            </a:pPr>
            <a:r>
              <a:rPr lang="de">
                <a:solidFill>
                  <a:srgbClr val="FFFFFF"/>
                </a:solidFill>
              </a:rPr>
              <a:t>For now, extensions and IDEs will help us through this mist of tools, most notably:</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Visual Studio Code + rust-analyzer</a:t>
            </a:r>
            <a:endParaRPr>
              <a:solidFill>
                <a:srgbClr val="FFFFFF"/>
              </a:solidFill>
            </a:endParaRPr>
          </a:p>
          <a:p>
            <a:pPr indent="-272256" lvl="1" marL="914400" rtl="0" algn="l">
              <a:spcBef>
                <a:spcPts val="0"/>
              </a:spcBef>
              <a:spcAft>
                <a:spcPts val="0"/>
              </a:spcAft>
              <a:buClr>
                <a:srgbClr val="FFFFFF"/>
              </a:buClr>
              <a:buSzPct val="100000"/>
              <a:buChar char="-"/>
            </a:pPr>
            <a:r>
              <a:rPr lang="de">
                <a:solidFill>
                  <a:srgbClr val="FFFFFF"/>
                </a:solidFill>
              </a:rPr>
              <a:t>CLion   ← JetBrains Student Pack, free ultimate version!</a:t>
            </a:r>
            <a:endParaRPr>
              <a:solidFill>
                <a:srgbClr val="FFFFFF"/>
              </a:solidFill>
            </a:endParaRPr>
          </a:p>
        </p:txBody>
      </p:sp>
      <p:cxnSp>
        <p:nvCxnSpPr>
          <p:cNvPr id="376" name="Google Shape;376;p42"/>
          <p:cNvCxnSpPr/>
          <p:nvPr/>
        </p:nvCxnSpPr>
        <p:spPr>
          <a:xfrm flipH="1" rot="10800000">
            <a:off x="1670225" y="1175125"/>
            <a:ext cx="1700400" cy="10800"/>
          </a:xfrm>
          <a:prstGeom prst="straightConnector1">
            <a:avLst/>
          </a:prstGeom>
          <a:noFill/>
          <a:ln cap="flat" cmpd="sng" w="38100">
            <a:solidFill>
              <a:srgbClr val="FF0000"/>
            </a:solidFill>
            <a:prstDash val="solid"/>
            <a:round/>
            <a:headEnd len="med" w="med" type="none"/>
            <a:tailEnd len="med" w="med" type="none"/>
          </a:ln>
        </p:spPr>
      </p:cxnSp>
      <p:cxnSp>
        <p:nvCxnSpPr>
          <p:cNvPr id="377" name="Google Shape;377;p42"/>
          <p:cNvCxnSpPr/>
          <p:nvPr/>
        </p:nvCxnSpPr>
        <p:spPr>
          <a:xfrm>
            <a:off x="1670225" y="1276825"/>
            <a:ext cx="1486500" cy="748500"/>
          </a:xfrm>
          <a:prstGeom prst="straightConnector1">
            <a:avLst/>
          </a:prstGeom>
          <a:noFill/>
          <a:ln cap="flat" cmpd="sng" w="38100">
            <a:solidFill>
              <a:srgbClr val="FF0000"/>
            </a:solidFill>
            <a:prstDash val="solid"/>
            <a:round/>
            <a:headEnd len="med" w="med" type="none"/>
            <a:tailEnd len="med" w="med" type="none"/>
          </a:ln>
        </p:spPr>
      </p:cxnSp>
      <p:cxnSp>
        <p:nvCxnSpPr>
          <p:cNvPr id="378" name="Google Shape;378;p42"/>
          <p:cNvCxnSpPr/>
          <p:nvPr/>
        </p:nvCxnSpPr>
        <p:spPr>
          <a:xfrm flipH="1" rot="10800000">
            <a:off x="1670225" y="1250125"/>
            <a:ext cx="1470300" cy="775200"/>
          </a:xfrm>
          <a:prstGeom prst="straightConnector1">
            <a:avLst/>
          </a:prstGeom>
          <a:noFill/>
          <a:ln cap="flat" cmpd="sng" w="38100">
            <a:solidFill>
              <a:srgbClr val="FF0000"/>
            </a:solidFill>
            <a:prstDash val="solid"/>
            <a:round/>
            <a:headEnd len="med" w="med" type="none"/>
            <a:tailEnd len="med" w="med" type="none"/>
          </a:ln>
        </p:spPr>
      </p:cxnSp>
      <p:sp>
        <p:nvSpPr>
          <p:cNvPr id="379" name="Google Shape;379;p42"/>
          <p:cNvSpPr txBox="1"/>
          <p:nvPr/>
        </p:nvSpPr>
        <p:spPr>
          <a:xfrm>
            <a:off x="1297500" y="3019825"/>
            <a:ext cx="7061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What I will not be covering: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`unsafe`</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`async`</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Macros (maybe if we still have time in the end)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Multithreading</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Rust-idiomatic functional programming approaches (filter, map, fold…)</a:t>
            </a:r>
            <a:endParaRPr>
              <a:solidFill>
                <a:schemeClr val="lt1"/>
              </a:solidFill>
              <a:latin typeface="Lato"/>
              <a:ea typeface="Lato"/>
              <a:cs typeface="Lato"/>
              <a:sym typeface="Lato"/>
            </a:endParaRPr>
          </a:p>
          <a:p>
            <a:pPr indent="-317500" lvl="1" marL="914400" rtl="0" algn="l">
              <a:spcBef>
                <a:spcPts val="0"/>
              </a:spcBef>
              <a:spcAft>
                <a:spcPts val="0"/>
              </a:spcAft>
              <a:buClr>
                <a:schemeClr val="lt1"/>
              </a:buClr>
              <a:buSzPts val="1400"/>
              <a:buFont typeface="Lato"/>
              <a:buChar char="-"/>
            </a:pPr>
            <a:r>
              <a:rPr lang="de">
                <a:solidFill>
                  <a:schemeClr val="lt1"/>
                </a:solidFill>
                <a:latin typeface="Lato"/>
                <a:ea typeface="Lato"/>
                <a:cs typeface="Lato"/>
                <a:sym typeface="Lato"/>
              </a:rPr>
              <a:t>How to build an OS with Rust</a:t>
            </a:r>
            <a:endParaRPr>
              <a:solidFill>
                <a:schemeClr val="lt1"/>
              </a:solidFill>
              <a:latin typeface="Lato"/>
              <a:ea typeface="Lato"/>
              <a:cs typeface="Lato"/>
              <a:sym typeface="Lato"/>
            </a:endParaRPr>
          </a:p>
        </p:txBody>
      </p:sp>
      <p:pic>
        <p:nvPicPr>
          <p:cNvPr id="380" name="Google Shape;380;p42"/>
          <p:cNvPicPr preferRelativeResize="0"/>
          <p:nvPr/>
        </p:nvPicPr>
        <p:blipFill>
          <a:blip r:embed="rId3">
            <a:alphaModFix/>
          </a:blip>
          <a:stretch>
            <a:fillRect/>
          </a:stretch>
        </p:blipFill>
        <p:spPr>
          <a:xfrm>
            <a:off x="3962800" y="1118375"/>
            <a:ext cx="748500" cy="748500"/>
          </a:xfrm>
          <a:prstGeom prst="rect">
            <a:avLst/>
          </a:prstGeom>
          <a:noFill/>
          <a:ln>
            <a:noFill/>
          </a:ln>
        </p:spPr>
      </p:pic>
      <p:sp>
        <p:nvSpPr>
          <p:cNvPr id="381" name="Google Shape;381;p4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1.b. Where can I find resources?</a:t>
            </a:r>
            <a:endParaRPr/>
          </a:p>
        </p:txBody>
      </p:sp>
      <p:sp>
        <p:nvSpPr>
          <p:cNvPr id="387" name="Google Shape;387;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Official Rust website: </a:t>
            </a:r>
            <a:endParaRPr/>
          </a:p>
          <a:p>
            <a:pPr indent="-298450" lvl="1" marL="914400" rtl="0" algn="l">
              <a:spcBef>
                <a:spcPts val="0"/>
              </a:spcBef>
              <a:spcAft>
                <a:spcPts val="0"/>
              </a:spcAft>
              <a:buSzPts val="1100"/>
              <a:buChar char="-"/>
            </a:pPr>
            <a:r>
              <a:rPr lang="de" u="sng">
                <a:solidFill>
                  <a:schemeClr val="hlink"/>
                </a:solidFill>
                <a:hlinkClick r:id="rId3"/>
              </a:rPr>
              <a:t>https://www.rust-lang.org/learn/</a:t>
            </a:r>
            <a:r>
              <a:rPr lang="de"/>
              <a:t> </a:t>
            </a:r>
            <a:endParaRPr/>
          </a:p>
          <a:p>
            <a:pPr indent="-311150" lvl="0" marL="457200" rtl="0" algn="l">
              <a:spcBef>
                <a:spcPts val="0"/>
              </a:spcBef>
              <a:spcAft>
                <a:spcPts val="0"/>
              </a:spcAft>
              <a:buSzPts val="1300"/>
              <a:buChar char="-"/>
            </a:pPr>
            <a:r>
              <a:rPr lang="de"/>
              <a:t>Rust Book:</a:t>
            </a:r>
            <a:endParaRPr/>
          </a:p>
          <a:p>
            <a:pPr indent="-298450" lvl="1" marL="914400" rtl="0" algn="l">
              <a:spcBef>
                <a:spcPts val="0"/>
              </a:spcBef>
              <a:spcAft>
                <a:spcPts val="0"/>
              </a:spcAft>
              <a:buSzPts val="1100"/>
              <a:buChar char="-"/>
            </a:pPr>
            <a:r>
              <a:rPr lang="de" u="sng">
                <a:solidFill>
                  <a:schemeClr val="hlink"/>
                </a:solidFill>
                <a:hlinkClick r:id="rId4"/>
              </a:rPr>
              <a:t>https://doc.rust-lang.org/book/</a:t>
            </a:r>
            <a:endParaRPr>
              <a:solidFill>
                <a:srgbClr val="F6B26B"/>
              </a:solidFill>
            </a:endParaRPr>
          </a:p>
          <a:p>
            <a:pPr indent="-311150" lvl="0" marL="457200" rtl="0" algn="l">
              <a:spcBef>
                <a:spcPts val="0"/>
              </a:spcBef>
              <a:spcAft>
                <a:spcPts val="0"/>
              </a:spcAft>
              <a:buSzPts val="1300"/>
              <a:buChar char="-"/>
            </a:pPr>
            <a:r>
              <a:rPr lang="de"/>
              <a:t>Rustli</a:t>
            </a:r>
            <a:r>
              <a:rPr lang="de"/>
              <a:t>n</a:t>
            </a:r>
            <a:r>
              <a:rPr lang="de"/>
              <a:t>gs (official Rust exercises):</a:t>
            </a:r>
            <a:endParaRPr/>
          </a:p>
          <a:p>
            <a:pPr indent="-298450" lvl="1" marL="914400" rtl="0" algn="l">
              <a:spcBef>
                <a:spcPts val="0"/>
              </a:spcBef>
              <a:spcAft>
                <a:spcPts val="0"/>
              </a:spcAft>
              <a:buSzPts val="1100"/>
              <a:buChar char="-"/>
            </a:pPr>
            <a:r>
              <a:rPr lang="de" u="sng">
                <a:solidFill>
                  <a:schemeClr val="hlink"/>
                </a:solidFill>
                <a:hlinkClick r:id="rId5"/>
              </a:rPr>
              <a:t>https://rustlings.cool/</a:t>
            </a:r>
            <a:r>
              <a:rPr b="1" lang="de"/>
              <a:t> </a:t>
            </a:r>
            <a:endParaRPr b="1"/>
          </a:p>
          <a:p>
            <a:pPr indent="-311150" lvl="0" marL="457200" rtl="0" algn="l">
              <a:spcBef>
                <a:spcPts val="0"/>
              </a:spcBef>
              <a:spcAft>
                <a:spcPts val="0"/>
              </a:spcAft>
              <a:buSzPts val="1300"/>
              <a:buChar char="-"/>
            </a:pPr>
            <a:r>
              <a:rPr lang="de"/>
              <a:t>Repo for this course:</a:t>
            </a:r>
            <a:endParaRPr/>
          </a:p>
          <a:p>
            <a:pPr indent="-298450" lvl="1" marL="914400" rtl="0" algn="l">
              <a:spcBef>
                <a:spcPts val="0"/>
              </a:spcBef>
              <a:spcAft>
                <a:spcPts val="0"/>
              </a:spcAft>
              <a:buSzPts val="1100"/>
              <a:buChar char="-"/>
            </a:pPr>
            <a:r>
              <a:rPr lang="de" u="sng">
                <a:solidFill>
                  <a:schemeClr val="hlink"/>
                </a:solidFill>
                <a:hlinkClick r:id="rId6"/>
              </a:rPr>
              <a:t>https://github.com/pfhaupt/progkurs/</a:t>
            </a:r>
            <a:r>
              <a:rPr lang="de"/>
              <a:t> </a:t>
            </a:r>
            <a:endParaRPr/>
          </a:p>
          <a:p>
            <a:pPr indent="-298450" lvl="1" marL="914400" rtl="0" algn="l">
              <a:spcBef>
                <a:spcPts val="0"/>
              </a:spcBef>
              <a:spcAft>
                <a:spcPts val="0"/>
              </a:spcAft>
              <a:buSzPts val="1100"/>
              <a:buChar char="-"/>
            </a:pPr>
            <a:r>
              <a:rPr lang="de"/>
              <a:t>subdirectory `rust-beginner`</a:t>
            </a:r>
            <a:endParaRPr/>
          </a:p>
        </p:txBody>
      </p:sp>
      <p:sp>
        <p:nvSpPr>
          <p:cNvPr id="388" name="Google Shape;388;p4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394" name="Google Shape;394;p4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Linux/macOS</a:t>
            </a:r>
            <a:endParaRPr/>
          </a:p>
          <a:p>
            <a:pPr indent="-311150" lvl="0" marL="457200" rtl="0" algn="l">
              <a:spcBef>
                <a:spcPts val="1200"/>
              </a:spcBef>
              <a:spcAft>
                <a:spcPts val="0"/>
              </a:spcAft>
              <a:buSzPts val="1300"/>
              <a:buChar char="-"/>
            </a:pPr>
            <a:r>
              <a:rPr lang="de"/>
              <a:t>Go to `</a:t>
            </a:r>
            <a:r>
              <a:rPr lang="de">
                <a:solidFill>
                  <a:srgbClr val="F6B26B"/>
                </a:solidFill>
              </a:rPr>
              <a:t>rust-lang.org</a:t>
            </a:r>
            <a:r>
              <a:rPr lang="de"/>
              <a:t>`</a:t>
            </a:r>
            <a:endParaRPr/>
          </a:p>
          <a:p>
            <a:pPr indent="-311150" lvl="0" marL="457200" rtl="0" algn="l">
              <a:spcBef>
                <a:spcPts val="0"/>
              </a:spcBef>
              <a:spcAft>
                <a:spcPts val="0"/>
              </a:spcAft>
              <a:buSzPts val="1300"/>
              <a:buChar char="-"/>
            </a:pPr>
            <a:r>
              <a:rPr lang="de"/>
              <a:t>Click `Get Started`</a:t>
            </a:r>
            <a:endParaRPr/>
          </a:p>
          <a:p>
            <a:pPr indent="-311150" lvl="0" marL="457200" rtl="0" algn="l">
              <a:spcBef>
                <a:spcPts val="0"/>
              </a:spcBef>
              <a:spcAft>
                <a:spcPts val="0"/>
              </a:spcAft>
              <a:buSzPts val="1300"/>
              <a:buChar char="-"/>
            </a:pPr>
            <a:r>
              <a:rPr lang="de"/>
              <a:t>Run this command in your terminal</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You may need to also install a linker</a:t>
            </a:r>
            <a:endParaRPr/>
          </a:p>
          <a:p>
            <a:pPr indent="-298450" lvl="1" marL="914400" rtl="0" algn="l">
              <a:spcBef>
                <a:spcPts val="0"/>
              </a:spcBef>
              <a:spcAft>
                <a:spcPts val="0"/>
              </a:spcAft>
              <a:buSzPts val="1100"/>
              <a:buChar char="-"/>
            </a:pPr>
            <a:r>
              <a:rPr lang="de"/>
              <a:t>you’ll see later when the example fails</a:t>
            </a:r>
            <a:endParaRPr/>
          </a:p>
          <a:p>
            <a:pPr indent="-311150" lvl="0" marL="457200" rtl="0" algn="l">
              <a:spcBef>
                <a:spcPts val="0"/>
              </a:spcBef>
              <a:spcAft>
                <a:spcPts val="0"/>
              </a:spcAft>
              <a:buSzPts val="1300"/>
              <a:buChar char="-"/>
            </a:pPr>
            <a:r>
              <a:rPr lang="de"/>
              <a:t>You’re ready to go!</a:t>
            </a:r>
            <a:endParaRPr/>
          </a:p>
        </p:txBody>
      </p:sp>
      <p:sp>
        <p:nvSpPr>
          <p:cNvPr id="395" name="Google Shape;395;p44"/>
          <p:cNvSpPr txBox="1"/>
          <p:nvPr>
            <p:ph idx="2" type="body"/>
          </p:nvPr>
        </p:nvSpPr>
        <p:spPr>
          <a:xfrm>
            <a:off x="4933225" y="1567550"/>
            <a:ext cx="3628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Windows</a:t>
            </a:r>
            <a:endParaRPr/>
          </a:p>
          <a:p>
            <a:pPr indent="-311150" lvl="0" marL="457200" rtl="0" algn="l">
              <a:spcBef>
                <a:spcPts val="1200"/>
              </a:spcBef>
              <a:spcAft>
                <a:spcPts val="0"/>
              </a:spcAft>
              <a:buSzPts val="1300"/>
              <a:buChar char="-"/>
            </a:pPr>
            <a:r>
              <a:rPr lang="de"/>
              <a:t>Go to `</a:t>
            </a:r>
            <a:r>
              <a:rPr lang="de">
                <a:solidFill>
                  <a:srgbClr val="F6B26B"/>
                </a:solidFill>
              </a:rPr>
              <a:t>rust-lang.org</a:t>
            </a:r>
            <a:r>
              <a:rPr lang="de"/>
              <a:t>`</a:t>
            </a:r>
            <a:endParaRPr/>
          </a:p>
          <a:p>
            <a:pPr indent="-311150" lvl="0" marL="457200" rtl="0" algn="l">
              <a:spcBef>
                <a:spcPts val="0"/>
              </a:spcBef>
              <a:spcAft>
                <a:spcPts val="0"/>
              </a:spcAft>
              <a:buSzPts val="1300"/>
              <a:buChar char="-"/>
            </a:pPr>
            <a:r>
              <a:rPr lang="de"/>
              <a:t>Click `Get Started`</a:t>
            </a:r>
            <a:endParaRPr/>
          </a:p>
          <a:p>
            <a:pPr indent="-311150" lvl="0" marL="457200" rtl="0" algn="l">
              <a:spcBef>
                <a:spcPts val="0"/>
              </a:spcBef>
              <a:spcAft>
                <a:spcPts val="0"/>
              </a:spcAft>
              <a:buSzPts val="1300"/>
              <a:buChar char="-"/>
            </a:pPr>
            <a:r>
              <a:rPr lang="de"/>
              <a:t>Download the Installer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Run the Installer</a:t>
            </a:r>
            <a:endParaRPr/>
          </a:p>
          <a:p>
            <a:pPr indent="-311150" lvl="0" marL="457200" rtl="0" algn="l">
              <a:spcBef>
                <a:spcPts val="0"/>
              </a:spcBef>
              <a:spcAft>
                <a:spcPts val="0"/>
              </a:spcAft>
              <a:buSzPts val="1300"/>
              <a:buChar char="-"/>
            </a:pPr>
            <a:r>
              <a:rPr lang="de"/>
              <a:t>You may need to also install MSVC Tools</a:t>
            </a:r>
            <a:endParaRPr/>
          </a:p>
          <a:p>
            <a:pPr indent="-298450" lvl="1" marL="914400" rtl="0" algn="l">
              <a:spcBef>
                <a:spcPts val="0"/>
              </a:spcBef>
              <a:spcAft>
                <a:spcPts val="0"/>
              </a:spcAft>
              <a:buSzPts val="1100"/>
              <a:buChar char="-"/>
            </a:pPr>
            <a:r>
              <a:rPr lang="de"/>
              <a:t>Installer will tell you, Quick Install is okay</a:t>
            </a:r>
            <a:endParaRPr/>
          </a:p>
          <a:p>
            <a:pPr indent="-298450" lvl="1" marL="914400" rtl="0" algn="l">
              <a:spcBef>
                <a:spcPts val="0"/>
              </a:spcBef>
              <a:spcAft>
                <a:spcPts val="0"/>
              </a:spcAft>
              <a:buSzPts val="1100"/>
              <a:buChar char="-"/>
            </a:pPr>
            <a:r>
              <a:rPr lang="de"/>
              <a:t>Pray that eduroam doesn’t blacklist the MSVC Installer again :^)</a:t>
            </a:r>
            <a:endParaRPr/>
          </a:p>
        </p:txBody>
      </p:sp>
      <p:pic>
        <p:nvPicPr>
          <p:cNvPr id="396" name="Google Shape;396;p44"/>
          <p:cNvPicPr preferRelativeResize="0"/>
          <p:nvPr/>
        </p:nvPicPr>
        <p:blipFill>
          <a:blip r:embed="rId3">
            <a:alphaModFix/>
          </a:blip>
          <a:stretch>
            <a:fillRect/>
          </a:stretch>
        </p:blipFill>
        <p:spPr>
          <a:xfrm>
            <a:off x="1297500" y="2726825"/>
            <a:ext cx="3403199" cy="411550"/>
          </a:xfrm>
          <a:prstGeom prst="rect">
            <a:avLst/>
          </a:prstGeom>
          <a:noFill/>
          <a:ln>
            <a:noFill/>
          </a:ln>
        </p:spPr>
      </p:pic>
      <p:pic>
        <p:nvPicPr>
          <p:cNvPr id="397" name="Google Shape;397;p44"/>
          <p:cNvPicPr preferRelativeResize="0"/>
          <p:nvPr/>
        </p:nvPicPr>
        <p:blipFill>
          <a:blip r:embed="rId4">
            <a:alphaModFix/>
          </a:blip>
          <a:stretch>
            <a:fillRect/>
          </a:stretch>
        </p:blipFill>
        <p:spPr>
          <a:xfrm>
            <a:off x="4933300" y="2726825"/>
            <a:ext cx="3628801" cy="411550"/>
          </a:xfrm>
          <a:prstGeom prst="rect">
            <a:avLst/>
          </a:prstGeom>
          <a:noFill/>
          <a:ln>
            <a:noFill/>
          </a:ln>
        </p:spPr>
      </p:pic>
      <p:sp>
        <p:nvSpPr>
          <p:cNvPr id="398" name="Google Shape;398;p4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
        <p:nvSpPr>
          <p:cNvPr id="399" name="Google Shape;399;p44"/>
          <p:cNvSpPr txBox="1"/>
          <p:nvPr/>
        </p:nvSpPr>
        <p:spPr>
          <a:xfrm>
            <a:off x="1297500" y="4441375"/>
            <a:ext cx="72645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800">
                <a:solidFill>
                  <a:schemeClr val="lt1"/>
                </a:solidFill>
                <a:latin typeface="Lato"/>
                <a:ea typeface="Lato"/>
                <a:cs typeface="Lato"/>
                <a:sym typeface="Lato"/>
              </a:rPr>
              <a:t>Note: I wasn’t able to find a macOS-ISO for a VM, so I couldn’t test the installation process  :^) For all things considered in this setup, macOS is basically Linux.</a:t>
            </a:r>
            <a:endParaRPr sz="8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05" name="Google Shape;405;p4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a:t>Linux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06" name="Google Shape;406;p45"/>
          <p:cNvSpPr txBox="1"/>
          <p:nvPr>
            <p:ph idx="2" type="body"/>
          </p:nvPr>
        </p:nvSpPr>
        <p:spPr>
          <a:xfrm>
            <a:off x="4933225" y="1567550"/>
            <a:ext cx="3842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t>Windows</a:t>
            </a:r>
            <a:endParaRPr/>
          </a:p>
        </p:txBody>
      </p:sp>
      <p:pic>
        <p:nvPicPr>
          <p:cNvPr id="407" name="Google Shape;407;p45"/>
          <p:cNvPicPr preferRelativeResize="0"/>
          <p:nvPr/>
        </p:nvPicPr>
        <p:blipFill>
          <a:blip r:embed="rId3">
            <a:alphaModFix/>
          </a:blip>
          <a:stretch>
            <a:fillRect/>
          </a:stretch>
        </p:blipFill>
        <p:spPr>
          <a:xfrm>
            <a:off x="1297500" y="1866725"/>
            <a:ext cx="3403198" cy="2195701"/>
          </a:xfrm>
          <a:prstGeom prst="rect">
            <a:avLst/>
          </a:prstGeom>
          <a:noFill/>
          <a:ln>
            <a:noFill/>
          </a:ln>
        </p:spPr>
      </p:pic>
      <p:pic>
        <p:nvPicPr>
          <p:cNvPr id="408" name="Google Shape;408;p45"/>
          <p:cNvPicPr preferRelativeResize="0"/>
          <p:nvPr/>
        </p:nvPicPr>
        <p:blipFill>
          <a:blip r:embed="rId4">
            <a:alphaModFix/>
          </a:blip>
          <a:stretch>
            <a:fillRect/>
          </a:stretch>
        </p:blipFill>
        <p:spPr>
          <a:xfrm>
            <a:off x="4954025" y="1866725"/>
            <a:ext cx="3403200" cy="2195699"/>
          </a:xfrm>
          <a:prstGeom prst="rect">
            <a:avLst/>
          </a:prstGeom>
          <a:noFill/>
          <a:ln>
            <a:noFill/>
          </a:ln>
        </p:spPr>
      </p:pic>
      <p:sp>
        <p:nvSpPr>
          <p:cNvPr id="409" name="Google Shape;409;p45"/>
          <p:cNvSpPr txBox="1"/>
          <p:nvPr/>
        </p:nvSpPr>
        <p:spPr>
          <a:xfrm>
            <a:off x="1297500" y="4206800"/>
            <a:ext cx="7059900" cy="63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de" sz="1300">
                <a:solidFill>
                  <a:schemeClr val="lt1"/>
                </a:solidFill>
                <a:latin typeface="Lato"/>
                <a:ea typeface="Lato"/>
                <a:cs typeface="Lato"/>
                <a:sym typeface="Lato"/>
              </a:rPr>
              <a:t>If you see this, you’re almost done! It will now install all necessary tools.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de" sz="1300">
                <a:solidFill>
                  <a:schemeClr val="lt1"/>
                </a:solidFill>
                <a:latin typeface="Lato"/>
                <a:ea typeface="Lato"/>
                <a:cs typeface="Lato"/>
                <a:sym typeface="Lato"/>
              </a:rPr>
              <a:t>Restart your terminal/console, and you’ll be able to use `rustc` and `cargo`!</a:t>
            </a:r>
            <a:endParaRPr sz="1300">
              <a:solidFill>
                <a:schemeClr val="lt1"/>
              </a:solidFill>
              <a:latin typeface="Lato"/>
              <a:ea typeface="Lato"/>
              <a:cs typeface="Lato"/>
              <a:sym typeface="Lato"/>
            </a:endParaRPr>
          </a:p>
        </p:txBody>
      </p:sp>
      <p:sp>
        <p:nvSpPr>
          <p:cNvPr id="410" name="Google Shape;410;p4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16" name="Google Shape;416;p4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p:txBody>
      </p:sp>
      <p:sp>
        <p:nvSpPr>
          <p:cNvPr id="417" name="Google Shape;417;p4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23" name="Google Shape;423;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solidFill>
                <a:srgbClr val="FFFFFF"/>
              </a:solidFill>
            </a:endParaRPr>
          </a:p>
        </p:txBody>
      </p:sp>
      <p:pic>
        <p:nvPicPr>
          <p:cNvPr id="424" name="Google Shape;424;p47"/>
          <p:cNvPicPr preferRelativeResize="0"/>
          <p:nvPr/>
        </p:nvPicPr>
        <p:blipFill>
          <a:blip r:embed="rId3">
            <a:alphaModFix/>
          </a:blip>
          <a:stretch>
            <a:fillRect/>
          </a:stretch>
        </p:blipFill>
        <p:spPr>
          <a:xfrm>
            <a:off x="1969650" y="1900101"/>
            <a:ext cx="4523440" cy="505900"/>
          </a:xfrm>
          <a:prstGeom prst="rect">
            <a:avLst/>
          </a:prstGeom>
          <a:noFill/>
          <a:ln>
            <a:noFill/>
          </a:ln>
        </p:spPr>
      </p:pic>
      <p:sp>
        <p:nvSpPr>
          <p:cNvPr id="425" name="Google Shape;425;p4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31" name="Google Shape;431;p4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solidFill>
                <a:srgbClr val="FFFFFF"/>
              </a:solidFill>
            </a:endParaRPr>
          </a:p>
        </p:txBody>
      </p:sp>
      <p:pic>
        <p:nvPicPr>
          <p:cNvPr id="432" name="Google Shape;432;p48"/>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33" name="Google Shape;433;p48"/>
          <p:cNvPicPr preferRelativeResize="0"/>
          <p:nvPr/>
        </p:nvPicPr>
        <p:blipFill>
          <a:blip r:embed="rId4">
            <a:alphaModFix/>
          </a:blip>
          <a:stretch>
            <a:fillRect/>
          </a:stretch>
        </p:blipFill>
        <p:spPr>
          <a:xfrm>
            <a:off x="1969650" y="2449700"/>
            <a:ext cx="4523450" cy="362844"/>
          </a:xfrm>
          <a:prstGeom prst="rect">
            <a:avLst/>
          </a:prstGeom>
          <a:noFill/>
          <a:ln>
            <a:noFill/>
          </a:ln>
        </p:spPr>
      </p:pic>
      <p:sp>
        <p:nvSpPr>
          <p:cNvPr id="434" name="Google Shape;434;p4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40" name="Google Shape;440;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p:txBody>
      </p:sp>
      <p:pic>
        <p:nvPicPr>
          <p:cNvPr id="441" name="Google Shape;441;p49"/>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42" name="Google Shape;442;p49"/>
          <p:cNvPicPr preferRelativeResize="0"/>
          <p:nvPr/>
        </p:nvPicPr>
        <p:blipFill>
          <a:blip r:embed="rId4">
            <a:alphaModFix/>
          </a:blip>
          <a:stretch>
            <a:fillRect/>
          </a:stretch>
        </p:blipFill>
        <p:spPr>
          <a:xfrm>
            <a:off x="1969650" y="2449700"/>
            <a:ext cx="4523450" cy="351537"/>
          </a:xfrm>
          <a:prstGeom prst="rect">
            <a:avLst/>
          </a:prstGeom>
          <a:noFill/>
          <a:ln>
            <a:noFill/>
          </a:ln>
        </p:spPr>
      </p:pic>
      <p:pic>
        <p:nvPicPr>
          <p:cNvPr id="443" name="Google Shape;443;p49"/>
          <p:cNvPicPr preferRelativeResize="0"/>
          <p:nvPr/>
        </p:nvPicPr>
        <p:blipFill>
          <a:blip r:embed="rId5">
            <a:alphaModFix/>
          </a:blip>
          <a:stretch>
            <a:fillRect/>
          </a:stretch>
        </p:blipFill>
        <p:spPr>
          <a:xfrm>
            <a:off x="1969650" y="2856250"/>
            <a:ext cx="4523450" cy="329325"/>
          </a:xfrm>
          <a:prstGeom prst="rect">
            <a:avLst/>
          </a:prstGeom>
          <a:noFill/>
          <a:ln>
            <a:noFill/>
          </a:ln>
        </p:spPr>
      </p:pic>
      <p:sp>
        <p:nvSpPr>
          <p:cNvPr id="444" name="Google Shape;444;p4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50" name="Google Shape;450;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if Installation was successful, you should be able to run the following commands: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Has everyone gotten to this point?</a:t>
            </a:r>
            <a:endParaRPr/>
          </a:p>
          <a:p>
            <a:pPr indent="-311150" lvl="0" marL="457200" rtl="0" algn="l">
              <a:spcBef>
                <a:spcPts val="0"/>
              </a:spcBef>
              <a:spcAft>
                <a:spcPts val="0"/>
              </a:spcAft>
              <a:buSzPts val="1300"/>
              <a:buChar char="-"/>
            </a:pPr>
            <a:r>
              <a:rPr lang="de"/>
              <a:t>Very important moment right here!</a:t>
            </a:r>
            <a:endParaRPr/>
          </a:p>
        </p:txBody>
      </p:sp>
      <p:pic>
        <p:nvPicPr>
          <p:cNvPr id="451" name="Google Shape;451;p50"/>
          <p:cNvPicPr preferRelativeResize="0"/>
          <p:nvPr/>
        </p:nvPicPr>
        <p:blipFill>
          <a:blip r:embed="rId3">
            <a:alphaModFix/>
          </a:blip>
          <a:stretch>
            <a:fillRect/>
          </a:stretch>
        </p:blipFill>
        <p:spPr>
          <a:xfrm>
            <a:off x="1969650" y="1900101"/>
            <a:ext cx="4523440" cy="505900"/>
          </a:xfrm>
          <a:prstGeom prst="rect">
            <a:avLst/>
          </a:prstGeom>
          <a:noFill/>
          <a:ln>
            <a:noFill/>
          </a:ln>
        </p:spPr>
      </p:pic>
      <p:pic>
        <p:nvPicPr>
          <p:cNvPr id="452" name="Google Shape;452;p50"/>
          <p:cNvPicPr preferRelativeResize="0"/>
          <p:nvPr/>
        </p:nvPicPr>
        <p:blipFill>
          <a:blip r:embed="rId4">
            <a:alphaModFix/>
          </a:blip>
          <a:stretch>
            <a:fillRect/>
          </a:stretch>
        </p:blipFill>
        <p:spPr>
          <a:xfrm>
            <a:off x="1969650" y="2449700"/>
            <a:ext cx="4523450" cy="351537"/>
          </a:xfrm>
          <a:prstGeom prst="rect">
            <a:avLst/>
          </a:prstGeom>
          <a:noFill/>
          <a:ln>
            <a:noFill/>
          </a:ln>
        </p:spPr>
      </p:pic>
      <p:pic>
        <p:nvPicPr>
          <p:cNvPr id="453" name="Google Shape;453;p50"/>
          <p:cNvPicPr preferRelativeResize="0"/>
          <p:nvPr/>
        </p:nvPicPr>
        <p:blipFill>
          <a:blip r:embed="rId5">
            <a:alphaModFix/>
          </a:blip>
          <a:stretch>
            <a:fillRect/>
          </a:stretch>
        </p:blipFill>
        <p:spPr>
          <a:xfrm>
            <a:off x="1969650" y="2856250"/>
            <a:ext cx="4523450" cy="329325"/>
          </a:xfrm>
          <a:prstGeom prst="rect">
            <a:avLst/>
          </a:prstGeom>
          <a:noFill/>
          <a:ln>
            <a:noFill/>
          </a:ln>
        </p:spPr>
      </p:pic>
      <p:sp>
        <p:nvSpPr>
          <p:cNvPr id="454" name="Google Shape;454;p5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60" name="Google Shape;460;p5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a:t>
            </a:r>
            <a:r>
              <a:rPr lang="de"/>
              <a:t>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p:txBody>
      </p:sp>
      <p:sp>
        <p:nvSpPr>
          <p:cNvPr id="461" name="Google Shape;461;p5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p:txBody>
      </p:sp>
      <p:sp>
        <p:nvSpPr>
          <p:cNvPr id="156" name="Google Shape;156;p1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67" name="Google Shape;467;p5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a:p>
            <a:pPr indent="-311150" lvl="0" marL="457200" rtl="0" algn="l">
              <a:spcBef>
                <a:spcPts val="0"/>
              </a:spcBef>
              <a:spcAft>
                <a:spcPts val="0"/>
              </a:spcAft>
              <a:buSzPts val="1300"/>
              <a:buChar char="-"/>
            </a:pPr>
            <a:r>
              <a:rPr lang="de"/>
              <a:t>IF </a:t>
            </a:r>
            <a:r>
              <a:rPr lang="de">
                <a:solidFill>
                  <a:srgbClr val="CC0000"/>
                </a:solidFill>
              </a:rPr>
              <a:t>NOT</a:t>
            </a:r>
            <a:r>
              <a:rPr lang="de"/>
              <a:t>: Please raise your hand now, you’ll not be able to properly use Rust otherwise!</a:t>
            </a:r>
            <a:endParaRPr/>
          </a:p>
        </p:txBody>
      </p:sp>
      <p:sp>
        <p:nvSpPr>
          <p:cNvPr id="468" name="Google Shape;468;p5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2. Rust Installation</a:t>
            </a:r>
            <a:endParaRPr/>
          </a:p>
        </p:txBody>
      </p:sp>
      <p:sp>
        <p:nvSpPr>
          <p:cNvPr id="474" name="Google Shape;474;p53"/>
          <p:cNvSpPr txBox="1"/>
          <p:nvPr>
            <p:ph idx="1" type="body"/>
          </p:nvPr>
        </p:nvSpPr>
        <p:spPr>
          <a:xfrm>
            <a:off x="1297500" y="1567550"/>
            <a:ext cx="7141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To test if everything is set up properly, run those commands:</a:t>
            </a:r>
            <a:endParaRPr/>
          </a:p>
          <a:p>
            <a:pPr indent="-298450" lvl="1" marL="914400" rtl="0" algn="l">
              <a:spcBef>
                <a:spcPts val="0"/>
              </a:spcBef>
              <a:spcAft>
                <a:spcPts val="0"/>
              </a:spcAft>
              <a:buSzPts val="1100"/>
              <a:buChar char="-"/>
            </a:pPr>
            <a:r>
              <a:rPr lang="de"/>
              <a:t>Create a directory of your choice, and `cd` there</a:t>
            </a:r>
            <a:endParaRPr/>
          </a:p>
          <a:p>
            <a:pPr indent="-298450" lvl="1" marL="914400" rtl="0" algn="l">
              <a:spcBef>
                <a:spcPts val="0"/>
              </a:spcBef>
              <a:spcAft>
                <a:spcPts val="0"/>
              </a:spcAft>
              <a:buSzPts val="1100"/>
              <a:buChar char="-"/>
            </a:pPr>
            <a:r>
              <a:rPr lang="de"/>
              <a:t>`cargo init test_program`</a:t>
            </a:r>
            <a:endParaRPr/>
          </a:p>
          <a:p>
            <a:pPr indent="-298450" lvl="1" marL="914400" rtl="0" algn="l">
              <a:spcBef>
                <a:spcPts val="0"/>
              </a:spcBef>
              <a:spcAft>
                <a:spcPts val="0"/>
              </a:spcAft>
              <a:buSzPts val="1100"/>
              <a:buChar char="-"/>
            </a:pPr>
            <a:r>
              <a:rPr lang="de"/>
              <a:t>`cd test_program`</a:t>
            </a:r>
            <a:endParaRPr/>
          </a:p>
          <a:p>
            <a:pPr indent="-298450" lvl="1" marL="914400" rtl="0" algn="l">
              <a:spcBef>
                <a:spcPts val="0"/>
              </a:spcBef>
              <a:spcAft>
                <a:spcPts val="0"/>
              </a:spcAft>
              <a:buSzPts val="1100"/>
              <a:buChar char="-"/>
            </a:pPr>
            <a:r>
              <a:rPr lang="de"/>
              <a:t>`cargo run`</a:t>
            </a:r>
            <a:endParaRPr/>
          </a:p>
          <a:p>
            <a:pPr indent="-298450" lvl="1" marL="914400" rtl="0" algn="l">
              <a:spcBef>
                <a:spcPts val="0"/>
              </a:spcBef>
              <a:spcAft>
                <a:spcPts val="0"/>
              </a:spcAft>
              <a:buSzPts val="1100"/>
              <a:buChar char="-"/>
            </a:pPr>
            <a:r>
              <a:rPr lang="de"/>
              <a:t>if you see “</a:t>
            </a:r>
            <a:r>
              <a:rPr lang="de">
                <a:solidFill>
                  <a:srgbClr val="93C47D"/>
                </a:solidFill>
              </a:rPr>
              <a:t>Hello, world!</a:t>
            </a:r>
            <a:r>
              <a:rPr lang="de"/>
              <a:t>”, you’re ready to go!</a:t>
            </a:r>
            <a:endParaRPr/>
          </a:p>
          <a:p>
            <a:pPr indent="-311150" lvl="0" marL="457200" rtl="0" algn="l">
              <a:spcBef>
                <a:spcPts val="0"/>
              </a:spcBef>
              <a:spcAft>
                <a:spcPts val="0"/>
              </a:spcAft>
              <a:buSzPts val="1300"/>
              <a:buChar char="-"/>
            </a:pPr>
            <a:r>
              <a:rPr lang="de"/>
              <a:t>IF </a:t>
            </a:r>
            <a:r>
              <a:rPr lang="de">
                <a:solidFill>
                  <a:srgbClr val="CC0000"/>
                </a:solidFill>
              </a:rPr>
              <a:t>NOT</a:t>
            </a:r>
            <a:r>
              <a:rPr lang="de"/>
              <a:t>: Please raise your hand now, you’ll not be able to properly use Rust otherwise!</a:t>
            </a:r>
            <a:endParaRPr/>
          </a:p>
          <a:p>
            <a:pPr indent="-311150" lvl="0" marL="457200" rtl="0" algn="l">
              <a:spcBef>
                <a:spcPts val="0"/>
              </a:spcBef>
              <a:spcAft>
                <a:spcPts val="0"/>
              </a:spcAft>
              <a:buSzPts val="1300"/>
              <a:buChar char="-"/>
            </a:pPr>
            <a:r>
              <a:rPr lang="de"/>
              <a:t>The only error I found when trying on fresh VMs:</a:t>
            </a:r>
            <a:endParaRPr/>
          </a:p>
          <a:p>
            <a:pPr indent="-298450" lvl="1" marL="914400" rtl="0" algn="l">
              <a:spcBef>
                <a:spcPts val="0"/>
              </a:spcBef>
              <a:spcAft>
                <a:spcPts val="0"/>
              </a:spcAft>
              <a:buSzPts val="1100"/>
              <a:buChar char="-"/>
            </a:pPr>
            <a:r>
              <a:rPr lang="de"/>
              <a:t>On Linux → `</a:t>
            </a:r>
            <a:r>
              <a:rPr lang="de">
                <a:solidFill>
                  <a:srgbClr val="FF9900"/>
                </a:solidFill>
              </a:rPr>
              <a:t>Linker cc not found</a:t>
            </a:r>
            <a:r>
              <a:rPr lang="de"/>
              <a:t>` → `</a:t>
            </a:r>
            <a:r>
              <a:rPr lang="de">
                <a:solidFill>
                  <a:srgbClr val="93C47D"/>
                </a:solidFill>
              </a:rPr>
              <a:t>sudo apt install gcc</a:t>
            </a:r>
            <a:r>
              <a:rPr lang="de"/>
              <a:t>`, restart terminal, try again</a:t>
            </a:r>
            <a:endParaRPr/>
          </a:p>
          <a:p>
            <a:pPr indent="-298450" lvl="1" marL="914400" rtl="0" algn="l">
              <a:spcBef>
                <a:spcPts val="0"/>
              </a:spcBef>
              <a:spcAft>
                <a:spcPts val="0"/>
              </a:spcAft>
              <a:buSzPts val="1100"/>
              <a:buChar char="-"/>
            </a:pPr>
            <a:r>
              <a:rPr lang="de"/>
              <a:t>On Windows → eduroam may </a:t>
            </a:r>
            <a:r>
              <a:rPr lang="de">
                <a:solidFill>
                  <a:srgbClr val="FF9900"/>
                </a:solidFill>
              </a:rPr>
              <a:t>block downloading the Installer</a:t>
            </a:r>
            <a:r>
              <a:rPr lang="de"/>
              <a:t> → you’d need to </a:t>
            </a:r>
            <a:r>
              <a:rPr lang="de">
                <a:solidFill>
                  <a:srgbClr val="93C47D"/>
                </a:solidFill>
              </a:rPr>
              <a:t>try again at home</a:t>
            </a:r>
            <a:r>
              <a:rPr lang="de"/>
              <a:t> :^)</a:t>
            </a:r>
            <a:endParaRPr/>
          </a:p>
          <a:p>
            <a:pPr indent="-311150" lvl="0" marL="457200" rtl="0" algn="l">
              <a:spcBef>
                <a:spcPts val="0"/>
              </a:spcBef>
              <a:spcAft>
                <a:spcPts val="0"/>
              </a:spcAft>
              <a:buSzPts val="1300"/>
              <a:buChar char="-"/>
            </a:pPr>
            <a:r>
              <a:rPr lang="de"/>
              <a:t>Doesn’t mean there are no other errors, please tell me if you found something else!</a:t>
            </a:r>
            <a:endParaRPr/>
          </a:p>
        </p:txBody>
      </p:sp>
      <p:sp>
        <p:nvSpPr>
          <p:cNvPr id="475" name="Google Shape;475;p5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4"/>
          <p:cNvSpPr txBox="1"/>
          <p:nvPr>
            <p:ph type="title"/>
          </p:nvPr>
        </p:nvSpPr>
        <p:spPr>
          <a:xfrm>
            <a:off x="540475" y="1010400"/>
            <a:ext cx="7412100" cy="11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de" sz="2020"/>
              <a:t>Pew, that was a lot!</a:t>
            </a:r>
            <a:endParaRPr sz="2020"/>
          </a:p>
          <a:p>
            <a:pPr indent="0" lvl="0" marL="0" rtl="0" algn="l">
              <a:spcBef>
                <a:spcPts val="0"/>
              </a:spcBef>
              <a:spcAft>
                <a:spcPts val="0"/>
              </a:spcAft>
              <a:buSzPts val="990"/>
              <a:buNone/>
            </a:pPr>
            <a:r>
              <a:rPr lang="de" sz="2020"/>
              <a:t>But everything is now set up properly.</a:t>
            </a:r>
            <a:endParaRPr sz="2020"/>
          </a:p>
          <a:p>
            <a:pPr indent="0" lvl="0" marL="0" rtl="0" algn="l">
              <a:spcBef>
                <a:spcPts val="0"/>
              </a:spcBef>
              <a:spcAft>
                <a:spcPts val="0"/>
              </a:spcAft>
              <a:buSzPts val="990"/>
              <a:buNone/>
            </a:pPr>
            <a:r>
              <a:rPr lang="de" sz="2020"/>
              <a:t>Time to take a small break.</a:t>
            </a:r>
            <a:endParaRPr sz="2020"/>
          </a:p>
        </p:txBody>
      </p:sp>
      <p:sp>
        <p:nvSpPr>
          <p:cNvPr id="481" name="Google Shape;481;p54"/>
          <p:cNvSpPr txBox="1"/>
          <p:nvPr/>
        </p:nvSpPr>
        <p:spPr>
          <a:xfrm>
            <a:off x="3343775" y="2356850"/>
            <a:ext cx="30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82" name="Google Shape;482;p5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488" name="Google Shape;488;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89" name="Google Shape;489;p5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495" name="Google Shape;495;p5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p:txBody>
      </p:sp>
      <p:sp>
        <p:nvSpPr>
          <p:cNvPr id="496" name="Google Shape;496;p5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02" name="Google Shape;502;p5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p:txBody>
      </p:sp>
      <p:sp>
        <p:nvSpPr>
          <p:cNvPr id="503" name="Google Shape;503;p5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09" name="Google Shape;509;p5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a:p>
            <a:pPr indent="-298450" lvl="1" marL="914400" rtl="0" algn="l">
              <a:spcBef>
                <a:spcPts val="0"/>
              </a:spcBef>
              <a:spcAft>
                <a:spcPts val="0"/>
              </a:spcAft>
              <a:buSzPts val="1100"/>
              <a:buChar char="-"/>
            </a:pPr>
            <a:r>
              <a:rPr lang="de"/>
              <a:t>JetBrains CLion ← License is free for students with a TU-email</a:t>
            </a:r>
            <a:endParaRPr/>
          </a:p>
          <a:p>
            <a:pPr indent="-298450" lvl="1" marL="914400" rtl="0" algn="l">
              <a:spcBef>
                <a:spcPts val="0"/>
              </a:spcBef>
              <a:spcAft>
                <a:spcPts val="0"/>
              </a:spcAft>
              <a:buSzPts val="1100"/>
              <a:buChar char="-"/>
            </a:pPr>
            <a:r>
              <a:rPr lang="de"/>
              <a:t>Emacs, Vim ← For those who prefer terminal editors</a:t>
            </a:r>
            <a:endParaRPr/>
          </a:p>
          <a:p>
            <a:pPr indent="-298450" lvl="1" marL="914400" rtl="0" algn="l">
              <a:spcBef>
                <a:spcPts val="0"/>
              </a:spcBef>
              <a:spcAft>
                <a:spcPts val="0"/>
              </a:spcAft>
              <a:buSzPts val="1100"/>
              <a:buChar char="-"/>
            </a:pPr>
            <a:r>
              <a:rPr lang="de"/>
              <a:t>Visual Studio Code ← What I’ll be using</a:t>
            </a:r>
            <a:endParaRPr/>
          </a:p>
        </p:txBody>
      </p:sp>
      <p:sp>
        <p:nvSpPr>
          <p:cNvPr id="510" name="Google Shape;510;p5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16" name="Google Shape;516;p59"/>
          <p:cNvSpPr txBox="1"/>
          <p:nvPr>
            <p:ph idx="1" type="body"/>
          </p:nvPr>
        </p:nvSpPr>
        <p:spPr>
          <a:xfrm>
            <a:off x="1297500" y="1567550"/>
            <a:ext cx="7038900" cy="35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Technically it doesn’t matter, you could even use Ed, Notepad, Word… </a:t>
            </a:r>
            <a:endParaRPr/>
          </a:p>
          <a:p>
            <a:pPr indent="-311150" lvl="0" marL="457200" rtl="0" algn="l">
              <a:spcBef>
                <a:spcPts val="0"/>
              </a:spcBef>
              <a:spcAft>
                <a:spcPts val="0"/>
              </a:spcAft>
              <a:buSzPts val="1300"/>
              <a:buChar char="-"/>
            </a:pPr>
            <a:r>
              <a:rPr lang="de"/>
              <a:t>There are some IDEs and Editors that make programming [in Rust] easier:</a:t>
            </a:r>
            <a:endParaRPr/>
          </a:p>
          <a:p>
            <a:pPr indent="-298450" lvl="1" marL="914400" rtl="0" algn="l">
              <a:spcBef>
                <a:spcPts val="0"/>
              </a:spcBef>
              <a:spcAft>
                <a:spcPts val="0"/>
              </a:spcAft>
              <a:buSzPts val="1100"/>
              <a:buChar char="-"/>
            </a:pPr>
            <a:r>
              <a:rPr lang="de"/>
              <a:t>JetBrains CLion ← License is free for students with a TU-email</a:t>
            </a:r>
            <a:endParaRPr/>
          </a:p>
          <a:p>
            <a:pPr indent="-298450" lvl="1" marL="914400" rtl="0" algn="l">
              <a:spcBef>
                <a:spcPts val="0"/>
              </a:spcBef>
              <a:spcAft>
                <a:spcPts val="0"/>
              </a:spcAft>
              <a:buSzPts val="1100"/>
              <a:buChar char="-"/>
            </a:pPr>
            <a:r>
              <a:rPr lang="de"/>
              <a:t>Emacs, Vim ← For those who prefer terminal editors</a:t>
            </a:r>
            <a:endParaRPr/>
          </a:p>
          <a:p>
            <a:pPr indent="-298450" lvl="1" marL="914400" rtl="0" algn="l">
              <a:spcBef>
                <a:spcPts val="0"/>
              </a:spcBef>
              <a:spcAft>
                <a:spcPts val="0"/>
              </a:spcAft>
              <a:buSzPts val="1100"/>
              <a:buChar char="-"/>
            </a:pPr>
            <a:r>
              <a:rPr lang="de"/>
              <a:t>Visual Studio Code ← What I’ll be using</a:t>
            </a:r>
            <a:endParaRPr/>
          </a:p>
          <a:p>
            <a:pPr indent="-311150" lvl="0" marL="457200" rtl="0" algn="l">
              <a:spcBef>
                <a:spcPts val="0"/>
              </a:spcBef>
              <a:spcAft>
                <a:spcPts val="0"/>
              </a:spcAft>
              <a:buSzPts val="1300"/>
              <a:buChar char="-"/>
            </a:pPr>
            <a:r>
              <a:rPr lang="de"/>
              <a:t>VSC → </a:t>
            </a:r>
            <a:r>
              <a:rPr lang="de" u="sng">
                <a:solidFill>
                  <a:schemeClr val="hlink"/>
                </a:solidFill>
                <a:hlinkClick r:id="rId3"/>
              </a:rPr>
              <a:t>https://code.visualstudio.com/</a:t>
            </a:r>
            <a:endParaRPr/>
          </a:p>
          <a:p>
            <a:pPr indent="-298450" lvl="1" marL="914400" rtl="0" algn="l">
              <a:spcBef>
                <a:spcPts val="0"/>
              </a:spcBef>
              <a:spcAft>
                <a:spcPts val="0"/>
              </a:spcAft>
              <a:buSzPts val="1100"/>
              <a:buChar char="-"/>
            </a:pPr>
            <a:r>
              <a:rPr lang="de"/>
              <a:t>On Windows, just follow the installer</a:t>
            </a:r>
            <a:endParaRPr/>
          </a:p>
          <a:p>
            <a:pPr indent="-298450" lvl="1" marL="914400" rtl="0" algn="l">
              <a:spcBef>
                <a:spcPts val="0"/>
              </a:spcBef>
              <a:spcAft>
                <a:spcPts val="0"/>
              </a:spcAft>
              <a:buSzPts val="1100"/>
              <a:buChar char="-"/>
            </a:pPr>
            <a:r>
              <a:rPr lang="de"/>
              <a:t>On Linux: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450" lvl="0" marL="1828800" rtl="0" algn="l">
              <a:spcBef>
                <a:spcPts val="1200"/>
              </a:spcBef>
              <a:spcAft>
                <a:spcPts val="0"/>
              </a:spcAft>
              <a:buSzPts val="1100"/>
              <a:buChar char="-"/>
            </a:pPr>
            <a:r>
              <a:rPr lang="de" sz="1100"/>
              <a:t>Disclaimer: I am not a Linux main (yet), if there’s a simpler way, please tell me :^)</a:t>
            </a:r>
            <a:endParaRPr sz="1100"/>
          </a:p>
        </p:txBody>
      </p:sp>
      <p:pic>
        <p:nvPicPr>
          <p:cNvPr id="517" name="Google Shape;517;p59"/>
          <p:cNvPicPr preferRelativeResize="0"/>
          <p:nvPr/>
        </p:nvPicPr>
        <p:blipFill>
          <a:blip r:embed="rId4">
            <a:alphaModFix/>
          </a:blip>
          <a:stretch>
            <a:fillRect/>
          </a:stretch>
        </p:blipFill>
        <p:spPr>
          <a:xfrm>
            <a:off x="2991500" y="3133025"/>
            <a:ext cx="3186026" cy="1459650"/>
          </a:xfrm>
          <a:prstGeom prst="rect">
            <a:avLst/>
          </a:prstGeom>
          <a:noFill/>
          <a:ln>
            <a:noFill/>
          </a:ln>
        </p:spPr>
      </p:pic>
      <p:sp>
        <p:nvSpPr>
          <p:cNvPr id="518" name="Google Shape;518;p5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3. Development Environment</a:t>
            </a:r>
            <a:endParaRPr/>
          </a:p>
        </p:txBody>
      </p:sp>
      <p:sp>
        <p:nvSpPr>
          <p:cNvPr id="524" name="Google Shape;524;p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FFFFFF"/>
              </a:buClr>
              <a:buSzPts val="1300"/>
              <a:buChar char="-"/>
            </a:pPr>
            <a:r>
              <a:rPr lang="de">
                <a:solidFill>
                  <a:srgbClr val="FFFFFF"/>
                </a:solidFill>
              </a:rPr>
              <a:t>Visual Studio Code itself does not have built in Rust support</a:t>
            </a:r>
            <a:endParaRPr>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Built in Syntax Highlighting, but no Language Server (no red wiggly lines and warnings)</a:t>
            </a:r>
            <a:endParaRPr>
              <a:solidFill>
                <a:srgbClr val="FFFFFF"/>
              </a:solidFill>
            </a:endParaRPr>
          </a:p>
          <a:p>
            <a:pPr indent="-311150" lvl="1" marL="914400" rtl="0" algn="l">
              <a:spcBef>
                <a:spcPts val="0"/>
              </a:spcBef>
              <a:spcAft>
                <a:spcPts val="0"/>
              </a:spcAft>
              <a:buClr>
                <a:srgbClr val="FFFFFF"/>
              </a:buClr>
              <a:buSzPts val="1300"/>
              <a:buChar char="-"/>
            </a:pPr>
            <a:r>
              <a:rPr lang="de" sz="1300">
                <a:solidFill>
                  <a:srgbClr val="FFFFFF"/>
                </a:solidFill>
              </a:rPr>
              <a:t>That’s what rust-analyzer is for</a:t>
            </a:r>
            <a:endParaRPr sz="1300">
              <a:solidFill>
                <a:srgbClr val="FFFFFF"/>
              </a:solidFill>
            </a:endParaRPr>
          </a:p>
          <a:p>
            <a:pPr indent="-311150" lvl="1" marL="914400" rtl="0" algn="l">
              <a:spcBef>
                <a:spcPts val="0"/>
              </a:spcBef>
              <a:spcAft>
                <a:spcPts val="0"/>
              </a:spcAft>
              <a:buClr>
                <a:srgbClr val="FFFFFF"/>
              </a:buClr>
              <a:buSzPts val="1300"/>
              <a:buChar char="-"/>
            </a:pPr>
            <a:r>
              <a:rPr lang="de" sz="1300">
                <a:solidFill>
                  <a:srgbClr val="FFFFFF"/>
                </a:solidFill>
              </a:rPr>
              <a:t>official extension by the Rust foundation</a:t>
            </a:r>
            <a:endParaRPr sz="1300">
              <a:solidFill>
                <a:srgbClr val="FFFFFF"/>
              </a:solidFill>
            </a:endParaRPr>
          </a:p>
          <a:p>
            <a:pPr indent="-311150" lvl="0" marL="457200" rtl="0" algn="l">
              <a:spcBef>
                <a:spcPts val="0"/>
              </a:spcBef>
              <a:spcAft>
                <a:spcPts val="0"/>
              </a:spcAft>
              <a:buClr>
                <a:srgbClr val="FFFFFF"/>
              </a:buClr>
              <a:buSzPts val="1300"/>
              <a:buChar char="-"/>
            </a:pPr>
            <a:r>
              <a:rPr lang="de">
                <a:solidFill>
                  <a:srgbClr val="FFFFFF"/>
                </a:solidFill>
              </a:rPr>
              <a:t>also allows you to run and debug your code from within VSC, no `cargo run` needed</a:t>
            </a:r>
            <a:endParaRPr>
              <a:solidFill>
                <a:srgbClr val="FFFFFF"/>
              </a:solidFill>
            </a:endParaRPr>
          </a:p>
          <a:p>
            <a:pPr indent="0" lvl="0" marL="0" rtl="0" algn="l">
              <a:spcBef>
                <a:spcPts val="0"/>
              </a:spcBef>
              <a:spcAft>
                <a:spcPts val="1200"/>
              </a:spcAft>
              <a:buNone/>
            </a:pPr>
            <a:r>
              <a:t/>
            </a:r>
            <a:endParaRPr sz="1100"/>
          </a:p>
        </p:txBody>
      </p:sp>
      <p:pic>
        <p:nvPicPr>
          <p:cNvPr id="525" name="Google Shape;525;p60"/>
          <p:cNvPicPr preferRelativeResize="0"/>
          <p:nvPr/>
        </p:nvPicPr>
        <p:blipFill>
          <a:blip r:embed="rId3">
            <a:alphaModFix/>
          </a:blip>
          <a:stretch>
            <a:fillRect/>
          </a:stretch>
        </p:blipFill>
        <p:spPr>
          <a:xfrm>
            <a:off x="1297500" y="2817731"/>
            <a:ext cx="4634974" cy="1418925"/>
          </a:xfrm>
          <a:prstGeom prst="rect">
            <a:avLst/>
          </a:prstGeom>
          <a:noFill/>
          <a:ln>
            <a:noFill/>
          </a:ln>
        </p:spPr>
      </p:pic>
      <p:pic>
        <p:nvPicPr>
          <p:cNvPr id="526" name="Google Shape;526;p60"/>
          <p:cNvPicPr preferRelativeResize="0"/>
          <p:nvPr/>
        </p:nvPicPr>
        <p:blipFill>
          <a:blip r:embed="rId4">
            <a:alphaModFix/>
          </a:blip>
          <a:stretch>
            <a:fillRect/>
          </a:stretch>
        </p:blipFill>
        <p:spPr>
          <a:xfrm>
            <a:off x="6220756" y="2817724"/>
            <a:ext cx="2115643" cy="1418925"/>
          </a:xfrm>
          <a:prstGeom prst="rect">
            <a:avLst/>
          </a:prstGeom>
          <a:noFill/>
          <a:ln>
            <a:noFill/>
          </a:ln>
        </p:spPr>
      </p:pic>
      <p:sp>
        <p:nvSpPr>
          <p:cNvPr id="527" name="Google Shape;527;p6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33" name="Google Shape;533;p6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p:txBody>
      </p:sp>
      <p:sp>
        <p:nvSpPr>
          <p:cNvPr id="534" name="Google Shape;534;p6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p:txBody>
      </p:sp>
      <p:sp>
        <p:nvSpPr>
          <p:cNvPr id="163" name="Google Shape;163;p1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40" name="Google Shape;540;p6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p:txBody>
      </p:sp>
      <p:sp>
        <p:nvSpPr>
          <p:cNvPr id="541" name="Google Shape;541;p6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47" name="Google Shape;547;p6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sz="1300"/>
              <a:t>Exercises and code snippets in future slides will be color-coded and rated:</a:t>
            </a:r>
            <a:endParaRPr/>
          </a:p>
        </p:txBody>
      </p:sp>
      <p:sp>
        <p:nvSpPr>
          <p:cNvPr id="548" name="Google Shape;548;p63"/>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54" name="Google Shape;554;p6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p:txBody>
      </p:sp>
      <p:sp>
        <p:nvSpPr>
          <p:cNvPr id="555" name="Google Shape;555;p64"/>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61" name="Google Shape;561;p6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 → </a:t>
            </a:r>
            <a:r>
              <a:rPr lang="de">
                <a:solidFill>
                  <a:srgbClr val="FFFF00"/>
                </a:solidFill>
              </a:rPr>
              <a:t>Yellow </a:t>
            </a:r>
            <a:r>
              <a:rPr lang="de"/>
              <a:t>	→ we covered the topic of the exercise in that session, may be hard</a:t>
            </a:r>
            <a:endParaRPr/>
          </a:p>
        </p:txBody>
      </p:sp>
      <p:sp>
        <p:nvSpPr>
          <p:cNvPr id="562" name="Google Shape;562;p65"/>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68" name="Google Shape;568;p6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 → </a:t>
            </a:r>
            <a:r>
              <a:rPr lang="de">
                <a:solidFill>
                  <a:srgbClr val="FFFF00"/>
                </a:solidFill>
              </a:rPr>
              <a:t>Yellow </a:t>
            </a:r>
            <a:r>
              <a:rPr lang="de"/>
              <a:t>	→ we covered the topic of the exercise in that session, may be hard</a:t>
            </a:r>
            <a:endParaRPr/>
          </a:p>
          <a:p>
            <a:pPr indent="-298450" lvl="1" marL="914400" rtl="0" algn="l">
              <a:spcBef>
                <a:spcPts val="0"/>
              </a:spcBef>
              <a:spcAft>
                <a:spcPts val="0"/>
              </a:spcAft>
              <a:buSzPts val="1100"/>
              <a:buChar char="-"/>
            </a:pPr>
            <a:r>
              <a:rPr lang="de"/>
              <a:t>2/3 → </a:t>
            </a:r>
            <a:r>
              <a:rPr lang="de">
                <a:solidFill>
                  <a:srgbClr val="FF0000"/>
                </a:solidFill>
              </a:rPr>
              <a:t>Red </a:t>
            </a:r>
            <a:r>
              <a:rPr lang="de"/>
              <a:t>	→ same as yellow, but even more difficult</a:t>
            </a:r>
            <a:endParaRPr/>
          </a:p>
        </p:txBody>
      </p:sp>
      <p:sp>
        <p:nvSpPr>
          <p:cNvPr id="569" name="Google Shape;569;p66"/>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75" name="Google Shape;575;p6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Starting this session, I will put the slides on the Github repository</a:t>
            </a:r>
            <a:endParaRPr/>
          </a:p>
          <a:p>
            <a:pPr indent="-311150" lvl="0" marL="457200" rtl="0" algn="l">
              <a:spcBef>
                <a:spcPts val="0"/>
              </a:spcBef>
              <a:spcAft>
                <a:spcPts val="0"/>
              </a:spcAft>
              <a:buSzPts val="1300"/>
              <a:buChar char="-"/>
            </a:pPr>
            <a:r>
              <a:rPr lang="de"/>
              <a:t>Starting next session, I will put exercises on the Github repository</a:t>
            </a:r>
            <a:endParaRPr/>
          </a:p>
          <a:p>
            <a:pPr indent="-298450" lvl="1" marL="914400" rtl="0" algn="l">
              <a:spcBef>
                <a:spcPts val="0"/>
              </a:spcBef>
              <a:spcAft>
                <a:spcPts val="0"/>
              </a:spcAft>
              <a:buSzPts val="1100"/>
              <a:buChar char="-"/>
            </a:pPr>
            <a:r>
              <a:rPr lang="de"/>
              <a:t>Can’t really exercise Rust installation :^)</a:t>
            </a:r>
            <a:endParaRPr/>
          </a:p>
          <a:p>
            <a:pPr indent="-311150" lvl="0" marL="457200" rtl="0" algn="l">
              <a:spcBef>
                <a:spcPts val="0"/>
              </a:spcBef>
              <a:spcAft>
                <a:spcPts val="0"/>
              </a:spcAft>
              <a:buSzPts val="1300"/>
              <a:buChar char="-"/>
            </a:pPr>
            <a:r>
              <a:rPr lang="de" sz="1300"/>
              <a:t>Exercises and code snippets in future slides will be color-coded and rated:</a:t>
            </a:r>
            <a:endParaRPr/>
          </a:p>
          <a:p>
            <a:pPr indent="-298450" lvl="1" marL="914400" rtl="0" algn="l">
              <a:spcBef>
                <a:spcPts val="0"/>
              </a:spcBef>
              <a:spcAft>
                <a:spcPts val="0"/>
              </a:spcAft>
              <a:buSzPts val="1100"/>
              <a:buChar char="-"/>
            </a:pPr>
            <a:r>
              <a:rPr lang="de"/>
              <a:t>0/3 → </a:t>
            </a:r>
            <a:r>
              <a:rPr lang="de">
                <a:solidFill>
                  <a:srgbClr val="00FF00"/>
                </a:solidFill>
              </a:rPr>
              <a:t>Green</a:t>
            </a:r>
            <a:r>
              <a:rPr lang="de"/>
              <a:t>	→ we covered the topic of the exercise in the past, should be easy</a:t>
            </a:r>
            <a:endParaRPr/>
          </a:p>
          <a:p>
            <a:pPr indent="-298450" lvl="1" marL="914400" rtl="0" algn="l">
              <a:spcBef>
                <a:spcPts val="0"/>
              </a:spcBef>
              <a:spcAft>
                <a:spcPts val="0"/>
              </a:spcAft>
              <a:buSzPts val="1100"/>
              <a:buChar char="-"/>
            </a:pPr>
            <a:r>
              <a:rPr lang="de"/>
              <a:t>1/3</a:t>
            </a:r>
            <a:r>
              <a:rPr lang="de"/>
              <a:t> → </a:t>
            </a:r>
            <a:r>
              <a:rPr lang="de">
                <a:solidFill>
                  <a:srgbClr val="FFFF00"/>
                </a:solidFill>
              </a:rPr>
              <a:t>Yellow </a:t>
            </a:r>
            <a:r>
              <a:rPr lang="de"/>
              <a:t>	→ we covered the topic of the exercise in that session, may be hard</a:t>
            </a:r>
            <a:endParaRPr/>
          </a:p>
          <a:p>
            <a:pPr indent="-298450" lvl="1" marL="914400" rtl="0" algn="l">
              <a:spcBef>
                <a:spcPts val="0"/>
              </a:spcBef>
              <a:spcAft>
                <a:spcPts val="0"/>
              </a:spcAft>
              <a:buSzPts val="1100"/>
              <a:buChar char="-"/>
            </a:pPr>
            <a:r>
              <a:rPr lang="de"/>
              <a:t>2/3</a:t>
            </a:r>
            <a:r>
              <a:rPr lang="de"/>
              <a:t> → </a:t>
            </a:r>
            <a:r>
              <a:rPr lang="de">
                <a:solidFill>
                  <a:srgbClr val="FF0000"/>
                </a:solidFill>
              </a:rPr>
              <a:t>Red </a:t>
            </a:r>
            <a:r>
              <a:rPr lang="de"/>
              <a:t>	→ same as yellow, but even more difficult</a:t>
            </a:r>
            <a:endParaRPr/>
          </a:p>
          <a:p>
            <a:pPr indent="-298450" lvl="1" marL="914400" rtl="0" algn="l">
              <a:spcBef>
                <a:spcPts val="0"/>
              </a:spcBef>
              <a:spcAft>
                <a:spcPts val="0"/>
              </a:spcAft>
              <a:buSzPts val="1100"/>
              <a:buChar char="-"/>
            </a:pPr>
            <a:r>
              <a:rPr lang="de"/>
              <a:t>3/3 → </a:t>
            </a:r>
            <a:r>
              <a:rPr lang="de">
                <a:solidFill>
                  <a:srgbClr val="9900FF"/>
                </a:solidFill>
              </a:rPr>
              <a:t>Purple</a:t>
            </a:r>
            <a:r>
              <a:rPr lang="de"/>
              <a:t>	→ we have not yet covered the topic, but you want to try and learn on your own</a:t>
            </a:r>
            <a:endParaRPr/>
          </a:p>
        </p:txBody>
      </p:sp>
      <p:sp>
        <p:nvSpPr>
          <p:cNvPr id="576" name="Google Shape;576;p67"/>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82" name="Google Shape;582;p6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p:txBody>
      </p:sp>
      <p:sp>
        <p:nvSpPr>
          <p:cNvPr id="583" name="Google Shape;583;p6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89" name="Google Shape;589;p6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p:txBody>
      </p:sp>
      <p:sp>
        <p:nvSpPr>
          <p:cNvPr id="590" name="Google Shape;590;p6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591" name="Google Shape;591;p69"/>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597" name="Google Shape;597;p7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Does anyone know already?</a:t>
            </a:r>
            <a:endParaRPr/>
          </a:p>
        </p:txBody>
      </p:sp>
      <p:sp>
        <p:nvSpPr>
          <p:cNvPr id="598" name="Google Shape;598;p7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599" name="Google Shape;599;p70"/>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605" name="Google Shape;605;p71"/>
          <p:cNvSpPr txBox="1"/>
          <p:nvPr>
            <p:ph idx="1" type="body"/>
          </p:nvPr>
        </p:nvSpPr>
        <p:spPr>
          <a:xfrm>
            <a:off x="1297500" y="1567550"/>
            <a:ext cx="7038900" cy="343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de"/>
              <a:t>In the beginning of each session, we’ll be going over the exercises, compare the results, and I’ll answer your questions</a:t>
            </a:r>
            <a:endParaRPr/>
          </a:p>
          <a:p>
            <a:pPr indent="-311150" lvl="0" marL="457200" rtl="0" algn="l">
              <a:spcBef>
                <a:spcPts val="0"/>
              </a:spcBef>
              <a:spcAft>
                <a:spcPts val="0"/>
              </a:spcAft>
              <a:buSzPts val="1300"/>
              <a:buChar char="-"/>
            </a:pPr>
            <a:r>
              <a:rPr lang="de"/>
              <a:t>An exercise may look like this: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de"/>
              <a:t>Does anyone know already?</a:t>
            </a:r>
            <a:endParaRPr/>
          </a:p>
          <a:p>
            <a:pPr indent="-298450" lvl="1" marL="914400" rtl="0" algn="l">
              <a:spcBef>
                <a:spcPts val="0"/>
              </a:spcBef>
              <a:spcAft>
                <a:spcPts val="0"/>
              </a:spcAft>
              <a:buSzPts val="1100"/>
              <a:buChar char="-"/>
            </a:pPr>
            <a:r>
              <a:rPr lang="de"/>
              <a:t>type of a → u32 (unsigned 32 bit integer)</a:t>
            </a:r>
            <a:endParaRPr/>
          </a:p>
          <a:p>
            <a:pPr indent="-298450" lvl="1" marL="914400" rtl="0" algn="l">
              <a:spcBef>
                <a:spcPts val="0"/>
              </a:spcBef>
              <a:spcAft>
                <a:spcPts val="0"/>
              </a:spcAft>
              <a:buSzPts val="1100"/>
              <a:buChar char="-"/>
            </a:pPr>
            <a:r>
              <a:rPr lang="de"/>
              <a:t>type of b → u32</a:t>
            </a:r>
            <a:r>
              <a:rPr lang="de"/>
              <a:t> (unsigned 32 bit integer)</a:t>
            </a:r>
            <a:endParaRPr/>
          </a:p>
          <a:p>
            <a:pPr indent="-298450" lvl="1" marL="914400" rtl="0" algn="l">
              <a:spcBef>
                <a:spcPts val="0"/>
              </a:spcBef>
              <a:spcAft>
                <a:spcPts val="0"/>
              </a:spcAft>
              <a:buSzPts val="1100"/>
              <a:buChar char="-"/>
            </a:pPr>
            <a:r>
              <a:rPr lang="de"/>
              <a:t>output → `the v0lue of c is: 5` ← `{a}` is part of the format syntax, so it turns into the value of `a`!</a:t>
            </a:r>
            <a:endParaRPr/>
          </a:p>
        </p:txBody>
      </p:sp>
      <p:sp>
        <p:nvSpPr>
          <p:cNvPr id="606" name="Google Shape;606;p7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pic>
        <p:nvPicPr>
          <p:cNvPr id="607" name="Google Shape;607;p71"/>
          <p:cNvPicPr preferRelativeResize="0"/>
          <p:nvPr/>
        </p:nvPicPr>
        <p:blipFill>
          <a:blip r:embed="rId3">
            <a:alphaModFix/>
          </a:blip>
          <a:stretch>
            <a:fillRect/>
          </a:stretch>
        </p:blipFill>
        <p:spPr>
          <a:xfrm>
            <a:off x="1825750" y="2347498"/>
            <a:ext cx="3787151" cy="168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a:p>
        </p:txBody>
      </p:sp>
      <p:sp>
        <p:nvSpPr>
          <p:cNvPr id="170" name="Google Shape;170;p18"/>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4. General Info</a:t>
            </a:r>
            <a:endParaRPr/>
          </a:p>
        </p:txBody>
      </p:sp>
      <p:sp>
        <p:nvSpPr>
          <p:cNvPr id="613" name="Google Shape;613;p72"/>
          <p:cNvSpPr txBox="1"/>
          <p:nvPr>
            <p:ph idx="1" type="body"/>
          </p:nvPr>
        </p:nvSpPr>
        <p:spPr>
          <a:xfrm>
            <a:off x="1297500" y="1567550"/>
            <a:ext cx="7038900" cy="323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de"/>
              <a:t>Feedback:</a:t>
            </a:r>
            <a:endParaRPr/>
          </a:p>
          <a:p>
            <a:pPr indent="-304800" lvl="0" marL="457200" rtl="0" algn="l">
              <a:lnSpc>
                <a:spcPct val="100000"/>
              </a:lnSpc>
              <a:spcBef>
                <a:spcPts val="0"/>
              </a:spcBef>
              <a:spcAft>
                <a:spcPts val="0"/>
              </a:spcAft>
              <a:buSzPts val="1200"/>
              <a:buChar char="-"/>
            </a:pPr>
            <a:r>
              <a:rPr lang="de" sz="1200"/>
              <a:t>too slow</a:t>
            </a:r>
            <a:endParaRPr sz="1200"/>
          </a:p>
          <a:p>
            <a:pPr indent="-304800" lvl="0" marL="457200" rtl="0" algn="l">
              <a:lnSpc>
                <a:spcPct val="100000"/>
              </a:lnSpc>
              <a:spcBef>
                <a:spcPts val="0"/>
              </a:spcBef>
              <a:spcAft>
                <a:spcPts val="0"/>
              </a:spcAft>
              <a:buSzPts val="1200"/>
              <a:buChar char="-"/>
            </a:pPr>
            <a:r>
              <a:rPr lang="de" sz="1200"/>
              <a:t>too fast</a:t>
            </a:r>
            <a:endParaRPr sz="1200"/>
          </a:p>
          <a:p>
            <a:pPr indent="-304800" lvl="0" marL="457200" rtl="0" algn="l">
              <a:lnSpc>
                <a:spcPct val="100000"/>
              </a:lnSpc>
              <a:spcBef>
                <a:spcPts val="0"/>
              </a:spcBef>
              <a:spcAft>
                <a:spcPts val="0"/>
              </a:spcAft>
              <a:buSzPts val="1200"/>
              <a:buChar char="-"/>
            </a:pPr>
            <a:r>
              <a:rPr lang="de" sz="1200"/>
              <a:t>too quiet</a:t>
            </a:r>
            <a:endParaRPr sz="1200"/>
          </a:p>
          <a:p>
            <a:pPr indent="-304800" lvl="0" marL="457200" rtl="0" algn="l">
              <a:lnSpc>
                <a:spcPct val="100000"/>
              </a:lnSpc>
              <a:spcBef>
                <a:spcPts val="0"/>
              </a:spcBef>
              <a:spcAft>
                <a:spcPts val="0"/>
              </a:spcAft>
              <a:buSzPts val="1200"/>
              <a:buChar char="-"/>
            </a:pPr>
            <a:r>
              <a:rPr lang="de" sz="1200"/>
              <a:t>too loud</a:t>
            </a:r>
            <a:endParaRPr sz="1200"/>
          </a:p>
          <a:p>
            <a:pPr indent="-304800" lvl="0" marL="457200" rtl="0" algn="l">
              <a:lnSpc>
                <a:spcPct val="100000"/>
              </a:lnSpc>
              <a:spcBef>
                <a:spcPts val="0"/>
              </a:spcBef>
              <a:spcAft>
                <a:spcPts val="0"/>
              </a:spcAft>
              <a:buSzPts val="1200"/>
              <a:buChar char="-"/>
            </a:pPr>
            <a:r>
              <a:rPr lang="de" sz="1200"/>
              <a:t>too understandable</a:t>
            </a:r>
            <a:endParaRPr sz="1200"/>
          </a:p>
          <a:p>
            <a:pPr indent="-304800" lvl="0" marL="457200" rtl="0" algn="l">
              <a:lnSpc>
                <a:spcPct val="100000"/>
              </a:lnSpc>
              <a:spcBef>
                <a:spcPts val="0"/>
              </a:spcBef>
              <a:spcAft>
                <a:spcPts val="0"/>
              </a:spcAft>
              <a:buSzPts val="1200"/>
              <a:buChar char="-"/>
            </a:pPr>
            <a:r>
              <a:rPr lang="de" sz="1200"/>
              <a:t>too perfect</a:t>
            </a:r>
            <a:endParaRPr sz="1200"/>
          </a:p>
          <a:p>
            <a:pPr indent="-304800" lvl="0" marL="457200" rtl="0" algn="l">
              <a:lnSpc>
                <a:spcPct val="100000"/>
              </a:lnSpc>
              <a:spcBef>
                <a:spcPts val="0"/>
              </a:spcBef>
              <a:spcAft>
                <a:spcPts val="0"/>
              </a:spcAft>
              <a:buSzPts val="1200"/>
              <a:buChar char="-"/>
            </a:pPr>
            <a:r>
              <a:rPr lang="de" sz="1200"/>
              <a:t>too unclear</a:t>
            </a:r>
            <a:endParaRPr sz="1200"/>
          </a:p>
          <a:p>
            <a:pPr indent="-304800" lvl="0" marL="457200" rtl="0" algn="l">
              <a:lnSpc>
                <a:spcPct val="100000"/>
              </a:lnSpc>
              <a:spcBef>
                <a:spcPts val="0"/>
              </a:spcBef>
              <a:spcAft>
                <a:spcPts val="0"/>
              </a:spcAft>
              <a:buSzPts val="1200"/>
              <a:buChar char="-"/>
            </a:pPr>
            <a:r>
              <a:rPr lang="de" sz="1200"/>
              <a:t>errors in my slides</a:t>
            </a:r>
            <a:endParaRPr sz="1200"/>
          </a:p>
          <a:p>
            <a:pPr indent="-304800" lvl="0" marL="457200" rtl="0" algn="l">
              <a:lnSpc>
                <a:spcPct val="100000"/>
              </a:lnSpc>
              <a:spcBef>
                <a:spcPts val="0"/>
              </a:spcBef>
              <a:spcAft>
                <a:spcPts val="0"/>
              </a:spcAft>
              <a:buSzPts val="1200"/>
              <a:buChar char="-"/>
            </a:pPr>
            <a:r>
              <a:rPr lang="de" sz="1200"/>
              <a:t>errors in my examples</a:t>
            </a:r>
            <a:endParaRPr sz="1200"/>
          </a:p>
          <a:p>
            <a:pPr indent="-304800" lvl="0" marL="457200" rtl="0" algn="l">
              <a:lnSpc>
                <a:spcPct val="100000"/>
              </a:lnSpc>
              <a:spcBef>
                <a:spcPts val="0"/>
              </a:spcBef>
              <a:spcAft>
                <a:spcPts val="0"/>
              </a:spcAft>
              <a:buSzPts val="1200"/>
              <a:buChar char="-"/>
            </a:pPr>
            <a:r>
              <a:rPr lang="de" sz="1200"/>
              <a:t>etcetc</a:t>
            </a:r>
            <a:endParaRPr sz="1200"/>
          </a:p>
          <a:p>
            <a:pPr indent="0" lvl="0" marL="0" rtl="0" algn="l">
              <a:lnSpc>
                <a:spcPct val="100000"/>
              </a:lnSpc>
              <a:spcBef>
                <a:spcPts val="0"/>
              </a:spcBef>
              <a:spcAft>
                <a:spcPts val="0"/>
              </a:spcAft>
              <a:buNone/>
            </a:pPr>
            <a:r>
              <a:rPr lang="de"/>
              <a:t>→ Feel free to send me an email, or talk to me after the session!</a:t>
            </a:r>
            <a:endParaRPr/>
          </a:p>
          <a:p>
            <a:pPr indent="0" lvl="0" marL="0" rtl="0" algn="l">
              <a:lnSpc>
                <a:spcPct val="100000"/>
              </a:lnSpc>
              <a:spcBef>
                <a:spcPts val="0"/>
              </a:spcBef>
              <a:spcAft>
                <a:spcPts val="0"/>
              </a:spcAft>
              <a:buNone/>
            </a:pPr>
            <a:r>
              <a:rPr lang="de"/>
              <a:t>→ Has been a long time since I was a beginner, so I may sometimes underestimate the difficult</a:t>
            </a:r>
            <a:r>
              <a:rPr lang="de"/>
              <a:t>y</a:t>
            </a:r>
            <a:r>
              <a:rPr lang="de"/>
              <a:t> of p</a:t>
            </a:r>
            <a:r>
              <a:rPr lang="de"/>
              <a:t>rogramming</a:t>
            </a:r>
            <a:r>
              <a:rPr lang="de"/>
              <a:t>, especially in Rust :^)</a:t>
            </a:r>
            <a:endParaRPr/>
          </a:p>
        </p:txBody>
      </p:sp>
      <p:sp>
        <p:nvSpPr>
          <p:cNvPr id="614" name="Google Shape;614;p72"/>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sz="1300"/>
          </a:p>
          <a:p>
            <a:pPr indent="-298450" lvl="1" marL="914400" rtl="0" algn="l">
              <a:spcBef>
                <a:spcPts val="0"/>
              </a:spcBef>
              <a:spcAft>
                <a:spcPts val="0"/>
              </a:spcAft>
              <a:buSzPts val="1100"/>
              <a:buAutoNum type="alphaLcPeriod"/>
            </a:pPr>
            <a:r>
              <a:rPr lang="de"/>
              <a:t>Linux</a:t>
            </a:r>
            <a:endParaRPr/>
          </a:p>
        </p:txBody>
      </p:sp>
      <p:sp>
        <p:nvSpPr>
          <p:cNvPr id="177" name="Google Shape;177;p19"/>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sz="1300"/>
              <a:t>Rust Installation</a:t>
            </a:r>
            <a:endParaRPr sz="1300"/>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p:txBody>
      </p:sp>
      <p:sp>
        <p:nvSpPr>
          <p:cNvPr id="184" name="Google Shape;184;p20"/>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Plan for today</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de"/>
              <a:t>Introduction</a:t>
            </a:r>
            <a:endParaRPr/>
          </a:p>
          <a:p>
            <a:pPr indent="-298450" lvl="1" marL="914400" rtl="0" algn="l">
              <a:spcBef>
                <a:spcPts val="0"/>
              </a:spcBef>
              <a:spcAft>
                <a:spcPts val="0"/>
              </a:spcAft>
              <a:buSzPts val="1100"/>
              <a:buAutoNum type="alphaLcPeriod"/>
            </a:pPr>
            <a:r>
              <a:rPr lang="de"/>
              <a:t>What will we be learning this semester?</a:t>
            </a:r>
            <a:endParaRPr/>
          </a:p>
          <a:p>
            <a:pPr indent="-298450" lvl="1" marL="914400" rtl="0" algn="l">
              <a:spcBef>
                <a:spcPts val="0"/>
              </a:spcBef>
              <a:spcAft>
                <a:spcPts val="0"/>
              </a:spcAft>
              <a:buSzPts val="1100"/>
              <a:buAutoNum type="alphaLcPeriod"/>
            </a:pPr>
            <a:r>
              <a:rPr lang="de"/>
              <a:t>Where can I find resources?</a:t>
            </a:r>
            <a:endParaRPr/>
          </a:p>
          <a:p>
            <a:pPr indent="-311150" lvl="0" marL="457200" rtl="0" algn="l">
              <a:spcBef>
                <a:spcPts val="0"/>
              </a:spcBef>
              <a:spcAft>
                <a:spcPts val="0"/>
              </a:spcAft>
              <a:buSzPts val="1300"/>
              <a:buAutoNum type="arabicPeriod"/>
            </a:pPr>
            <a:r>
              <a:rPr lang="de"/>
              <a:t>Rust Installation</a:t>
            </a:r>
            <a:endParaRPr/>
          </a:p>
          <a:p>
            <a:pPr indent="-298450" lvl="1" marL="914400" rtl="0" algn="l">
              <a:spcBef>
                <a:spcPts val="0"/>
              </a:spcBef>
              <a:spcAft>
                <a:spcPts val="0"/>
              </a:spcAft>
              <a:buSzPts val="1100"/>
              <a:buAutoNum type="alphaLcPeriod"/>
            </a:pPr>
            <a:r>
              <a:rPr lang="de"/>
              <a:t>Linux</a:t>
            </a:r>
            <a:endParaRPr/>
          </a:p>
          <a:p>
            <a:pPr indent="-298450" lvl="1" marL="914400" rtl="0" algn="l">
              <a:spcBef>
                <a:spcPts val="0"/>
              </a:spcBef>
              <a:spcAft>
                <a:spcPts val="0"/>
              </a:spcAft>
              <a:buSzPts val="1100"/>
              <a:buAutoNum type="alphaLcPeriod"/>
            </a:pPr>
            <a:r>
              <a:rPr lang="de"/>
              <a:t>Windows</a:t>
            </a:r>
            <a:endParaRPr/>
          </a:p>
          <a:p>
            <a:pPr indent="-311150" lvl="0" marL="457200" rtl="0" algn="l">
              <a:spcBef>
                <a:spcPts val="0"/>
              </a:spcBef>
              <a:spcAft>
                <a:spcPts val="0"/>
              </a:spcAft>
              <a:buSzPts val="1300"/>
              <a:buAutoNum type="arabicPeriod"/>
            </a:pPr>
            <a:r>
              <a:rPr lang="de">
                <a:solidFill>
                  <a:srgbClr val="FFFFFF"/>
                </a:solidFill>
              </a:rPr>
              <a:t>Setting up a development environment</a:t>
            </a:r>
            <a:endParaRPr>
              <a:solidFill>
                <a:srgbClr val="FFFFFF"/>
              </a:solidFill>
            </a:endParaRPr>
          </a:p>
        </p:txBody>
      </p:sp>
      <p:sp>
        <p:nvSpPr>
          <p:cNvPr id="191" name="Google Shape;191;p21"/>
          <p:cNvSpPr txBox="1"/>
          <p:nvPr>
            <p:ph idx="4294967295" type="subTitle"/>
          </p:nvPr>
        </p:nvSpPr>
        <p:spPr>
          <a:xfrm>
            <a:off x="8088600" y="4885800"/>
            <a:ext cx="1055400" cy="25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1200"/>
              </a:spcAft>
              <a:buSzPts val="440"/>
              <a:buNone/>
            </a:pPr>
            <a:r>
              <a:rPr lang="de" sz="520"/>
              <a:t>©Philippe Felix Haupt 2023</a:t>
            </a:r>
            <a:endParaRPr sz="52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