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90" d="100"/>
          <a:sy n="90" d="100"/>
        </p:scale>
        <p:origin x="1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12/10/2020</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8434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12/10/2020</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6054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12/10/2020</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35621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12/10/2020</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3151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12/10/2020</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142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12/10/2020</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5945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12/10/2020</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9970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12/10/2020</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087754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12/10/2020</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21687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12/10/2020</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4936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12/10/2020</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4176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12/10/2020</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799360400"/>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4D7FAB-1C5A-4C44-8DAB-8E1F1178521F}"/>
              </a:ext>
            </a:extLst>
          </p:cNvPr>
          <p:cNvSpPr>
            <a:spLocks noGrp="1"/>
          </p:cNvSpPr>
          <p:nvPr>
            <p:ph type="ctrTitle"/>
          </p:nvPr>
        </p:nvSpPr>
        <p:spPr>
          <a:xfrm>
            <a:off x="1079510" y="4602162"/>
            <a:ext cx="4457690" cy="1720850"/>
          </a:xfrm>
        </p:spPr>
        <p:txBody>
          <a:bodyPr anchor="ctr">
            <a:normAutofit/>
          </a:bodyPr>
          <a:lstStyle/>
          <a:p>
            <a:r>
              <a:rPr lang="en-US" dirty="0"/>
              <a:t>Final project presentation</a:t>
            </a:r>
          </a:p>
        </p:txBody>
      </p:sp>
      <p:sp>
        <p:nvSpPr>
          <p:cNvPr id="3" name="Subtitle 2">
            <a:extLst>
              <a:ext uri="{FF2B5EF4-FFF2-40B4-BE49-F238E27FC236}">
                <a16:creationId xmlns:a16="http://schemas.microsoft.com/office/drawing/2014/main" id="{4D3ABF95-2893-4B35-B32B-357D25375EBE}"/>
              </a:ext>
            </a:extLst>
          </p:cNvPr>
          <p:cNvSpPr>
            <a:spLocks noGrp="1"/>
          </p:cNvSpPr>
          <p:nvPr>
            <p:ph type="subTitle" idx="1"/>
          </p:nvPr>
        </p:nvSpPr>
        <p:spPr>
          <a:xfrm>
            <a:off x="6654801" y="4602163"/>
            <a:ext cx="4451347" cy="1720850"/>
          </a:xfrm>
        </p:spPr>
        <p:txBody>
          <a:bodyPr anchor="ctr">
            <a:normAutofit fontScale="85000" lnSpcReduction="20000"/>
          </a:bodyPr>
          <a:lstStyle/>
          <a:p>
            <a:r>
              <a:rPr lang="en-US" dirty="0"/>
              <a:t>Paul Fischer</a:t>
            </a:r>
          </a:p>
          <a:p>
            <a:r>
              <a:rPr lang="en-US" dirty="0"/>
              <a:t>PHYS 580</a:t>
            </a:r>
          </a:p>
          <a:p>
            <a:r>
              <a:rPr lang="en-US" dirty="0"/>
              <a:t>Dr. Kwon</a:t>
            </a:r>
          </a:p>
          <a:p>
            <a:r>
              <a:rPr lang="en-US" dirty="0"/>
              <a:t>12/10/2020</a:t>
            </a:r>
          </a:p>
        </p:txBody>
      </p:sp>
      <p:pic>
        <p:nvPicPr>
          <p:cNvPr id="4" name="Picture 3">
            <a:extLst>
              <a:ext uri="{FF2B5EF4-FFF2-40B4-BE49-F238E27FC236}">
                <a16:creationId xmlns:a16="http://schemas.microsoft.com/office/drawing/2014/main" id="{CB0D9B8D-B753-4787-AF43-0D9E3DB59B5B}"/>
              </a:ext>
            </a:extLst>
          </p:cNvPr>
          <p:cNvPicPr>
            <a:picLocks noChangeAspect="1"/>
          </p:cNvPicPr>
          <p:nvPr/>
        </p:nvPicPr>
        <p:blipFill rotWithShape="1">
          <a:blip r:embed="rId2"/>
          <a:srcRect t="21643" b="29931"/>
          <a:stretch/>
        </p:blipFill>
        <p:spPr>
          <a:xfrm>
            <a:off x="20" y="10"/>
            <a:ext cx="12191977" cy="4014777"/>
          </a:xfrm>
          <a:prstGeom prst="rect">
            <a:avLst/>
          </a:prstGeom>
        </p:spPr>
      </p:pic>
      <p:cxnSp>
        <p:nvCxnSpPr>
          <p:cNvPr id="11"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289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6DA32-AEAB-4E96-8DE3-0AA702C31F1E}"/>
              </a:ext>
            </a:extLst>
          </p:cNvPr>
          <p:cNvSpPr>
            <a:spLocks noGrp="1"/>
          </p:cNvSpPr>
          <p:nvPr>
            <p:ph type="title"/>
          </p:nvPr>
        </p:nvSpPr>
        <p:spPr>
          <a:xfrm>
            <a:off x="540988" y="540033"/>
            <a:ext cx="3884962" cy="1331604"/>
          </a:xfrm>
        </p:spPr>
        <p:txBody>
          <a:bodyPr anchor="b">
            <a:normAutofit/>
          </a:bodyPr>
          <a:lstStyle/>
          <a:p>
            <a:pPr algn="ctr">
              <a:lnSpc>
                <a:spcPct val="90000"/>
              </a:lnSpc>
            </a:pPr>
            <a:r>
              <a:rPr lang="en-US" sz="2400"/>
              <a:t>Algorithm (state transition diagram):</a:t>
            </a:r>
          </a:p>
        </p:txBody>
      </p:sp>
      <p:sp>
        <p:nvSpPr>
          <p:cNvPr id="9" name="Content Placeholder 8">
            <a:extLst>
              <a:ext uri="{FF2B5EF4-FFF2-40B4-BE49-F238E27FC236}">
                <a16:creationId xmlns:a16="http://schemas.microsoft.com/office/drawing/2014/main" id="{255A97A8-B023-42D0-89AC-9945ABCECB53}"/>
              </a:ext>
            </a:extLst>
          </p:cNvPr>
          <p:cNvSpPr>
            <a:spLocks noGrp="1"/>
          </p:cNvSpPr>
          <p:nvPr>
            <p:ph idx="1"/>
          </p:nvPr>
        </p:nvSpPr>
        <p:spPr>
          <a:xfrm>
            <a:off x="540988" y="2759076"/>
            <a:ext cx="3884962" cy="3009899"/>
          </a:xfrm>
        </p:spPr>
        <p:txBody>
          <a:bodyPr>
            <a:normAutofit fontScale="92500" lnSpcReduction="20000"/>
          </a:bodyPr>
          <a:lstStyle/>
          <a:p>
            <a:pPr marL="342900" marR="0" lvl="0" indent="-342900">
              <a:lnSpc>
                <a:spcPct val="200000"/>
              </a:lnSpc>
              <a:spcBef>
                <a:spcPts val="0"/>
              </a:spcBef>
              <a:spcAft>
                <a:spcPts val="0"/>
              </a:spcAft>
              <a:buFont typeface="+mj-lt"/>
              <a:buAutoNum type="arabi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Playback Recording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mj-lt"/>
              <a:buAutoNum type="alphaL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Prompt the user for the path and filename of the recording to be played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mj-lt"/>
              <a:buAutoNum type="alphaL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Play audio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mj-lt"/>
              <a:buAutoNum type="alphaL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Go to “Practice/Record” state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Reset/Restart/Stop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mj-lt"/>
              <a:buAutoNum type="alphaL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Prompt user if they want to restart or stop VI.  If they choose restart, go to “Main Menu” state, else stop the while loop, send an Output Voltage of 0V to the physical circuit, reset variables, and clear tasks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4" descr="Graphical user interface&#10;&#10;Description automatically generated">
            <a:extLst>
              <a:ext uri="{FF2B5EF4-FFF2-40B4-BE49-F238E27FC236}">
                <a16:creationId xmlns:a16="http://schemas.microsoft.com/office/drawing/2014/main" id="{BF6FCE7C-B42A-471B-B29C-F655B8D9C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200" y="943937"/>
            <a:ext cx="6113812" cy="4967471"/>
          </a:xfrm>
          <a:prstGeom prst="rect">
            <a:avLst/>
          </a:prstGeom>
        </p:spPr>
      </p:pic>
    </p:spTree>
    <p:extLst>
      <p:ext uri="{BB962C8B-B14F-4D97-AF65-F5344CB8AC3E}">
        <p14:creationId xmlns:p14="http://schemas.microsoft.com/office/powerpoint/2010/main" val="2155622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7343-ECF6-4BAE-A110-0F619F33D6EA}"/>
              </a:ext>
            </a:extLst>
          </p:cNvPr>
          <p:cNvSpPr>
            <a:spLocks noGrp="1"/>
          </p:cNvSpPr>
          <p:nvPr>
            <p:ph type="title"/>
          </p:nvPr>
        </p:nvSpPr>
        <p:spPr/>
        <p:txBody>
          <a:bodyPr>
            <a:normAutofit fontScale="90000"/>
          </a:bodyPr>
          <a:lstStyle/>
          <a:p>
            <a:r>
              <a:rPr lang="en-US" dirty="0"/>
              <a:t>Implementation:  Program Structure/Design Pattern:</a:t>
            </a:r>
          </a:p>
        </p:txBody>
      </p:sp>
      <p:sp>
        <p:nvSpPr>
          <p:cNvPr id="3" name="Content Placeholder 2">
            <a:extLst>
              <a:ext uri="{FF2B5EF4-FFF2-40B4-BE49-F238E27FC236}">
                <a16:creationId xmlns:a16="http://schemas.microsoft.com/office/drawing/2014/main" id="{48E04110-A27E-41EB-95A0-E8C9720AEE5E}"/>
              </a:ext>
            </a:extLst>
          </p:cNvPr>
          <p:cNvSpPr>
            <a:spLocks noGrp="1"/>
          </p:cNvSpPr>
          <p:nvPr>
            <p:ph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Please find a brief description of each state of the VI's state machine below: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Main Menu: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Prompt user if they are ready to calibrate the instrument or exit the VI.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Calibration: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Prompt user for key (major scale), calculate array of frequencies, send 10 V to the circuit, calibrate instrument, and prompt the user when they are ready to begin using the instrument.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8333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7343-ECF6-4BAE-A110-0F619F33D6EA}"/>
              </a:ext>
            </a:extLst>
          </p:cNvPr>
          <p:cNvSpPr>
            <a:spLocks noGrp="1"/>
          </p:cNvSpPr>
          <p:nvPr>
            <p:ph type="title"/>
          </p:nvPr>
        </p:nvSpPr>
        <p:spPr/>
        <p:txBody>
          <a:bodyPr>
            <a:normAutofit fontScale="90000"/>
          </a:bodyPr>
          <a:lstStyle/>
          <a:p>
            <a:r>
              <a:rPr lang="en-US" dirty="0"/>
              <a:t>Implementation:  Program Structure/Design Pattern:</a:t>
            </a:r>
          </a:p>
        </p:txBody>
      </p:sp>
      <p:sp>
        <p:nvSpPr>
          <p:cNvPr id="3" name="Content Placeholder 2">
            <a:extLst>
              <a:ext uri="{FF2B5EF4-FFF2-40B4-BE49-F238E27FC236}">
                <a16:creationId xmlns:a16="http://schemas.microsoft.com/office/drawing/2014/main" id="{48E04110-A27E-41EB-95A0-E8C9720AEE5E}"/>
              </a:ext>
            </a:extLst>
          </p:cNvPr>
          <p:cNvSpPr>
            <a:spLocks noGrp="1"/>
          </p:cNvSpPr>
          <p:nvPr>
            <p:ph idx="1"/>
          </p:nvPr>
        </p:nvSpPr>
        <p:spPr/>
        <p:txBody>
          <a:bodyPr>
            <a:normAutofit fontScale="85000" lnSpcReduction="10000"/>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Practice/Record: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Read photoresistor voltage, convert to frequency, read and set audio output Volume, incorporate harmony or octave in waveform if Harmony or Octave are TRUE, display waveform on graph, output audio frequency to speakers, record if Start/Stop Recording is TRUE, go to Playback Recording if Playback Recording is TRUE.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Playback Recording: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Prompt user which file they want to play back, read specified columns from formatted .csv file, and output filename, audio, and waveform graph.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Reset/Restart/Stop: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Prompt user if they want to restart or exit and reset controls and indicators to default 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3056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7C64B-1B3B-4A15-847F-B076852AD796}"/>
              </a:ext>
            </a:extLst>
          </p:cNvPr>
          <p:cNvSpPr>
            <a:spLocks noGrp="1"/>
          </p:cNvSpPr>
          <p:nvPr>
            <p:ph type="title"/>
          </p:nvPr>
        </p:nvSpPr>
        <p:spPr/>
        <p:txBody>
          <a:bodyPr>
            <a:normAutofit fontScale="90000"/>
          </a:bodyPr>
          <a:lstStyle/>
          <a:p>
            <a:r>
              <a:rPr lang="en-US" dirty="0"/>
              <a:t>List of </a:t>
            </a:r>
            <a:r>
              <a:rPr lang="en-US" dirty="0" err="1"/>
              <a:t>subVIs</a:t>
            </a:r>
            <a:r>
              <a:rPr lang="en-US" dirty="0"/>
              <a:t> created (Name and Functionality):</a:t>
            </a:r>
          </a:p>
        </p:txBody>
      </p:sp>
      <p:sp>
        <p:nvSpPr>
          <p:cNvPr id="3" name="Content Placeholder 2">
            <a:extLst>
              <a:ext uri="{FF2B5EF4-FFF2-40B4-BE49-F238E27FC236}">
                <a16:creationId xmlns:a16="http://schemas.microsoft.com/office/drawing/2014/main" id="{53CFBEFE-B07E-48B7-AA7A-45C583E4C2E7}"/>
              </a:ext>
            </a:extLst>
          </p:cNvPr>
          <p:cNvSpPr>
            <a:spLocks noGrp="1"/>
          </p:cNvSpPr>
          <p:nvPr>
            <p:ph idx="1"/>
          </p:nvPr>
        </p:nvSpPr>
        <p:spPr/>
        <p:txBody>
          <a:bodyPr/>
          <a:lstStyle/>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Calculate Major Scale Frequency Array.vi takes in the number of the major scale (0-&gt;C, etc.) the user wants to play in and outputs an array of the frequencies in that scale relative to middle 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Calibrate Photoresistor Theremin.vi prompts the user for when they would like to record 7 different photoresistor voltages and outputs the logged voltages as an array.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Format Data.vi takes the current iteration's Indicators Cluster as input and outputs a string that is formatted for the log file contained in the Record (save to Log Data File)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subVI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9348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7C64B-1B3B-4A15-847F-B076852AD796}"/>
              </a:ext>
            </a:extLst>
          </p:cNvPr>
          <p:cNvSpPr>
            <a:spLocks noGrp="1"/>
          </p:cNvSpPr>
          <p:nvPr>
            <p:ph type="title"/>
          </p:nvPr>
        </p:nvSpPr>
        <p:spPr/>
        <p:txBody>
          <a:bodyPr>
            <a:normAutofit fontScale="90000"/>
          </a:bodyPr>
          <a:lstStyle/>
          <a:p>
            <a:r>
              <a:rPr lang="en-US" dirty="0"/>
              <a:t>List of </a:t>
            </a:r>
            <a:r>
              <a:rPr lang="en-US" dirty="0" err="1"/>
              <a:t>subVIs</a:t>
            </a:r>
            <a:r>
              <a:rPr lang="en-US" dirty="0"/>
              <a:t> created (Name and Functionality):</a:t>
            </a:r>
          </a:p>
        </p:txBody>
      </p:sp>
      <p:sp>
        <p:nvSpPr>
          <p:cNvPr id="3" name="Content Placeholder 2">
            <a:extLst>
              <a:ext uri="{FF2B5EF4-FFF2-40B4-BE49-F238E27FC236}">
                <a16:creationId xmlns:a16="http://schemas.microsoft.com/office/drawing/2014/main" id="{53CFBEFE-B07E-48B7-AA7A-45C583E4C2E7}"/>
              </a:ext>
            </a:extLst>
          </p:cNvPr>
          <p:cNvSpPr>
            <a:spLocks noGrp="1"/>
          </p:cNvSpPr>
          <p:nvPr>
            <p:ph idx="1"/>
          </p:nvPr>
        </p:nvSpPr>
        <p:spPr/>
        <p:txBody>
          <a:bodyPr/>
          <a:lstStyle/>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Generate Waveform.vi takes in the Frequency/Sample Rate quotient that depends on the voltage read across the photoresistor and turns it into a waveform that can be played audially through speakers as well as a waveform that can be plotted on a waveform graph. It also adds a harmony and/or octave transposition to the waveform depending on whether either control is TRUE.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Read Controls.vi reads the voltage across the potentiometer and the state of the two digital buttons to determine the Volume double-precision floating-point value and the digital Harmony and Octave Boolean 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1528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7C64B-1B3B-4A15-847F-B076852AD796}"/>
              </a:ext>
            </a:extLst>
          </p:cNvPr>
          <p:cNvSpPr>
            <a:spLocks noGrp="1"/>
          </p:cNvSpPr>
          <p:nvPr>
            <p:ph type="title"/>
          </p:nvPr>
        </p:nvSpPr>
        <p:spPr/>
        <p:txBody>
          <a:bodyPr>
            <a:normAutofit fontScale="90000"/>
          </a:bodyPr>
          <a:lstStyle/>
          <a:p>
            <a:r>
              <a:rPr lang="en-US" dirty="0"/>
              <a:t>List of </a:t>
            </a:r>
            <a:r>
              <a:rPr lang="en-US" dirty="0" err="1"/>
              <a:t>subVIs</a:t>
            </a:r>
            <a:r>
              <a:rPr lang="en-US" dirty="0"/>
              <a:t> created (Name and Functionality):</a:t>
            </a:r>
          </a:p>
        </p:txBody>
      </p:sp>
      <p:sp>
        <p:nvSpPr>
          <p:cNvPr id="3" name="Content Placeholder 2">
            <a:extLst>
              <a:ext uri="{FF2B5EF4-FFF2-40B4-BE49-F238E27FC236}">
                <a16:creationId xmlns:a16="http://schemas.microsoft.com/office/drawing/2014/main" id="{53CFBEFE-B07E-48B7-AA7A-45C583E4C2E7}"/>
              </a:ext>
            </a:extLst>
          </p:cNvPr>
          <p:cNvSpPr>
            <a:spLocks noGrp="1"/>
          </p:cNvSpPr>
          <p:nvPr>
            <p:ph idx="1"/>
          </p:nvPr>
        </p:nvSpPr>
        <p:spPr/>
        <p:txBody>
          <a:bodyPr/>
          <a:lstStyle/>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Read Voltage and Output Frequency.vi reads the voltage across the photoresistor and converts it into a frequency from the Scale Frequency Array that corresponds to which two voltages contained in the V_PR Array it falls between.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Record (Save to Log Data File).vi prompts the user for a file path, name, and type when recording starts, adds a header to the file, and logs the formatted data string to the file each iteration until Start/Stop Recording is FALSE.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2863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6" name="Straight Connector 9">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11">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28" name="Freeform: Shape 12">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29" name="Freeform: Shape 14">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30" name="Rectangle 17">
            <a:extLst>
              <a:ext uri="{FF2B5EF4-FFF2-40B4-BE49-F238E27FC236}">
                <a16:creationId xmlns:a16="http://schemas.microsoft.com/office/drawing/2014/main" id="{922314F7-656D-4F4F-8050-CCD6FC0FC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602854-3DB3-415A-8A77-D550DE2AFF76}"/>
              </a:ext>
            </a:extLst>
          </p:cNvPr>
          <p:cNvSpPr>
            <a:spLocks noGrp="1"/>
          </p:cNvSpPr>
          <p:nvPr>
            <p:ph type="title"/>
          </p:nvPr>
        </p:nvSpPr>
        <p:spPr>
          <a:xfrm>
            <a:off x="1079510" y="531814"/>
            <a:ext cx="4457690" cy="1720850"/>
          </a:xfrm>
        </p:spPr>
        <p:txBody>
          <a:bodyPr vert="horz" lIns="0" tIns="0" rIns="0" bIns="0" rtlCol="0" anchor="ctr" anchorCtr="0">
            <a:normAutofit/>
          </a:bodyPr>
          <a:lstStyle/>
          <a:p>
            <a:pPr algn="ctr"/>
            <a:r>
              <a:rPr lang="en-US"/>
              <a:t>Saved Data file (a view including the header):</a:t>
            </a:r>
          </a:p>
        </p:txBody>
      </p:sp>
      <p:cxnSp>
        <p:nvCxnSpPr>
          <p:cNvPr id="31" name="Straight Connector 1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application, table, Excel&#10;&#10;Description automatically generated">
            <a:extLst>
              <a:ext uri="{FF2B5EF4-FFF2-40B4-BE49-F238E27FC236}">
                <a16:creationId xmlns:a16="http://schemas.microsoft.com/office/drawing/2014/main" id="{75C9E0A6-070D-498F-8DF7-F7DA0B3173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529" y="2252664"/>
            <a:ext cx="9908941" cy="4062666"/>
          </a:xfrm>
          <a:prstGeom prst="rect">
            <a:avLst/>
          </a:prstGeom>
        </p:spPr>
      </p:pic>
    </p:spTree>
    <p:extLst>
      <p:ext uri="{BB962C8B-B14F-4D97-AF65-F5344CB8AC3E}">
        <p14:creationId xmlns:p14="http://schemas.microsoft.com/office/powerpoint/2010/main" val="679192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51742-AC91-4AF0-9E53-099327EFB19A}"/>
              </a:ext>
            </a:extLst>
          </p:cNvPr>
          <p:cNvSpPr>
            <a:spLocks noGrp="1"/>
          </p:cNvSpPr>
          <p:nvPr>
            <p:ph type="title"/>
          </p:nvPr>
        </p:nvSpPr>
        <p:spPr/>
        <p:txBody>
          <a:bodyPr>
            <a:normAutofit fontScale="90000"/>
          </a:bodyPr>
          <a:lstStyle/>
          <a:p>
            <a:r>
              <a:rPr lang="en-US" dirty="0"/>
              <a:t>Self Evaluation/Reflection/Possible Improvement:</a:t>
            </a:r>
          </a:p>
        </p:txBody>
      </p:sp>
      <p:sp>
        <p:nvSpPr>
          <p:cNvPr id="3" name="Content Placeholder 2">
            <a:extLst>
              <a:ext uri="{FF2B5EF4-FFF2-40B4-BE49-F238E27FC236}">
                <a16:creationId xmlns:a16="http://schemas.microsoft.com/office/drawing/2014/main" id="{6C509DA5-D5CE-4872-965D-8B2D82CC4865}"/>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am thrilled that I was able to build a VI with full functionality of all of the features I put in my original development plan. However, there are MANY features I would love to add to this VI. I will list just a few of them below: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71821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51742-AC91-4AF0-9E53-099327EFB19A}"/>
              </a:ext>
            </a:extLst>
          </p:cNvPr>
          <p:cNvSpPr>
            <a:spLocks noGrp="1"/>
          </p:cNvSpPr>
          <p:nvPr>
            <p:ph type="title"/>
          </p:nvPr>
        </p:nvSpPr>
        <p:spPr/>
        <p:txBody>
          <a:bodyPr>
            <a:normAutofit fontScale="90000"/>
          </a:bodyPr>
          <a:lstStyle/>
          <a:p>
            <a:r>
              <a:rPr lang="en-US" dirty="0"/>
              <a:t>Self Evaluation/Reflection/Possible Improvement:</a:t>
            </a:r>
          </a:p>
        </p:txBody>
      </p:sp>
      <p:sp>
        <p:nvSpPr>
          <p:cNvPr id="3" name="Content Placeholder 2">
            <a:extLst>
              <a:ext uri="{FF2B5EF4-FFF2-40B4-BE49-F238E27FC236}">
                <a16:creationId xmlns:a16="http://schemas.microsoft.com/office/drawing/2014/main" id="{6C509DA5-D5CE-4872-965D-8B2D82CC4865}"/>
              </a:ext>
            </a:extLst>
          </p:cNvPr>
          <p:cNvSpPr>
            <a:spLocks noGrp="1"/>
          </p:cNvSpPr>
          <p:nvPr>
            <p:ph idx="1"/>
          </p:nvPr>
        </p:nvSpPr>
        <p:spPr/>
        <p:txBody>
          <a:bodyPr>
            <a:normAutofit fontScale="70000" lnSpcReduction="20000"/>
          </a:bodyPr>
          <a:lstStyle/>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Play in any mode (instead of just the major scale)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Transpose to any octave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 more complicated harmonies than just the third above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Replicate the sound of other instruments through the ratios of their harmonics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Change key/timing of playback files (slow down/speed up)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Metronome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Play over playback audio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Import songs to play over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Export recordings as audio file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other scales – i.e. microtonal scales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Traditional theremin mode – no cutoff for notes in a scale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9132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50250-C1E2-40E2-B93C-EE71F0118C8F}"/>
              </a:ext>
            </a:extLst>
          </p:cNvPr>
          <p:cNvSpPr>
            <a:spLocks noGrp="1"/>
          </p:cNvSpPr>
          <p:nvPr>
            <p:ph type="title"/>
          </p:nvPr>
        </p:nvSpPr>
        <p:spPr>
          <a:xfrm>
            <a:off x="540988" y="540033"/>
            <a:ext cx="3884962" cy="1331604"/>
          </a:xfrm>
        </p:spPr>
        <p:txBody>
          <a:bodyPr anchor="b">
            <a:normAutofit/>
          </a:bodyPr>
          <a:lstStyle/>
          <a:p>
            <a:pPr algn="ctr"/>
            <a:r>
              <a:rPr lang="en-US" dirty="0"/>
              <a:t>Title and Objective of the project:</a:t>
            </a:r>
            <a:endParaRPr lang="en-US"/>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4664C5-7243-4A2B-8D07-2370D37E0E11}"/>
              </a:ext>
            </a:extLst>
          </p:cNvPr>
          <p:cNvSpPr>
            <a:spLocks noGrp="1"/>
          </p:cNvSpPr>
          <p:nvPr>
            <p:ph idx="1"/>
          </p:nvPr>
        </p:nvSpPr>
        <p:spPr>
          <a:xfrm>
            <a:off x="540988" y="2759076"/>
            <a:ext cx="3884962" cy="3009899"/>
          </a:xfrm>
        </p:spPr>
        <p:txBody>
          <a:bodyPr>
            <a:normAutofit/>
          </a:bodyPr>
          <a:lstStyle/>
          <a:p>
            <a:pPr>
              <a:lnSpc>
                <a:spcPct val="115000"/>
              </a:lnSpc>
            </a:pPr>
            <a:r>
              <a:rPr lang="en-US" sz="1400">
                <a:effectLst/>
                <a:latin typeface="Times New Roman" panose="02020603050405020304" pitchFamily="18" charset="0"/>
                <a:ea typeface="Calibri" panose="020F0502020204030204" pitchFamily="34" charset="0"/>
                <a:cs typeface="Times New Roman" panose="02020603050405020304" pitchFamily="18" charset="0"/>
              </a:rPr>
              <a:t>Photoresistor Theremin.vi reads the voltage across a photoresistor (the schematic diagram and photographs of the circuit are on the Front Panel) and converts it to an audio frequency played through the connected speakers. </a:t>
            </a:r>
          </a:p>
          <a:p>
            <a:pPr>
              <a:lnSpc>
                <a:spcPct val="115000"/>
              </a:lnSpc>
            </a:pPr>
            <a:r>
              <a:rPr lang="en-US" sz="1400">
                <a:effectLst/>
                <a:latin typeface="Times New Roman" panose="02020603050405020304" pitchFamily="18" charset="0"/>
                <a:ea typeface="Calibri" panose="020F0502020204030204" pitchFamily="34" charset="0"/>
                <a:cs typeface="Times New Roman" panose="02020603050405020304" pitchFamily="18" charset="0"/>
              </a:rPr>
              <a:t>The VI begins with the calibration of the instrument for a key inputted by the user (major scale), then gives the user the option to change the volume, add a harmony (3rd above), transpose up an octave, record their playing, and playback any of their saved recordings.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Graphical user interface&#10;&#10;Description automatically generated">
            <a:extLst>
              <a:ext uri="{FF2B5EF4-FFF2-40B4-BE49-F238E27FC236}">
                <a16:creationId xmlns:a16="http://schemas.microsoft.com/office/drawing/2014/main" id="{8043859D-969C-439B-B63D-0EFFA5C30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366" y="540033"/>
            <a:ext cx="4793480" cy="5775279"/>
          </a:xfrm>
          <a:prstGeom prst="rect">
            <a:avLst/>
          </a:prstGeom>
        </p:spPr>
      </p:pic>
    </p:spTree>
    <p:extLst>
      <p:ext uri="{BB962C8B-B14F-4D97-AF65-F5344CB8AC3E}">
        <p14:creationId xmlns:p14="http://schemas.microsoft.com/office/powerpoint/2010/main" val="366925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64F62E-93D3-49DD-A7C9-9E48D2C774B0}"/>
              </a:ext>
            </a:extLst>
          </p:cNvPr>
          <p:cNvSpPr>
            <a:spLocks noGrp="1"/>
          </p:cNvSpPr>
          <p:nvPr>
            <p:ph type="title"/>
          </p:nvPr>
        </p:nvSpPr>
        <p:spPr>
          <a:xfrm>
            <a:off x="540988" y="540033"/>
            <a:ext cx="3884962" cy="1331604"/>
          </a:xfrm>
        </p:spPr>
        <p:txBody>
          <a:bodyPr anchor="b">
            <a:normAutofit/>
          </a:bodyPr>
          <a:lstStyle/>
          <a:p>
            <a:pPr algn="ctr">
              <a:lnSpc>
                <a:spcPct val="90000"/>
              </a:lnSpc>
            </a:pPr>
            <a:r>
              <a:rPr lang="en-US" sz="1500" dirty="0"/>
              <a:t>Schematic Diagram(s) showing three components and their connections (circuits, connection to DAQ/Arduino):</a:t>
            </a:r>
          </a:p>
        </p:txBody>
      </p:sp>
      <p:cxnSp>
        <p:nvCxnSpPr>
          <p:cNvPr id="14" name="Straight Connector 1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7DDD53C-596F-46B9-AE5D-5F391A0157B7}"/>
              </a:ext>
            </a:extLst>
          </p:cNvPr>
          <p:cNvSpPr>
            <a:spLocks noGrp="1"/>
          </p:cNvSpPr>
          <p:nvPr>
            <p:ph idx="1"/>
          </p:nvPr>
        </p:nvSpPr>
        <p:spPr>
          <a:xfrm>
            <a:off x="540988" y="2759076"/>
            <a:ext cx="3884962" cy="3009899"/>
          </a:xfrm>
        </p:spPr>
        <p:txBody>
          <a:bodyPr>
            <a:normAutofit/>
          </a:bodyPr>
          <a:lstStyle/>
          <a:p>
            <a:endParaRPr lang="en-US"/>
          </a:p>
        </p:txBody>
      </p:sp>
      <p:sp>
        <p:nvSpPr>
          <p:cNvPr id="16" name="Rectangle 15">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Content Placeholder 4" descr="Diagram&#10;&#10;Description automatically generated">
            <a:extLst>
              <a:ext uri="{FF2B5EF4-FFF2-40B4-BE49-F238E27FC236}">
                <a16:creationId xmlns:a16="http://schemas.microsoft.com/office/drawing/2014/main" id="{2CC1EBF7-BA15-4A56-8A39-49E8D3B6A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200" y="1792227"/>
            <a:ext cx="6113812" cy="3270890"/>
          </a:xfrm>
          <a:prstGeom prst="rect">
            <a:avLst/>
          </a:prstGeom>
        </p:spPr>
      </p:pic>
    </p:spTree>
    <p:extLst>
      <p:ext uri="{BB962C8B-B14F-4D97-AF65-F5344CB8AC3E}">
        <p14:creationId xmlns:p14="http://schemas.microsoft.com/office/powerpoint/2010/main" val="330329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64F62E-93D3-49DD-A7C9-9E48D2C774B0}"/>
              </a:ext>
            </a:extLst>
          </p:cNvPr>
          <p:cNvSpPr>
            <a:spLocks noGrp="1"/>
          </p:cNvSpPr>
          <p:nvPr>
            <p:ph type="title"/>
          </p:nvPr>
        </p:nvSpPr>
        <p:spPr>
          <a:xfrm>
            <a:off x="1080000" y="540000"/>
            <a:ext cx="4426782" cy="1331637"/>
          </a:xfrm>
        </p:spPr>
        <p:txBody>
          <a:bodyPr anchor="b">
            <a:normAutofit/>
          </a:bodyPr>
          <a:lstStyle/>
          <a:p>
            <a:pPr algn="ctr">
              <a:lnSpc>
                <a:spcPct val="90000"/>
              </a:lnSpc>
            </a:pPr>
            <a:r>
              <a:rPr lang="en-US" sz="1300"/>
              <a:t>Description of the LabVIEW program:</a:t>
            </a:r>
            <a:br>
              <a:rPr lang="en-US" sz="1300"/>
            </a:br>
            <a:r>
              <a:rPr lang="en-US" sz="1300"/>
              <a:t>Functionality in terms of control/communicate, acquire, visualize, analyze, and save data:</a:t>
            </a:r>
            <a:br>
              <a:rPr lang="en-US" sz="1300"/>
            </a:br>
            <a:r>
              <a:rPr lang="en-US" sz="1300"/>
              <a:t>Control/communicate:</a:t>
            </a:r>
          </a:p>
        </p:txBody>
      </p:sp>
      <p:cxnSp>
        <p:nvCxnSpPr>
          <p:cNvPr id="16" name="Straight Connector 15">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7DDD53C-596F-46B9-AE5D-5F391A0157B7}"/>
              </a:ext>
            </a:extLst>
          </p:cNvPr>
          <p:cNvSpPr>
            <a:spLocks noGrp="1"/>
          </p:cNvSpPr>
          <p:nvPr>
            <p:ph idx="1"/>
          </p:nvPr>
        </p:nvSpPr>
        <p:spPr>
          <a:xfrm>
            <a:off x="1080000" y="2759076"/>
            <a:ext cx="4460874" cy="3009899"/>
          </a:xfrm>
        </p:spPr>
        <p:txBody>
          <a:bodyPr>
            <a:normAutofit/>
          </a:bodyPr>
          <a:lstStyle/>
          <a:p>
            <a:pPr marL="0" marR="0">
              <a:lnSpc>
                <a:spcPct val="115000"/>
              </a:lnSpc>
              <a:spcBef>
                <a:spcPts val="0"/>
              </a:spcBef>
              <a:spcAft>
                <a:spcPts val="6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Control/communicate: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6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The VI sends 10 V as analog output out of the </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myDAQ</a:t>
            </a:r>
            <a:r>
              <a:rPr lang="en-US" sz="1400">
                <a:effectLst/>
                <a:latin typeface="Times New Roman" panose="02020603050405020304" pitchFamily="18" charset="0"/>
                <a:ea typeface="Calibri" panose="020F0502020204030204" pitchFamily="34" charset="0"/>
                <a:cs typeface="Times New Roman" panose="02020603050405020304" pitchFamily="18" charset="0"/>
              </a:rPr>
              <a:t> terminal AO0 to one of the rails of the breadboard. </a:t>
            </a:r>
          </a:p>
          <a:p>
            <a:pPr marL="0" marR="0">
              <a:lnSpc>
                <a:spcPct val="115000"/>
              </a:lnSpc>
              <a:spcBef>
                <a:spcPts val="0"/>
              </a:spcBef>
              <a:spcAft>
                <a:spcPts val="6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The voltage across the photoresistor is measured by the AI0 analog input terminal and the voltage across the potentiometer is measured by the AI1 analog input terminal. </a:t>
            </a:r>
          </a:p>
          <a:p>
            <a:pPr marL="0" marR="0">
              <a:lnSpc>
                <a:spcPct val="115000"/>
              </a:lnSpc>
              <a:spcBef>
                <a:spcPts val="0"/>
              </a:spcBef>
              <a:spcAft>
                <a:spcPts val="6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The NI </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myDAQ</a:t>
            </a:r>
            <a:r>
              <a:rPr lang="en-US" sz="1400">
                <a:effectLst/>
                <a:latin typeface="Times New Roman" panose="02020603050405020304" pitchFamily="18" charset="0"/>
                <a:ea typeface="Calibri" panose="020F0502020204030204" pitchFamily="34" charset="0"/>
                <a:cs typeface="Times New Roman" panose="02020603050405020304" pitchFamily="18" charset="0"/>
              </a:rPr>
              <a:t> also sends a digital output of 5V to the other rail of the breadboard, where the Boolean state of two buttons connected to digital input terminals DIO0 and DIO1 are measured.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C0B9CDC7-5D3C-4184-9491-855E59362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3" descr="Diagram&#10;&#10;Description automatically generated">
            <a:extLst>
              <a:ext uri="{FF2B5EF4-FFF2-40B4-BE49-F238E27FC236}">
                <a16:creationId xmlns:a16="http://schemas.microsoft.com/office/drawing/2014/main" id="{F247187B-DFA7-4F04-972B-FF3C4336D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5513" y="540000"/>
            <a:ext cx="3672000" cy="2754000"/>
          </a:xfrm>
          <a:prstGeom prst="rect">
            <a:avLst/>
          </a:prstGeom>
        </p:spPr>
      </p:pic>
      <p:pic>
        <p:nvPicPr>
          <p:cNvPr id="5" name="Content Placeholder 4" descr="Diagram&#10;&#10;Description automatically generated">
            <a:extLst>
              <a:ext uri="{FF2B5EF4-FFF2-40B4-BE49-F238E27FC236}">
                <a16:creationId xmlns:a16="http://schemas.microsoft.com/office/drawing/2014/main" id="{2CC1EBF7-BA15-4A56-8A39-49E8D3B6A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2014" y="3753568"/>
            <a:ext cx="4438998" cy="2374864"/>
          </a:xfrm>
          <a:prstGeom prst="rect">
            <a:avLst/>
          </a:prstGeom>
        </p:spPr>
      </p:pic>
    </p:spTree>
    <p:extLst>
      <p:ext uri="{BB962C8B-B14F-4D97-AF65-F5344CB8AC3E}">
        <p14:creationId xmlns:p14="http://schemas.microsoft.com/office/powerpoint/2010/main" val="2025692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F62E-93D3-49DD-A7C9-9E48D2C774B0}"/>
              </a:ext>
            </a:extLst>
          </p:cNvPr>
          <p:cNvSpPr>
            <a:spLocks noGrp="1"/>
          </p:cNvSpPr>
          <p:nvPr>
            <p:ph type="title"/>
          </p:nvPr>
        </p:nvSpPr>
        <p:spPr>
          <a:xfrm>
            <a:off x="1080000" y="540000"/>
            <a:ext cx="4426782" cy="1331637"/>
          </a:xfrm>
        </p:spPr>
        <p:txBody>
          <a:bodyPr anchor="b">
            <a:normAutofit/>
          </a:bodyPr>
          <a:lstStyle/>
          <a:p>
            <a:pPr algn="ctr">
              <a:lnSpc>
                <a:spcPct val="90000"/>
              </a:lnSpc>
            </a:pPr>
            <a:r>
              <a:rPr lang="en-US" sz="1300" dirty="0"/>
              <a:t>Description of the LabVIEW program:</a:t>
            </a:r>
            <a:br>
              <a:rPr lang="en-US" sz="1300" dirty="0"/>
            </a:br>
            <a:r>
              <a:rPr lang="en-US" sz="1300" dirty="0"/>
              <a:t>Functionality in terms of control/communicate, acquire, visualize, analyze, and save data:</a:t>
            </a:r>
            <a:br>
              <a:rPr lang="en-US" sz="1300" dirty="0"/>
            </a:br>
            <a:r>
              <a:rPr lang="en-US" sz="1300" dirty="0"/>
              <a:t>Control/communicate:</a:t>
            </a:r>
          </a:p>
        </p:txBody>
      </p:sp>
      <p:sp>
        <p:nvSpPr>
          <p:cNvPr id="9" name="Content Placeholder 8">
            <a:extLst>
              <a:ext uri="{FF2B5EF4-FFF2-40B4-BE49-F238E27FC236}">
                <a16:creationId xmlns:a16="http://schemas.microsoft.com/office/drawing/2014/main" id="{E7DDD53C-596F-46B9-AE5D-5F391A0157B7}"/>
              </a:ext>
            </a:extLst>
          </p:cNvPr>
          <p:cNvSpPr>
            <a:spLocks noGrp="1"/>
          </p:cNvSpPr>
          <p:nvPr>
            <p:ph idx="1"/>
          </p:nvPr>
        </p:nvSpPr>
        <p:spPr>
          <a:xfrm>
            <a:off x="1080000" y="2759076"/>
            <a:ext cx="4460874" cy="3009899"/>
          </a:xfrm>
        </p:spPr>
        <p:txBody>
          <a:bodyPr>
            <a:normAutofit fontScale="85000" lnSpcReduction="10000"/>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Acquire: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photoresistor voltage (AI0) controls the audio output frequency, the potentiometer voltage (AI1) controls the volume, the left button (DI1) transposes the audio output frequency up an octave, and the right button (DI0) adds as a harmony the corresponding frequency one 3</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rd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above the audio output frequency in the major scale.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F247187B-DFA7-4F04-972B-FF3C4336D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5513" y="540000"/>
            <a:ext cx="3672000" cy="2754000"/>
          </a:xfrm>
          <a:prstGeom prst="rect">
            <a:avLst/>
          </a:prstGeom>
        </p:spPr>
      </p:pic>
      <p:pic>
        <p:nvPicPr>
          <p:cNvPr id="5" name="Content Placeholder 4" descr="Diagram&#10;&#10;Description automatically generated">
            <a:extLst>
              <a:ext uri="{FF2B5EF4-FFF2-40B4-BE49-F238E27FC236}">
                <a16:creationId xmlns:a16="http://schemas.microsoft.com/office/drawing/2014/main" id="{2CC1EBF7-BA15-4A56-8A39-49E8D3B6A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2014" y="3753568"/>
            <a:ext cx="4438998" cy="2374864"/>
          </a:xfrm>
          <a:prstGeom prst="rect">
            <a:avLst/>
          </a:prstGeom>
        </p:spPr>
      </p:pic>
    </p:spTree>
    <p:extLst>
      <p:ext uri="{BB962C8B-B14F-4D97-AF65-F5344CB8AC3E}">
        <p14:creationId xmlns:p14="http://schemas.microsoft.com/office/powerpoint/2010/main" val="2143581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64F62E-93D3-49DD-A7C9-9E48D2C774B0}"/>
              </a:ext>
            </a:extLst>
          </p:cNvPr>
          <p:cNvSpPr>
            <a:spLocks noGrp="1"/>
          </p:cNvSpPr>
          <p:nvPr>
            <p:ph type="title"/>
          </p:nvPr>
        </p:nvSpPr>
        <p:spPr>
          <a:xfrm>
            <a:off x="540988" y="540033"/>
            <a:ext cx="3884962" cy="1331604"/>
          </a:xfrm>
        </p:spPr>
        <p:txBody>
          <a:bodyPr anchor="b">
            <a:normAutofit/>
          </a:bodyPr>
          <a:lstStyle/>
          <a:p>
            <a:pPr algn="ctr">
              <a:lnSpc>
                <a:spcPct val="90000"/>
              </a:lnSpc>
            </a:pPr>
            <a:r>
              <a:rPr lang="en-US" sz="1300" dirty="0"/>
              <a:t>Description of the LabVIEW program:</a:t>
            </a:r>
            <a:br>
              <a:rPr lang="en-US" sz="1300" dirty="0"/>
            </a:br>
            <a:r>
              <a:rPr lang="en-US" sz="1300" dirty="0"/>
              <a:t>Functionality in terms of control/communicate, acquire, visualize, analyze, and save data:</a:t>
            </a:r>
            <a:br>
              <a:rPr lang="en-US" sz="1300" dirty="0"/>
            </a:br>
            <a:r>
              <a:rPr lang="en-US" sz="1300" dirty="0"/>
              <a:t>Control/communicate:</a:t>
            </a:r>
          </a:p>
        </p:txBody>
      </p:sp>
      <p:cxnSp>
        <p:nvCxnSpPr>
          <p:cNvPr id="16" name="Straight Connector 15">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7DDD53C-596F-46B9-AE5D-5F391A0157B7}"/>
              </a:ext>
            </a:extLst>
          </p:cNvPr>
          <p:cNvSpPr>
            <a:spLocks noGrp="1"/>
          </p:cNvSpPr>
          <p:nvPr>
            <p:ph idx="1"/>
          </p:nvPr>
        </p:nvSpPr>
        <p:spPr>
          <a:xfrm>
            <a:off x="540988" y="2759076"/>
            <a:ext cx="3884962" cy="3009899"/>
          </a:xfrm>
        </p:spPr>
        <p:txBody>
          <a:bodyPr>
            <a:normAutofit/>
          </a:bodyPr>
          <a:lstStyle/>
          <a:p>
            <a:pPr marL="0" marR="0">
              <a:lnSpc>
                <a:spcPct val="115000"/>
              </a:lnSpc>
              <a:spcBef>
                <a:spcPts val="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Visualize: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The audio frequency outputted to the speakers is displayed on a waveform graph.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Analyze: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The frequency is divided by the sample rate to play the correct frequency through the speakers according to the audio output API. </a:t>
            </a:r>
          </a:p>
          <a:p>
            <a:pPr marL="0" marR="0">
              <a:lnSpc>
                <a:spcPct val="115000"/>
              </a:lnSpc>
              <a:spcBef>
                <a:spcPts val="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Recordings that are saved can be played back through the speakers.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6" name="Picture 5" descr="Graphical user interface&#10;&#10;Description automatically generated">
            <a:extLst>
              <a:ext uri="{FF2B5EF4-FFF2-40B4-BE49-F238E27FC236}">
                <a16:creationId xmlns:a16="http://schemas.microsoft.com/office/drawing/2014/main" id="{24ADE034-B902-4978-913C-50CFB850F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366" y="540033"/>
            <a:ext cx="4793480" cy="5775279"/>
          </a:xfrm>
          <a:prstGeom prst="rect">
            <a:avLst/>
          </a:prstGeom>
        </p:spPr>
      </p:pic>
    </p:spTree>
    <p:extLst>
      <p:ext uri="{BB962C8B-B14F-4D97-AF65-F5344CB8AC3E}">
        <p14:creationId xmlns:p14="http://schemas.microsoft.com/office/powerpoint/2010/main" val="369101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64F62E-93D3-49DD-A7C9-9E48D2C774B0}"/>
              </a:ext>
            </a:extLst>
          </p:cNvPr>
          <p:cNvSpPr>
            <a:spLocks noGrp="1"/>
          </p:cNvSpPr>
          <p:nvPr>
            <p:ph type="title"/>
          </p:nvPr>
        </p:nvSpPr>
        <p:spPr>
          <a:xfrm>
            <a:off x="1080000" y="540000"/>
            <a:ext cx="3345950" cy="2303213"/>
          </a:xfrm>
        </p:spPr>
        <p:txBody>
          <a:bodyPr anchor="ctr">
            <a:normAutofit/>
          </a:bodyPr>
          <a:lstStyle/>
          <a:p>
            <a:pPr algn="ctr">
              <a:lnSpc>
                <a:spcPct val="90000"/>
              </a:lnSpc>
            </a:pPr>
            <a:r>
              <a:rPr lang="en-US" sz="1500"/>
              <a:t>Description of the LabVIEW program:</a:t>
            </a:r>
            <a:br>
              <a:rPr lang="en-US" sz="1500"/>
            </a:br>
            <a:r>
              <a:rPr lang="en-US" sz="1500"/>
              <a:t>Functionality in terms of control/communicate, acquire, visualize, analyze, and save data:</a:t>
            </a:r>
            <a:br>
              <a:rPr lang="en-US" sz="1500"/>
            </a:br>
            <a:r>
              <a:rPr lang="en-US" sz="1500"/>
              <a:t>Control/communicate:</a:t>
            </a:r>
          </a:p>
        </p:txBody>
      </p:sp>
      <p:cxnSp>
        <p:nvCxnSpPr>
          <p:cNvPr id="16" name="Straight Connector 15">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7DDD53C-596F-46B9-AE5D-5F391A0157B7}"/>
              </a:ext>
            </a:extLst>
          </p:cNvPr>
          <p:cNvSpPr>
            <a:spLocks noGrp="1"/>
          </p:cNvSpPr>
          <p:nvPr>
            <p:ph idx="1"/>
          </p:nvPr>
        </p:nvSpPr>
        <p:spPr>
          <a:xfrm>
            <a:off x="5543552" y="540000"/>
            <a:ext cx="6107460" cy="2303213"/>
          </a:xfrm>
        </p:spPr>
        <p:txBody>
          <a:bodyPr anchor="ctr">
            <a:normAutofit/>
          </a:bodyPr>
          <a:lstStyle/>
          <a:p>
            <a:pPr marL="0" marR="0">
              <a:lnSpc>
                <a:spcPct val="115000"/>
              </a:lnSpc>
              <a:spcBef>
                <a:spcPts val="0"/>
              </a:spcBef>
              <a:spcAft>
                <a:spcPts val="6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Save data:</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6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All of the VI’s indicators are saved to a .csv file with the path and filename inputted by the user when the user chooses to record data. </a:t>
            </a:r>
          </a:p>
          <a:p>
            <a:pPr marL="0" marR="0">
              <a:lnSpc>
                <a:spcPct val="115000"/>
              </a:lnSpc>
              <a:spcBef>
                <a:spcPts val="0"/>
              </a:spcBef>
              <a:spcAft>
                <a:spcPts val="6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The data file contains the absolute date and time as well as a header labeling the iteration indicator columns.</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 useBgFill="1">
        <p:nvSpPr>
          <p:cNvPr id="18" name="Rectangle 17">
            <a:extLst>
              <a:ext uri="{FF2B5EF4-FFF2-40B4-BE49-F238E27FC236}">
                <a16:creationId xmlns:a16="http://schemas.microsoft.com/office/drawing/2014/main" id="{4AD52C5F-F278-4082-B0E5-5FDE4B8E2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3" descr="Graphical user interface, application, table, Excel&#10;&#10;Description automatically generated">
            <a:extLst>
              <a:ext uri="{FF2B5EF4-FFF2-40B4-BE49-F238E27FC236}">
                <a16:creationId xmlns:a16="http://schemas.microsoft.com/office/drawing/2014/main" id="{E65D59D7-9F27-45D9-9D1D-15E5DD657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920" y="2843213"/>
            <a:ext cx="9792160" cy="4014786"/>
          </a:xfrm>
          <a:prstGeom prst="rect">
            <a:avLst/>
          </a:prstGeom>
        </p:spPr>
      </p:pic>
    </p:spTree>
    <p:extLst>
      <p:ext uri="{BB962C8B-B14F-4D97-AF65-F5344CB8AC3E}">
        <p14:creationId xmlns:p14="http://schemas.microsoft.com/office/powerpoint/2010/main" val="162615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36DA32-AEAB-4E96-8DE3-0AA702C31F1E}"/>
              </a:ext>
            </a:extLst>
          </p:cNvPr>
          <p:cNvSpPr>
            <a:spLocks noGrp="1"/>
          </p:cNvSpPr>
          <p:nvPr>
            <p:ph type="title"/>
          </p:nvPr>
        </p:nvSpPr>
        <p:spPr>
          <a:xfrm>
            <a:off x="540988" y="540033"/>
            <a:ext cx="3884962" cy="1331604"/>
          </a:xfrm>
        </p:spPr>
        <p:txBody>
          <a:bodyPr anchor="b">
            <a:normAutofit/>
          </a:bodyPr>
          <a:lstStyle/>
          <a:p>
            <a:pPr algn="ctr">
              <a:lnSpc>
                <a:spcPct val="90000"/>
              </a:lnSpc>
            </a:pPr>
            <a:r>
              <a:rPr lang="en-US" sz="2400"/>
              <a:t>Algorithm (state transition diagram):</a:t>
            </a:r>
          </a:p>
        </p:txBody>
      </p:sp>
      <p:cxnSp>
        <p:nvCxnSpPr>
          <p:cNvPr id="14" name="Straight Connector 1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255A97A8-B023-42D0-89AC-9945ABCECB53}"/>
              </a:ext>
            </a:extLst>
          </p:cNvPr>
          <p:cNvSpPr>
            <a:spLocks noGrp="1"/>
          </p:cNvSpPr>
          <p:nvPr>
            <p:ph idx="1"/>
          </p:nvPr>
        </p:nvSpPr>
        <p:spPr>
          <a:xfrm>
            <a:off x="540988" y="2759076"/>
            <a:ext cx="3884962" cy="3009899"/>
          </a:xfrm>
        </p:spPr>
        <p:txBody>
          <a:bodyPr>
            <a:normAutofit fontScale="85000" lnSpcReduction="20000"/>
          </a:bodyPr>
          <a:lstStyle/>
          <a:p>
            <a:pPr marL="342900" marR="0" lvl="0" indent="-342900">
              <a:lnSpc>
                <a:spcPct val="200000"/>
              </a:lnSpc>
              <a:spcBef>
                <a:spcPts val="0"/>
              </a:spcBef>
              <a:spcAft>
                <a:spcPts val="0"/>
              </a:spcAft>
              <a:buFont typeface="+mj-lt"/>
              <a:buAutoNum type="arabi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Main Menu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mj-lt"/>
              <a:buAutoNum type="alphaL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Prompt user if they want to start calibration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mj-lt"/>
              <a:buAutoNum type="alphaL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If yes, go to “Calibrate” state, else go to “Reset/Restart/Stop” state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Calibrate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mj-lt"/>
              <a:buAutoNum type="alphaL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Prompt user for # of Major Scale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mj-lt"/>
              <a:buAutoNum type="alphaL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Use user input to calculate frequencies of all notes in the scale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mj-lt"/>
              <a:buAutoNum type="alphaL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Prompt user for when they want to record each of the 6 V_PR readings to calibrate the theremin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mj-lt"/>
              <a:buAutoNum type="alphaL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Go to “Practice/Record” State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Content Placeholder 4" descr="Graphical user interface&#10;&#10;Description automatically generated">
            <a:extLst>
              <a:ext uri="{FF2B5EF4-FFF2-40B4-BE49-F238E27FC236}">
                <a16:creationId xmlns:a16="http://schemas.microsoft.com/office/drawing/2014/main" id="{BF6FCE7C-B42A-471B-B29C-F655B8D9C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200" y="943937"/>
            <a:ext cx="6113812" cy="4967471"/>
          </a:xfrm>
          <a:prstGeom prst="rect">
            <a:avLst/>
          </a:prstGeom>
        </p:spPr>
      </p:pic>
    </p:spTree>
    <p:extLst>
      <p:ext uri="{BB962C8B-B14F-4D97-AF65-F5344CB8AC3E}">
        <p14:creationId xmlns:p14="http://schemas.microsoft.com/office/powerpoint/2010/main" val="2268571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6DA32-AEAB-4E96-8DE3-0AA702C31F1E}"/>
              </a:ext>
            </a:extLst>
          </p:cNvPr>
          <p:cNvSpPr>
            <a:spLocks noGrp="1"/>
          </p:cNvSpPr>
          <p:nvPr>
            <p:ph type="title"/>
          </p:nvPr>
        </p:nvSpPr>
        <p:spPr>
          <a:xfrm>
            <a:off x="540988" y="540033"/>
            <a:ext cx="3884962" cy="1331604"/>
          </a:xfrm>
        </p:spPr>
        <p:txBody>
          <a:bodyPr anchor="b">
            <a:normAutofit/>
          </a:bodyPr>
          <a:lstStyle/>
          <a:p>
            <a:pPr algn="ctr">
              <a:lnSpc>
                <a:spcPct val="90000"/>
              </a:lnSpc>
            </a:pPr>
            <a:r>
              <a:rPr lang="en-US" sz="2400"/>
              <a:t>Algorithm (state transition diagram):</a:t>
            </a:r>
          </a:p>
        </p:txBody>
      </p:sp>
      <p:sp>
        <p:nvSpPr>
          <p:cNvPr id="9" name="Content Placeholder 8">
            <a:extLst>
              <a:ext uri="{FF2B5EF4-FFF2-40B4-BE49-F238E27FC236}">
                <a16:creationId xmlns:a16="http://schemas.microsoft.com/office/drawing/2014/main" id="{255A97A8-B023-42D0-89AC-9945ABCECB53}"/>
              </a:ext>
            </a:extLst>
          </p:cNvPr>
          <p:cNvSpPr>
            <a:spLocks noGrp="1"/>
          </p:cNvSpPr>
          <p:nvPr>
            <p:ph idx="1"/>
          </p:nvPr>
        </p:nvSpPr>
        <p:spPr>
          <a:xfrm>
            <a:off x="540988" y="2759076"/>
            <a:ext cx="3884962" cy="3009899"/>
          </a:xfrm>
        </p:spPr>
        <p:txBody>
          <a:bodyPr>
            <a:normAutofit fontScale="77500" lnSpcReduction="20000"/>
          </a:bodyPr>
          <a:lstStyle/>
          <a:p>
            <a:pPr marL="342900" marR="0" lvl="0" indent="-342900">
              <a:lnSpc>
                <a:spcPct val="200000"/>
              </a:lnSpc>
              <a:spcBef>
                <a:spcPts val="0"/>
              </a:spcBef>
              <a:spcAft>
                <a:spcPts val="0"/>
              </a:spcAft>
              <a:buFont typeface="+mj-lt"/>
              <a:buAutoNum type="arabi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Practice/Record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mj-lt"/>
              <a:buAutoNum type="alphaL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Read V_PR and output the corresponding audio frequency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mj-lt"/>
              <a:buAutoNum type="alphaL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If Harmony Button is pressed, add the frequency one third above the current frequency in the inputted scale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mj-lt"/>
              <a:buAutoNum type="alphaL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If the Octave Button is pressed, double the frequency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mj-lt"/>
              <a:buAutoNum type="alphaL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If the Record Button is pressed, start writing the data to a log file with a user-inputted path and filename until the Stop Recording Button is pressed.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mj-lt"/>
              <a:buAutoNum type="alphaL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If the Playback Recoding button is pressed, go to “Playback Recording” state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mj-lt"/>
              <a:buAutoNum type="alphaL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If the Restart/Exit Button is pressed, go to the “Reset/Restart/Stop” state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4" descr="Graphical user interface&#10;&#10;Description automatically generated">
            <a:extLst>
              <a:ext uri="{FF2B5EF4-FFF2-40B4-BE49-F238E27FC236}">
                <a16:creationId xmlns:a16="http://schemas.microsoft.com/office/drawing/2014/main" id="{BF6FCE7C-B42A-471B-B29C-F655B8D9C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200" y="943937"/>
            <a:ext cx="6113812" cy="4967471"/>
          </a:xfrm>
          <a:prstGeom prst="rect">
            <a:avLst/>
          </a:prstGeom>
        </p:spPr>
      </p:pic>
    </p:spTree>
    <p:extLst>
      <p:ext uri="{BB962C8B-B14F-4D97-AF65-F5344CB8AC3E}">
        <p14:creationId xmlns:p14="http://schemas.microsoft.com/office/powerpoint/2010/main" val="526836269"/>
      </p:ext>
    </p:extLst>
  </p:cSld>
  <p:clrMapOvr>
    <a:masterClrMapping/>
  </p:clrMapOvr>
</p:sld>
</file>

<file path=ppt/theme/theme1.xml><?xml version="1.0" encoding="utf-8"?>
<a:theme xmlns:a="http://schemas.openxmlformats.org/drawingml/2006/main" name="LeafVTI">
  <a:themeElements>
    <a:clrScheme name="AnalogousFromLightSeedRightStep">
      <a:dk1>
        <a:srgbClr val="000000"/>
      </a:dk1>
      <a:lt1>
        <a:srgbClr val="FFFFFF"/>
      </a:lt1>
      <a:dk2>
        <a:srgbClr val="413224"/>
      </a:dk2>
      <a:lt2>
        <a:srgbClr val="E2E8E8"/>
      </a:lt2>
      <a:accent1>
        <a:srgbClr val="C69996"/>
      </a:accent1>
      <a:accent2>
        <a:srgbClr val="BA9B7F"/>
      </a:accent2>
      <a:accent3>
        <a:srgbClr val="A9A480"/>
      </a:accent3>
      <a:accent4>
        <a:srgbClr val="9AAA74"/>
      </a:accent4>
      <a:accent5>
        <a:srgbClr val="8EAC82"/>
      </a:accent5>
      <a:accent6>
        <a:srgbClr val="78AF80"/>
      </a:accent6>
      <a:hlink>
        <a:srgbClr val="578D90"/>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3</TotalTime>
  <Words>1494</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Avenir Next LT Pro Light</vt:lpstr>
      <vt:lpstr>Calibri</vt:lpstr>
      <vt:lpstr>Rockwell Nova Light</vt:lpstr>
      <vt:lpstr>Symbol</vt:lpstr>
      <vt:lpstr>Times New Roman</vt:lpstr>
      <vt:lpstr>Wingdings</vt:lpstr>
      <vt:lpstr>LeafVTI</vt:lpstr>
      <vt:lpstr>Final project presentation</vt:lpstr>
      <vt:lpstr>Title and Objective of the project:</vt:lpstr>
      <vt:lpstr>Schematic Diagram(s) showing three components and their connections (circuits, connection to DAQ/Arduino):</vt:lpstr>
      <vt:lpstr>Description of the LabVIEW program: Functionality in terms of control/communicate, acquire, visualize, analyze, and save data: Control/communicate:</vt:lpstr>
      <vt:lpstr>Description of the LabVIEW program: Functionality in terms of control/communicate, acquire, visualize, analyze, and save data: Control/communicate:</vt:lpstr>
      <vt:lpstr>Description of the LabVIEW program: Functionality in terms of control/communicate, acquire, visualize, analyze, and save data: Control/communicate:</vt:lpstr>
      <vt:lpstr>Description of the LabVIEW program: Functionality in terms of control/communicate, acquire, visualize, analyze, and save data: Control/communicate:</vt:lpstr>
      <vt:lpstr>Algorithm (state transition diagram):</vt:lpstr>
      <vt:lpstr>Algorithm (state transition diagram):</vt:lpstr>
      <vt:lpstr>Algorithm (state transition diagram):</vt:lpstr>
      <vt:lpstr>Implementation:  Program Structure/Design Pattern:</vt:lpstr>
      <vt:lpstr>Implementation:  Program Structure/Design Pattern:</vt:lpstr>
      <vt:lpstr>List of subVIs created (Name and Functionality):</vt:lpstr>
      <vt:lpstr>List of subVIs created (Name and Functionality):</vt:lpstr>
      <vt:lpstr>List of subVIs created (Name and Functionality):</vt:lpstr>
      <vt:lpstr>Saved Data file (a view including the header):</vt:lpstr>
      <vt:lpstr>Self Evaluation/Reflection/Possible Improvement:</vt:lpstr>
      <vt:lpstr>Self Evaluation/Reflection/Possible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Paul Fischer</dc:creator>
  <cp:lastModifiedBy>Paul Fischer</cp:lastModifiedBy>
  <cp:revision>1</cp:revision>
  <dcterms:created xsi:type="dcterms:W3CDTF">2020-12-10T21:05:15Z</dcterms:created>
  <dcterms:modified xsi:type="dcterms:W3CDTF">2020-12-10T21:08:24Z</dcterms:modified>
</cp:coreProperties>
</file>