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147483426" r:id="rId2"/>
    <p:sldId id="2147479011" r:id="rId3"/>
    <p:sldId id="2147479016" r:id="rId4"/>
    <p:sldId id="2147479051" r:id="rId5"/>
    <p:sldId id="2147479028" r:id="rId6"/>
    <p:sldId id="2147479035" r:id="rId7"/>
    <p:sldId id="2147479044" r:id="rId8"/>
    <p:sldId id="2147479034" r:id="rId9"/>
    <p:sldId id="214747903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C4559-8325-E846-B741-09E10AFC61BB}" type="datetimeFigureOut">
              <a:rPr lang="en-US" smtClean="0"/>
              <a:t>9/10/24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61920-349A-344F-8D5A-908DF6C0141A}" type="slidenum">
              <a:rPr lang="en-US" smtClean="0"/>
              <a:t>‹#›</a:t>
            </a:fld>
            <a:endParaRPr lang="en-US"/>
          </a:p>
        </p:txBody>
      </p:sp>
    </p:spTree>
    <p:extLst>
      <p:ext uri="{BB962C8B-B14F-4D97-AF65-F5344CB8AC3E}">
        <p14:creationId xmlns:p14="http://schemas.microsoft.com/office/powerpoint/2010/main" val="3791107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5D948F-A673-4DC7-A0E9-FA274EAF3634}" type="slidenum">
              <a:rPr lang="en-GB" smtClean="0"/>
              <a:pPr/>
              <a:t>2</a:t>
            </a:fld>
            <a:endParaRPr lang="en-GB"/>
          </a:p>
        </p:txBody>
      </p:sp>
    </p:spTree>
    <p:extLst>
      <p:ext uri="{BB962C8B-B14F-4D97-AF65-F5344CB8AC3E}">
        <p14:creationId xmlns:p14="http://schemas.microsoft.com/office/powerpoint/2010/main" val="1045020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5D948F-A673-4DC7-A0E9-FA274EAF3634}" type="slidenum">
              <a:rPr lang="en-GB" smtClean="0"/>
              <a:pPr/>
              <a:t>3</a:t>
            </a:fld>
            <a:endParaRPr lang="en-GB"/>
          </a:p>
        </p:txBody>
      </p:sp>
    </p:spTree>
    <p:extLst>
      <p:ext uri="{BB962C8B-B14F-4D97-AF65-F5344CB8AC3E}">
        <p14:creationId xmlns:p14="http://schemas.microsoft.com/office/powerpoint/2010/main" val="195084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5D948F-A673-4DC7-A0E9-FA274EAF3634}" type="slidenum">
              <a:rPr lang="en-GB" smtClean="0"/>
              <a:pPr/>
              <a:t>4</a:t>
            </a:fld>
            <a:endParaRPr lang="en-GB"/>
          </a:p>
        </p:txBody>
      </p:sp>
    </p:spTree>
    <p:extLst>
      <p:ext uri="{BB962C8B-B14F-4D97-AF65-F5344CB8AC3E}">
        <p14:creationId xmlns:p14="http://schemas.microsoft.com/office/powerpoint/2010/main" val="2211656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5D948F-A673-4DC7-A0E9-FA274EAF3634}" type="slidenum">
              <a:rPr lang="en-GB" smtClean="0"/>
              <a:pPr/>
              <a:t>5</a:t>
            </a:fld>
            <a:endParaRPr lang="en-GB"/>
          </a:p>
        </p:txBody>
      </p:sp>
    </p:spTree>
    <p:extLst>
      <p:ext uri="{BB962C8B-B14F-4D97-AF65-F5344CB8AC3E}">
        <p14:creationId xmlns:p14="http://schemas.microsoft.com/office/powerpoint/2010/main" val="2310227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600"/>
              </a:spcAft>
            </a:pPr>
            <a:r>
              <a:rPr lang="en-US" sz="1200" b="1">
                <a:solidFill>
                  <a:schemeClr val="bg1"/>
                </a:solidFill>
              </a:rPr>
              <a:t>HR service requests catalog (227)</a:t>
            </a:r>
          </a:p>
          <a:p>
            <a:pPr marL="174625" indent="-174625" algn="l">
              <a:spcAft>
                <a:spcPts val="300"/>
              </a:spcAft>
              <a:buFont typeface="+mj-lt"/>
              <a:buAutoNum type="arabicPeriod"/>
            </a:pPr>
            <a:r>
              <a:rPr lang="en-US" sz="1200">
                <a:solidFill>
                  <a:schemeClr val="bg1"/>
                </a:solidFill>
              </a:rPr>
              <a:t>Assignment &amp; position (26) – Recruiting, onboarding &amp; offboarding</a:t>
            </a:r>
          </a:p>
          <a:p>
            <a:pPr marL="174625" indent="-174625" algn="l">
              <a:spcAft>
                <a:spcPts val="300"/>
              </a:spcAft>
              <a:buFont typeface="+mj-lt"/>
              <a:buAutoNum type="arabicPeriod"/>
            </a:pPr>
            <a:r>
              <a:rPr lang="en-US" sz="1200">
                <a:solidFill>
                  <a:schemeClr val="bg1"/>
                </a:solidFill>
              </a:rPr>
              <a:t>Benefits (20) - Benefits</a:t>
            </a:r>
          </a:p>
          <a:p>
            <a:pPr marL="174625" indent="-174625" algn="l">
              <a:spcAft>
                <a:spcPts val="300"/>
              </a:spcAft>
              <a:buFont typeface="+mj-lt"/>
              <a:buAutoNum type="arabicPeriod"/>
            </a:pPr>
            <a:r>
              <a:rPr lang="en-US" sz="1200">
                <a:solidFill>
                  <a:schemeClr val="bg1"/>
                </a:solidFill>
              </a:rPr>
              <a:t>Continuous improvement (4) – Is this for everyone? Vendor &amp; project management </a:t>
            </a:r>
          </a:p>
          <a:p>
            <a:pPr marL="174625" indent="-174625" algn="l">
              <a:spcAft>
                <a:spcPts val="300"/>
              </a:spcAft>
              <a:buFont typeface="+mj-lt"/>
              <a:buAutoNum type="arabicPeriod"/>
            </a:pPr>
            <a:r>
              <a:rPr lang="en-US" sz="1200">
                <a:solidFill>
                  <a:schemeClr val="bg1"/>
                </a:solidFill>
              </a:rPr>
              <a:t>Corp HR functional services (1) – can this mapped to any proposed topic?</a:t>
            </a:r>
          </a:p>
          <a:p>
            <a:pPr marL="174625" indent="-174625">
              <a:spcAft>
                <a:spcPts val="300"/>
              </a:spcAft>
              <a:buFont typeface="+mj-lt"/>
              <a:buAutoNum type="arabicPeriod"/>
            </a:pPr>
            <a:r>
              <a:rPr lang="en-US" sz="1200">
                <a:solidFill>
                  <a:schemeClr val="bg1"/>
                </a:solidFill>
              </a:rPr>
              <a:t>Employee relations (9) - employee &amp; labor relations</a:t>
            </a:r>
          </a:p>
          <a:p>
            <a:pPr marL="174625" indent="-174625" algn="l">
              <a:spcAft>
                <a:spcPts val="300"/>
              </a:spcAft>
              <a:buFont typeface="+mj-lt"/>
              <a:buAutoNum type="arabicPeriod"/>
            </a:pPr>
            <a:r>
              <a:rPr lang="en-US" sz="1200">
                <a:solidFill>
                  <a:schemeClr val="bg1"/>
                </a:solidFill>
              </a:rPr>
              <a:t>General inquiry (6) – doesn’t have to map to topic, can just show up in search or as quick link</a:t>
            </a:r>
          </a:p>
          <a:p>
            <a:pPr marL="174625" indent="-174625" algn="l">
              <a:spcAft>
                <a:spcPts val="300"/>
              </a:spcAft>
              <a:buFont typeface="+mj-lt"/>
              <a:buAutoNum type="arabicPeriod"/>
            </a:pPr>
            <a:r>
              <a:rPr lang="en-US" sz="1200">
                <a:solidFill>
                  <a:schemeClr val="bg1"/>
                </a:solidFill>
              </a:rPr>
              <a:t>Global mobility (11) – transfer &amp; mobility</a:t>
            </a:r>
          </a:p>
          <a:p>
            <a:pPr marL="174625" indent="-174625" algn="l">
              <a:spcAft>
                <a:spcPts val="300"/>
              </a:spcAft>
              <a:buFont typeface="+mj-lt"/>
              <a:buAutoNum type="arabicPeriod"/>
            </a:pPr>
            <a:r>
              <a:rPr lang="en-US" sz="1200">
                <a:solidFill>
                  <a:schemeClr val="bg1"/>
                </a:solidFill>
              </a:rPr>
              <a:t>Labor relations (2) – employee &amp; labor relations</a:t>
            </a:r>
          </a:p>
          <a:p>
            <a:pPr marL="174625" indent="-174625" algn="l">
              <a:spcAft>
                <a:spcPts val="300"/>
              </a:spcAft>
              <a:buFont typeface="+mj-lt"/>
              <a:buAutoNum type="arabicPeriod"/>
            </a:pPr>
            <a:r>
              <a:rPr lang="en-US" sz="1200">
                <a:solidFill>
                  <a:schemeClr val="bg1"/>
                </a:solidFill>
              </a:rPr>
              <a:t>Learning (16) – learning </a:t>
            </a:r>
          </a:p>
          <a:p>
            <a:pPr marL="174625" indent="-174625" algn="l">
              <a:spcAft>
                <a:spcPts val="300"/>
              </a:spcAft>
              <a:buFont typeface="+mj-lt"/>
              <a:buAutoNum type="arabicPeriod"/>
            </a:pPr>
            <a:r>
              <a:rPr lang="en-US" sz="1200">
                <a:solidFill>
                  <a:schemeClr val="bg1"/>
                </a:solidFill>
              </a:rPr>
              <a:t>Leaving Chevron (5) - Recruiting, onboarding &amp; offboarding</a:t>
            </a:r>
          </a:p>
          <a:p>
            <a:pPr marL="174625" indent="-174625" algn="l">
              <a:spcAft>
                <a:spcPts val="300"/>
              </a:spcAft>
              <a:buFont typeface="+mj-lt"/>
              <a:buAutoNum type="arabicPeriod"/>
            </a:pPr>
            <a:r>
              <a:rPr lang="en-US" sz="1200">
                <a:solidFill>
                  <a:schemeClr val="bg1"/>
                </a:solidFill>
              </a:rPr>
              <a:t>Other HR services (0)</a:t>
            </a:r>
          </a:p>
          <a:p>
            <a:pPr marL="174625" indent="-174625" algn="l">
              <a:spcAft>
                <a:spcPts val="300"/>
              </a:spcAft>
              <a:buFont typeface="+mj-lt"/>
              <a:buAutoNum type="arabicPeriod"/>
            </a:pPr>
            <a:r>
              <a:rPr lang="en-US" sz="1200">
                <a:solidFill>
                  <a:schemeClr val="bg1"/>
                </a:solidFill>
              </a:rPr>
              <a:t>Pay (31) – pay &amp; time off</a:t>
            </a:r>
          </a:p>
          <a:p>
            <a:pPr marL="174625" indent="-174625" algn="l">
              <a:spcAft>
                <a:spcPts val="300"/>
              </a:spcAft>
              <a:buFont typeface="+mj-lt"/>
              <a:buAutoNum type="arabicPeriod"/>
            </a:pPr>
            <a:r>
              <a:rPr lang="en-US" sz="1200">
                <a:solidFill>
                  <a:schemeClr val="bg1"/>
                </a:solidFill>
              </a:rPr>
              <a:t>Performance &amp; career management (21) - performance</a:t>
            </a:r>
          </a:p>
          <a:p>
            <a:pPr marL="174625" indent="-174625" algn="l">
              <a:spcAft>
                <a:spcPts val="300"/>
              </a:spcAft>
              <a:buFont typeface="+mj-lt"/>
              <a:buAutoNum type="arabicPeriod"/>
            </a:pPr>
            <a:r>
              <a:rPr lang="en-US" sz="1200">
                <a:solidFill>
                  <a:schemeClr val="bg1"/>
                </a:solidFill>
              </a:rPr>
              <a:t>Recognition (3) - recognition</a:t>
            </a:r>
          </a:p>
          <a:p>
            <a:pPr marL="174625" indent="-174625" algn="l">
              <a:spcAft>
                <a:spcPts val="300"/>
              </a:spcAft>
              <a:buFont typeface="+mj-lt"/>
              <a:buAutoNum type="arabicPeriod"/>
            </a:pPr>
            <a:r>
              <a:rPr lang="en-US" sz="1200">
                <a:solidFill>
                  <a:schemeClr val="bg1"/>
                </a:solidFill>
              </a:rPr>
              <a:t>Reports, analytics, consulting &amp; surveys (2) – Reporting &amp; analytics</a:t>
            </a:r>
          </a:p>
          <a:p>
            <a:pPr marL="174625" indent="-174625" algn="l">
              <a:spcAft>
                <a:spcPts val="300"/>
              </a:spcAft>
              <a:buFont typeface="+mj-lt"/>
              <a:buAutoNum type="arabicPeriod"/>
            </a:pPr>
            <a:r>
              <a:rPr lang="en-US" sz="1200">
                <a:solidFill>
                  <a:schemeClr val="bg1"/>
                </a:solidFill>
              </a:rPr>
              <a:t>Services for the HR function (2) - Vendor &amp; project management</a:t>
            </a:r>
          </a:p>
          <a:p>
            <a:pPr marL="174625" indent="-174625" algn="l">
              <a:spcAft>
                <a:spcPts val="300"/>
              </a:spcAft>
              <a:buFont typeface="+mj-lt"/>
              <a:buAutoNum type="arabicPeriod"/>
            </a:pPr>
            <a:r>
              <a:rPr lang="en-US" sz="1200">
                <a:solidFill>
                  <a:schemeClr val="bg1"/>
                </a:solidFill>
              </a:rPr>
              <a:t>Talent Management (0)</a:t>
            </a:r>
          </a:p>
          <a:p>
            <a:pPr marL="174625" indent="-174625" algn="l">
              <a:spcAft>
                <a:spcPts val="300"/>
              </a:spcAft>
              <a:buFont typeface="+mj-lt"/>
              <a:buAutoNum type="arabicPeriod"/>
            </a:pPr>
            <a:r>
              <a:rPr lang="en-US" sz="1200">
                <a:solidFill>
                  <a:schemeClr val="bg1"/>
                </a:solidFill>
              </a:rPr>
              <a:t>Time &amp; leave (19) – benefits &amp; wellbeing, pay &amp; time off </a:t>
            </a:r>
          </a:p>
          <a:p>
            <a:pPr marL="174625" indent="-174625" algn="l">
              <a:spcAft>
                <a:spcPts val="300"/>
              </a:spcAft>
              <a:buFont typeface="+mj-lt"/>
              <a:buAutoNum type="arabicPeriod"/>
            </a:pPr>
            <a:r>
              <a:rPr lang="en-US" sz="1200">
                <a:solidFill>
                  <a:schemeClr val="bg1"/>
                </a:solidFill>
              </a:rPr>
              <a:t>Worker data (17)- me, worker data</a:t>
            </a:r>
          </a:p>
          <a:p>
            <a:pPr marL="174625" marR="0" lvl="0" indent="-174625" algn="l" defTabSz="914400" rtl="0" eaLnBrk="1" fontAlgn="auto" latinLnBrk="0" hangingPunct="1">
              <a:lnSpc>
                <a:spcPct val="100000"/>
              </a:lnSpc>
              <a:spcBef>
                <a:spcPts val="0"/>
              </a:spcBef>
              <a:spcAft>
                <a:spcPts val="300"/>
              </a:spcAft>
              <a:buClrTx/>
              <a:buSzTx/>
              <a:buFont typeface="+mj-lt"/>
              <a:buAutoNum type="arabicPeriod"/>
              <a:tabLst/>
              <a:defRPr/>
            </a:pPr>
            <a:r>
              <a:rPr lang="en-US" sz="1200">
                <a:solidFill>
                  <a:schemeClr val="bg1"/>
                </a:solidFill>
              </a:rPr>
              <a:t>(Empty) (33) - can these items mapped to any proposed topic?</a:t>
            </a:r>
          </a:p>
          <a:p>
            <a:pPr marL="0" indent="0" algn="l">
              <a:spcAft>
                <a:spcPts val="300"/>
              </a:spcAft>
              <a:buFont typeface="+mj-lt"/>
              <a:buNone/>
            </a:pPr>
            <a:endParaRPr lang="en-US" sz="1200">
              <a:solidFill>
                <a:schemeClr val="bg1"/>
              </a:solidFill>
            </a:endParaRPr>
          </a:p>
          <a:p>
            <a:r>
              <a:rPr lang="en-US" sz="1200" b="1"/>
              <a:t>IT </a:t>
            </a:r>
          </a:p>
          <a:p>
            <a:r>
              <a:rPr lang="en-US" sz="1200" b="1"/>
              <a:t>ABU catalog (14)</a:t>
            </a:r>
          </a:p>
          <a:p>
            <a:pPr marL="228600" indent="-228600" algn="l">
              <a:buAutoNum type="arabicPeriod"/>
            </a:pPr>
            <a:r>
              <a:rPr lang="en-US" sz="1200"/>
              <a:t>Application Support (5) – Software/Application</a:t>
            </a:r>
          </a:p>
          <a:p>
            <a:pPr marL="228600" indent="-228600" algn="l">
              <a:buAutoNum type="arabicPeriod"/>
            </a:pPr>
            <a:r>
              <a:rPr lang="en-US" sz="1200"/>
              <a:t>Applications (2) – Software/Application</a:t>
            </a:r>
          </a:p>
          <a:p>
            <a:pPr marL="228600" indent="-228600" algn="l">
              <a:buAutoNum type="arabicPeriod"/>
            </a:pPr>
            <a:r>
              <a:rPr lang="en-US" sz="1200"/>
              <a:t>Client Computing (1) - Hardware</a:t>
            </a:r>
          </a:p>
          <a:p>
            <a:pPr marL="228600" indent="-228600" algn="l">
              <a:buAutoNum type="arabicPeriod"/>
            </a:pPr>
            <a:r>
              <a:rPr lang="en-US" sz="1200"/>
              <a:t>Computer (1) - Hardware</a:t>
            </a:r>
          </a:p>
          <a:p>
            <a:pPr marL="228600" indent="-228600" algn="l">
              <a:buAutoNum type="arabicPeriod"/>
            </a:pPr>
            <a:r>
              <a:rPr lang="en-US" sz="1200"/>
              <a:t>Content Management (2) - Access</a:t>
            </a:r>
          </a:p>
          <a:p>
            <a:pPr marL="228600" indent="-228600" algn="l">
              <a:buAutoNum type="arabicPeriod"/>
            </a:pPr>
            <a:r>
              <a:rPr lang="en-US" sz="1200"/>
              <a:t>Mobile (2) - hardware</a:t>
            </a:r>
          </a:p>
          <a:p>
            <a:pPr marL="228600" indent="-228600" algn="l">
              <a:buAutoNum type="arabicPeriod"/>
            </a:pPr>
            <a:r>
              <a:rPr lang="en-US" sz="1200"/>
              <a:t>Productivity (1) - Collaboration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a:t>Support (5) - </a:t>
            </a:r>
            <a:r>
              <a:rPr lang="en-US" sz="1200">
                <a:solidFill>
                  <a:schemeClr val="bg1"/>
                </a:solidFill>
              </a:rPr>
              <a:t>can these items mapped to any proposed topic?</a:t>
            </a:r>
            <a:endParaRPr lang="en-US" sz="1200"/>
          </a:p>
          <a:p>
            <a:pPr algn="l"/>
            <a:endParaRPr lang="en-US" sz="1200" b="1"/>
          </a:p>
          <a:p>
            <a:pPr algn="l"/>
            <a:r>
              <a:rPr lang="en-US" sz="1200" b="1"/>
              <a:t>Cloud Collection catalog (24)</a:t>
            </a:r>
          </a:p>
          <a:p>
            <a:pPr marL="228600" indent="-228600" algn="l">
              <a:buAutoNum type="arabicPeriod"/>
            </a:pPr>
            <a:r>
              <a:rPr lang="en-US" sz="1200"/>
              <a:t>(+) Cloud Services (0)</a:t>
            </a:r>
          </a:p>
          <a:p>
            <a:endParaRPr lang="en-US" sz="1200" b="1"/>
          </a:p>
          <a:p>
            <a:r>
              <a:rPr lang="en-US" sz="1200" b="1"/>
              <a:t>Legal Operations catalog (5)</a:t>
            </a:r>
          </a:p>
          <a:p>
            <a:pPr marL="228600" indent="-228600">
              <a:buAutoNum type="arabicPeriod"/>
            </a:pPr>
            <a:r>
              <a:rPr lang="en-US" sz="1200"/>
              <a:t>General Legal Requests (1) – Legal </a:t>
            </a:r>
          </a:p>
          <a:p>
            <a:pPr marL="228600" indent="-228600">
              <a:buAutoNum type="arabicPeriod"/>
            </a:pPr>
            <a:r>
              <a:rPr lang="en-US" sz="1200"/>
              <a:t>(+) Legal Requests (0) – Legal </a:t>
            </a:r>
          </a:p>
          <a:p>
            <a:endParaRPr lang="en-US" sz="1200"/>
          </a:p>
          <a:p>
            <a:r>
              <a:rPr lang="en-US" sz="1200" b="1"/>
              <a:t>TCO catalog (21)</a:t>
            </a:r>
          </a:p>
          <a:p>
            <a:pPr marL="228600" indent="-228600">
              <a:buAutoNum type="arabicPeriod"/>
            </a:pPr>
            <a:r>
              <a:rPr lang="en-US" sz="1200"/>
              <a:t>Application Support (3) – Software/application</a:t>
            </a:r>
          </a:p>
          <a:p>
            <a:pPr marL="228600" indent="-228600">
              <a:buAutoNum type="arabicPeriod"/>
            </a:pPr>
            <a:r>
              <a:rPr lang="en-US" sz="1200"/>
              <a:t>IT Service Management (1) </a:t>
            </a:r>
          </a:p>
          <a:p>
            <a:pPr marL="228600" indent="-228600">
              <a:buAutoNum type="arabicPeriod"/>
            </a:pPr>
            <a:r>
              <a:rPr lang="en-US" sz="1200"/>
              <a:t>Operations (4)</a:t>
            </a:r>
          </a:p>
          <a:p>
            <a:pPr marL="228600" indent="-228600">
              <a:buAutoNum type="arabicPeriod"/>
            </a:pPr>
            <a:r>
              <a:rPr lang="en-US" sz="1200"/>
              <a:t>Service Desk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a:t>Support (3) - </a:t>
            </a:r>
            <a:r>
              <a:rPr lang="en-US" sz="1200">
                <a:solidFill>
                  <a:schemeClr val="bg1"/>
                </a:solidFill>
              </a:rPr>
              <a:t>can these items mapped to any proposed topic?</a:t>
            </a:r>
            <a:endParaRPr lang="en-US" sz="1200"/>
          </a:p>
          <a:p>
            <a:endParaRPr lang="en-US" sz="1200"/>
          </a:p>
          <a:p>
            <a:r>
              <a:rPr lang="en-US" sz="1200" b="1"/>
              <a:t>IT Service catalog (832)</a:t>
            </a:r>
          </a:p>
          <a:p>
            <a:pPr marL="228600" indent="-228600">
              <a:buAutoNum type="arabicPeriod"/>
            </a:pPr>
            <a:r>
              <a:rPr lang="en-US" sz="1200"/>
              <a:t>(+) Applications (26) – software/app</a:t>
            </a:r>
          </a:p>
          <a:p>
            <a:pPr marL="228600" indent="-228600">
              <a:buAutoNum type="arabicPeriod"/>
            </a:pPr>
            <a:r>
              <a:rPr lang="en-US" sz="1200"/>
              <a:t>Business App Lifecycle Mgmt. (3) – software/app</a:t>
            </a:r>
          </a:p>
          <a:p>
            <a:pPr marL="228600" indent="-228600">
              <a:buAutoNum type="arabicPeriod"/>
            </a:pPr>
            <a:r>
              <a:rPr lang="en-US" sz="1200"/>
              <a:t>Chevron Virtual Workspace (1) – access</a:t>
            </a:r>
          </a:p>
          <a:p>
            <a:pPr marL="228600" indent="-228600">
              <a:buAutoNum type="arabicPeriod"/>
            </a:pPr>
            <a:r>
              <a:rPr lang="en-US" sz="1200"/>
              <a:t>(+) Client Computing (10) - hardware</a:t>
            </a:r>
          </a:p>
          <a:p>
            <a:pPr marL="228600" indent="-228600">
              <a:buAutoNum type="arabicPeriod"/>
            </a:pPr>
            <a:r>
              <a:rPr lang="en-US" sz="1200"/>
              <a:t>(+) Communication &amp; Collaboration (5) – collaboration</a:t>
            </a:r>
          </a:p>
          <a:p>
            <a:pPr marL="228600" indent="-228600">
              <a:buAutoNum type="arabicPeriod"/>
            </a:pPr>
            <a:r>
              <a:rPr lang="en-US" sz="1200"/>
              <a:t>(+) Compute (5) – software/app</a:t>
            </a:r>
          </a:p>
          <a:p>
            <a:pPr marL="228600" indent="-228600">
              <a:buAutoNum type="arabicPeriod"/>
            </a:pPr>
            <a:r>
              <a:rPr lang="en-US" sz="1200"/>
              <a:t>(+) Connectivity (7) – access</a:t>
            </a:r>
          </a:p>
          <a:p>
            <a:pPr marL="228600" indent="-228600">
              <a:buFontTx/>
              <a:buAutoNum type="arabicPeriod"/>
            </a:pPr>
            <a:r>
              <a:rPr lang="en-US" sz="1200"/>
              <a:t>(+) Data (12) - data</a:t>
            </a:r>
          </a:p>
          <a:p>
            <a:pPr marL="228600" indent="-228600">
              <a:buAutoNum type="arabicPeriod"/>
            </a:pPr>
            <a:r>
              <a:rPr lang="en-US" sz="1200"/>
              <a:t>(+) Data Center (4) – data center</a:t>
            </a:r>
          </a:p>
          <a:p>
            <a:pPr marL="228600" indent="-228600">
              <a:buAutoNum type="arabicPeriod"/>
            </a:pPr>
            <a:r>
              <a:rPr lang="en-US" sz="1200"/>
              <a:t>Development (4) – software/app</a:t>
            </a:r>
          </a:p>
          <a:p>
            <a:pPr marL="228600" indent="-228600">
              <a:buAutoNum type="arabicPeriod"/>
            </a:pPr>
            <a:r>
              <a:rPr lang="en-US" sz="1200"/>
              <a:t>(+) Emerging (0)</a:t>
            </a:r>
          </a:p>
          <a:p>
            <a:pPr marL="228600" indent="-228600">
              <a:buAutoNum type="arabicPeriod"/>
            </a:pPr>
            <a:r>
              <a:rPr lang="en-US" sz="1200"/>
              <a:t>(+) Network (10) - infrastructure</a:t>
            </a:r>
          </a:p>
          <a:p>
            <a:pPr marL="228600" indent="-228600">
              <a:buAutoNum type="arabicPeriod"/>
            </a:pPr>
            <a:r>
              <a:rPr lang="en-US" sz="1200"/>
              <a:t>(+) Operations (18) access, software/app</a:t>
            </a:r>
          </a:p>
          <a:p>
            <a:pPr marL="228600" indent="-228600">
              <a:buAutoNum type="arabicPeriod"/>
            </a:pPr>
            <a:r>
              <a:rPr lang="en-US" sz="1200"/>
              <a:t>SAP S4 (2) – software/app</a:t>
            </a:r>
          </a:p>
          <a:p>
            <a:pPr marL="228600" indent="-228600">
              <a:buAutoNum type="arabicPeriod"/>
            </a:pPr>
            <a:r>
              <a:rPr lang="en-US" sz="1200"/>
              <a:t>Security (6) – infrastructure </a:t>
            </a:r>
          </a:p>
          <a:p>
            <a:pPr marL="228600" indent="-228600">
              <a:buAutoNum type="arabicPeriod"/>
            </a:pPr>
            <a:r>
              <a:rPr lang="en-US" sz="1200"/>
              <a:t>(+) Security &amp; Compliance (21) – may need to split up</a:t>
            </a:r>
          </a:p>
          <a:p>
            <a:pPr marL="228600" indent="-228600">
              <a:buAutoNum type="arabicPeriod"/>
            </a:pPr>
            <a:r>
              <a:rPr lang="en-US" sz="1200"/>
              <a:t>ServiceNow Platform Administration (4) – software/app, access</a:t>
            </a:r>
          </a:p>
          <a:p>
            <a:pPr marL="228600" indent="-228600">
              <a:buAutoNum type="arabicPeriod"/>
            </a:pPr>
            <a:r>
              <a:rPr lang="en-US" sz="1200"/>
              <a:t>(+) Storage (1) ?</a:t>
            </a:r>
          </a:p>
          <a:p>
            <a:pPr marL="228600" indent="-228600">
              <a:buAutoNum type="arabicPeriod"/>
            </a:pPr>
            <a:r>
              <a:rPr lang="en-US" sz="1200"/>
              <a:t>(+) Strategy &amp; Planning (0)</a:t>
            </a:r>
          </a:p>
          <a:p>
            <a:pPr marL="228600" indent="-228600">
              <a:buAutoNum type="arabicPeriod"/>
            </a:pPr>
            <a:r>
              <a:rPr lang="en-US" sz="1200"/>
              <a:t>(+) Support (300) – may need to split up </a:t>
            </a:r>
          </a:p>
          <a:p>
            <a:pPr marL="0" indent="0" algn="l">
              <a:spcAft>
                <a:spcPts val="300"/>
              </a:spcAft>
              <a:buFont typeface="+mj-lt"/>
              <a:buNone/>
            </a:pPr>
            <a:endParaRPr lang="en-US" sz="1200">
              <a:solidFill>
                <a:schemeClr val="bg1"/>
              </a:solidFill>
            </a:endParaRPr>
          </a:p>
          <a:p>
            <a:endParaRPr lang="en-US"/>
          </a:p>
        </p:txBody>
      </p:sp>
      <p:sp>
        <p:nvSpPr>
          <p:cNvPr id="4" name="Slide Number Placeholder 3"/>
          <p:cNvSpPr>
            <a:spLocks noGrp="1"/>
          </p:cNvSpPr>
          <p:nvPr>
            <p:ph type="sldNum" sz="quarter" idx="5"/>
          </p:nvPr>
        </p:nvSpPr>
        <p:spPr/>
        <p:txBody>
          <a:bodyPr/>
          <a:lstStyle/>
          <a:p>
            <a:fld id="{9B5D948F-A673-4DC7-A0E9-FA274EAF3634}" type="slidenum">
              <a:rPr lang="en-GB" smtClean="0"/>
              <a:pPr/>
              <a:t>6</a:t>
            </a:fld>
            <a:endParaRPr lang="en-GB"/>
          </a:p>
        </p:txBody>
      </p:sp>
    </p:spTree>
    <p:extLst>
      <p:ext uri="{BB962C8B-B14F-4D97-AF65-F5344CB8AC3E}">
        <p14:creationId xmlns:p14="http://schemas.microsoft.com/office/powerpoint/2010/main" val="735959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5D948F-A673-4DC7-A0E9-FA274EAF3634}" type="slidenum">
              <a:rPr lang="en-GB" smtClean="0"/>
              <a:pPr/>
              <a:t>8</a:t>
            </a:fld>
            <a:endParaRPr lang="en-GB"/>
          </a:p>
        </p:txBody>
      </p:sp>
    </p:spTree>
    <p:extLst>
      <p:ext uri="{BB962C8B-B14F-4D97-AF65-F5344CB8AC3E}">
        <p14:creationId xmlns:p14="http://schemas.microsoft.com/office/powerpoint/2010/main" val="2381181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5D948F-A673-4DC7-A0E9-FA274EAF3634}" type="slidenum">
              <a:rPr lang="en-GB" smtClean="0"/>
              <a:pPr/>
              <a:t>9</a:t>
            </a:fld>
            <a:endParaRPr lang="en-GB"/>
          </a:p>
        </p:txBody>
      </p:sp>
    </p:spTree>
    <p:extLst>
      <p:ext uri="{BB962C8B-B14F-4D97-AF65-F5344CB8AC3E}">
        <p14:creationId xmlns:p14="http://schemas.microsoft.com/office/powerpoint/2010/main" val="1370226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A6B4-C3A2-3107-8829-5CF36A3FF7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0E81A9-F1AB-8ABB-CFC7-6759B53FF8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85232-794E-7ABC-86A7-8D71113A933F}"/>
              </a:ext>
            </a:extLst>
          </p:cNvPr>
          <p:cNvSpPr>
            <a:spLocks noGrp="1"/>
          </p:cNvSpPr>
          <p:nvPr>
            <p:ph type="dt" sz="half" idx="10"/>
          </p:nvPr>
        </p:nvSpPr>
        <p:spPr/>
        <p:txBody>
          <a:bodyPr/>
          <a:lstStyle/>
          <a:p>
            <a:fld id="{DFACE97C-7058-8345-9903-F03E89BE16D3}" type="datetimeFigureOut">
              <a:rPr lang="en-US" smtClean="0"/>
              <a:t>9/10/24</a:t>
            </a:fld>
            <a:endParaRPr lang="en-US"/>
          </a:p>
        </p:txBody>
      </p:sp>
      <p:sp>
        <p:nvSpPr>
          <p:cNvPr id="5" name="Footer Placeholder 4">
            <a:extLst>
              <a:ext uri="{FF2B5EF4-FFF2-40B4-BE49-F238E27FC236}">
                <a16:creationId xmlns:a16="http://schemas.microsoft.com/office/drawing/2014/main" id="{2E359472-0AD2-8031-11AB-821CC4077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C4803-B05A-15A0-D65D-FE6EF1E97245}"/>
              </a:ext>
            </a:extLst>
          </p:cNvPr>
          <p:cNvSpPr>
            <a:spLocks noGrp="1"/>
          </p:cNvSpPr>
          <p:nvPr>
            <p:ph type="sldNum" sz="quarter" idx="12"/>
          </p:nvPr>
        </p:nvSpPr>
        <p:spPr/>
        <p:txBody>
          <a:bodyPr/>
          <a:lstStyle/>
          <a:p>
            <a:fld id="{7DF7B700-6571-CC41-9DDB-67BCFD84A480}" type="slidenum">
              <a:rPr lang="en-US" smtClean="0"/>
              <a:t>‹#›</a:t>
            </a:fld>
            <a:endParaRPr lang="en-US"/>
          </a:p>
        </p:txBody>
      </p:sp>
    </p:spTree>
    <p:extLst>
      <p:ext uri="{BB962C8B-B14F-4D97-AF65-F5344CB8AC3E}">
        <p14:creationId xmlns:p14="http://schemas.microsoft.com/office/powerpoint/2010/main" val="291217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A0C2-760B-2895-8A61-8ADE90567B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9A6B27-7E52-0475-5D14-7F8E16DDAE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637CF-AAD3-CAE3-86FD-B0EF553BDD7A}"/>
              </a:ext>
            </a:extLst>
          </p:cNvPr>
          <p:cNvSpPr>
            <a:spLocks noGrp="1"/>
          </p:cNvSpPr>
          <p:nvPr>
            <p:ph type="dt" sz="half" idx="10"/>
          </p:nvPr>
        </p:nvSpPr>
        <p:spPr/>
        <p:txBody>
          <a:bodyPr/>
          <a:lstStyle/>
          <a:p>
            <a:fld id="{DFACE97C-7058-8345-9903-F03E89BE16D3}" type="datetimeFigureOut">
              <a:rPr lang="en-US" smtClean="0"/>
              <a:t>9/10/24</a:t>
            </a:fld>
            <a:endParaRPr lang="en-US"/>
          </a:p>
        </p:txBody>
      </p:sp>
      <p:sp>
        <p:nvSpPr>
          <p:cNvPr id="5" name="Footer Placeholder 4">
            <a:extLst>
              <a:ext uri="{FF2B5EF4-FFF2-40B4-BE49-F238E27FC236}">
                <a16:creationId xmlns:a16="http://schemas.microsoft.com/office/drawing/2014/main" id="{D709FC6C-ABC6-7C97-6CA5-E4BFC89ED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25F79-E0C2-5E0F-D58E-0FE335134350}"/>
              </a:ext>
            </a:extLst>
          </p:cNvPr>
          <p:cNvSpPr>
            <a:spLocks noGrp="1"/>
          </p:cNvSpPr>
          <p:nvPr>
            <p:ph type="sldNum" sz="quarter" idx="12"/>
          </p:nvPr>
        </p:nvSpPr>
        <p:spPr/>
        <p:txBody>
          <a:bodyPr/>
          <a:lstStyle/>
          <a:p>
            <a:fld id="{7DF7B700-6571-CC41-9DDB-67BCFD84A480}" type="slidenum">
              <a:rPr lang="en-US" smtClean="0"/>
              <a:t>‹#›</a:t>
            </a:fld>
            <a:endParaRPr lang="en-US"/>
          </a:p>
        </p:txBody>
      </p:sp>
    </p:spTree>
    <p:extLst>
      <p:ext uri="{BB962C8B-B14F-4D97-AF65-F5344CB8AC3E}">
        <p14:creationId xmlns:p14="http://schemas.microsoft.com/office/powerpoint/2010/main" val="332945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6D956-41F5-1BA2-A885-93C7FB657D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5B6DFF-79CC-8E2D-BDE4-CBE6263B7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798D7-AE67-9687-D234-0A8F37B13391}"/>
              </a:ext>
            </a:extLst>
          </p:cNvPr>
          <p:cNvSpPr>
            <a:spLocks noGrp="1"/>
          </p:cNvSpPr>
          <p:nvPr>
            <p:ph type="dt" sz="half" idx="10"/>
          </p:nvPr>
        </p:nvSpPr>
        <p:spPr/>
        <p:txBody>
          <a:bodyPr/>
          <a:lstStyle/>
          <a:p>
            <a:fld id="{DFACE97C-7058-8345-9903-F03E89BE16D3}" type="datetimeFigureOut">
              <a:rPr lang="en-US" smtClean="0"/>
              <a:t>9/10/24</a:t>
            </a:fld>
            <a:endParaRPr lang="en-US"/>
          </a:p>
        </p:txBody>
      </p:sp>
      <p:sp>
        <p:nvSpPr>
          <p:cNvPr id="5" name="Footer Placeholder 4">
            <a:extLst>
              <a:ext uri="{FF2B5EF4-FFF2-40B4-BE49-F238E27FC236}">
                <a16:creationId xmlns:a16="http://schemas.microsoft.com/office/drawing/2014/main" id="{5DB25EF6-72C3-B62B-9AC3-862670A02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08EFE-3C98-EB6C-0F78-6FB842CF1AE8}"/>
              </a:ext>
            </a:extLst>
          </p:cNvPr>
          <p:cNvSpPr>
            <a:spLocks noGrp="1"/>
          </p:cNvSpPr>
          <p:nvPr>
            <p:ph type="sldNum" sz="quarter" idx="12"/>
          </p:nvPr>
        </p:nvSpPr>
        <p:spPr/>
        <p:txBody>
          <a:bodyPr/>
          <a:lstStyle/>
          <a:p>
            <a:fld id="{7DF7B700-6571-CC41-9DDB-67BCFD84A480}" type="slidenum">
              <a:rPr lang="en-US" smtClean="0"/>
              <a:t>‹#›</a:t>
            </a:fld>
            <a:endParaRPr lang="en-US"/>
          </a:p>
        </p:txBody>
      </p:sp>
    </p:spTree>
    <p:extLst>
      <p:ext uri="{BB962C8B-B14F-4D97-AF65-F5344CB8AC3E}">
        <p14:creationId xmlns:p14="http://schemas.microsoft.com/office/powerpoint/2010/main" val="3768601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1_DIVIDER 1">
    <p:bg>
      <p:bgPr>
        <a:solidFill>
          <a:srgbClr val="00338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21D825-977F-4D79-B473-D5F40FFDA1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5738"/>
            <a:ext cx="12192000" cy="6857999"/>
          </a:xfrm>
          <a:prstGeom prst="rect">
            <a:avLst/>
          </a:prstGeom>
        </p:spPr>
      </p:pic>
      <p:sp>
        <p:nvSpPr>
          <p:cNvPr id="25" name="Rectangle 24">
            <a:extLst>
              <a:ext uri="{FF2B5EF4-FFF2-40B4-BE49-F238E27FC236}">
                <a16:creationId xmlns:a16="http://schemas.microsoft.com/office/drawing/2014/main" id="{39771AAE-1FFA-41EF-BCB5-199A62E0D87C}"/>
              </a:ext>
            </a:extLst>
          </p:cNvPr>
          <p:cNvSpPr/>
          <p:nvPr userDrawn="1"/>
        </p:nvSpPr>
        <p:spPr>
          <a:xfrm>
            <a:off x="1004888" y="762000"/>
            <a:ext cx="7367587" cy="5117796"/>
          </a:xfrm>
          <a:prstGeom prst="rect">
            <a:avLst/>
          </a:prstGeom>
          <a:gradFill>
            <a:gsLst>
              <a:gs pos="0">
                <a:schemeClr val="accent5"/>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lvl="0"/>
            <a:endParaRPr lang="en-GB" sz="1500" err="1">
              <a:solidFill>
                <a:schemeClr val="bg1"/>
              </a:solidFill>
            </a:endParaRPr>
          </a:p>
        </p:txBody>
      </p:sp>
      <p:sp>
        <p:nvSpPr>
          <p:cNvPr id="14" name="Title 1">
            <a:extLst>
              <a:ext uri="{FF2B5EF4-FFF2-40B4-BE49-F238E27FC236}">
                <a16:creationId xmlns:a16="http://schemas.microsoft.com/office/drawing/2014/main" id="{A7D9B65F-9B5C-4627-8CD8-6D02E4A4465F}"/>
              </a:ext>
            </a:extLst>
          </p:cNvPr>
          <p:cNvSpPr>
            <a:spLocks noGrp="1"/>
          </p:cNvSpPr>
          <p:nvPr>
            <p:ph type="ctrTitle" hasCustomPrompt="1"/>
          </p:nvPr>
        </p:nvSpPr>
        <p:spPr>
          <a:xfrm>
            <a:off x="1538925" y="2325831"/>
            <a:ext cx="6263956" cy="2300407"/>
          </a:xfrm>
        </p:spPr>
        <p:txBody>
          <a:bodyPr anchor="t" anchorCtr="0"/>
          <a:lstStyle>
            <a:lvl1pPr algn="l">
              <a:defRPr sz="8800" baseline="0">
                <a:solidFill>
                  <a:schemeClr val="bg1"/>
                </a:solidFill>
              </a:defRPr>
            </a:lvl1pPr>
          </a:lstStyle>
          <a:p>
            <a:r>
              <a:rPr lang="en-GB"/>
              <a:t>Divider copy </a:t>
            </a:r>
            <a:br>
              <a:rPr lang="en-GB"/>
            </a:br>
            <a:r>
              <a:rPr lang="en-GB"/>
              <a:t>goes here</a:t>
            </a:r>
            <a:endParaRPr lang="en-US"/>
          </a:p>
        </p:txBody>
      </p:sp>
      <p:sp>
        <p:nvSpPr>
          <p:cNvPr id="15" name="Text Placeholder 3">
            <a:extLst>
              <a:ext uri="{FF2B5EF4-FFF2-40B4-BE49-F238E27FC236}">
                <a16:creationId xmlns:a16="http://schemas.microsoft.com/office/drawing/2014/main" id="{FA6D3BE5-0736-4CEA-91CA-7EB25ADA1861}"/>
              </a:ext>
            </a:extLst>
          </p:cNvPr>
          <p:cNvSpPr>
            <a:spLocks noGrp="1"/>
          </p:cNvSpPr>
          <p:nvPr>
            <p:ph type="body" sz="quarter" idx="11"/>
          </p:nvPr>
        </p:nvSpPr>
        <p:spPr>
          <a:xfrm>
            <a:off x="1538925" y="5233260"/>
            <a:ext cx="6263956" cy="216000"/>
          </a:xfrm>
        </p:spPr>
        <p:txBody>
          <a:bodyPr/>
          <a:lstStyle>
            <a:lvl1pPr>
              <a:defRPr sz="1600" b="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endParaRPr lang="en-GB"/>
          </a:p>
        </p:txBody>
      </p:sp>
      <p:sp>
        <p:nvSpPr>
          <p:cNvPr id="17" name="Shape 8">
            <a:extLst>
              <a:ext uri="{FF2B5EF4-FFF2-40B4-BE49-F238E27FC236}">
                <a16:creationId xmlns:a16="http://schemas.microsoft.com/office/drawing/2014/main" id="{B9ABE5F9-3CED-4915-AA9A-621AE8E3A5B6}"/>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pic>
        <p:nvPicPr>
          <p:cNvPr id="13" name="Graphic 12">
            <a:extLst>
              <a:ext uri="{FF2B5EF4-FFF2-40B4-BE49-F238E27FC236}">
                <a16:creationId xmlns:a16="http://schemas.microsoft.com/office/drawing/2014/main" id="{67845AF3-4E32-4035-B83C-0073FF9B03A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38925" y="1163454"/>
            <a:ext cx="914400" cy="368346"/>
          </a:xfrm>
          <a:prstGeom prst="rect">
            <a:avLst/>
          </a:prstGeom>
        </p:spPr>
      </p:pic>
    </p:spTree>
    <p:extLst>
      <p:ext uri="{BB962C8B-B14F-4D97-AF65-F5344CB8AC3E}">
        <p14:creationId xmlns:p14="http://schemas.microsoft.com/office/powerpoint/2010/main" val="4247979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One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C99C-7410-4D22-BA8D-48877FCFB6C0}"/>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0"/>
          </p:nvPr>
        </p:nvSpPr>
        <p:spPr>
          <a:xfrm>
            <a:off x="995363" y="1330126"/>
            <a:ext cx="10198237" cy="454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6989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99EB-18BA-64F8-1A35-5E078A1097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6E406-EEE0-D352-C493-BEDCEAA93E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61C56-995D-A3F2-2B73-F15A8F3735FB}"/>
              </a:ext>
            </a:extLst>
          </p:cNvPr>
          <p:cNvSpPr>
            <a:spLocks noGrp="1"/>
          </p:cNvSpPr>
          <p:nvPr>
            <p:ph type="dt" sz="half" idx="10"/>
          </p:nvPr>
        </p:nvSpPr>
        <p:spPr/>
        <p:txBody>
          <a:bodyPr/>
          <a:lstStyle/>
          <a:p>
            <a:fld id="{DFACE97C-7058-8345-9903-F03E89BE16D3}" type="datetimeFigureOut">
              <a:rPr lang="en-US" smtClean="0"/>
              <a:t>9/10/24</a:t>
            </a:fld>
            <a:endParaRPr lang="en-US"/>
          </a:p>
        </p:txBody>
      </p:sp>
      <p:sp>
        <p:nvSpPr>
          <p:cNvPr id="5" name="Footer Placeholder 4">
            <a:extLst>
              <a:ext uri="{FF2B5EF4-FFF2-40B4-BE49-F238E27FC236}">
                <a16:creationId xmlns:a16="http://schemas.microsoft.com/office/drawing/2014/main" id="{526432A3-B781-BAA2-7E2A-1466B7C74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34B30-5D2B-EC79-306B-814C384BCC8B}"/>
              </a:ext>
            </a:extLst>
          </p:cNvPr>
          <p:cNvSpPr>
            <a:spLocks noGrp="1"/>
          </p:cNvSpPr>
          <p:nvPr>
            <p:ph type="sldNum" sz="quarter" idx="12"/>
          </p:nvPr>
        </p:nvSpPr>
        <p:spPr/>
        <p:txBody>
          <a:bodyPr/>
          <a:lstStyle/>
          <a:p>
            <a:fld id="{7DF7B700-6571-CC41-9DDB-67BCFD84A480}" type="slidenum">
              <a:rPr lang="en-US" smtClean="0"/>
              <a:t>‹#›</a:t>
            </a:fld>
            <a:endParaRPr lang="en-US"/>
          </a:p>
        </p:txBody>
      </p:sp>
    </p:spTree>
    <p:extLst>
      <p:ext uri="{BB962C8B-B14F-4D97-AF65-F5344CB8AC3E}">
        <p14:creationId xmlns:p14="http://schemas.microsoft.com/office/powerpoint/2010/main" val="315664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9F77-5D40-18B1-5E16-520F7D492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94E270-E753-E59A-A7A5-5618B1569D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A89A0-40D3-BBDB-B7A5-B126792CD3F7}"/>
              </a:ext>
            </a:extLst>
          </p:cNvPr>
          <p:cNvSpPr>
            <a:spLocks noGrp="1"/>
          </p:cNvSpPr>
          <p:nvPr>
            <p:ph type="dt" sz="half" idx="10"/>
          </p:nvPr>
        </p:nvSpPr>
        <p:spPr/>
        <p:txBody>
          <a:bodyPr/>
          <a:lstStyle/>
          <a:p>
            <a:fld id="{DFACE97C-7058-8345-9903-F03E89BE16D3}" type="datetimeFigureOut">
              <a:rPr lang="en-US" smtClean="0"/>
              <a:t>9/10/24</a:t>
            </a:fld>
            <a:endParaRPr lang="en-US"/>
          </a:p>
        </p:txBody>
      </p:sp>
      <p:sp>
        <p:nvSpPr>
          <p:cNvPr id="5" name="Footer Placeholder 4">
            <a:extLst>
              <a:ext uri="{FF2B5EF4-FFF2-40B4-BE49-F238E27FC236}">
                <a16:creationId xmlns:a16="http://schemas.microsoft.com/office/drawing/2014/main" id="{C408BED8-7B6D-47F4-0CDE-5A45B1427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B635B-0D65-2B1A-EFF3-EACD2C449E61}"/>
              </a:ext>
            </a:extLst>
          </p:cNvPr>
          <p:cNvSpPr>
            <a:spLocks noGrp="1"/>
          </p:cNvSpPr>
          <p:nvPr>
            <p:ph type="sldNum" sz="quarter" idx="12"/>
          </p:nvPr>
        </p:nvSpPr>
        <p:spPr/>
        <p:txBody>
          <a:bodyPr/>
          <a:lstStyle/>
          <a:p>
            <a:fld id="{7DF7B700-6571-CC41-9DDB-67BCFD84A480}" type="slidenum">
              <a:rPr lang="en-US" smtClean="0"/>
              <a:t>‹#›</a:t>
            </a:fld>
            <a:endParaRPr lang="en-US"/>
          </a:p>
        </p:txBody>
      </p:sp>
    </p:spTree>
    <p:extLst>
      <p:ext uri="{BB962C8B-B14F-4D97-AF65-F5344CB8AC3E}">
        <p14:creationId xmlns:p14="http://schemas.microsoft.com/office/powerpoint/2010/main" val="403567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2F67-87EF-B5E4-8637-54C6D9B1B7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9A92FC-4C01-A03C-532C-B8A13B6B6A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536D6F-F9EE-95C7-5392-3A5413A4BE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45322-24E7-6D0B-DA2E-9F1B029DD27A}"/>
              </a:ext>
            </a:extLst>
          </p:cNvPr>
          <p:cNvSpPr>
            <a:spLocks noGrp="1"/>
          </p:cNvSpPr>
          <p:nvPr>
            <p:ph type="dt" sz="half" idx="10"/>
          </p:nvPr>
        </p:nvSpPr>
        <p:spPr/>
        <p:txBody>
          <a:bodyPr/>
          <a:lstStyle/>
          <a:p>
            <a:fld id="{DFACE97C-7058-8345-9903-F03E89BE16D3}" type="datetimeFigureOut">
              <a:rPr lang="en-US" smtClean="0"/>
              <a:t>9/10/24</a:t>
            </a:fld>
            <a:endParaRPr lang="en-US"/>
          </a:p>
        </p:txBody>
      </p:sp>
      <p:sp>
        <p:nvSpPr>
          <p:cNvPr id="6" name="Footer Placeholder 5">
            <a:extLst>
              <a:ext uri="{FF2B5EF4-FFF2-40B4-BE49-F238E27FC236}">
                <a16:creationId xmlns:a16="http://schemas.microsoft.com/office/drawing/2014/main" id="{FBD46CF1-536F-84B8-C83F-AFF3AA1EF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8B851-048E-2FCA-2C94-F02A35E47CF5}"/>
              </a:ext>
            </a:extLst>
          </p:cNvPr>
          <p:cNvSpPr>
            <a:spLocks noGrp="1"/>
          </p:cNvSpPr>
          <p:nvPr>
            <p:ph type="sldNum" sz="quarter" idx="12"/>
          </p:nvPr>
        </p:nvSpPr>
        <p:spPr/>
        <p:txBody>
          <a:bodyPr/>
          <a:lstStyle/>
          <a:p>
            <a:fld id="{7DF7B700-6571-CC41-9DDB-67BCFD84A480}" type="slidenum">
              <a:rPr lang="en-US" smtClean="0"/>
              <a:t>‹#›</a:t>
            </a:fld>
            <a:endParaRPr lang="en-US"/>
          </a:p>
        </p:txBody>
      </p:sp>
    </p:spTree>
    <p:extLst>
      <p:ext uri="{BB962C8B-B14F-4D97-AF65-F5344CB8AC3E}">
        <p14:creationId xmlns:p14="http://schemas.microsoft.com/office/powerpoint/2010/main" val="802164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B86A-45C8-7E25-7726-10DEB2E377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C7E670-DECD-A4C5-CD91-539CB2381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CFF07-1BC3-277B-E832-F4112324AA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4048FC-B65B-E6B1-4A7F-1027060AB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959C0A-0312-52F5-5EE7-7C00840E66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0EC67E-133B-A682-1E9F-8A12D86FB260}"/>
              </a:ext>
            </a:extLst>
          </p:cNvPr>
          <p:cNvSpPr>
            <a:spLocks noGrp="1"/>
          </p:cNvSpPr>
          <p:nvPr>
            <p:ph type="dt" sz="half" idx="10"/>
          </p:nvPr>
        </p:nvSpPr>
        <p:spPr/>
        <p:txBody>
          <a:bodyPr/>
          <a:lstStyle/>
          <a:p>
            <a:fld id="{DFACE97C-7058-8345-9903-F03E89BE16D3}" type="datetimeFigureOut">
              <a:rPr lang="en-US" smtClean="0"/>
              <a:t>9/10/24</a:t>
            </a:fld>
            <a:endParaRPr lang="en-US"/>
          </a:p>
        </p:txBody>
      </p:sp>
      <p:sp>
        <p:nvSpPr>
          <p:cNvPr id="8" name="Footer Placeholder 7">
            <a:extLst>
              <a:ext uri="{FF2B5EF4-FFF2-40B4-BE49-F238E27FC236}">
                <a16:creationId xmlns:a16="http://schemas.microsoft.com/office/drawing/2014/main" id="{075E9595-23E6-A25C-AD8B-086E05D1F1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547EDE-83F2-9F19-67AD-2AFB0D5BD43D}"/>
              </a:ext>
            </a:extLst>
          </p:cNvPr>
          <p:cNvSpPr>
            <a:spLocks noGrp="1"/>
          </p:cNvSpPr>
          <p:nvPr>
            <p:ph type="sldNum" sz="quarter" idx="12"/>
          </p:nvPr>
        </p:nvSpPr>
        <p:spPr/>
        <p:txBody>
          <a:bodyPr/>
          <a:lstStyle/>
          <a:p>
            <a:fld id="{7DF7B700-6571-CC41-9DDB-67BCFD84A480}" type="slidenum">
              <a:rPr lang="en-US" smtClean="0"/>
              <a:t>‹#›</a:t>
            </a:fld>
            <a:endParaRPr lang="en-US"/>
          </a:p>
        </p:txBody>
      </p:sp>
    </p:spTree>
    <p:extLst>
      <p:ext uri="{BB962C8B-B14F-4D97-AF65-F5344CB8AC3E}">
        <p14:creationId xmlns:p14="http://schemas.microsoft.com/office/powerpoint/2010/main" val="121432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74FE-CEA4-1496-5F2D-5E9C7B3AA5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EBCC76-A840-E1B7-EE90-E2F3E14D7EB1}"/>
              </a:ext>
            </a:extLst>
          </p:cNvPr>
          <p:cNvSpPr>
            <a:spLocks noGrp="1"/>
          </p:cNvSpPr>
          <p:nvPr>
            <p:ph type="dt" sz="half" idx="10"/>
          </p:nvPr>
        </p:nvSpPr>
        <p:spPr/>
        <p:txBody>
          <a:bodyPr/>
          <a:lstStyle/>
          <a:p>
            <a:fld id="{DFACE97C-7058-8345-9903-F03E89BE16D3}" type="datetimeFigureOut">
              <a:rPr lang="en-US" smtClean="0"/>
              <a:t>9/10/24</a:t>
            </a:fld>
            <a:endParaRPr lang="en-US"/>
          </a:p>
        </p:txBody>
      </p:sp>
      <p:sp>
        <p:nvSpPr>
          <p:cNvPr id="4" name="Footer Placeholder 3">
            <a:extLst>
              <a:ext uri="{FF2B5EF4-FFF2-40B4-BE49-F238E27FC236}">
                <a16:creationId xmlns:a16="http://schemas.microsoft.com/office/drawing/2014/main" id="{8894F09E-FCF5-5909-BB35-E823010926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3C6142-C83F-02F8-1D54-F9495E12654F}"/>
              </a:ext>
            </a:extLst>
          </p:cNvPr>
          <p:cNvSpPr>
            <a:spLocks noGrp="1"/>
          </p:cNvSpPr>
          <p:nvPr>
            <p:ph type="sldNum" sz="quarter" idx="12"/>
          </p:nvPr>
        </p:nvSpPr>
        <p:spPr/>
        <p:txBody>
          <a:bodyPr/>
          <a:lstStyle/>
          <a:p>
            <a:fld id="{7DF7B700-6571-CC41-9DDB-67BCFD84A480}" type="slidenum">
              <a:rPr lang="en-US" smtClean="0"/>
              <a:t>‹#›</a:t>
            </a:fld>
            <a:endParaRPr lang="en-US"/>
          </a:p>
        </p:txBody>
      </p:sp>
    </p:spTree>
    <p:extLst>
      <p:ext uri="{BB962C8B-B14F-4D97-AF65-F5344CB8AC3E}">
        <p14:creationId xmlns:p14="http://schemas.microsoft.com/office/powerpoint/2010/main" val="14404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058EF-815C-76B3-6ACF-71D240682A88}"/>
              </a:ext>
            </a:extLst>
          </p:cNvPr>
          <p:cNvSpPr>
            <a:spLocks noGrp="1"/>
          </p:cNvSpPr>
          <p:nvPr>
            <p:ph type="dt" sz="half" idx="10"/>
          </p:nvPr>
        </p:nvSpPr>
        <p:spPr/>
        <p:txBody>
          <a:bodyPr/>
          <a:lstStyle/>
          <a:p>
            <a:fld id="{DFACE97C-7058-8345-9903-F03E89BE16D3}" type="datetimeFigureOut">
              <a:rPr lang="en-US" smtClean="0"/>
              <a:t>9/10/24</a:t>
            </a:fld>
            <a:endParaRPr lang="en-US"/>
          </a:p>
        </p:txBody>
      </p:sp>
      <p:sp>
        <p:nvSpPr>
          <p:cNvPr id="3" name="Footer Placeholder 2">
            <a:extLst>
              <a:ext uri="{FF2B5EF4-FFF2-40B4-BE49-F238E27FC236}">
                <a16:creationId xmlns:a16="http://schemas.microsoft.com/office/drawing/2014/main" id="{1FAE424B-E17D-B200-1581-C89595D3A9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3387E7-4A31-51C1-AA05-29371983D4A6}"/>
              </a:ext>
            </a:extLst>
          </p:cNvPr>
          <p:cNvSpPr>
            <a:spLocks noGrp="1"/>
          </p:cNvSpPr>
          <p:nvPr>
            <p:ph type="sldNum" sz="quarter" idx="12"/>
          </p:nvPr>
        </p:nvSpPr>
        <p:spPr/>
        <p:txBody>
          <a:bodyPr/>
          <a:lstStyle/>
          <a:p>
            <a:fld id="{7DF7B700-6571-CC41-9DDB-67BCFD84A480}" type="slidenum">
              <a:rPr lang="en-US" smtClean="0"/>
              <a:t>‹#›</a:t>
            </a:fld>
            <a:endParaRPr lang="en-US"/>
          </a:p>
        </p:txBody>
      </p:sp>
    </p:spTree>
    <p:extLst>
      <p:ext uri="{BB962C8B-B14F-4D97-AF65-F5344CB8AC3E}">
        <p14:creationId xmlns:p14="http://schemas.microsoft.com/office/powerpoint/2010/main" val="372624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52F7-61C0-9579-D597-CD9C04F84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90AFAA-4BDC-9893-1307-8742F2F1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884BC-ED2E-3EF5-EC72-A91145561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4A7E4-81F6-BD46-6FB5-679DF2D2A675}"/>
              </a:ext>
            </a:extLst>
          </p:cNvPr>
          <p:cNvSpPr>
            <a:spLocks noGrp="1"/>
          </p:cNvSpPr>
          <p:nvPr>
            <p:ph type="dt" sz="half" idx="10"/>
          </p:nvPr>
        </p:nvSpPr>
        <p:spPr/>
        <p:txBody>
          <a:bodyPr/>
          <a:lstStyle/>
          <a:p>
            <a:fld id="{DFACE97C-7058-8345-9903-F03E89BE16D3}" type="datetimeFigureOut">
              <a:rPr lang="en-US" smtClean="0"/>
              <a:t>9/10/24</a:t>
            </a:fld>
            <a:endParaRPr lang="en-US"/>
          </a:p>
        </p:txBody>
      </p:sp>
      <p:sp>
        <p:nvSpPr>
          <p:cNvPr id="6" name="Footer Placeholder 5">
            <a:extLst>
              <a:ext uri="{FF2B5EF4-FFF2-40B4-BE49-F238E27FC236}">
                <a16:creationId xmlns:a16="http://schemas.microsoft.com/office/drawing/2014/main" id="{7D6A2355-D63F-4C1D-F6D7-612A431A2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DAAC2-FC01-43F3-321B-9EF691A6802C}"/>
              </a:ext>
            </a:extLst>
          </p:cNvPr>
          <p:cNvSpPr>
            <a:spLocks noGrp="1"/>
          </p:cNvSpPr>
          <p:nvPr>
            <p:ph type="sldNum" sz="quarter" idx="12"/>
          </p:nvPr>
        </p:nvSpPr>
        <p:spPr/>
        <p:txBody>
          <a:bodyPr/>
          <a:lstStyle/>
          <a:p>
            <a:fld id="{7DF7B700-6571-CC41-9DDB-67BCFD84A480}" type="slidenum">
              <a:rPr lang="en-US" smtClean="0"/>
              <a:t>‹#›</a:t>
            </a:fld>
            <a:endParaRPr lang="en-US"/>
          </a:p>
        </p:txBody>
      </p:sp>
    </p:spTree>
    <p:extLst>
      <p:ext uri="{BB962C8B-B14F-4D97-AF65-F5344CB8AC3E}">
        <p14:creationId xmlns:p14="http://schemas.microsoft.com/office/powerpoint/2010/main" val="230083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BBC-96E3-BBD1-A9EF-B52C25E81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442CC7-85B5-4FCE-943D-DBB2309DA5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B9430E-3B53-A1D1-D5EA-4F24FF7B1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83095-8985-8386-957E-832C35D495DB}"/>
              </a:ext>
            </a:extLst>
          </p:cNvPr>
          <p:cNvSpPr>
            <a:spLocks noGrp="1"/>
          </p:cNvSpPr>
          <p:nvPr>
            <p:ph type="dt" sz="half" idx="10"/>
          </p:nvPr>
        </p:nvSpPr>
        <p:spPr/>
        <p:txBody>
          <a:bodyPr/>
          <a:lstStyle/>
          <a:p>
            <a:fld id="{DFACE97C-7058-8345-9903-F03E89BE16D3}" type="datetimeFigureOut">
              <a:rPr lang="en-US" smtClean="0"/>
              <a:t>9/10/24</a:t>
            </a:fld>
            <a:endParaRPr lang="en-US"/>
          </a:p>
        </p:txBody>
      </p:sp>
      <p:sp>
        <p:nvSpPr>
          <p:cNvPr id="6" name="Footer Placeholder 5">
            <a:extLst>
              <a:ext uri="{FF2B5EF4-FFF2-40B4-BE49-F238E27FC236}">
                <a16:creationId xmlns:a16="http://schemas.microsoft.com/office/drawing/2014/main" id="{0D2E511A-083C-9636-8EE9-254E90450F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52FC6-D46E-C0E4-E633-3BA89E356D1D}"/>
              </a:ext>
            </a:extLst>
          </p:cNvPr>
          <p:cNvSpPr>
            <a:spLocks noGrp="1"/>
          </p:cNvSpPr>
          <p:nvPr>
            <p:ph type="sldNum" sz="quarter" idx="12"/>
          </p:nvPr>
        </p:nvSpPr>
        <p:spPr/>
        <p:txBody>
          <a:bodyPr/>
          <a:lstStyle/>
          <a:p>
            <a:fld id="{7DF7B700-6571-CC41-9DDB-67BCFD84A480}" type="slidenum">
              <a:rPr lang="en-US" smtClean="0"/>
              <a:t>‹#›</a:t>
            </a:fld>
            <a:endParaRPr lang="en-US"/>
          </a:p>
        </p:txBody>
      </p:sp>
    </p:spTree>
    <p:extLst>
      <p:ext uri="{BB962C8B-B14F-4D97-AF65-F5344CB8AC3E}">
        <p14:creationId xmlns:p14="http://schemas.microsoft.com/office/powerpoint/2010/main" val="74994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A6DC04-BFEB-F907-7807-4B6BB3D2C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BD28F9-AA85-CCBA-3DDD-8D6762BDBB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1F925-B164-5AC2-9CA4-6294A59BCE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ACE97C-7058-8345-9903-F03E89BE16D3}" type="datetimeFigureOut">
              <a:rPr lang="en-US" smtClean="0"/>
              <a:t>9/10/24</a:t>
            </a:fld>
            <a:endParaRPr lang="en-US"/>
          </a:p>
        </p:txBody>
      </p:sp>
      <p:sp>
        <p:nvSpPr>
          <p:cNvPr id="5" name="Footer Placeholder 4">
            <a:extLst>
              <a:ext uri="{FF2B5EF4-FFF2-40B4-BE49-F238E27FC236}">
                <a16:creationId xmlns:a16="http://schemas.microsoft.com/office/drawing/2014/main" id="{A1B47FB1-279A-BF3A-03BD-7C829D741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2335523-B180-5122-89D5-BABA59E58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F7B700-6571-CC41-9DDB-67BCFD84A480}" type="slidenum">
              <a:rPr lang="en-US" smtClean="0"/>
              <a:t>‹#›</a:t>
            </a:fld>
            <a:endParaRPr lang="en-US"/>
          </a:p>
        </p:txBody>
      </p:sp>
    </p:spTree>
    <p:extLst>
      <p:ext uri="{BB962C8B-B14F-4D97-AF65-F5344CB8AC3E}">
        <p14:creationId xmlns:p14="http://schemas.microsoft.com/office/powerpoint/2010/main" val="4127662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F456C-AA61-F13E-5740-5B8BDFD8E536}"/>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Taxonomy Design</a:t>
            </a:r>
          </a:p>
        </p:txBody>
      </p:sp>
      <p:sp>
        <p:nvSpPr>
          <p:cNvPr id="3" name="Text Placeholder 2">
            <a:extLst>
              <a:ext uri="{FF2B5EF4-FFF2-40B4-BE49-F238E27FC236}">
                <a16:creationId xmlns:a16="http://schemas.microsoft.com/office/drawing/2014/main" id="{2D94CC7B-4940-57D6-49BA-BFE584B882F1}"/>
              </a:ext>
            </a:extLst>
          </p:cNvPr>
          <p:cNvSpPr>
            <a:spLocks noGrp="1"/>
          </p:cNvSpPr>
          <p:nvPr>
            <p:ph type="body" sz="quarter" idx="11"/>
          </p:nvPr>
        </p:nvSpPr>
        <p:spPr>
          <a:xfrm>
            <a:off x="4810259" y="649480"/>
            <a:ext cx="6555347" cy="5546047"/>
          </a:xfrm>
        </p:spPr>
        <p:txBody>
          <a:bodyPr vert="horz" lIns="91440" tIns="45720" rIns="91440" bIns="45720" rtlCol="0" anchor="ctr">
            <a:normAutofit/>
          </a:bodyPr>
          <a:lstStyle/>
          <a:p>
            <a:endParaRPr lang="en-US" sz="2000">
              <a:solidFill>
                <a:schemeClr val="tx1"/>
              </a:solidFill>
            </a:endParaRPr>
          </a:p>
        </p:txBody>
      </p:sp>
    </p:spTree>
    <p:extLst>
      <p:ext uri="{BB962C8B-B14F-4D97-AF65-F5344CB8AC3E}">
        <p14:creationId xmlns:p14="http://schemas.microsoft.com/office/powerpoint/2010/main" val="247960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CCD6CD-AEC9-9939-6361-1FC5EA9BE83A}"/>
              </a:ext>
            </a:extLst>
          </p:cNvPr>
          <p:cNvSpPr>
            <a:spLocks noGrp="1"/>
          </p:cNvSpPr>
          <p:nvPr>
            <p:ph type="title"/>
          </p:nvPr>
        </p:nvSpPr>
        <p:spPr/>
        <p:txBody>
          <a:bodyPr/>
          <a:lstStyle/>
          <a:p>
            <a:r>
              <a:rPr lang="en-US" dirty="0"/>
              <a:t>Employee Center Unified Taxonomy drives the experience</a:t>
            </a:r>
          </a:p>
        </p:txBody>
      </p:sp>
      <p:sp>
        <p:nvSpPr>
          <p:cNvPr id="8" name="Text Placeholder 9">
            <a:extLst>
              <a:ext uri="{FF2B5EF4-FFF2-40B4-BE49-F238E27FC236}">
                <a16:creationId xmlns:a16="http://schemas.microsoft.com/office/drawing/2014/main" id="{CEC3D186-D0E1-1CCC-91DB-7A92F6D7018A}"/>
              </a:ext>
            </a:extLst>
          </p:cNvPr>
          <p:cNvSpPr txBox="1">
            <a:spLocks/>
          </p:cNvSpPr>
          <p:nvPr/>
        </p:nvSpPr>
        <p:spPr>
          <a:xfrm>
            <a:off x="7459334" y="1369648"/>
            <a:ext cx="4157900" cy="307777"/>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r>
              <a:rPr lang="en-US" sz="1800" dirty="0"/>
              <a:t>Employee Center Unified Taxonomy </a:t>
            </a:r>
            <a:r>
              <a:rPr lang="en-US" sz="1800" b="0" dirty="0"/>
              <a:t>is the hierarchical categorization of all the content within the EC. </a:t>
            </a:r>
          </a:p>
          <a:p>
            <a:endParaRPr lang="en-US" b="0" dirty="0"/>
          </a:p>
          <a:p>
            <a:pPr marL="285750" indent="-285750">
              <a:buFont typeface="Arial" panose="020B0604020202020204" pitchFamily="34" charset="0"/>
              <a:buChar char="•"/>
            </a:pPr>
            <a:r>
              <a:rPr lang="en-US" b="0" dirty="0">
                <a:solidFill>
                  <a:schemeClr val="tx1"/>
                </a:solidFill>
              </a:rPr>
              <a:t>Contains topics which can be related to other topics in a Parent-Child relationship to form a hierarchy.</a:t>
            </a:r>
          </a:p>
          <a:p>
            <a:pPr marL="285750" indent="-285750">
              <a:buFont typeface="Arial" panose="020B0604020202020204" pitchFamily="34" charset="0"/>
              <a:buChar char="•"/>
            </a:pPr>
            <a:r>
              <a:rPr lang="en-US" b="0" dirty="0">
                <a:solidFill>
                  <a:schemeClr val="tx1"/>
                </a:solidFill>
              </a:rPr>
              <a:t>Topics are displayed through the Mega Menu, which stays with the user wherever they go in the portal. </a:t>
            </a:r>
          </a:p>
          <a:p>
            <a:pPr marL="285750" indent="-285750">
              <a:buFont typeface="Arial" panose="020B0604020202020204" pitchFamily="34" charset="0"/>
              <a:buChar char="•"/>
            </a:pPr>
            <a:r>
              <a:rPr lang="en-US" b="0" dirty="0">
                <a:solidFill>
                  <a:schemeClr val="tx1"/>
                </a:solidFill>
              </a:rPr>
              <a:t>All active content (catalog item/request, knowledge article, quick link, employee communication) should fit under a topic. </a:t>
            </a:r>
          </a:p>
          <a:p>
            <a:pPr marL="285750" indent="-285750">
              <a:buFont typeface="Arial" panose="020B0604020202020204" pitchFamily="34" charset="0"/>
              <a:buChar char="•"/>
            </a:pPr>
            <a:r>
              <a:rPr lang="en-US" b="0" dirty="0">
                <a:solidFill>
                  <a:schemeClr val="tx1"/>
                </a:solidFill>
              </a:rPr>
              <a:t>Topics can be hidden for certain user using user criteria. </a:t>
            </a:r>
            <a:endParaRPr lang="en-US" dirty="0">
              <a:solidFill>
                <a:schemeClr val="tx1"/>
              </a:solidFill>
            </a:endParaRPr>
          </a:p>
        </p:txBody>
      </p:sp>
      <p:pic>
        <p:nvPicPr>
          <p:cNvPr id="40" name="Picture 2">
            <a:extLst>
              <a:ext uri="{FF2B5EF4-FFF2-40B4-BE49-F238E27FC236}">
                <a16:creationId xmlns:a16="http://schemas.microsoft.com/office/drawing/2014/main" id="{A42B05FA-F006-B16F-47E4-27529099A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6030145" cy="4297727"/>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a:extLst>
              <a:ext uri="{FF2B5EF4-FFF2-40B4-BE49-F238E27FC236}">
                <a16:creationId xmlns:a16="http://schemas.microsoft.com/office/drawing/2014/main" id="{EAF6C1B8-2F5B-A4CF-36EA-3398767A92AF}"/>
              </a:ext>
            </a:extLst>
          </p:cNvPr>
          <p:cNvGrpSpPr/>
          <p:nvPr/>
        </p:nvGrpSpPr>
        <p:grpSpPr>
          <a:xfrm>
            <a:off x="7430759" y="2621757"/>
            <a:ext cx="286251" cy="286251"/>
            <a:chOff x="1104900" y="2826224"/>
            <a:chExt cx="381000" cy="381000"/>
          </a:xfrm>
        </p:grpSpPr>
        <p:sp>
          <p:nvSpPr>
            <p:cNvPr id="43" name="Oval 42">
              <a:extLst>
                <a:ext uri="{FF2B5EF4-FFF2-40B4-BE49-F238E27FC236}">
                  <a16:creationId xmlns:a16="http://schemas.microsoft.com/office/drawing/2014/main" id="{2D626D51-B5CF-C105-4B8C-074C9F3D754F}"/>
                </a:ext>
              </a:extLst>
            </p:cNvPr>
            <p:cNvSpPr/>
            <p:nvPr/>
          </p:nvSpPr>
          <p:spPr>
            <a:xfrm>
              <a:off x="1104900" y="2826224"/>
              <a:ext cx="381000" cy="381000"/>
            </a:xfrm>
            <a:prstGeom prst="ellipse">
              <a:avLst/>
            </a:prstGeom>
            <a:solidFill>
              <a:srgbClr val="0066B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a:solidFill>
                  <a:schemeClr val="accent4"/>
                </a:solidFill>
                <a:latin typeface="Univers Light"/>
              </a:endParaRPr>
            </a:p>
          </p:txBody>
        </p:sp>
        <p:sp>
          <p:nvSpPr>
            <p:cNvPr id="44" name="Graphic 40">
              <a:extLst>
                <a:ext uri="{FF2B5EF4-FFF2-40B4-BE49-F238E27FC236}">
                  <a16:creationId xmlns:a16="http://schemas.microsoft.com/office/drawing/2014/main" id="{60F3DCB8-F48E-4661-0918-29AF28F4AD09}"/>
                </a:ext>
              </a:extLst>
            </p:cNvPr>
            <p:cNvSpPr/>
            <p:nvPr/>
          </p:nvSpPr>
          <p:spPr>
            <a:xfrm>
              <a:off x="1154144" y="2873846"/>
              <a:ext cx="282511" cy="285750"/>
            </a:xfrm>
            <a:custGeom>
              <a:avLst/>
              <a:gdLst>
                <a:gd name="connsiteX0" fmla="*/ 139637 w 282511"/>
                <a:gd name="connsiteY0" fmla="*/ 0 h 285750"/>
                <a:gd name="connsiteX1" fmla="*/ 0 w 282511"/>
                <a:gd name="connsiteY1" fmla="*/ 112681 h 285750"/>
                <a:gd name="connsiteX2" fmla="*/ 161544 w 282511"/>
                <a:gd name="connsiteY2" fmla="*/ 112681 h 285750"/>
                <a:gd name="connsiteX3" fmla="*/ 161544 w 282511"/>
                <a:gd name="connsiteY3" fmla="*/ 66580 h 285750"/>
                <a:gd name="connsiteX4" fmla="*/ 237839 w 282511"/>
                <a:gd name="connsiteY4" fmla="*/ 142875 h 285750"/>
                <a:gd name="connsiteX5" fmla="*/ 161544 w 282511"/>
                <a:gd name="connsiteY5" fmla="*/ 219170 h 285750"/>
                <a:gd name="connsiteX6" fmla="*/ 161544 w 282511"/>
                <a:gd name="connsiteY6" fmla="*/ 173069 h 285750"/>
                <a:gd name="connsiteX7" fmla="*/ 0 w 282511"/>
                <a:gd name="connsiteY7" fmla="*/ 173069 h 285750"/>
                <a:gd name="connsiteX8" fmla="*/ 139637 w 282511"/>
                <a:gd name="connsiteY8" fmla="*/ 285750 h 285750"/>
                <a:gd name="connsiteX9" fmla="*/ 282512 w 282511"/>
                <a:gd name="connsiteY9" fmla="*/ 142875 h 285750"/>
                <a:gd name="connsiteX10" fmla="*/ 139637 w 282511"/>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511" h="285750">
                  <a:moveTo>
                    <a:pt x="139637" y="0"/>
                  </a:moveTo>
                  <a:cubicBezTo>
                    <a:pt x="71057" y="0"/>
                    <a:pt x="13907" y="48292"/>
                    <a:pt x="0" y="112681"/>
                  </a:cubicBezTo>
                  <a:lnTo>
                    <a:pt x="161544" y="112681"/>
                  </a:lnTo>
                  <a:lnTo>
                    <a:pt x="161544" y="66580"/>
                  </a:lnTo>
                  <a:lnTo>
                    <a:pt x="237839" y="142875"/>
                  </a:lnTo>
                  <a:lnTo>
                    <a:pt x="161544" y="219170"/>
                  </a:lnTo>
                  <a:lnTo>
                    <a:pt x="161544" y="173069"/>
                  </a:lnTo>
                  <a:lnTo>
                    <a:pt x="0" y="173069"/>
                  </a:lnTo>
                  <a:cubicBezTo>
                    <a:pt x="13907" y="237458"/>
                    <a:pt x="71057" y="285750"/>
                    <a:pt x="139637" y="285750"/>
                  </a:cubicBezTo>
                  <a:cubicBezTo>
                    <a:pt x="218504" y="285750"/>
                    <a:pt x="282512" y="221742"/>
                    <a:pt x="282512" y="142875"/>
                  </a:cubicBezTo>
                  <a:cubicBezTo>
                    <a:pt x="282512" y="64008"/>
                    <a:pt x="218504" y="0"/>
                    <a:pt x="139637" y="0"/>
                  </a:cubicBezTo>
                  <a:close/>
                </a:path>
              </a:pathLst>
            </a:custGeom>
            <a:solidFill>
              <a:schemeClr val="bg1"/>
            </a:solidFill>
            <a:ln w="9525" cap="flat">
              <a:solidFill>
                <a:schemeClr val="tx2"/>
              </a:solidFill>
              <a:prstDash val="solid"/>
              <a:miter/>
            </a:ln>
          </p:spPr>
          <p:txBody>
            <a:bodyPr rtlCol="0" anchor="ctr"/>
            <a:lstStyle/>
            <a:p>
              <a:endParaRPr lang="en-US">
                <a:solidFill>
                  <a:schemeClr val="accent4"/>
                </a:solidFill>
                <a:latin typeface="Univers Light"/>
              </a:endParaRPr>
            </a:p>
          </p:txBody>
        </p:sp>
      </p:grpSp>
      <p:grpSp>
        <p:nvGrpSpPr>
          <p:cNvPr id="45" name="Group 44">
            <a:extLst>
              <a:ext uri="{FF2B5EF4-FFF2-40B4-BE49-F238E27FC236}">
                <a16:creationId xmlns:a16="http://schemas.microsoft.com/office/drawing/2014/main" id="{2F442C86-DF8D-C0F0-B2E2-35EC26970A6E}"/>
              </a:ext>
            </a:extLst>
          </p:cNvPr>
          <p:cNvGrpSpPr/>
          <p:nvPr/>
        </p:nvGrpSpPr>
        <p:grpSpPr>
          <a:xfrm>
            <a:off x="7430758" y="3442765"/>
            <a:ext cx="286251" cy="286251"/>
            <a:chOff x="1104900" y="2826224"/>
            <a:chExt cx="381000" cy="381000"/>
          </a:xfrm>
        </p:grpSpPr>
        <p:sp>
          <p:nvSpPr>
            <p:cNvPr id="46" name="Oval 45">
              <a:extLst>
                <a:ext uri="{FF2B5EF4-FFF2-40B4-BE49-F238E27FC236}">
                  <a16:creationId xmlns:a16="http://schemas.microsoft.com/office/drawing/2014/main" id="{4AB58F16-462B-6D7C-2072-09D9CA95E024}"/>
                </a:ext>
              </a:extLst>
            </p:cNvPr>
            <p:cNvSpPr/>
            <p:nvPr/>
          </p:nvSpPr>
          <p:spPr>
            <a:xfrm>
              <a:off x="1104900" y="2826224"/>
              <a:ext cx="381000" cy="381000"/>
            </a:xfrm>
            <a:prstGeom prst="ellipse">
              <a:avLst/>
            </a:prstGeom>
            <a:solidFill>
              <a:srgbClr val="0066B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a:solidFill>
                  <a:schemeClr val="accent4"/>
                </a:solidFill>
                <a:latin typeface="Univers Light"/>
              </a:endParaRPr>
            </a:p>
          </p:txBody>
        </p:sp>
        <p:sp>
          <p:nvSpPr>
            <p:cNvPr id="47" name="Graphic 40">
              <a:extLst>
                <a:ext uri="{FF2B5EF4-FFF2-40B4-BE49-F238E27FC236}">
                  <a16:creationId xmlns:a16="http://schemas.microsoft.com/office/drawing/2014/main" id="{178347A9-D251-74EC-C389-044086F24E65}"/>
                </a:ext>
              </a:extLst>
            </p:cNvPr>
            <p:cNvSpPr/>
            <p:nvPr/>
          </p:nvSpPr>
          <p:spPr>
            <a:xfrm>
              <a:off x="1154144" y="2873846"/>
              <a:ext cx="282511" cy="285750"/>
            </a:xfrm>
            <a:custGeom>
              <a:avLst/>
              <a:gdLst>
                <a:gd name="connsiteX0" fmla="*/ 139637 w 282511"/>
                <a:gd name="connsiteY0" fmla="*/ 0 h 285750"/>
                <a:gd name="connsiteX1" fmla="*/ 0 w 282511"/>
                <a:gd name="connsiteY1" fmla="*/ 112681 h 285750"/>
                <a:gd name="connsiteX2" fmla="*/ 161544 w 282511"/>
                <a:gd name="connsiteY2" fmla="*/ 112681 h 285750"/>
                <a:gd name="connsiteX3" fmla="*/ 161544 w 282511"/>
                <a:gd name="connsiteY3" fmla="*/ 66580 h 285750"/>
                <a:gd name="connsiteX4" fmla="*/ 237839 w 282511"/>
                <a:gd name="connsiteY4" fmla="*/ 142875 h 285750"/>
                <a:gd name="connsiteX5" fmla="*/ 161544 w 282511"/>
                <a:gd name="connsiteY5" fmla="*/ 219170 h 285750"/>
                <a:gd name="connsiteX6" fmla="*/ 161544 w 282511"/>
                <a:gd name="connsiteY6" fmla="*/ 173069 h 285750"/>
                <a:gd name="connsiteX7" fmla="*/ 0 w 282511"/>
                <a:gd name="connsiteY7" fmla="*/ 173069 h 285750"/>
                <a:gd name="connsiteX8" fmla="*/ 139637 w 282511"/>
                <a:gd name="connsiteY8" fmla="*/ 285750 h 285750"/>
                <a:gd name="connsiteX9" fmla="*/ 282512 w 282511"/>
                <a:gd name="connsiteY9" fmla="*/ 142875 h 285750"/>
                <a:gd name="connsiteX10" fmla="*/ 139637 w 282511"/>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511" h="285750">
                  <a:moveTo>
                    <a:pt x="139637" y="0"/>
                  </a:moveTo>
                  <a:cubicBezTo>
                    <a:pt x="71057" y="0"/>
                    <a:pt x="13907" y="48292"/>
                    <a:pt x="0" y="112681"/>
                  </a:cubicBezTo>
                  <a:lnTo>
                    <a:pt x="161544" y="112681"/>
                  </a:lnTo>
                  <a:lnTo>
                    <a:pt x="161544" y="66580"/>
                  </a:lnTo>
                  <a:lnTo>
                    <a:pt x="237839" y="142875"/>
                  </a:lnTo>
                  <a:lnTo>
                    <a:pt x="161544" y="219170"/>
                  </a:lnTo>
                  <a:lnTo>
                    <a:pt x="161544" y="173069"/>
                  </a:lnTo>
                  <a:lnTo>
                    <a:pt x="0" y="173069"/>
                  </a:lnTo>
                  <a:cubicBezTo>
                    <a:pt x="13907" y="237458"/>
                    <a:pt x="71057" y="285750"/>
                    <a:pt x="139637" y="285750"/>
                  </a:cubicBezTo>
                  <a:cubicBezTo>
                    <a:pt x="218504" y="285750"/>
                    <a:pt x="282512" y="221742"/>
                    <a:pt x="282512" y="142875"/>
                  </a:cubicBezTo>
                  <a:cubicBezTo>
                    <a:pt x="282512" y="64008"/>
                    <a:pt x="218504" y="0"/>
                    <a:pt x="139637" y="0"/>
                  </a:cubicBezTo>
                  <a:close/>
                </a:path>
              </a:pathLst>
            </a:custGeom>
            <a:solidFill>
              <a:schemeClr val="bg1"/>
            </a:solidFill>
            <a:ln w="9525" cap="flat">
              <a:solidFill>
                <a:schemeClr val="tx2"/>
              </a:solidFill>
              <a:prstDash val="solid"/>
              <a:miter/>
            </a:ln>
          </p:spPr>
          <p:txBody>
            <a:bodyPr rtlCol="0" anchor="ctr"/>
            <a:lstStyle/>
            <a:p>
              <a:endParaRPr lang="en-US">
                <a:solidFill>
                  <a:schemeClr val="accent4"/>
                </a:solidFill>
                <a:latin typeface="Univers Light"/>
              </a:endParaRPr>
            </a:p>
          </p:txBody>
        </p:sp>
      </p:grpSp>
      <p:grpSp>
        <p:nvGrpSpPr>
          <p:cNvPr id="48" name="Group 47">
            <a:extLst>
              <a:ext uri="{FF2B5EF4-FFF2-40B4-BE49-F238E27FC236}">
                <a16:creationId xmlns:a16="http://schemas.microsoft.com/office/drawing/2014/main" id="{416B594A-BBAA-A802-C819-6F3653AD1660}"/>
              </a:ext>
            </a:extLst>
          </p:cNvPr>
          <p:cNvGrpSpPr/>
          <p:nvPr/>
        </p:nvGrpSpPr>
        <p:grpSpPr>
          <a:xfrm>
            <a:off x="7430757" y="4263773"/>
            <a:ext cx="286251" cy="286251"/>
            <a:chOff x="1104900" y="2826224"/>
            <a:chExt cx="381000" cy="381000"/>
          </a:xfrm>
        </p:grpSpPr>
        <p:sp>
          <p:nvSpPr>
            <p:cNvPr id="49" name="Oval 48">
              <a:extLst>
                <a:ext uri="{FF2B5EF4-FFF2-40B4-BE49-F238E27FC236}">
                  <a16:creationId xmlns:a16="http://schemas.microsoft.com/office/drawing/2014/main" id="{8F538094-2016-9550-37E2-D8BAB6534DEF}"/>
                </a:ext>
              </a:extLst>
            </p:cNvPr>
            <p:cNvSpPr/>
            <p:nvPr/>
          </p:nvSpPr>
          <p:spPr>
            <a:xfrm>
              <a:off x="1104900" y="2826224"/>
              <a:ext cx="381000" cy="381000"/>
            </a:xfrm>
            <a:prstGeom prst="ellipse">
              <a:avLst/>
            </a:prstGeom>
            <a:solidFill>
              <a:srgbClr val="0066B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a:solidFill>
                  <a:schemeClr val="accent4"/>
                </a:solidFill>
                <a:latin typeface="Univers Light"/>
              </a:endParaRPr>
            </a:p>
          </p:txBody>
        </p:sp>
        <p:sp>
          <p:nvSpPr>
            <p:cNvPr id="50" name="Graphic 40">
              <a:extLst>
                <a:ext uri="{FF2B5EF4-FFF2-40B4-BE49-F238E27FC236}">
                  <a16:creationId xmlns:a16="http://schemas.microsoft.com/office/drawing/2014/main" id="{D07060E2-2F55-4DAA-666B-E6F78EB639B2}"/>
                </a:ext>
              </a:extLst>
            </p:cNvPr>
            <p:cNvSpPr/>
            <p:nvPr/>
          </p:nvSpPr>
          <p:spPr>
            <a:xfrm>
              <a:off x="1154144" y="2873846"/>
              <a:ext cx="282511" cy="285750"/>
            </a:xfrm>
            <a:custGeom>
              <a:avLst/>
              <a:gdLst>
                <a:gd name="connsiteX0" fmla="*/ 139637 w 282511"/>
                <a:gd name="connsiteY0" fmla="*/ 0 h 285750"/>
                <a:gd name="connsiteX1" fmla="*/ 0 w 282511"/>
                <a:gd name="connsiteY1" fmla="*/ 112681 h 285750"/>
                <a:gd name="connsiteX2" fmla="*/ 161544 w 282511"/>
                <a:gd name="connsiteY2" fmla="*/ 112681 h 285750"/>
                <a:gd name="connsiteX3" fmla="*/ 161544 w 282511"/>
                <a:gd name="connsiteY3" fmla="*/ 66580 h 285750"/>
                <a:gd name="connsiteX4" fmla="*/ 237839 w 282511"/>
                <a:gd name="connsiteY4" fmla="*/ 142875 h 285750"/>
                <a:gd name="connsiteX5" fmla="*/ 161544 w 282511"/>
                <a:gd name="connsiteY5" fmla="*/ 219170 h 285750"/>
                <a:gd name="connsiteX6" fmla="*/ 161544 w 282511"/>
                <a:gd name="connsiteY6" fmla="*/ 173069 h 285750"/>
                <a:gd name="connsiteX7" fmla="*/ 0 w 282511"/>
                <a:gd name="connsiteY7" fmla="*/ 173069 h 285750"/>
                <a:gd name="connsiteX8" fmla="*/ 139637 w 282511"/>
                <a:gd name="connsiteY8" fmla="*/ 285750 h 285750"/>
                <a:gd name="connsiteX9" fmla="*/ 282512 w 282511"/>
                <a:gd name="connsiteY9" fmla="*/ 142875 h 285750"/>
                <a:gd name="connsiteX10" fmla="*/ 139637 w 282511"/>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511" h="285750">
                  <a:moveTo>
                    <a:pt x="139637" y="0"/>
                  </a:moveTo>
                  <a:cubicBezTo>
                    <a:pt x="71057" y="0"/>
                    <a:pt x="13907" y="48292"/>
                    <a:pt x="0" y="112681"/>
                  </a:cubicBezTo>
                  <a:lnTo>
                    <a:pt x="161544" y="112681"/>
                  </a:lnTo>
                  <a:lnTo>
                    <a:pt x="161544" y="66580"/>
                  </a:lnTo>
                  <a:lnTo>
                    <a:pt x="237839" y="142875"/>
                  </a:lnTo>
                  <a:lnTo>
                    <a:pt x="161544" y="219170"/>
                  </a:lnTo>
                  <a:lnTo>
                    <a:pt x="161544" y="173069"/>
                  </a:lnTo>
                  <a:lnTo>
                    <a:pt x="0" y="173069"/>
                  </a:lnTo>
                  <a:cubicBezTo>
                    <a:pt x="13907" y="237458"/>
                    <a:pt x="71057" y="285750"/>
                    <a:pt x="139637" y="285750"/>
                  </a:cubicBezTo>
                  <a:cubicBezTo>
                    <a:pt x="218504" y="285750"/>
                    <a:pt x="282512" y="221742"/>
                    <a:pt x="282512" y="142875"/>
                  </a:cubicBezTo>
                  <a:cubicBezTo>
                    <a:pt x="282512" y="64008"/>
                    <a:pt x="218504" y="0"/>
                    <a:pt x="139637" y="0"/>
                  </a:cubicBezTo>
                  <a:close/>
                </a:path>
              </a:pathLst>
            </a:custGeom>
            <a:solidFill>
              <a:schemeClr val="bg1"/>
            </a:solidFill>
            <a:ln w="9525" cap="flat">
              <a:solidFill>
                <a:schemeClr val="tx2"/>
              </a:solidFill>
              <a:prstDash val="solid"/>
              <a:miter/>
            </a:ln>
          </p:spPr>
          <p:txBody>
            <a:bodyPr rtlCol="0" anchor="ctr"/>
            <a:lstStyle/>
            <a:p>
              <a:endParaRPr lang="en-US">
                <a:solidFill>
                  <a:schemeClr val="accent4"/>
                </a:solidFill>
                <a:latin typeface="Univers Light"/>
              </a:endParaRPr>
            </a:p>
          </p:txBody>
        </p:sp>
      </p:grpSp>
      <p:grpSp>
        <p:nvGrpSpPr>
          <p:cNvPr id="51" name="Group 50">
            <a:extLst>
              <a:ext uri="{FF2B5EF4-FFF2-40B4-BE49-F238E27FC236}">
                <a16:creationId xmlns:a16="http://schemas.microsoft.com/office/drawing/2014/main" id="{B35B7663-86E0-27AF-B439-99CB9392C613}"/>
              </a:ext>
            </a:extLst>
          </p:cNvPr>
          <p:cNvGrpSpPr/>
          <p:nvPr/>
        </p:nvGrpSpPr>
        <p:grpSpPr>
          <a:xfrm>
            <a:off x="7430756" y="5084781"/>
            <a:ext cx="286251" cy="286251"/>
            <a:chOff x="1104900" y="2826224"/>
            <a:chExt cx="381000" cy="381000"/>
          </a:xfrm>
        </p:grpSpPr>
        <p:sp>
          <p:nvSpPr>
            <p:cNvPr id="52" name="Oval 51">
              <a:extLst>
                <a:ext uri="{FF2B5EF4-FFF2-40B4-BE49-F238E27FC236}">
                  <a16:creationId xmlns:a16="http://schemas.microsoft.com/office/drawing/2014/main" id="{ED045C6C-6B3C-A71D-FB91-B5F496835DC7}"/>
                </a:ext>
              </a:extLst>
            </p:cNvPr>
            <p:cNvSpPr/>
            <p:nvPr/>
          </p:nvSpPr>
          <p:spPr>
            <a:xfrm>
              <a:off x="1104900" y="2826224"/>
              <a:ext cx="381000" cy="381000"/>
            </a:xfrm>
            <a:prstGeom prst="ellipse">
              <a:avLst/>
            </a:prstGeom>
            <a:solidFill>
              <a:srgbClr val="0066B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a:solidFill>
                  <a:schemeClr val="accent4"/>
                </a:solidFill>
                <a:latin typeface="Univers Light"/>
              </a:endParaRPr>
            </a:p>
          </p:txBody>
        </p:sp>
        <p:sp>
          <p:nvSpPr>
            <p:cNvPr id="53" name="Graphic 40">
              <a:extLst>
                <a:ext uri="{FF2B5EF4-FFF2-40B4-BE49-F238E27FC236}">
                  <a16:creationId xmlns:a16="http://schemas.microsoft.com/office/drawing/2014/main" id="{CA9A0828-626B-54EC-5CE7-D1A3ED287AC0}"/>
                </a:ext>
              </a:extLst>
            </p:cNvPr>
            <p:cNvSpPr/>
            <p:nvPr/>
          </p:nvSpPr>
          <p:spPr>
            <a:xfrm>
              <a:off x="1154144" y="2873846"/>
              <a:ext cx="282511" cy="285750"/>
            </a:xfrm>
            <a:custGeom>
              <a:avLst/>
              <a:gdLst>
                <a:gd name="connsiteX0" fmla="*/ 139637 w 282511"/>
                <a:gd name="connsiteY0" fmla="*/ 0 h 285750"/>
                <a:gd name="connsiteX1" fmla="*/ 0 w 282511"/>
                <a:gd name="connsiteY1" fmla="*/ 112681 h 285750"/>
                <a:gd name="connsiteX2" fmla="*/ 161544 w 282511"/>
                <a:gd name="connsiteY2" fmla="*/ 112681 h 285750"/>
                <a:gd name="connsiteX3" fmla="*/ 161544 w 282511"/>
                <a:gd name="connsiteY3" fmla="*/ 66580 h 285750"/>
                <a:gd name="connsiteX4" fmla="*/ 237839 w 282511"/>
                <a:gd name="connsiteY4" fmla="*/ 142875 h 285750"/>
                <a:gd name="connsiteX5" fmla="*/ 161544 w 282511"/>
                <a:gd name="connsiteY5" fmla="*/ 219170 h 285750"/>
                <a:gd name="connsiteX6" fmla="*/ 161544 w 282511"/>
                <a:gd name="connsiteY6" fmla="*/ 173069 h 285750"/>
                <a:gd name="connsiteX7" fmla="*/ 0 w 282511"/>
                <a:gd name="connsiteY7" fmla="*/ 173069 h 285750"/>
                <a:gd name="connsiteX8" fmla="*/ 139637 w 282511"/>
                <a:gd name="connsiteY8" fmla="*/ 285750 h 285750"/>
                <a:gd name="connsiteX9" fmla="*/ 282512 w 282511"/>
                <a:gd name="connsiteY9" fmla="*/ 142875 h 285750"/>
                <a:gd name="connsiteX10" fmla="*/ 139637 w 282511"/>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511" h="285750">
                  <a:moveTo>
                    <a:pt x="139637" y="0"/>
                  </a:moveTo>
                  <a:cubicBezTo>
                    <a:pt x="71057" y="0"/>
                    <a:pt x="13907" y="48292"/>
                    <a:pt x="0" y="112681"/>
                  </a:cubicBezTo>
                  <a:lnTo>
                    <a:pt x="161544" y="112681"/>
                  </a:lnTo>
                  <a:lnTo>
                    <a:pt x="161544" y="66580"/>
                  </a:lnTo>
                  <a:lnTo>
                    <a:pt x="237839" y="142875"/>
                  </a:lnTo>
                  <a:lnTo>
                    <a:pt x="161544" y="219170"/>
                  </a:lnTo>
                  <a:lnTo>
                    <a:pt x="161544" y="173069"/>
                  </a:lnTo>
                  <a:lnTo>
                    <a:pt x="0" y="173069"/>
                  </a:lnTo>
                  <a:cubicBezTo>
                    <a:pt x="13907" y="237458"/>
                    <a:pt x="71057" y="285750"/>
                    <a:pt x="139637" y="285750"/>
                  </a:cubicBezTo>
                  <a:cubicBezTo>
                    <a:pt x="218504" y="285750"/>
                    <a:pt x="282512" y="221742"/>
                    <a:pt x="282512" y="142875"/>
                  </a:cubicBezTo>
                  <a:cubicBezTo>
                    <a:pt x="282512" y="64008"/>
                    <a:pt x="218504" y="0"/>
                    <a:pt x="139637" y="0"/>
                  </a:cubicBezTo>
                  <a:close/>
                </a:path>
              </a:pathLst>
            </a:custGeom>
            <a:solidFill>
              <a:schemeClr val="bg1"/>
            </a:solidFill>
            <a:ln w="9525" cap="flat">
              <a:solidFill>
                <a:schemeClr val="tx2"/>
              </a:solidFill>
              <a:prstDash val="solid"/>
              <a:miter/>
            </a:ln>
          </p:spPr>
          <p:txBody>
            <a:bodyPr rtlCol="0" anchor="ctr"/>
            <a:lstStyle/>
            <a:p>
              <a:endParaRPr lang="en-US">
                <a:solidFill>
                  <a:schemeClr val="accent4"/>
                </a:solidFill>
                <a:latin typeface="Univers Light"/>
              </a:endParaRPr>
            </a:p>
          </p:txBody>
        </p:sp>
      </p:grpSp>
    </p:spTree>
    <p:extLst>
      <p:ext uri="{BB962C8B-B14F-4D97-AF65-F5344CB8AC3E}">
        <p14:creationId xmlns:p14="http://schemas.microsoft.com/office/powerpoint/2010/main" val="298651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CCD6CD-AEC9-9939-6361-1FC5EA9BE83A}"/>
              </a:ext>
            </a:extLst>
          </p:cNvPr>
          <p:cNvSpPr>
            <a:spLocks noGrp="1"/>
          </p:cNvSpPr>
          <p:nvPr>
            <p:ph type="title"/>
          </p:nvPr>
        </p:nvSpPr>
        <p:spPr>
          <a:xfrm>
            <a:off x="295189" y="5539"/>
            <a:ext cx="11700948" cy="1325563"/>
          </a:xfrm>
        </p:spPr>
        <p:txBody>
          <a:bodyPr/>
          <a:lstStyle/>
          <a:p>
            <a:r>
              <a:rPr lang="en-US" dirty="0"/>
              <a:t>Unified Taxonomy comes to life through Mega Menu</a:t>
            </a:r>
          </a:p>
        </p:txBody>
      </p:sp>
      <p:sp>
        <p:nvSpPr>
          <p:cNvPr id="28" name="Text Placeholder 9">
            <a:extLst>
              <a:ext uri="{FF2B5EF4-FFF2-40B4-BE49-F238E27FC236}">
                <a16:creationId xmlns:a16="http://schemas.microsoft.com/office/drawing/2014/main" id="{0483D7FB-B694-B9D9-9908-22F46152B098}"/>
              </a:ext>
            </a:extLst>
          </p:cNvPr>
          <p:cNvSpPr txBox="1">
            <a:spLocks/>
          </p:cNvSpPr>
          <p:nvPr/>
        </p:nvSpPr>
        <p:spPr>
          <a:xfrm>
            <a:off x="295189" y="998504"/>
            <a:ext cx="10406199" cy="307777"/>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r>
              <a:rPr lang="en-US" sz="1400" dirty="0"/>
              <a:t>The Mega Menu brings all the content together and allows workers to easily navigate through different topics within HR and IT, taking them where they need to be without clicking through pages of information. </a:t>
            </a:r>
          </a:p>
        </p:txBody>
      </p:sp>
      <p:sp>
        <p:nvSpPr>
          <p:cNvPr id="43" name="Trapezoid 42">
            <a:extLst>
              <a:ext uri="{FF2B5EF4-FFF2-40B4-BE49-F238E27FC236}">
                <a16:creationId xmlns:a16="http://schemas.microsoft.com/office/drawing/2014/main" id="{CAC558CB-C641-1357-A229-1E9F529B0D9A}"/>
              </a:ext>
            </a:extLst>
          </p:cNvPr>
          <p:cNvSpPr/>
          <p:nvPr/>
        </p:nvSpPr>
        <p:spPr>
          <a:xfrm rot="16200000">
            <a:off x="5679684" y="2321563"/>
            <a:ext cx="2243518" cy="875115"/>
          </a:xfrm>
          <a:custGeom>
            <a:avLst/>
            <a:gdLst>
              <a:gd name="connsiteX0" fmla="*/ 0 w 1971675"/>
              <a:gd name="connsiteY0" fmla="*/ 422608 h 422608"/>
              <a:gd name="connsiteX1" fmla="*/ 553329 w 1971675"/>
              <a:gd name="connsiteY1" fmla="*/ 0 h 422608"/>
              <a:gd name="connsiteX2" fmla="*/ 1418346 w 1971675"/>
              <a:gd name="connsiteY2" fmla="*/ 0 h 422608"/>
              <a:gd name="connsiteX3" fmla="*/ 1971675 w 1971675"/>
              <a:gd name="connsiteY3" fmla="*/ 422608 h 422608"/>
              <a:gd name="connsiteX4" fmla="*/ 0 w 1971675"/>
              <a:gd name="connsiteY4" fmla="*/ 422608 h 422608"/>
              <a:gd name="connsiteX0" fmla="*/ 0 w 1971675"/>
              <a:gd name="connsiteY0" fmla="*/ 422608 h 422608"/>
              <a:gd name="connsiteX1" fmla="*/ 553329 w 1971675"/>
              <a:gd name="connsiteY1" fmla="*/ 0 h 422608"/>
              <a:gd name="connsiteX2" fmla="*/ 1837446 w 1971675"/>
              <a:gd name="connsiteY2" fmla="*/ 3 h 422608"/>
              <a:gd name="connsiteX3" fmla="*/ 1971675 w 1971675"/>
              <a:gd name="connsiteY3" fmla="*/ 422608 h 422608"/>
              <a:gd name="connsiteX4" fmla="*/ 0 w 1971675"/>
              <a:gd name="connsiteY4" fmla="*/ 422608 h 422608"/>
              <a:gd name="connsiteX0" fmla="*/ 0 w 1971675"/>
              <a:gd name="connsiteY0" fmla="*/ 427368 h 427368"/>
              <a:gd name="connsiteX1" fmla="*/ 1482017 w 1971675"/>
              <a:gd name="connsiteY1" fmla="*/ 0 h 427368"/>
              <a:gd name="connsiteX2" fmla="*/ 1837446 w 1971675"/>
              <a:gd name="connsiteY2" fmla="*/ 4763 h 427368"/>
              <a:gd name="connsiteX3" fmla="*/ 1971675 w 1971675"/>
              <a:gd name="connsiteY3" fmla="*/ 427368 h 427368"/>
              <a:gd name="connsiteX4" fmla="*/ 0 w 1971675"/>
              <a:gd name="connsiteY4" fmla="*/ 427368 h 427368"/>
              <a:gd name="connsiteX0" fmla="*/ 0 w 2362201"/>
              <a:gd name="connsiteY0" fmla="*/ 436896 h 436896"/>
              <a:gd name="connsiteX1" fmla="*/ 1872543 w 2362201"/>
              <a:gd name="connsiteY1" fmla="*/ 0 h 436896"/>
              <a:gd name="connsiteX2" fmla="*/ 2227972 w 2362201"/>
              <a:gd name="connsiteY2" fmla="*/ 4763 h 436896"/>
              <a:gd name="connsiteX3" fmla="*/ 2362201 w 2362201"/>
              <a:gd name="connsiteY3" fmla="*/ 427368 h 436896"/>
              <a:gd name="connsiteX4" fmla="*/ 0 w 2362201"/>
              <a:gd name="connsiteY4" fmla="*/ 436896 h 436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201" h="436896">
                <a:moveTo>
                  <a:pt x="0" y="436896"/>
                </a:moveTo>
                <a:lnTo>
                  <a:pt x="1872543" y="0"/>
                </a:lnTo>
                <a:lnTo>
                  <a:pt x="2227972" y="4763"/>
                </a:lnTo>
                <a:lnTo>
                  <a:pt x="2362201" y="427368"/>
                </a:lnTo>
                <a:lnTo>
                  <a:pt x="0" y="436896"/>
                </a:lnTo>
                <a:close/>
              </a:path>
            </a:pathLst>
          </a:custGeom>
          <a:gradFill>
            <a:gsLst>
              <a:gs pos="0">
                <a:schemeClr val="bg1">
                  <a:lumMod val="65000"/>
                </a:schemeClr>
              </a:gs>
              <a:gs pos="21000">
                <a:schemeClr val="bg1">
                  <a:lumMod val="75000"/>
                </a:schemeClr>
              </a:gs>
              <a:gs pos="76000">
                <a:schemeClr val="bg1">
                  <a:lumMod val="95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a:solidFill>
                <a:schemeClr val="bg1"/>
              </a:solidFill>
            </a:endParaRPr>
          </a:p>
        </p:txBody>
      </p:sp>
      <p:grpSp>
        <p:nvGrpSpPr>
          <p:cNvPr id="5" name="Group 4">
            <a:extLst>
              <a:ext uri="{FF2B5EF4-FFF2-40B4-BE49-F238E27FC236}">
                <a16:creationId xmlns:a16="http://schemas.microsoft.com/office/drawing/2014/main" id="{14111868-C2A6-AC44-9ED2-12B238FB4CD9}"/>
              </a:ext>
            </a:extLst>
          </p:cNvPr>
          <p:cNvGrpSpPr/>
          <p:nvPr/>
        </p:nvGrpSpPr>
        <p:grpSpPr>
          <a:xfrm>
            <a:off x="7165931" y="1892271"/>
            <a:ext cx="4017712" cy="1745524"/>
            <a:chOff x="7480659" y="1684209"/>
            <a:chExt cx="4325313" cy="1940405"/>
          </a:xfrm>
        </p:grpSpPr>
        <p:sp>
          <p:nvSpPr>
            <p:cNvPr id="6" name="Rectangle: Rounded Corners 5">
              <a:extLst>
                <a:ext uri="{FF2B5EF4-FFF2-40B4-BE49-F238E27FC236}">
                  <a16:creationId xmlns:a16="http://schemas.microsoft.com/office/drawing/2014/main" id="{C7B0D3D0-BE8F-7373-C003-C0CC6F72321E}"/>
                </a:ext>
              </a:extLst>
            </p:cNvPr>
            <p:cNvSpPr/>
            <p:nvPr/>
          </p:nvSpPr>
          <p:spPr>
            <a:xfrm>
              <a:off x="9084456" y="1684209"/>
              <a:ext cx="1261323" cy="30777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a:solidFill>
                    <a:schemeClr val="bg1"/>
                  </a:solidFill>
                </a:rPr>
                <a:t>HR</a:t>
              </a:r>
            </a:p>
          </p:txBody>
        </p:sp>
        <p:sp>
          <p:nvSpPr>
            <p:cNvPr id="7" name="Rectangle: Rounded Corners 6">
              <a:extLst>
                <a:ext uri="{FF2B5EF4-FFF2-40B4-BE49-F238E27FC236}">
                  <a16:creationId xmlns:a16="http://schemas.microsoft.com/office/drawing/2014/main" id="{421FCB7F-5650-9416-60D2-479C3AADA9E7}"/>
                </a:ext>
              </a:extLst>
            </p:cNvPr>
            <p:cNvSpPr/>
            <p:nvPr/>
          </p:nvSpPr>
          <p:spPr>
            <a:xfrm>
              <a:off x="9084455" y="2500523"/>
              <a:ext cx="1261323" cy="30777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a:solidFill>
                    <a:schemeClr val="bg1"/>
                  </a:solidFill>
                </a:rPr>
                <a:t>benefits</a:t>
              </a:r>
            </a:p>
          </p:txBody>
        </p:sp>
        <p:sp>
          <p:nvSpPr>
            <p:cNvPr id="8" name="Rectangle: Rounded Corners 7">
              <a:extLst>
                <a:ext uri="{FF2B5EF4-FFF2-40B4-BE49-F238E27FC236}">
                  <a16:creationId xmlns:a16="http://schemas.microsoft.com/office/drawing/2014/main" id="{0C8CB164-ADED-9EB2-88A3-2DFBFB43509F}"/>
                </a:ext>
              </a:extLst>
            </p:cNvPr>
            <p:cNvSpPr/>
            <p:nvPr/>
          </p:nvSpPr>
          <p:spPr>
            <a:xfrm>
              <a:off x="9084454" y="3316837"/>
              <a:ext cx="1261323" cy="30777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a:solidFill>
                    <a:schemeClr val="bg1"/>
                  </a:solidFill>
                </a:rPr>
                <a:t>health</a:t>
              </a:r>
            </a:p>
          </p:txBody>
        </p:sp>
        <p:sp>
          <p:nvSpPr>
            <p:cNvPr id="9" name="TextBox 8">
              <a:extLst>
                <a:ext uri="{FF2B5EF4-FFF2-40B4-BE49-F238E27FC236}">
                  <a16:creationId xmlns:a16="http://schemas.microsoft.com/office/drawing/2014/main" id="{F4A3279C-BEFB-06AD-A39D-A05D11EEB1B2}"/>
                </a:ext>
              </a:extLst>
            </p:cNvPr>
            <p:cNvSpPr txBox="1"/>
            <p:nvPr/>
          </p:nvSpPr>
          <p:spPr>
            <a:xfrm>
              <a:off x="7480661" y="1693597"/>
              <a:ext cx="1480460" cy="289000"/>
            </a:xfrm>
            <a:prstGeom prst="rect">
              <a:avLst/>
            </a:prstGeom>
          </p:spPr>
          <p:txBody>
            <a:bodyPr vert="horz" wrap="square" lIns="0" tIns="0" rIns="0" bIns="0" rtlCol="0" anchor="ctr" anchorCtr="0">
              <a:noAutofit/>
            </a:bodyPr>
            <a:lstStyle/>
            <a:p>
              <a:pPr>
                <a:spcAft>
                  <a:spcPts val="600"/>
                </a:spcAft>
              </a:pPr>
              <a:r>
                <a:rPr lang="en-US" sz="1200">
                  <a:solidFill>
                    <a:schemeClr val="tx2"/>
                  </a:solidFill>
                </a:rPr>
                <a:t>Topic (top-level)</a:t>
              </a:r>
            </a:p>
          </p:txBody>
        </p:sp>
        <p:sp>
          <p:nvSpPr>
            <p:cNvPr id="10" name="TextBox 9">
              <a:extLst>
                <a:ext uri="{FF2B5EF4-FFF2-40B4-BE49-F238E27FC236}">
                  <a16:creationId xmlns:a16="http://schemas.microsoft.com/office/drawing/2014/main" id="{24BFE003-0B88-FA4B-F92D-791760D88193}"/>
                </a:ext>
              </a:extLst>
            </p:cNvPr>
            <p:cNvSpPr txBox="1"/>
            <p:nvPr/>
          </p:nvSpPr>
          <p:spPr>
            <a:xfrm>
              <a:off x="7480660" y="2514606"/>
              <a:ext cx="1480460" cy="289000"/>
            </a:xfrm>
            <a:prstGeom prst="rect">
              <a:avLst/>
            </a:prstGeom>
          </p:spPr>
          <p:txBody>
            <a:bodyPr vert="horz" wrap="square" lIns="0" tIns="0" rIns="0" bIns="0" rtlCol="0" anchor="ctr" anchorCtr="0">
              <a:noAutofit/>
            </a:bodyPr>
            <a:lstStyle/>
            <a:p>
              <a:pPr>
                <a:spcAft>
                  <a:spcPts val="600"/>
                </a:spcAft>
              </a:pPr>
              <a:r>
                <a:rPr lang="en-US" sz="1200">
                  <a:solidFill>
                    <a:schemeClr val="tx2"/>
                  </a:solidFill>
                </a:rPr>
                <a:t>Topic (child topic 1)</a:t>
              </a:r>
            </a:p>
          </p:txBody>
        </p:sp>
        <p:sp>
          <p:nvSpPr>
            <p:cNvPr id="11" name="TextBox 10">
              <a:extLst>
                <a:ext uri="{FF2B5EF4-FFF2-40B4-BE49-F238E27FC236}">
                  <a16:creationId xmlns:a16="http://schemas.microsoft.com/office/drawing/2014/main" id="{2FB8DA44-DF9A-2974-C0BA-A03287856B68}"/>
                </a:ext>
              </a:extLst>
            </p:cNvPr>
            <p:cNvSpPr txBox="1"/>
            <p:nvPr/>
          </p:nvSpPr>
          <p:spPr>
            <a:xfrm>
              <a:off x="7480659" y="3335614"/>
              <a:ext cx="1480460" cy="289000"/>
            </a:xfrm>
            <a:prstGeom prst="rect">
              <a:avLst/>
            </a:prstGeom>
          </p:spPr>
          <p:txBody>
            <a:bodyPr vert="horz" wrap="square" lIns="0" tIns="0" rIns="0" bIns="0" rtlCol="0" anchor="ctr" anchorCtr="0">
              <a:noAutofit/>
            </a:bodyPr>
            <a:lstStyle/>
            <a:p>
              <a:pPr>
                <a:spcAft>
                  <a:spcPts val="600"/>
                </a:spcAft>
              </a:pPr>
              <a:r>
                <a:rPr lang="en-US" sz="1200">
                  <a:solidFill>
                    <a:schemeClr val="tx2"/>
                  </a:solidFill>
                </a:rPr>
                <a:t>Topic (child topic 2)</a:t>
              </a:r>
            </a:p>
          </p:txBody>
        </p:sp>
        <p:cxnSp>
          <p:nvCxnSpPr>
            <p:cNvPr id="12" name="Straight Arrow Connector 11">
              <a:extLst>
                <a:ext uri="{FF2B5EF4-FFF2-40B4-BE49-F238E27FC236}">
                  <a16:creationId xmlns:a16="http://schemas.microsoft.com/office/drawing/2014/main" id="{9881C15C-43F1-FE7F-0DDF-3F55005EE493}"/>
                </a:ext>
              </a:extLst>
            </p:cNvPr>
            <p:cNvCxnSpPr>
              <a:cxnSpLocks/>
              <a:stCxn id="6" idx="2"/>
              <a:endCxn id="7" idx="0"/>
            </p:cNvCxnSpPr>
            <p:nvPr/>
          </p:nvCxnSpPr>
          <p:spPr>
            <a:xfrm flipH="1">
              <a:off x="9715117" y="1991986"/>
              <a:ext cx="1" cy="50853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97DB9B7-0510-0BAE-8C73-608AF933CEBE}"/>
                </a:ext>
              </a:extLst>
            </p:cNvPr>
            <p:cNvCxnSpPr>
              <a:cxnSpLocks/>
              <a:stCxn id="7" idx="2"/>
              <a:endCxn id="8" idx="0"/>
            </p:cNvCxnSpPr>
            <p:nvPr/>
          </p:nvCxnSpPr>
          <p:spPr>
            <a:xfrm flipH="1">
              <a:off x="9715116" y="2808300"/>
              <a:ext cx="1" cy="50853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0246D0BF-2B37-8E92-429D-0C4D9C6BD3B6}"/>
                </a:ext>
              </a:extLst>
            </p:cNvPr>
            <p:cNvSpPr/>
            <p:nvPr/>
          </p:nvSpPr>
          <p:spPr>
            <a:xfrm>
              <a:off x="10544649" y="1684209"/>
              <a:ext cx="1261323" cy="30777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a:solidFill>
                    <a:schemeClr val="bg1"/>
                  </a:solidFill>
                </a:rPr>
                <a:t>IT</a:t>
              </a:r>
            </a:p>
          </p:txBody>
        </p:sp>
        <p:sp>
          <p:nvSpPr>
            <p:cNvPr id="15" name="Rectangle: Rounded Corners 14">
              <a:extLst>
                <a:ext uri="{FF2B5EF4-FFF2-40B4-BE49-F238E27FC236}">
                  <a16:creationId xmlns:a16="http://schemas.microsoft.com/office/drawing/2014/main" id="{BCB0D3FE-294F-E319-11E7-BCEF3490DC63}"/>
                </a:ext>
              </a:extLst>
            </p:cNvPr>
            <p:cNvSpPr/>
            <p:nvPr/>
          </p:nvSpPr>
          <p:spPr>
            <a:xfrm>
              <a:off x="10544648" y="2500523"/>
              <a:ext cx="1261323" cy="30777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a:solidFill>
                    <a:schemeClr val="bg1"/>
                  </a:solidFill>
                </a:rPr>
                <a:t>hardware</a:t>
              </a:r>
            </a:p>
          </p:txBody>
        </p:sp>
        <p:sp>
          <p:nvSpPr>
            <p:cNvPr id="16" name="Rectangle: Rounded Corners 15">
              <a:extLst>
                <a:ext uri="{FF2B5EF4-FFF2-40B4-BE49-F238E27FC236}">
                  <a16:creationId xmlns:a16="http://schemas.microsoft.com/office/drawing/2014/main" id="{FBF89C93-069F-7C5E-7322-B010591AB42B}"/>
                </a:ext>
              </a:extLst>
            </p:cNvPr>
            <p:cNvSpPr/>
            <p:nvPr/>
          </p:nvSpPr>
          <p:spPr>
            <a:xfrm>
              <a:off x="10544647" y="3316837"/>
              <a:ext cx="1261323" cy="30777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a:solidFill>
                    <a:schemeClr val="bg1"/>
                  </a:solidFill>
                </a:rPr>
                <a:t>computers</a:t>
              </a:r>
            </a:p>
          </p:txBody>
        </p:sp>
        <p:cxnSp>
          <p:nvCxnSpPr>
            <p:cNvPr id="17" name="Straight Arrow Connector 16">
              <a:extLst>
                <a:ext uri="{FF2B5EF4-FFF2-40B4-BE49-F238E27FC236}">
                  <a16:creationId xmlns:a16="http://schemas.microsoft.com/office/drawing/2014/main" id="{0D066A26-1848-D4E5-4BE4-021805ACBAFF}"/>
                </a:ext>
              </a:extLst>
            </p:cNvPr>
            <p:cNvCxnSpPr>
              <a:stCxn id="14" idx="2"/>
              <a:endCxn id="15" idx="0"/>
            </p:cNvCxnSpPr>
            <p:nvPr/>
          </p:nvCxnSpPr>
          <p:spPr>
            <a:xfrm flipH="1">
              <a:off x="11175310" y="1991986"/>
              <a:ext cx="1" cy="50853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C1D1C43-C70A-859F-0B2C-22F938FE67A3}"/>
                </a:ext>
              </a:extLst>
            </p:cNvPr>
            <p:cNvCxnSpPr>
              <a:stCxn id="15" idx="2"/>
              <a:endCxn id="16" idx="0"/>
            </p:cNvCxnSpPr>
            <p:nvPr/>
          </p:nvCxnSpPr>
          <p:spPr>
            <a:xfrm flipH="1">
              <a:off x="11175309" y="2808300"/>
              <a:ext cx="1" cy="50853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B0774BB7-B6DC-E592-6580-F67B4A7A4B24}"/>
              </a:ext>
            </a:extLst>
          </p:cNvPr>
          <p:cNvGrpSpPr/>
          <p:nvPr/>
        </p:nvGrpSpPr>
        <p:grpSpPr>
          <a:xfrm>
            <a:off x="874033" y="2030703"/>
            <a:ext cx="5139665" cy="2040867"/>
            <a:chOff x="510698" y="1285875"/>
            <a:chExt cx="5837851" cy="2240093"/>
          </a:xfrm>
        </p:grpSpPr>
        <p:pic>
          <p:nvPicPr>
            <p:cNvPr id="20" name="Picture 2">
              <a:extLst>
                <a:ext uri="{FF2B5EF4-FFF2-40B4-BE49-F238E27FC236}">
                  <a16:creationId xmlns:a16="http://schemas.microsoft.com/office/drawing/2014/main" id="{34B701ED-5432-7ABA-B295-254F199C2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285875"/>
              <a:ext cx="5834199" cy="2240093"/>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273DA8A-457E-334F-1838-B283976F4D82}"/>
                </a:ext>
              </a:extLst>
            </p:cNvPr>
            <p:cNvSpPr/>
            <p:nvPr/>
          </p:nvSpPr>
          <p:spPr>
            <a:xfrm>
              <a:off x="510698" y="1285875"/>
              <a:ext cx="5834199" cy="31379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a:solidFill>
                  <a:schemeClr val="bg1"/>
                </a:solidFill>
              </a:endParaRPr>
            </a:p>
          </p:txBody>
        </p:sp>
        <p:sp>
          <p:nvSpPr>
            <p:cNvPr id="41" name="Rectangle 40">
              <a:extLst>
                <a:ext uri="{FF2B5EF4-FFF2-40B4-BE49-F238E27FC236}">
                  <a16:creationId xmlns:a16="http://schemas.microsoft.com/office/drawing/2014/main" id="{B53F28E6-E905-18D8-F8A7-84F7C066050E}"/>
                </a:ext>
              </a:extLst>
            </p:cNvPr>
            <p:cNvSpPr/>
            <p:nvPr/>
          </p:nvSpPr>
          <p:spPr>
            <a:xfrm>
              <a:off x="5005548" y="1711487"/>
              <a:ext cx="1163019" cy="136952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a:solidFill>
                  <a:schemeClr val="bg1"/>
                </a:solidFill>
              </a:endParaRPr>
            </a:p>
          </p:txBody>
        </p:sp>
      </p:grpSp>
      <p:sp>
        <p:nvSpPr>
          <p:cNvPr id="23" name="TextBox 22">
            <a:extLst>
              <a:ext uri="{FF2B5EF4-FFF2-40B4-BE49-F238E27FC236}">
                <a16:creationId xmlns:a16="http://schemas.microsoft.com/office/drawing/2014/main" id="{9F5A9DED-5CA1-3631-D919-8E28462D9574}"/>
              </a:ext>
            </a:extLst>
          </p:cNvPr>
          <p:cNvSpPr txBox="1"/>
          <p:nvPr/>
        </p:nvSpPr>
        <p:spPr>
          <a:xfrm>
            <a:off x="7205663" y="4210050"/>
            <a:ext cx="2238768" cy="352425"/>
          </a:xfrm>
          <a:prstGeom prst="rect">
            <a:avLst/>
          </a:prstGeom>
        </p:spPr>
        <p:txBody>
          <a:bodyPr vert="horz" wrap="square" lIns="0" tIns="0" rIns="0" bIns="0" rtlCol="0" anchor="t" anchorCtr="0">
            <a:noAutofit/>
          </a:bodyPr>
          <a:lstStyle/>
          <a:p>
            <a:pPr algn="l">
              <a:spcAft>
                <a:spcPts val="600"/>
              </a:spcAft>
            </a:pPr>
            <a:r>
              <a:rPr lang="en-US" sz="1500" b="1" dirty="0">
                <a:solidFill>
                  <a:schemeClr val="tx2"/>
                </a:solidFill>
              </a:rPr>
              <a:t>Best practices</a:t>
            </a:r>
          </a:p>
        </p:txBody>
      </p:sp>
      <p:sp>
        <p:nvSpPr>
          <p:cNvPr id="30" name="TextBox 29">
            <a:extLst>
              <a:ext uri="{FF2B5EF4-FFF2-40B4-BE49-F238E27FC236}">
                <a16:creationId xmlns:a16="http://schemas.microsoft.com/office/drawing/2014/main" id="{BF0FA4B3-580B-ECF1-F1BE-47BD73C8E55C}"/>
              </a:ext>
            </a:extLst>
          </p:cNvPr>
          <p:cNvSpPr txBox="1"/>
          <p:nvPr/>
        </p:nvSpPr>
        <p:spPr>
          <a:xfrm>
            <a:off x="7205663" y="4505325"/>
            <a:ext cx="4705350" cy="1073894"/>
          </a:xfrm>
          <a:prstGeom prst="rect">
            <a:avLst/>
          </a:prstGeom>
        </p:spPr>
        <p:txBody>
          <a:bodyPr vert="horz" wrap="square" lIns="0" tIns="0" rIns="0" bIns="0" rtlCol="0" anchor="t" anchorCtr="0">
            <a:noAutofit/>
          </a:bodyPr>
          <a:lstStyle/>
          <a:p>
            <a:pPr marL="171450" indent="-171450" algn="l">
              <a:spcAft>
                <a:spcPts val="300"/>
              </a:spcAft>
              <a:buFont typeface="Arial" panose="020B0604020202020204" pitchFamily="34" charset="0"/>
              <a:buChar char="•"/>
            </a:pPr>
            <a:r>
              <a:rPr lang="en-US" sz="1400" dirty="0"/>
              <a:t>Keep the number of top-level topics to 8-10</a:t>
            </a:r>
          </a:p>
          <a:p>
            <a:pPr marL="171450" indent="-171450" algn="l">
              <a:spcAft>
                <a:spcPts val="300"/>
              </a:spcAft>
              <a:buFont typeface="Arial" panose="020B0604020202020204" pitchFamily="34" charset="0"/>
              <a:buChar char="•"/>
            </a:pPr>
            <a:r>
              <a:rPr lang="en-US" sz="1400" dirty="0"/>
              <a:t>Nest topics 2-3 levels deep only</a:t>
            </a:r>
          </a:p>
          <a:p>
            <a:pPr marL="171450" indent="-171450" algn="l">
              <a:spcAft>
                <a:spcPts val="300"/>
              </a:spcAft>
              <a:buFont typeface="Arial" panose="020B0604020202020204" pitchFamily="34" charset="0"/>
              <a:buChar char="•"/>
            </a:pPr>
            <a:r>
              <a:rPr lang="en-US" sz="1400" dirty="0"/>
              <a:t>Consider consolidating child topic with less than 8 content items with another topic </a:t>
            </a:r>
          </a:p>
          <a:p>
            <a:pPr marL="171450" indent="-171450" algn="l">
              <a:spcAft>
                <a:spcPts val="300"/>
              </a:spcAft>
              <a:buFont typeface="Arial" panose="020B0604020202020204" pitchFamily="34" charset="0"/>
              <a:buChar char="•"/>
            </a:pPr>
            <a:r>
              <a:rPr lang="en-US" sz="1400" dirty="0"/>
              <a:t>Topic naming convention should be simple &amp; user-centric</a:t>
            </a:r>
          </a:p>
          <a:p>
            <a:pPr marL="171450" indent="-171450" algn="l">
              <a:spcAft>
                <a:spcPts val="300"/>
              </a:spcAft>
              <a:buFont typeface="Arial" panose="020B0604020202020204" pitchFamily="34" charset="0"/>
              <a:buChar char="•"/>
            </a:pPr>
            <a:r>
              <a:rPr lang="en-US" sz="1400" dirty="0"/>
              <a:t>Categories and topics don’t have to be a 1:1 match</a:t>
            </a:r>
          </a:p>
          <a:p>
            <a:pPr marL="171450" indent="-171450" algn="l">
              <a:spcAft>
                <a:spcPts val="300"/>
              </a:spcAft>
              <a:buFont typeface="Arial" panose="020B0604020202020204" pitchFamily="34" charset="0"/>
              <a:buChar char="•"/>
            </a:pPr>
            <a:r>
              <a:rPr lang="en-US" sz="1400" dirty="0"/>
              <a:t>Not all content items need to be mapped to topics (will only show in Search)</a:t>
            </a:r>
          </a:p>
        </p:txBody>
      </p:sp>
      <p:graphicFrame>
        <p:nvGraphicFramePr>
          <p:cNvPr id="45" name="Table 23">
            <a:extLst>
              <a:ext uri="{FF2B5EF4-FFF2-40B4-BE49-F238E27FC236}">
                <a16:creationId xmlns:a16="http://schemas.microsoft.com/office/drawing/2014/main" id="{1E11720D-30E7-A41A-6CFD-5A6EEF6341AB}"/>
              </a:ext>
            </a:extLst>
          </p:cNvPr>
          <p:cNvGraphicFramePr>
            <a:graphicFrameLocks noGrp="1"/>
          </p:cNvGraphicFramePr>
          <p:nvPr/>
        </p:nvGraphicFramePr>
        <p:xfrm>
          <a:off x="872684" y="4207908"/>
          <a:ext cx="5845949" cy="1828800"/>
        </p:xfrm>
        <a:graphic>
          <a:graphicData uri="http://schemas.openxmlformats.org/drawingml/2006/table">
            <a:tbl>
              <a:tblPr firstRow="1" bandRow="1">
                <a:tableStyleId>{9D7B26C5-4107-4FEC-AEDC-1716B250A1EF}</a:tableStyleId>
              </a:tblPr>
              <a:tblGrid>
                <a:gridCol w="2967046">
                  <a:extLst>
                    <a:ext uri="{9D8B030D-6E8A-4147-A177-3AD203B41FA5}">
                      <a16:colId xmlns:a16="http://schemas.microsoft.com/office/drawing/2014/main" val="2365353993"/>
                    </a:ext>
                  </a:extLst>
                </a:gridCol>
                <a:gridCol w="2878903">
                  <a:extLst>
                    <a:ext uri="{9D8B030D-6E8A-4147-A177-3AD203B41FA5}">
                      <a16:colId xmlns:a16="http://schemas.microsoft.com/office/drawing/2014/main" val="526743012"/>
                    </a:ext>
                  </a:extLst>
                </a:gridCol>
              </a:tblGrid>
              <a:tr h="182880">
                <a:tc>
                  <a:txBody>
                    <a:bodyPr/>
                    <a:lstStyle/>
                    <a:p>
                      <a:r>
                        <a:rPr lang="en-US" sz="1000"/>
                        <a:t>Topic</a:t>
                      </a:r>
                    </a:p>
                  </a:txBody>
                  <a:tcPr/>
                </a:tc>
                <a:tc>
                  <a:txBody>
                    <a:bodyPr/>
                    <a:lstStyle/>
                    <a:p>
                      <a:r>
                        <a:rPr lang="en-US" sz="1000"/>
                        <a:t>Quick Link</a:t>
                      </a:r>
                    </a:p>
                  </a:txBody>
                  <a:tcPr/>
                </a:tc>
                <a:extLst>
                  <a:ext uri="{0D108BD9-81ED-4DB2-BD59-A6C34878D82A}">
                    <a16:rowId xmlns:a16="http://schemas.microsoft.com/office/drawing/2014/main" val="2131970261"/>
                  </a:ext>
                </a:extLst>
              </a:tr>
              <a:tr h="182880">
                <a:tc>
                  <a:txBody>
                    <a:bodyPr/>
                    <a:lstStyle/>
                    <a:p>
                      <a:r>
                        <a:rPr lang="en-US" sz="1000" b="0">
                          <a:solidFill>
                            <a:schemeClr val="tx1"/>
                          </a:solidFill>
                        </a:rPr>
                        <a:t>Container for multiple pieces of content</a:t>
                      </a:r>
                    </a:p>
                  </a:txBody>
                  <a:tcPr/>
                </a:tc>
                <a:tc>
                  <a:txBody>
                    <a:bodyPr/>
                    <a:lstStyle/>
                    <a:p>
                      <a:r>
                        <a:rPr lang="en-US" sz="1000"/>
                        <a:t>Link to individual pieces of content</a:t>
                      </a:r>
                    </a:p>
                  </a:txBody>
                  <a:tcPr/>
                </a:tc>
                <a:extLst>
                  <a:ext uri="{0D108BD9-81ED-4DB2-BD59-A6C34878D82A}">
                    <a16:rowId xmlns:a16="http://schemas.microsoft.com/office/drawing/2014/main" val="2611308884"/>
                  </a:ext>
                </a:extLst>
              </a:tr>
              <a:tr h="182880">
                <a:tc>
                  <a:txBody>
                    <a:bodyPr/>
                    <a:lstStyle/>
                    <a:p>
                      <a:r>
                        <a:rPr lang="en-US" sz="1000" b="0">
                          <a:solidFill>
                            <a:schemeClr val="tx1"/>
                          </a:solidFill>
                        </a:rPr>
                        <a:t>Visibility is controlled by the “connected content”</a:t>
                      </a:r>
                    </a:p>
                  </a:txBody>
                  <a:tcPr/>
                </a:tc>
                <a:tc>
                  <a:txBody>
                    <a:bodyPr/>
                    <a:lstStyle/>
                    <a:p>
                      <a:r>
                        <a:rPr lang="en-US" sz="1000"/>
                        <a:t>Visibility is conditional and can be defined</a:t>
                      </a:r>
                    </a:p>
                  </a:txBody>
                  <a:tcPr/>
                </a:tc>
                <a:extLst>
                  <a:ext uri="{0D108BD9-81ED-4DB2-BD59-A6C34878D82A}">
                    <a16:rowId xmlns:a16="http://schemas.microsoft.com/office/drawing/2014/main" val="3890457874"/>
                  </a:ext>
                </a:extLst>
              </a:tr>
              <a:tr h="182880">
                <a:tc>
                  <a:txBody>
                    <a:bodyPr/>
                    <a:lstStyle/>
                    <a:p>
                      <a:r>
                        <a:rPr lang="en-US" sz="1000" b="0">
                          <a:solidFill>
                            <a:schemeClr val="tx1"/>
                          </a:solidFill>
                        </a:rPr>
                        <a:t>Having too many levels down may impact the way topics are displayed in the drop-down</a:t>
                      </a:r>
                    </a:p>
                  </a:txBody>
                  <a:tcPr/>
                </a:tc>
                <a:tc>
                  <a:txBody>
                    <a:bodyPr/>
                    <a:lstStyle/>
                    <a:p>
                      <a:r>
                        <a:rPr lang="en-US" sz="1000"/>
                        <a:t>Only visible in the Mega Menu if they tied to the top-level topic, otherwise only show on the associated topics page</a:t>
                      </a:r>
                    </a:p>
                  </a:txBody>
                  <a:tcPr/>
                </a:tc>
                <a:extLst>
                  <a:ext uri="{0D108BD9-81ED-4DB2-BD59-A6C34878D82A}">
                    <a16:rowId xmlns:a16="http://schemas.microsoft.com/office/drawing/2014/main" val="3726665589"/>
                  </a:ext>
                </a:extLst>
              </a:tr>
              <a:tr h="182880">
                <a:tc>
                  <a:txBody>
                    <a:bodyPr/>
                    <a:lstStyle/>
                    <a:p>
                      <a:r>
                        <a:rPr lang="en-US" sz="1000" b="0">
                          <a:solidFill>
                            <a:schemeClr val="tx1"/>
                          </a:solidFill>
                        </a:rPr>
                        <a:t>Clicking on a topic under Mega Menu will take user to the topic page that has its “connected content”</a:t>
                      </a:r>
                    </a:p>
                  </a:txBody>
                  <a:tcPr/>
                </a:tc>
                <a:tc>
                  <a:txBody>
                    <a:bodyPr/>
                    <a:lstStyle/>
                    <a:p>
                      <a:r>
                        <a:rPr lang="en-US" sz="1000" dirty="0"/>
                        <a:t>Can link to catalog items and knowledge articles within ServiceNow or external pages (e.g., Workday, Degreed, etc.)</a:t>
                      </a:r>
                    </a:p>
                  </a:txBody>
                  <a:tcPr/>
                </a:tc>
                <a:extLst>
                  <a:ext uri="{0D108BD9-81ED-4DB2-BD59-A6C34878D82A}">
                    <a16:rowId xmlns:a16="http://schemas.microsoft.com/office/drawing/2014/main" val="829310404"/>
                  </a:ext>
                </a:extLst>
              </a:tr>
            </a:tbl>
          </a:graphicData>
        </a:graphic>
      </p:graphicFrame>
    </p:spTree>
    <p:extLst>
      <p:ext uri="{BB962C8B-B14F-4D97-AF65-F5344CB8AC3E}">
        <p14:creationId xmlns:p14="http://schemas.microsoft.com/office/powerpoint/2010/main" val="248551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CCD6CD-AEC9-9939-6361-1FC5EA9BE83A}"/>
              </a:ext>
            </a:extLst>
          </p:cNvPr>
          <p:cNvSpPr>
            <a:spLocks noGrp="1"/>
          </p:cNvSpPr>
          <p:nvPr>
            <p:ph type="title"/>
          </p:nvPr>
        </p:nvSpPr>
        <p:spPr>
          <a:xfrm>
            <a:off x="209378" y="332152"/>
            <a:ext cx="10204450" cy="533400"/>
          </a:xfrm>
        </p:spPr>
        <p:txBody>
          <a:bodyPr>
            <a:normAutofit fontScale="90000"/>
          </a:bodyPr>
          <a:lstStyle/>
          <a:p>
            <a:r>
              <a:rPr lang="en-US" dirty="0"/>
              <a:t>IT Data to inform decision </a:t>
            </a:r>
          </a:p>
        </p:txBody>
      </p:sp>
      <p:pic>
        <p:nvPicPr>
          <p:cNvPr id="23" name="Graphic 22" descr="Folder Search outline">
            <a:extLst>
              <a:ext uri="{FF2B5EF4-FFF2-40B4-BE49-F238E27FC236}">
                <a16:creationId xmlns:a16="http://schemas.microsoft.com/office/drawing/2014/main" id="{E62D4CE6-F849-5A21-D6A9-6AE236B4FB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63" y="1010704"/>
            <a:ext cx="615012" cy="615012"/>
          </a:xfrm>
          <a:prstGeom prst="rect">
            <a:avLst/>
          </a:prstGeom>
        </p:spPr>
      </p:pic>
      <p:pic>
        <p:nvPicPr>
          <p:cNvPr id="31" name="Graphic 30" descr="Document outline">
            <a:extLst>
              <a:ext uri="{FF2B5EF4-FFF2-40B4-BE49-F238E27FC236}">
                <a16:creationId xmlns:a16="http://schemas.microsoft.com/office/drawing/2014/main" id="{1F619DF7-3D5A-79BA-D69D-A5BAAC2FD4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71070" y="1148713"/>
            <a:ext cx="492810" cy="492810"/>
          </a:xfrm>
          <a:prstGeom prst="rect">
            <a:avLst/>
          </a:prstGeom>
        </p:spPr>
      </p:pic>
      <p:pic>
        <p:nvPicPr>
          <p:cNvPr id="33" name="Graphic 32" descr="Internet outline">
            <a:extLst>
              <a:ext uri="{FF2B5EF4-FFF2-40B4-BE49-F238E27FC236}">
                <a16:creationId xmlns:a16="http://schemas.microsoft.com/office/drawing/2014/main" id="{9C44FFD4-3506-902D-A0FA-BD7E766F74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74" y="3618968"/>
            <a:ext cx="591488" cy="591488"/>
          </a:xfrm>
          <a:prstGeom prst="rect">
            <a:avLst/>
          </a:prstGeom>
        </p:spPr>
      </p:pic>
      <p:pic>
        <p:nvPicPr>
          <p:cNvPr id="5" name="Graphic 4" descr="Clipboard Checked outline">
            <a:extLst>
              <a:ext uri="{FF2B5EF4-FFF2-40B4-BE49-F238E27FC236}">
                <a16:creationId xmlns:a16="http://schemas.microsoft.com/office/drawing/2014/main" id="{32300E50-DBBD-4FC9-FE85-B3DE834D57E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35631" y="1148713"/>
            <a:ext cx="533400" cy="533400"/>
          </a:xfrm>
          <a:prstGeom prst="rect">
            <a:avLst/>
          </a:prstGeom>
        </p:spPr>
      </p:pic>
      <p:grpSp>
        <p:nvGrpSpPr>
          <p:cNvPr id="4" name="Group 3">
            <a:extLst>
              <a:ext uri="{FF2B5EF4-FFF2-40B4-BE49-F238E27FC236}">
                <a16:creationId xmlns:a16="http://schemas.microsoft.com/office/drawing/2014/main" id="{EAF2B1E2-A2CA-A89D-9244-7BC0CCCCB200}"/>
              </a:ext>
            </a:extLst>
          </p:cNvPr>
          <p:cNvGrpSpPr/>
          <p:nvPr/>
        </p:nvGrpSpPr>
        <p:grpSpPr>
          <a:xfrm>
            <a:off x="5669103" y="41660"/>
            <a:ext cx="6660320" cy="645732"/>
            <a:chOff x="961189" y="952042"/>
            <a:chExt cx="10856174" cy="645732"/>
          </a:xfrm>
        </p:grpSpPr>
        <p:sp>
          <p:nvSpPr>
            <p:cNvPr id="6" name="TextBox 5">
              <a:extLst>
                <a:ext uri="{FF2B5EF4-FFF2-40B4-BE49-F238E27FC236}">
                  <a16:creationId xmlns:a16="http://schemas.microsoft.com/office/drawing/2014/main" id="{A5AB8946-C172-34A1-CCD4-FE8280CDE97D}"/>
                </a:ext>
              </a:extLst>
            </p:cNvPr>
            <p:cNvSpPr txBox="1"/>
            <p:nvPr/>
          </p:nvSpPr>
          <p:spPr>
            <a:xfrm>
              <a:off x="1258538" y="1136193"/>
              <a:ext cx="10558825" cy="275653"/>
            </a:xfrm>
            <a:prstGeom prst="rect">
              <a:avLst/>
            </a:prstGeom>
            <a:noFill/>
            <a:ln>
              <a:noFill/>
            </a:ln>
          </p:spPr>
          <p:txBody>
            <a:bodyPr wrap="square">
              <a:spAutoFit/>
            </a:bodyPr>
            <a:lstStyle/>
            <a:p>
              <a:pPr marR="0" lvl="0">
                <a:lnSpc>
                  <a:spcPct val="107000"/>
                </a:lnSpc>
                <a:spcBef>
                  <a:spcPts val="0"/>
                </a:spcBef>
                <a:spcAft>
                  <a:spcPts val="800"/>
                </a:spcAft>
              </a:pPr>
              <a:r>
                <a:rPr lang="en-US" sz="1200" b="1" kern="100">
                  <a:solidFill>
                    <a:schemeClr val="accent1"/>
                  </a:solidFill>
                  <a:effectLst/>
                  <a:ea typeface="Calibri" panose="020F0502020204030204" pitchFamily="34" charset="0"/>
                  <a:cs typeface="Times New Roman" panose="02020603050405020304" pitchFamily="18" charset="0"/>
                </a:rPr>
                <a:t>Activity: Fill in the required data for the below topics.  Use IT data to support.</a:t>
              </a:r>
            </a:p>
          </p:txBody>
        </p:sp>
        <p:pic>
          <p:nvPicPr>
            <p:cNvPr id="7" name="Graphic 6" descr="Lightbulb and gear outline">
              <a:extLst>
                <a:ext uri="{FF2B5EF4-FFF2-40B4-BE49-F238E27FC236}">
                  <a16:creationId xmlns:a16="http://schemas.microsoft.com/office/drawing/2014/main" id="{8DFC4954-C7AC-9F09-DC58-0A38BB72FA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flipH="1">
              <a:off x="961189" y="1075617"/>
              <a:ext cx="407560" cy="393379"/>
            </a:xfrm>
            <a:prstGeom prst="rect">
              <a:avLst/>
            </a:prstGeom>
          </p:spPr>
        </p:pic>
        <p:sp>
          <p:nvSpPr>
            <p:cNvPr id="10" name="Rectangle 9">
              <a:extLst>
                <a:ext uri="{FF2B5EF4-FFF2-40B4-BE49-F238E27FC236}">
                  <a16:creationId xmlns:a16="http://schemas.microsoft.com/office/drawing/2014/main" id="{9F01A6AF-4182-FD94-2381-D1AC0E384DA1}"/>
                </a:ext>
              </a:extLst>
            </p:cNvPr>
            <p:cNvSpPr/>
            <p:nvPr/>
          </p:nvSpPr>
          <p:spPr>
            <a:xfrm>
              <a:off x="963624" y="952042"/>
              <a:ext cx="10558827" cy="645732"/>
            </a:xfrm>
            <a:prstGeom prst="rect">
              <a:avLst/>
            </a:prstGeom>
            <a:noFill/>
            <a:ln>
              <a:solidFill>
                <a:schemeClr val="accent1"/>
              </a:solidFill>
              <a:prstDash val="dash"/>
              <a:extLst>
                <a:ext uri="{C807C97D-BFC1-408E-A445-0C87EB9F89A2}">
                  <ask:lineSketchStyleProps xmlns:ask="http://schemas.microsoft.com/office/drawing/2018/sketchyshapes" sd="198946862">
                    <a:custGeom>
                      <a:avLst/>
                      <a:gdLst>
                        <a:gd name="connsiteX0" fmla="*/ 0 w 10799545"/>
                        <a:gd name="connsiteY0" fmla="*/ 0 h 369948"/>
                        <a:gd name="connsiteX1" fmla="*/ 491979 w 10799545"/>
                        <a:gd name="connsiteY1" fmla="*/ 0 h 369948"/>
                        <a:gd name="connsiteX2" fmla="*/ 983959 w 10799545"/>
                        <a:gd name="connsiteY2" fmla="*/ 0 h 369948"/>
                        <a:gd name="connsiteX3" fmla="*/ 1475938 w 10799545"/>
                        <a:gd name="connsiteY3" fmla="*/ 0 h 369948"/>
                        <a:gd name="connsiteX4" fmla="*/ 2291903 w 10799545"/>
                        <a:gd name="connsiteY4" fmla="*/ 0 h 369948"/>
                        <a:gd name="connsiteX5" fmla="*/ 2675887 w 10799545"/>
                        <a:gd name="connsiteY5" fmla="*/ 0 h 369948"/>
                        <a:gd name="connsiteX6" fmla="*/ 3491853 w 10799545"/>
                        <a:gd name="connsiteY6" fmla="*/ 0 h 369948"/>
                        <a:gd name="connsiteX7" fmla="*/ 4307819 w 10799545"/>
                        <a:gd name="connsiteY7" fmla="*/ 0 h 369948"/>
                        <a:gd name="connsiteX8" fmla="*/ 5015789 w 10799545"/>
                        <a:gd name="connsiteY8" fmla="*/ 0 h 369948"/>
                        <a:gd name="connsiteX9" fmla="*/ 5507768 w 10799545"/>
                        <a:gd name="connsiteY9" fmla="*/ 0 h 369948"/>
                        <a:gd name="connsiteX10" fmla="*/ 6323734 w 10799545"/>
                        <a:gd name="connsiteY10" fmla="*/ 0 h 369948"/>
                        <a:gd name="connsiteX11" fmla="*/ 6815713 w 10799545"/>
                        <a:gd name="connsiteY11" fmla="*/ 0 h 369948"/>
                        <a:gd name="connsiteX12" fmla="*/ 7631678 w 10799545"/>
                        <a:gd name="connsiteY12" fmla="*/ 0 h 369948"/>
                        <a:gd name="connsiteX13" fmla="*/ 8231653 w 10799545"/>
                        <a:gd name="connsiteY13" fmla="*/ 0 h 369948"/>
                        <a:gd name="connsiteX14" fmla="*/ 8723632 w 10799545"/>
                        <a:gd name="connsiteY14" fmla="*/ 0 h 369948"/>
                        <a:gd name="connsiteX15" fmla="*/ 9323607 w 10799545"/>
                        <a:gd name="connsiteY15" fmla="*/ 0 h 369948"/>
                        <a:gd name="connsiteX16" fmla="*/ 9599596 w 10799545"/>
                        <a:gd name="connsiteY16" fmla="*/ 0 h 369948"/>
                        <a:gd name="connsiteX17" fmla="*/ 9875584 w 10799545"/>
                        <a:gd name="connsiteY17" fmla="*/ 0 h 369948"/>
                        <a:gd name="connsiteX18" fmla="*/ 10799545 w 10799545"/>
                        <a:gd name="connsiteY18" fmla="*/ 0 h 369948"/>
                        <a:gd name="connsiteX19" fmla="*/ 10799545 w 10799545"/>
                        <a:gd name="connsiteY19" fmla="*/ 369948 h 369948"/>
                        <a:gd name="connsiteX20" fmla="*/ 10523557 w 10799545"/>
                        <a:gd name="connsiteY20" fmla="*/ 369948 h 369948"/>
                        <a:gd name="connsiteX21" fmla="*/ 9815586 w 10799545"/>
                        <a:gd name="connsiteY21" fmla="*/ 369948 h 369948"/>
                        <a:gd name="connsiteX22" fmla="*/ 8999621 w 10799545"/>
                        <a:gd name="connsiteY22" fmla="*/ 369948 h 369948"/>
                        <a:gd name="connsiteX23" fmla="*/ 8615637 w 10799545"/>
                        <a:gd name="connsiteY23" fmla="*/ 369948 h 369948"/>
                        <a:gd name="connsiteX24" fmla="*/ 8231653 w 10799545"/>
                        <a:gd name="connsiteY24" fmla="*/ 369948 h 369948"/>
                        <a:gd name="connsiteX25" fmla="*/ 7739674 w 10799545"/>
                        <a:gd name="connsiteY25" fmla="*/ 369948 h 369948"/>
                        <a:gd name="connsiteX26" fmla="*/ 7139699 w 10799545"/>
                        <a:gd name="connsiteY26" fmla="*/ 369948 h 369948"/>
                        <a:gd name="connsiteX27" fmla="*/ 6755715 w 10799545"/>
                        <a:gd name="connsiteY27" fmla="*/ 369948 h 369948"/>
                        <a:gd name="connsiteX28" fmla="*/ 6047745 w 10799545"/>
                        <a:gd name="connsiteY28" fmla="*/ 369948 h 369948"/>
                        <a:gd name="connsiteX29" fmla="*/ 5771757 w 10799545"/>
                        <a:gd name="connsiteY29" fmla="*/ 369948 h 369948"/>
                        <a:gd name="connsiteX30" fmla="*/ 5387773 w 10799545"/>
                        <a:gd name="connsiteY30" fmla="*/ 369948 h 369948"/>
                        <a:gd name="connsiteX31" fmla="*/ 4895794 w 10799545"/>
                        <a:gd name="connsiteY31" fmla="*/ 369948 h 369948"/>
                        <a:gd name="connsiteX32" fmla="*/ 4511810 w 10799545"/>
                        <a:gd name="connsiteY32" fmla="*/ 369948 h 369948"/>
                        <a:gd name="connsiteX33" fmla="*/ 4019831 w 10799545"/>
                        <a:gd name="connsiteY33" fmla="*/ 369948 h 369948"/>
                        <a:gd name="connsiteX34" fmla="*/ 3635847 w 10799545"/>
                        <a:gd name="connsiteY34" fmla="*/ 369948 h 369948"/>
                        <a:gd name="connsiteX35" fmla="*/ 3035872 w 10799545"/>
                        <a:gd name="connsiteY35" fmla="*/ 369948 h 369948"/>
                        <a:gd name="connsiteX36" fmla="*/ 2759884 w 10799545"/>
                        <a:gd name="connsiteY36" fmla="*/ 369948 h 369948"/>
                        <a:gd name="connsiteX37" fmla="*/ 2483895 w 10799545"/>
                        <a:gd name="connsiteY37" fmla="*/ 369948 h 369948"/>
                        <a:gd name="connsiteX38" fmla="*/ 1775925 w 10799545"/>
                        <a:gd name="connsiteY38" fmla="*/ 369948 h 369948"/>
                        <a:gd name="connsiteX39" fmla="*/ 1391941 w 10799545"/>
                        <a:gd name="connsiteY39" fmla="*/ 369948 h 369948"/>
                        <a:gd name="connsiteX40" fmla="*/ 1007958 w 10799545"/>
                        <a:gd name="connsiteY40" fmla="*/ 369948 h 369948"/>
                        <a:gd name="connsiteX41" fmla="*/ 515978 w 10799545"/>
                        <a:gd name="connsiteY41" fmla="*/ 369948 h 369948"/>
                        <a:gd name="connsiteX42" fmla="*/ 0 w 10799545"/>
                        <a:gd name="connsiteY42" fmla="*/ 369948 h 369948"/>
                        <a:gd name="connsiteX43" fmla="*/ 0 w 10799545"/>
                        <a:gd name="connsiteY43" fmla="*/ 0 h 36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799545" h="369948" extrusionOk="0">
                          <a:moveTo>
                            <a:pt x="0" y="0"/>
                          </a:moveTo>
                          <a:cubicBezTo>
                            <a:pt x="110182" y="-27859"/>
                            <a:pt x="272700" y="11685"/>
                            <a:pt x="491979" y="0"/>
                          </a:cubicBezTo>
                          <a:cubicBezTo>
                            <a:pt x="711258" y="-11685"/>
                            <a:pt x="806457" y="40908"/>
                            <a:pt x="983959" y="0"/>
                          </a:cubicBezTo>
                          <a:cubicBezTo>
                            <a:pt x="1161461" y="-40908"/>
                            <a:pt x="1319458" y="4896"/>
                            <a:pt x="1475938" y="0"/>
                          </a:cubicBezTo>
                          <a:cubicBezTo>
                            <a:pt x="1632418" y="-4896"/>
                            <a:pt x="2087243" y="80249"/>
                            <a:pt x="2291903" y="0"/>
                          </a:cubicBezTo>
                          <a:cubicBezTo>
                            <a:pt x="2496564" y="-80249"/>
                            <a:pt x="2518697" y="41354"/>
                            <a:pt x="2675887" y="0"/>
                          </a:cubicBezTo>
                          <a:cubicBezTo>
                            <a:pt x="2833077" y="-41354"/>
                            <a:pt x="3285940" y="41712"/>
                            <a:pt x="3491853" y="0"/>
                          </a:cubicBezTo>
                          <a:cubicBezTo>
                            <a:pt x="3697766" y="-41712"/>
                            <a:pt x="3916411" y="66829"/>
                            <a:pt x="4307819" y="0"/>
                          </a:cubicBezTo>
                          <a:cubicBezTo>
                            <a:pt x="4699227" y="-66829"/>
                            <a:pt x="4811100" y="78101"/>
                            <a:pt x="5015789" y="0"/>
                          </a:cubicBezTo>
                          <a:cubicBezTo>
                            <a:pt x="5220478" y="-78101"/>
                            <a:pt x="5298895" y="538"/>
                            <a:pt x="5507768" y="0"/>
                          </a:cubicBezTo>
                          <a:cubicBezTo>
                            <a:pt x="5716641" y="-538"/>
                            <a:pt x="5965367" y="86909"/>
                            <a:pt x="6323734" y="0"/>
                          </a:cubicBezTo>
                          <a:cubicBezTo>
                            <a:pt x="6682101" y="-86909"/>
                            <a:pt x="6581642" y="4083"/>
                            <a:pt x="6815713" y="0"/>
                          </a:cubicBezTo>
                          <a:cubicBezTo>
                            <a:pt x="7049784" y="-4083"/>
                            <a:pt x="7225543" y="46449"/>
                            <a:pt x="7631678" y="0"/>
                          </a:cubicBezTo>
                          <a:cubicBezTo>
                            <a:pt x="8037814" y="-46449"/>
                            <a:pt x="8070248" y="56627"/>
                            <a:pt x="8231653" y="0"/>
                          </a:cubicBezTo>
                          <a:cubicBezTo>
                            <a:pt x="8393058" y="-56627"/>
                            <a:pt x="8525741" y="46240"/>
                            <a:pt x="8723632" y="0"/>
                          </a:cubicBezTo>
                          <a:cubicBezTo>
                            <a:pt x="8921523" y="-46240"/>
                            <a:pt x="9075697" y="34451"/>
                            <a:pt x="9323607" y="0"/>
                          </a:cubicBezTo>
                          <a:cubicBezTo>
                            <a:pt x="9571518" y="-34451"/>
                            <a:pt x="9511129" y="27897"/>
                            <a:pt x="9599596" y="0"/>
                          </a:cubicBezTo>
                          <a:cubicBezTo>
                            <a:pt x="9688063" y="-27897"/>
                            <a:pt x="9751759" y="4111"/>
                            <a:pt x="9875584" y="0"/>
                          </a:cubicBezTo>
                          <a:cubicBezTo>
                            <a:pt x="9999409" y="-4111"/>
                            <a:pt x="10577292" y="52220"/>
                            <a:pt x="10799545" y="0"/>
                          </a:cubicBezTo>
                          <a:cubicBezTo>
                            <a:pt x="10828869" y="162855"/>
                            <a:pt x="10783804" y="232421"/>
                            <a:pt x="10799545" y="369948"/>
                          </a:cubicBezTo>
                          <a:cubicBezTo>
                            <a:pt x="10686925" y="401111"/>
                            <a:pt x="10652736" y="351080"/>
                            <a:pt x="10523557" y="369948"/>
                          </a:cubicBezTo>
                          <a:cubicBezTo>
                            <a:pt x="10394378" y="388816"/>
                            <a:pt x="10144597" y="328696"/>
                            <a:pt x="9815586" y="369948"/>
                          </a:cubicBezTo>
                          <a:cubicBezTo>
                            <a:pt x="9486575" y="411200"/>
                            <a:pt x="9334370" y="313756"/>
                            <a:pt x="8999621" y="369948"/>
                          </a:cubicBezTo>
                          <a:cubicBezTo>
                            <a:pt x="8664873" y="426140"/>
                            <a:pt x="8796793" y="341563"/>
                            <a:pt x="8615637" y="369948"/>
                          </a:cubicBezTo>
                          <a:cubicBezTo>
                            <a:pt x="8434481" y="398333"/>
                            <a:pt x="8358549" y="329583"/>
                            <a:pt x="8231653" y="369948"/>
                          </a:cubicBezTo>
                          <a:cubicBezTo>
                            <a:pt x="8104757" y="410313"/>
                            <a:pt x="7848995" y="333214"/>
                            <a:pt x="7739674" y="369948"/>
                          </a:cubicBezTo>
                          <a:cubicBezTo>
                            <a:pt x="7630353" y="406682"/>
                            <a:pt x="7266252" y="307368"/>
                            <a:pt x="7139699" y="369948"/>
                          </a:cubicBezTo>
                          <a:cubicBezTo>
                            <a:pt x="7013146" y="432528"/>
                            <a:pt x="6946919" y="344197"/>
                            <a:pt x="6755715" y="369948"/>
                          </a:cubicBezTo>
                          <a:cubicBezTo>
                            <a:pt x="6564511" y="395699"/>
                            <a:pt x="6273194" y="294169"/>
                            <a:pt x="6047745" y="369948"/>
                          </a:cubicBezTo>
                          <a:cubicBezTo>
                            <a:pt x="5822296" y="445727"/>
                            <a:pt x="5888515" y="345849"/>
                            <a:pt x="5771757" y="369948"/>
                          </a:cubicBezTo>
                          <a:cubicBezTo>
                            <a:pt x="5654999" y="394047"/>
                            <a:pt x="5482826" y="342414"/>
                            <a:pt x="5387773" y="369948"/>
                          </a:cubicBezTo>
                          <a:cubicBezTo>
                            <a:pt x="5292720" y="397482"/>
                            <a:pt x="5126546" y="352416"/>
                            <a:pt x="4895794" y="369948"/>
                          </a:cubicBezTo>
                          <a:cubicBezTo>
                            <a:pt x="4665042" y="387480"/>
                            <a:pt x="4659006" y="361218"/>
                            <a:pt x="4511810" y="369948"/>
                          </a:cubicBezTo>
                          <a:cubicBezTo>
                            <a:pt x="4364614" y="378678"/>
                            <a:pt x="4259360" y="333799"/>
                            <a:pt x="4019831" y="369948"/>
                          </a:cubicBezTo>
                          <a:cubicBezTo>
                            <a:pt x="3780302" y="406097"/>
                            <a:pt x="3727978" y="352992"/>
                            <a:pt x="3635847" y="369948"/>
                          </a:cubicBezTo>
                          <a:cubicBezTo>
                            <a:pt x="3543716" y="386904"/>
                            <a:pt x="3187685" y="320398"/>
                            <a:pt x="3035872" y="369948"/>
                          </a:cubicBezTo>
                          <a:cubicBezTo>
                            <a:pt x="2884059" y="419498"/>
                            <a:pt x="2845081" y="343455"/>
                            <a:pt x="2759884" y="369948"/>
                          </a:cubicBezTo>
                          <a:cubicBezTo>
                            <a:pt x="2674687" y="396441"/>
                            <a:pt x="2554624" y="350436"/>
                            <a:pt x="2483895" y="369948"/>
                          </a:cubicBezTo>
                          <a:cubicBezTo>
                            <a:pt x="2413166" y="389460"/>
                            <a:pt x="2012603" y="298361"/>
                            <a:pt x="1775925" y="369948"/>
                          </a:cubicBezTo>
                          <a:cubicBezTo>
                            <a:pt x="1539247" y="441535"/>
                            <a:pt x="1472336" y="344904"/>
                            <a:pt x="1391941" y="369948"/>
                          </a:cubicBezTo>
                          <a:cubicBezTo>
                            <a:pt x="1311546" y="394992"/>
                            <a:pt x="1088834" y="357217"/>
                            <a:pt x="1007958" y="369948"/>
                          </a:cubicBezTo>
                          <a:cubicBezTo>
                            <a:pt x="927082" y="382679"/>
                            <a:pt x="739865" y="329217"/>
                            <a:pt x="515978" y="369948"/>
                          </a:cubicBezTo>
                          <a:cubicBezTo>
                            <a:pt x="292091" y="410679"/>
                            <a:pt x="128653" y="342809"/>
                            <a:pt x="0" y="369948"/>
                          </a:cubicBezTo>
                          <a:cubicBezTo>
                            <a:pt x="-6988" y="257271"/>
                            <a:pt x="23942" y="13647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err="1">
                <a:solidFill>
                  <a:schemeClr val="bg1"/>
                </a:solidFill>
              </a:endParaRPr>
            </a:p>
          </p:txBody>
        </p:sp>
      </p:grpSp>
      <p:graphicFrame>
        <p:nvGraphicFramePr>
          <p:cNvPr id="11" name="Table 10">
            <a:extLst>
              <a:ext uri="{FF2B5EF4-FFF2-40B4-BE49-F238E27FC236}">
                <a16:creationId xmlns:a16="http://schemas.microsoft.com/office/drawing/2014/main" id="{85EE91BE-2334-0583-EA57-587FAB9EFFD8}"/>
              </a:ext>
            </a:extLst>
          </p:cNvPr>
          <p:cNvGraphicFramePr>
            <a:graphicFrameLocks noGrp="1"/>
          </p:cNvGraphicFramePr>
          <p:nvPr/>
        </p:nvGraphicFramePr>
        <p:xfrm>
          <a:off x="682599" y="1137587"/>
          <a:ext cx="2746401" cy="2241376"/>
        </p:xfrm>
        <a:graphic>
          <a:graphicData uri="http://schemas.openxmlformats.org/drawingml/2006/table">
            <a:tbl>
              <a:tblPr firstRow="1" bandRow="1">
                <a:tableStyleId>{5C22544A-7EE6-4342-B048-85BDC9FD1C3A}</a:tableStyleId>
              </a:tblPr>
              <a:tblGrid>
                <a:gridCol w="1823058">
                  <a:extLst>
                    <a:ext uri="{9D8B030D-6E8A-4147-A177-3AD203B41FA5}">
                      <a16:colId xmlns:a16="http://schemas.microsoft.com/office/drawing/2014/main" val="1385735573"/>
                    </a:ext>
                  </a:extLst>
                </a:gridCol>
                <a:gridCol w="923343">
                  <a:extLst>
                    <a:ext uri="{9D8B030D-6E8A-4147-A177-3AD203B41FA5}">
                      <a16:colId xmlns:a16="http://schemas.microsoft.com/office/drawing/2014/main" val="1827838937"/>
                    </a:ext>
                  </a:extLst>
                </a:gridCol>
              </a:tblGrid>
              <a:tr h="249692">
                <a:tc>
                  <a:txBody>
                    <a:bodyPr/>
                    <a:lstStyle/>
                    <a:p>
                      <a:r>
                        <a:rPr lang="en-US" sz="1000">
                          <a:solidFill>
                            <a:schemeClr val="bg1"/>
                          </a:solidFill>
                        </a:rPr>
                        <a:t>Top Search Queries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a:ea typeface="+mn-ea"/>
                          <a:cs typeface="+mn-cs"/>
                        </a:rPr>
                        <a:t>Volume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166508566"/>
                  </a:ext>
                </a:extLst>
              </a:tr>
              <a:tr h="249692">
                <a:tc>
                  <a:txBody>
                    <a:bodyPr/>
                    <a:lstStyle/>
                    <a:p>
                      <a:r>
                        <a:rPr lang="en-US" sz="1000"/>
                        <a:t>SAP</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9161917"/>
                  </a:ext>
                </a:extLst>
              </a:tr>
              <a:tr h="249692">
                <a:tc>
                  <a:txBody>
                    <a:bodyPr/>
                    <a:lstStyle/>
                    <a:p>
                      <a:r>
                        <a:rPr lang="en-US" sz="1000"/>
                        <a:t>Internet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0265460"/>
                  </a:ext>
                </a:extLst>
              </a:tr>
              <a:tr h="183437">
                <a:tc>
                  <a:txBody>
                    <a:bodyPr/>
                    <a:lstStyle/>
                    <a:p>
                      <a:r>
                        <a:rPr lang="en-US" sz="1000"/>
                        <a:t>USB</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4451187"/>
                  </a:ext>
                </a:extLst>
              </a:tr>
              <a:tr h="249692">
                <a:tc>
                  <a:txBody>
                    <a:bodyPr/>
                    <a:lstStyle/>
                    <a:p>
                      <a:r>
                        <a:rPr lang="en-US" sz="1000"/>
                        <a:t>Security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7829431"/>
                  </a:ext>
                </a:extLst>
              </a:tr>
              <a:tr h="249692">
                <a:tc>
                  <a:txBody>
                    <a:bodyPr/>
                    <a:lstStyle/>
                    <a:p>
                      <a:r>
                        <a:rPr lang="en-US" sz="1000"/>
                        <a:t>ITSM</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995448"/>
                  </a:ext>
                </a:extLst>
              </a:tr>
              <a:tr h="249692">
                <a:tc>
                  <a:txBody>
                    <a:bodyPr/>
                    <a:lstStyle/>
                    <a:p>
                      <a:r>
                        <a:rPr lang="en-US" sz="1000" err="1"/>
                        <a:t>Sharepoint</a:t>
                      </a:r>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7933427"/>
                  </a:ext>
                </a:extLst>
              </a:tr>
              <a:tr h="249692">
                <a:tc>
                  <a:txBody>
                    <a:bodyPr/>
                    <a:lstStyle/>
                    <a:p>
                      <a:r>
                        <a:rPr lang="en-US" sz="1000"/>
                        <a:t>App Support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5761650"/>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9796322"/>
                  </a:ext>
                </a:extLst>
              </a:tr>
            </a:tbl>
          </a:graphicData>
        </a:graphic>
      </p:graphicFrame>
      <p:graphicFrame>
        <p:nvGraphicFramePr>
          <p:cNvPr id="15" name="Table 14">
            <a:extLst>
              <a:ext uri="{FF2B5EF4-FFF2-40B4-BE49-F238E27FC236}">
                <a16:creationId xmlns:a16="http://schemas.microsoft.com/office/drawing/2014/main" id="{EDF50C51-BF7F-4A3D-42C0-AE8CA4A3497E}"/>
              </a:ext>
            </a:extLst>
          </p:cNvPr>
          <p:cNvGraphicFramePr>
            <a:graphicFrameLocks noGrp="1"/>
          </p:cNvGraphicFramePr>
          <p:nvPr/>
        </p:nvGraphicFramePr>
        <p:xfrm>
          <a:off x="697613" y="3702036"/>
          <a:ext cx="2746602" cy="2241376"/>
        </p:xfrm>
        <a:graphic>
          <a:graphicData uri="http://schemas.openxmlformats.org/drawingml/2006/table">
            <a:tbl>
              <a:tblPr firstRow="1" bandRow="1">
                <a:tableStyleId>{5C22544A-7EE6-4342-B048-85BDC9FD1C3A}</a:tableStyleId>
              </a:tblPr>
              <a:tblGrid>
                <a:gridCol w="1823058">
                  <a:extLst>
                    <a:ext uri="{9D8B030D-6E8A-4147-A177-3AD203B41FA5}">
                      <a16:colId xmlns:a16="http://schemas.microsoft.com/office/drawing/2014/main" val="1385735573"/>
                    </a:ext>
                  </a:extLst>
                </a:gridCol>
                <a:gridCol w="923544">
                  <a:extLst>
                    <a:ext uri="{9D8B030D-6E8A-4147-A177-3AD203B41FA5}">
                      <a16:colId xmlns:a16="http://schemas.microsoft.com/office/drawing/2014/main" val="1827838937"/>
                    </a:ext>
                  </a:extLst>
                </a:gridCol>
              </a:tblGrid>
              <a:tr h="249692">
                <a:tc>
                  <a:txBody>
                    <a:bodyPr/>
                    <a:lstStyle/>
                    <a:p>
                      <a:r>
                        <a:rPr lang="en-US" sz="1000">
                          <a:solidFill>
                            <a:schemeClr val="bg1"/>
                          </a:solidFill>
                        </a:rPr>
                        <a:t>Most Viewed Pages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a:ea typeface="+mn-ea"/>
                          <a:cs typeface="+mn-cs"/>
                        </a:rPr>
                        <a:t>Volume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166508566"/>
                  </a:ext>
                </a:extLst>
              </a:tr>
              <a:tr h="249692">
                <a:tc>
                  <a:txBody>
                    <a:bodyPr/>
                    <a:lstStyle/>
                    <a:p>
                      <a:r>
                        <a:rPr lang="en-US" sz="1000"/>
                        <a:t>Service Catalog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9161917"/>
                  </a:ext>
                </a:extLst>
              </a:tr>
              <a:tr h="249692">
                <a:tc>
                  <a:txBody>
                    <a:bodyPr/>
                    <a:lstStyle/>
                    <a:p>
                      <a:r>
                        <a:rPr lang="en-US" sz="1000"/>
                        <a:t>Service Portal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0265460"/>
                  </a:ext>
                </a:extLst>
              </a:tr>
              <a:tr h="0">
                <a:tc>
                  <a:txBody>
                    <a:bodyPr/>
                    <a:lstStyle/>
                    <a:p>
                      <a:r>
                        <a:rPr lang="en-US" sz="1000"/>
                        <a:t>Knowledge Base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4451187"/>
                  </a:ext>
                </a:extLst>
              </a:tr>
              <a:tr h="249692">
                <a:tc>
                  <a:txBody>
                    <a:bodyPr/>
                    <a:lstStyle/>
                    <a:p>
                      <a:r>
                        <a:rPr lang="en-US" sz="1000"/>
                        <a:t>Walk-up / Check-in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7829431"/>
                  </a:ext>
                </a:extLst>
              </a:tr>
              <a:tr h="249692">
                <a:tc>
                  <a:txBody>
                    <a:bodyPr/>
                    <a:lstStyle/>
                    <a:p>
                      <a:r>
                        <a:rPr lang="en-US" sz="1000"/>
                        <a:t>Contact Info</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995448"/>
                  </a:ext>
                </a:extLst>
              </a:tr>
              <a:tr h="249692">
                <a:tc>
                  <a:txBody>
                    <a:bodyPr/>
                    <a:lstStyle/>
                    <a:p>
                      <a:r>
                        <a:rPr lang="en-US" sz="1000"/>
                        <a:t>Search</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7933427"/>
                  </a:ext>
                </a:extLst>
              </a:tr>
              <a:tr h="249692">
                <a:tc>
                  <a:txBody>
                    <a:bodyPr/>
                    <a:lstStyle/>
                    <a:p>
                      <a:r>
                        <a:rPr lang="en-US" sz="1000"/>
                        <a:t>Report Issue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5761650"/>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9796322"/>
                  </a:ext>
                </a:extLst>
              </a:tr>
            </a:tbl>
          </a:graphicData>
        </a:graphic>
      </p:graphicFrame>
      <p:graphicFrame>
        <p:nvGraphicFramePr>
          <p:cNvPr id="17" name="Table 16">
            <a:extLst>
              <a:ext uri="{FF2B5EF4-FFF2-40B4-BE49-F238E27FC236}">
                <a16:creationId xmlns:a16="http://schemas.microsoft.com/office/drawing/2014/main" id="{6756A924-0921-81D7-9850-294A80DA6693}"/>
              </a:ext>
            </a:extLst>
          </p:cNvPr>
          <p:cNvGraphicFramePr>
            <a:graphicFrameLocks noGrp="1"/>
          </p:cNvGraphicFramePr>
          <p:nvPr/>
        </p:nvGraphicFramePr>
        <p:xfrm>
          <a:off x="4463880" y="1148713"/>
          <a:ext cx="2746602" cy="2241376"/>
        </p:xfrm>
        <a:graphic>
          <a:graphicData uri="http://schemas.openxmlformats.org/drawingml/2006/table">
            <a:tbl>
              <a:tblPr firstRow="1" bandRow="1">
                <a:tableStyleId>{5C22544A-7EE6-4342-B048-85BDC9FD1C3A}</a:tableStyleId>
              </a:tblPr>
              <a:tblGrid>
                <a:gridCol w="1823058">
                  <a:extLst>
                    <a:ext uri="{9D8B030D-6E8A-4147-A177-3AD203B41FA5}">
                      <a16:colId xmlns:a16="http://schemas.microsoft.com/office/drawing/2014/main" val="1385735573"/>
                    </a:ext>
                  </a:extLst>
                </a:gridCol>
                <a:gridCol w="923544">
                  <a:extLst>
                    <a:ext uri="{9D8B030D-6E8A-4147-A177-3AD203B41FA5}">
                      <a16:colId xmlns:a16="http://schemas.microsoft.com/office/drawing/2014/main" val="1827838937"/>
                    </a:ext>
                  </a:extLst>
                </a:gridCol>
              </a:tblGrid>
              <a:tr h="249692">
                <a:tc>
                  <a:txBody>
                    <a:bodyPr/>
                    <a:lstStyle/>
                    <a:p>
                      <a:r>
                        <a:rPr lang="en-US" sz="1000">
                          <a:solidFill>
                            <a:schemeClr val="bg1"/>
                          </a:solidFill>
                        </a:rPr>
                        <a:t>Top Knowledge Articles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a:ea typeface="+mn-ea"/>
                          <a:cs typeface="+mn-cs"/>
                        </a:rPr>
                        <a:t>Volume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166508566"/>
                  </a:ext>
                </a:extLst>
              </a:tr>
              <a:tr h="249692">
                <a:tc>
                  <a:txBody>
                    <a:bodyPr/>
                    <a:lstStyle/>
                    <a:p>
                      <a:r>
                        <a:rPr lang="en-US" sz="1000"/>
                        <a:t>Virtual Workspace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9161917"/>
                  </a:ext>
                </a:extLst>
              </a:tr>
              <a:tr h="249692">
                <a:tc>
                  <a:txBody>
                    <a:bodyPr/>
                    <a:lstStyle/>
                    <a:p>
                      <a:r>
                        <a:rPr lang="en-US" sz="1000"/>
                        <a:t>Passwords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0265460"/>
                  </a:ext>
                </a:extLst>
              </a:tr>
              <a:tr h="0">
                <a:tc>
                  <a:txBody>
                    <a:bodyPr/>
                    <a:lstStyle/>
                    <a:p>
                      <a:r>
                        <a:rPr lang="en-US" sz="1000"/>
                        <a:t>Desktop Support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4451187"/>
                  </a:ext>
                </a:extLst>
              </a:tr>
              <a:tr h="249692">
                <a:tc>
                  <a:txBody>
                    <a:bodyPr/>
                    <a:lstStyle/>
                    <a:p>
                      <a:r>
                        <a:rPr lang="en-US" sz="1000"/>
                        <a:t>SAP Support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7829431"/>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995448"/>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793342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5761650"/>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9796322"/>
                  </a:ext>
                </a:extLst>
              </a:tr>
            </a:tbl>
          </a:graphicData>
        </a:graphic>
      </p:graphicFrame>
      <p:graphicFrame>
        <p:nvGraphicFramePr>
          <p:cNvPr id="20" name="Table 19">
            <a:extLst>
              <a:ext uri="{FF2B5EF4-FFF2-40B4-BE49-F238E27FC236}">
                <a16:creationId xmlns:a16="http://schemas.microsoft.com/office/drawing/2014/main" id="{B8E6E3D6-DB01-2C97-7A9F-C2BE9805A11D}"/>
              </a:ext>
            </a:extLst>
          </p:cNvPr>
          <p:cNvGraphicFramePr>
            <a:graphicFrameLocks noGrp="1"/>
          </p:cNvGraphicFramePr>
          <p:nvPr/>
        </p:nvGraphicFramePr>
        <p:xfrm>
          <a:off x="8204747" y="1205116"/>
          <a:ext cx="3205321" cy="4738296"/>
        </p:xfrm>
        <a:graphic>
          <a:graphicData uri="http://schemas.openxmlformats.org/drawingml/2006/table">
            <a:tbl>
              <a:tblPr firstRow="1" bandRow="1">
                <a:tableStyleId>{5C22544A-7EE6-4342-B048-85BDC9FD1C3A}</a:tableStyleId>
              </a:tblPr>
              <a:tblGrid>
                <a:gridCol w="2281777">
                  <a:extLst>
                    <a:ext uri="{9D8B030D-6E8A-4147-A177-3AD203B41FA5}">
                      <a16:colId xmlns:a16="http://schemas.microsoft.com/office/drawing/2014/main" val="1385735573"/>
                    </a:ext>
                  </a:extLst>
                </a:gridCol>
                <a:gridCol w="923544">
                  <a:extLst>
                    <a:ext uri="{9D8B030D-6E8A-4147-A177-3AD203B41FA5}">
                      <a16:colId xmlns:a16="http://schemas.microsoft.com/office/drawing/2014/main" val="1827838937"/>
                    </a:ext>
                  </a:extLst>
                </a:gridCol>
              </a:tblGrid>
              <a:tr h="249692">
                <a:tc>
                  <a:txBody>
                    <a:bodyPr/>
                    <a:lstStyle/>
                    <a:p>
                      <a:r>
                        <a:rPr lang="en-US" sz="1000">
                          <a:solidFill>
                            <a:schemeClr val="bg1"/>
                          </a:solidFill>
                        </a:rPr>
                        <a:t>Top Service Catalog Items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a:ea typeface="+mn-ea"/>
                          <a:cs typeface="+mn-cs"/>
                        </a:rPr>
                        <a:t>Volume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166508566"/>
                  </a:ext>
                </a:extLst>
              </a:tr>
              <a:tr h="249692">
                <a:tc>
                  <a:txBody>
                    <a:bodyPr/>
                    <a:lstStyle/>
                    <a:p>
                      <a:r>
                        <a:rPr lang="en-US" sz="1000"/>
                        <a:t>General IT Request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9161917"/>
                  </a:ext>
                </a:extLst>
              </a:tr>
              <a:tr h="249692">
                <a:tc>
                  <a:txBody>
                    <a:bodyPr/>
                    <a:lstStyle/>
                    <a:p>
                      <a:r>
                        <a:rPr lang="en-US" sz="1000"/>
                        <a:t>App Support Request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0265460"/>
                  </a:ext>
                </a:extLst>
              </a:tr>
              <a:tr h="0">
                <a:tc>
                  <a:txBody>
                    <a:bodyPr/>
                    <a:lstStyle/>
                    <a:p>
                      <a:r>
                        <a:rPr lang="en-US" sz="1000"/>
                        <a:t>Internet Access Request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4451187"/>
                  </a:ext>
                </a:extLst>
              </a:tr>
              <a:tr h="249692">
                <a:tc>
                  <a:txBody>
                    <a:bodyPr/>
                    <a:lstStyle/>
                    <a:p>
                      <a:r>
                        <a:rPr lang="en-US" sz="1000"/>
                        <a:t>Password Reset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7829431"/>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995448"/>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9060311"/>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7547048"/>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680998"/>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2534695"/>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4572818"/>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860664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6252066"/>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72449398"/>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066306"/>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8220948"/>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793342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5761650"/>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9796322"/>
                  </a:ext>
                </a:extLst>
              </a:tr>
            </a:tbl>
          </a:graphicData>
        </a:graphic>
      </p:graphicFrame>
      <p:sp>
        <p:nvSpPr>
          <p:cNvPr id="21" name="Rectangle 20">
            <a:extLst>
              <a:ext uri="{FF2B5EF4-FFF2-40B4-BE49-F238E27FC236}">
                <a16:creationId xmlns:a16="http://schemas.microsoft.com/office/drawing/2014/main" id="{0B4A5005-4E1E-C34C-B07C-BC40411419B7}"/>
              </a:ext>
            </a:extLst>
          </p:cNvPr>
          <p:cNvSpPr/>
          <p:nvPr/>
        </p:nvSpPr>
        <p:spPr>
          <a:xfrm>
            <a:off x="358318" y="5802858"/>
            <a:ext cx="11636375" cy="1011609"/>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b="1">
                <a:solidFill>
                  <a:schemeClr val="tx2"/>
                </a:solidFill>
              </a:rPr>
              <a:t>Send as part of pre-workshop data request // workshop pre-read. Ask client to complete this slide with relevant IT data.  Include client’s updated slide in the workshop presentation.</a:t>
            </a:r>
          </a:p>
        </p:txBody>
      </p:sp>
    </p:spTree>
    <p:extLst>
      <p:ext uri="{BB962C8B-B14F-4D97-AF65-F5344CB8AC3E}">
        <p14:creationId xmlns:p14="http://schemas.microsoft.com/office/powerpoint/2010/main" val="38303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CCD6CD-AEC9-9939-6361-1FC5EA9BE83A}"/>
              </a:ext>
            </a:extLst>
          </p:cNvPr>
          <p:cNvSpPr>
            <a:spLocks noGrp="1"/>
          </p:cNvSpPr>
          <p:nvPr>
            <p:ph type="title"/>
          </p:nvPr>
        </p:nvSpPr>
        <p:spPr>
          <a:xfrm>
            <a:off x="578183" y="-68847"/>
            <a:ext cx="10515600" cy="1325563"/>
          </a:xfrm>
        </p:spPr>
        <p:txBody>
          <a:bodyPr/>
          <a:lstStyle/>
          <a:p>
            <a:r>
              <a:rPr lang="en-US" dirty="0"/>
              <a:t>IT Current State</a:t>
            </a:r>
          </a:p>
        </p:txBody>
      </p:sp>
      <p:grpSp>
        <p:nvGrpSpPr>
          <p:cNvPr id="2" name="Group 1">
            <a:extLst>
              <a:ext uri="{FF2B5EF4-FFF2-40B4-BE49-F238E27FC236}">
                <a16:creationId xmlns:a16="http://schemas.microsoft.com/office/drawing/2014/main" id="{58E12CAA-7DEE-2119-CA90-EF58C27B05C8}"/>
              </a:ext>
            </a:extLst>
          </p:cNvPr>
          <p:cNvGrpSpPr/>
          <p:nvPr/>
        </p:nvGrpSpPr>
        <p:grpSpPr>
          <a:xfrm>
            <a:off x="710142" y="982430"/>
            <a:ext cx="8391481" cy="408113"/>
            <a:chOff x="-1860563" y="1077328"/>
            <a:chExt cx="13677928" cy="408113"/>
          </a:xfrm>
        </p:grpSpPr>
        <p:sp>
          <p:nvSpPr>
            <p:cNvPr id="4" name="TextBox 3">
              <a:extLst>
                <a:ext uri="{FF2B5EF4-FFF2-40B4-BE49-F238E27FC236}">
                  <a16:creationId xmlns:a16="http://schemas.microsoft.com/office/drawing/2014/main" id="{A1DF50CC-5A4C-2E02-8806-9EE07D3D44F3}"/>
                </a:ext>
              </a:extLst>
            </p:cNvPr>
            <p:cNvSpPr txBox="1"/>
            <p:nvPr/>
          </p:nvSpPr>
          <p:spPr>
            <a:xfrm>
              <a:off x="-1228006" y="1136193"/>
              <a:ext cx="13045371" cy="275653"/>
            </a:xfrm>
            <a:prstGeom prst="rect">
              <a:avLst/>
            </a:prstGeom>
            <a:noFill/>
            <a:ln>
              <a:noFill/>
            </a:ln>
          </p:spPr>
          <p:txBody>
            <a:bodyPr wrap="square">
              <a:spAutoFit/>
            </a:bodyPr>
            <a:lstStyle/>
            <a:p>
              <a:pPr marR="0" lvl="0">
                <a:lnSpc>
                  <a:spcPct val="107000"/>
                </a:lnSpc>
                <a:spcBef>
                  <a:spcPts val="0"/>
                </a:spcBef>
                <a:spcAft>
                  <a:spcPts val="800"/>
                </a:spcAft>
              </a:pPr>
              <a:r>
                <a:rPr lang="en-US" sz="1200" b="1" kern="100">
                  <a:solidFill>
                    <a:schemeClr val="accent1"/>
                  </a:solidFill>
                  <a:effectLst/>
                  <a:ea typeface="Calibri" panose="020F0502020204030204" pitchFamily="34" charset="0"/>
                  <a:cs typeface="Times New Roman" panose="02020603050405020304" pitchFamily="18" charset="0"/>
                </a:rPr>
                <a:t>Activity: </a:t>
              </a:r>
              <a:r>
                <a:rPr lang="en-US" sz="1200" b="1" kern="100">
                  <a:solidFill>
                    <a:schemeClr val="accent1"/>
                  </a:solidFill>
                  <a:ea typeface="Calibri" panose="020F0502020204030204" pitchFamily="34" charset="0"/>
                  <a:cs typeface="Times New Roman" panose="02020603050405020304" pitchFamily="18" charset="0"/>
                </a:rPr>
                <a:t>Add your current state IT service categories and knowledge categories</a:t>
              </a:r>
              <a:endParaRPr lang="en-US" sz="1200" b="1" kern="100">
                <a:solidFill>
                  <a:schemeClr val="accent1"/>
                </a:solidFill>
                <a:effectLst/>
                <a:ea typeface="Calibri" panose="020F0502020204030204" pitchFamily="34" charset="0"/>
                <a:cs typeface="Times New Roman" panose="02020603050405020304" pitchFamily="18" charset="0"/>
              </a:endParaRPr>
            </a:p>
          </p:txBody>
        </p:sp>
        <p:pic>
          <p:nvPicPr>
            <p:cNvPr id="5" name="Graphic 4" descr="Lightbulb and gear outline">
              <a:extLst>
                <a:ext uri="{FF2B5EF4-FFF2-40B4-BE49-F238E27FC236}">
                  <a16:creationId xmlns:a16="http://schemas.microsoft.com/office/drawing/2014/main" id="{E63A59DC-C2E2-5D5B-387F-C022A3A7E8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748065" y="1077329"/>
              <a:ext cx="407560" cy="393379"/>
            </a:xfrm>
            <a:prstGeom prst="rect">
              <a:avLst/>
            </a:prstGeom>
          </p:spPr>
        </p:pic>
        <p:sp>
          <p:nvSpPr>
            <p:cNvPr id="6" name="Rectangle 5">
              <a:extLst>
                <a:ext uri="{FF2B5EF4-FFF2-40B4-BE49-F238E27FC236}">
                  <a16:creationId xmlns:a16="http://schemas.microsoft.com/office/drawing/2014/main" id="{FC9A2286-AED4-14C4-CFD4-59459FF90E5E}"/>
                </a:ext>
              </a:extLst>
            </p:cNvPr>
            <p:cNvSpPr/>
            <p:nvPr/>
          </p:nvSpPr>
          <p:spPr>
            <a:xfrm>
              <a:off x="-1860563" y="1077328"/>
              <a:ext cx="10322527" cy="408113"/>
            </a:xfrm>
            <a:prstGeom prst="rect">
              <a:avLst/>
            </a:prstGeom>
            <a:noFill/>
            <a:ln>
              <a:solidFill>
                <a:schemeClr val="accent1"/>
              </a:solidFill>
              <a:prstDash val="dash"/>
              <a:extLst>
                <a:ext uri="{C807C97D-BFC1-408E-A445-0C87EB9F89A2}">
                  <ask:lineSketchStyleProps xmlns:ask="http://schemas.microsoft.com/office/drawing/2018/sketchyshapes" sd="198946862">
                    <a:custGeom>
                      <a:avLst/>
                      <a:gdLst>
                        <a:gd name="connsiteX0" fmla="*/ 0 w 10799545"/>
                        <a:gd name="connsiteY0" fmla="*/ 0 h 369948"/>
                        <a:gd name="connsiteX1" fmla="*/ 491979 w 10799545"/>
                        <a:gd name="connsiteY1" fmla="*/ 0 h 369948"/>
                        <a:gd name="connsiteX2" fmla="*/ 983959 w 10799545"/>
                        <a:gd name="connsiteY2" fmla="*/ 0 h 369948"/>
                        <a:gd name="connsiteX3" fmla="*/ 1475938 w 10799545"/>
                        <a:gd name="connsiteY3" fmla="*/ 0 h 369948"/>
                        <a:gd name="connsiteX4" fmla="*/ 2291903 w 10799545"/>
                        <a:gd name="connsiteY4" fmla="*/ 0 h 369948"/>
                        <a:gd name="connsiteX5" fmla="*/ 2675887 w 10799545"/>
                        <a:gd name="connsiteY5" fmla="*/ 0 h 369948"/>
                        <a:gd name="connsiteX6" fmla="*/ 3491853 w 10799545"/>
                        <a:gd name="connsiteY6" fmla="*/ 0 h 369948"/>
                        <a:gd name="connsiteX7" fmla="*/ 4307819 w 10799545"/>
                        <a:gd name="connsiteY7" fmla="*/ 0 h 369948"/>
                        <a:gd name="connsiteX8" fmla="*/ 5015789 w 10799545"/>
                        <a:gd name="connsiteY8" fmla="*/ 0 h 369948"/>
                        <a:gd name="connsiteX9" fmla="*/ 5507768 w 10799545"/>
                        <a:gd name="connsiteY9" fmla="*/ 0 h 369948"/>
                        <a:gd name="connsiteX10" fmla="*/ 6323734 w 10799545"/>
                        <a:gd name="connsiteY10" fmla="*/ 0 h 369948"/>
                        <a:gd name="connsiteX11" fmla="*/ 6815713 w 10799545"/>
                        <a:gd name="connsiteY11" fmla="*/ 0 h 369948"/>
                        <a:gd name="connsiteX12" fmla="*/ 7631678 w 10799545"/>
                        <a:gd name="connsiteY12" fmla="*/ 0 h 369948"/>
                        <a:gd name="connsiteX13" fmla="*/ 8231653 w 10799545"/>
                        <a:gd name="connsiteY13" fmla="*/ 0 h 369948"/>
                        <a:gd name="connsiteX14" fmla="*/ 8723632 w 10799545"/>
                        <a:gd name="connsiteY14" fmla="*/ 0 h 369948"/>
                        <a:gd name="connsiteX15" fmla="*/ 9323607 w 10799545"/>
                        <a:gd name="connsiteY15" fmla="*/ 0 h 369948"/>
                        <a:gd name="connsiteX16" fmla="*/ 9599596 w 10799545"/>
                        <a:gd name="connsiteY16" fmla="*/ 0 h 369948"/>
                        <a:gd name="connsiteX17" fmla="*/ 9875584 w 10799545"/>
                        <a:gd name="connsiteY17" fmla="*/ 0 h 369948"/>
                        <a:gd name="connsiteX18" fmla="*/ 10799545 w 10799545"/>
                        <a:gd name="connsiteY18" fmla="*/ 0 h 369948"/>
                        <a:gd name="connsiteX19" fmla="*/ 10799545 w 10799545"/>
                        <a:gd name="connsiteY19" fmla="*/ 369948 h 369948"/>
                        <a:gd name="connsiteX20" fmla="*/ 10523557 w 10799545"/>
                        <a:gd name="connsiteY20" fmla="*/ 369948 h 369948"/>
                        <a:gd name="connsiteX21" fmla="*/ 9815586 w 10799545"/>
                        <a:gd name="connsiteY21" fmla="*/ 369948 h 369948"/>
                        <a:gd name="connsiteX22" fmla="*/ 8999621 w 10799545"/>
                        <a:gd name="connsiteY22" fmla="*/ 369948 h 369948"/>
                        <a:gd name="connsiteX23" fmla="*/ 8615637 w 10799545"/>
                        <a:gd name="connsiteY23" fmla="*/ 369948 h 369948"/>
                        <a:gd name="connsiteX24" fmla="*/ 8231653 w 10799545"/>
                        <a:gd name="connsiteY24" fmla="*/ 369948 h 369948"/>
                        <a:gd name="connsiteX25" fmla="*/ 7739674 w 10799545"/>
                        <a:gd name="connsiteY25" fmla="*/ 369948 h 369948"/>
                        <a:gd name="connsiteX26" fmla="*/ 7139699 w 10799545"/>
                        <a:gd name="connsiteY26" fmla="*/ 369948 h 369948"/>
                        <a:gd name="connsiteX27" fmla="*/ 6755715 w 10799545"/>
                        <a:gd name="connsiteY27" fmla="*/ 369948 h 369948"/>
                        <a:gd name="connsiteX28" fmla="*/ 6047745 w 10799545"/>
                        <a:gd name="connsiteY28" fmla="*/ 369948 h 369948"/>
                        <a:gd name="connsiteX29" fmla="*/ 5771757 w 10799545"/>
                        <a:gd name="connsiteY29" fmla="*/ 369948 h 369948"/>
                        <a:gd name="connsiteX30" fmla="*/ 5387773 w 10799545"/>
                        <a:gd name="connsiteY30" fmla="*/ 369948 h 369948"/>
                        <a:gd name="connsiteX31" fmla="*/ 4895794 w 10799545"/>
                        <a:gd name="connsiteY31" fmla="*/ 369948 h 369948"/>
                        <a:gd name="connsiteX32" fmla="*/ 4511810 w 10799545"/>
                        <a:gd name="connsiteY32" fmla="*/ 369948 h 369948"/>
                        <a:gd name="connsiteX33" fmla="*/ 4019831 w 10799545"/>
                        <a:gd name="connsiteY33" fmla="*/ 369948 h 369948"/>
                        <a:gd name="connsiteX34" fmla="*/ 3635847 w 10799545"/>
                        <a:gd name="connsiteY34" fmla="*/ 369948 h 369948"/>
                        <a:gd name="connsiteX35" fmla="*/ 3035872 w 10799545"/>
                        <a:gd name="connsiteY35" fmla="*/ 369948 h 369948"/>
                        <a:gd name="connsiteX36" fmla="*/ 2759884 w 10799545"/>
                        <a:gd name="connsiteY36" fmla="*/ 369948 h 369948"/>
                        <a:gd name="connsiteX37" fmla="*/ 2483895 w 10799545"/>
                        <a:gd name="connsiteY37" fmla="*/ 369948 h 369948"/>
                        <a:gd name="connsiteX38" fmla="*/ 1775925 w 10799545"/>
                        <a:gd name="connsiteY38" fmla="*/ 369948 h 369948"/>
                        <a:gd name="connsiteX39" fmla="*/ 1391941 w 10799545"/>
                        <a:gd name="connsiteY39" fmla="*/ 369948 h 369948"/>
                        <a:gd name="connsiteX40" fmla="*/ 1007958 w 10799545"/>
                        <a:gd name="connsiteY40" fmla="*/ 369948 h 369948"/>
                        <a:gd name="connsiteX41" fmla="*/ 515978 w 10799545"/>
                        <a:gd name="connsiteY41" fmla="*/ 369948 h 369948"/>
                        <a:gd name="connsiteX42" fmla="*/ 0 w 10799545"/>
                        <a:gd name="connsiteY42" fmla="*/ 369948 h 369948"/>
                        <a:gd name="connsiteX43" fmla="*/ 0 w 10799545"/>
                        <a:gd name="connsiteY43" fmla="*/ 0 h 36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799545" h="369948" extrusionOk="0">
                          <a:moveTo>
                            <a:pt x="0" y="0"/>
                          </a:moveTo>
                          <a:cubicBezTo>
                            <a:pt x="110182" y="-27859"/>
                            <a:pt x="272700" y="11685"/>
                            <a:pt x="491979" y="0"/>
                          </a:cubicBezTo>
                          <a:cubicBezTo>
                            <a:pt x="711258" y="-11685"/>
                            <a:pt x="806457" y="40908"/>
                            <a:pt x="983959" y="0"/>
                          </a:cubicBezTo>
                          <a:cubicBezTo>
                            <a:pt x="1161461" y="-40908"/>
                            <a:pt x="1319458" y="4896"/>
                            <a:pt x="1475938" y="0"/>
                          </a:cubicBezTo>
                          <a:cubicBezTo>
                            <a:pt x="1632418" y="-4896"/>
                            <a:pt x="2087243" y="80249"/>
                            <a:pt x="2291903" y="0"/>
                          </a:cubicBezTo>
                          <a:cubicBezTo>
                            <a:pt x="2496564" y="-80249"/>
                            <a:pt x="2518697" y="41354"/>
                            <a:pt x="2675887" y="0"/>
                          </a:cubicBezTo>
                          <a:cubicBezTo>
                            <a:pt x="2833077" y="-41354"/>
                            <a:pt x="3285940" y="41712"/>
                            <a:pt x="3491853" y="0"/>
                          </a:cubicBezTo>
                          <a:cubicBezTo>
                            <a:pt x="3697766" y="-41712"/>
                            <a:pt x="3916411" y="66829"/>
                            <a:pt x="4307819" y="0"/>
                          </a:cubicBezTo>
                          <a:cubicBezTo>
                            <a:pt x="4699227" y="-66829"/>
                            <a:pt x="4811100" y="78101"/>
                            <a:pt x="5015789" y="0"/>
                          </a:cubicBezTo>
                          <a:cubicBezTo>
                            <a:pt x="5220478" y="-78101"/>
                            <a:pt x="5298895" y="538"/>
                            <a:pt x="5507768" y="0"/>
                          </a:cubicBezTo>
                          <a:cubicBezTo>
                            <a:pt x="5716641" y="-538"/>
                            <a:pt x="5965367" y="86909"/>
                            <a:pt x="6323734" y="0"/>
                          </a:cubicBezTo>
                          <a:cubicBezTo>
                            <a:pt x="6682101" y="-86909"/>
                            <a:pt x="6581642" y="4083"/>
                            <a:pt x="6815713" y="0"/>
                          </a:cubicBezTo>
                          <a:cubicBezTo>
                            <a:pt x="7049784" y="-4083"/>
                            <a:pt x="7225543" y="46449"/>
                            <a:pt x="7631678" y="0"/>
                          </a:cubicBezTo>
                          <a:cubicBezTo>
                            <a:pt x="8037814" y="-46449"/>
                            <a:pt x="8070248" y="56627"/>
                            <a:pt x="8231653" y="0"/>
                          </a:cubicBezTo>
                          <a:cubicBezTo>
                            <a:pt x="8393058" y="-56627"/>
                            <a:pt x="8525741" y="46240"/>
                            <a:pt x="8723632" y="0"/>
                          </a:cubicBezTo>
                          <a:cubicBezTo>
                            <a:pt x="8921523" y="-46240"/>
                            <a:pt x="9075697" y="34451"/>
                            <a:pt x="9323607" y="0"/>
                          </a:cubicBezTo>
                          <a:cubicBezTo>
                            <a:pt x="9571518" y="-34451"/>
                            <a:pt x="9511129" y="27897"/>
                            <a:pt x="9599596" y="0"/>
                          </a:cubicBezTo>
                          <a:cubicBezTo>
                            <a:pt x="9688063" y="-27897"/>
                            <a:pt x="9751759" y="4111"/>
                            <a:pt x="9875584" y="0"/>
                          </a:cubicBezTo>
                          <a:cubicBezTo>
                            <a:pt x="9999409" y="-4111"/>
                            <a:pt x="10577292" y="52220"/>
                            <a:pt x="10799545" y="0"/>
                          </a:cubicBezTo>
                          <a:cubicBezTo>
                            <a:pt x="10828869" y="162855"/>
                            <a:pt x="10783804" y="232421"/>
                            <a:pt x="10799545" y="369948"/>
                          </a:cubicBezTo>
                          <a:cubicBezTo>
                            <a:pt x="10686925" y="401111"/>
                            <a:pt x="10652736" y="351080"/>
                            <a:pt x="10523557" y="369948"/>
                          </a:cubicBezTo>
                          <a:cubicBezTo>
                            <a:pt x="10394378" y="388816"/>
                            <a:pt x="10144597" y="328696"/>
                            <a:pt x="9815586" y="369948"/>
                          </a:cubicBezTo>
                          <a:cubicBezTo>
                            <a:pt x="9486575" y="411200"/>
                            <a:pt x="9334370" y="313756"/>
                            <a:pt x="8999621" y="369948"/>
                          </a:cubicBezTo>
                          <a:cubicBezTo>
                            <a:pt x="8664873" y="426140"/>
                            <a:pt x="8796793" y="341563"/>
                            <a:pt x="8615637" y="369948"/>
                          </a:cubicBezTo>
                          <a:cubicBezTo>
                            <a:pt x="8434481" y="398333"/>
                            <a:pt x="8358549" y="329583"/>
                            <a:pt x="8231653" y="369948"/>
                          </a:cubicBezTo>
                          <a:cubicBezTo>
                            <a:pt x="8104757" y="410313"/>
                            <a:pt x="7848995" y="333214"/>
                            <a:pt x="7739674" y="369948"/>
                          </a:cubicBezTo>
                          <a:cubicBezTo>
                            <a:pt x="7630353" y="406682"/>
                            <a:pt x="7266252" y="307368"/>
                            <a:pt x="7139699" y="369948"/>
                          </a:cubicBezTo>
                          <a:cubicBezTo>
                            <a:pt x="7013146" y="432528"/>
                            <a:pt x="6946919" y="344197"/>
                            <a:pt x="6755715" y="369948"/>
                          </a:cubicBezTo>
                          <a:cubicBezTo>
                            <a:pt x="6564511" y="395699"/>
                            <a:pt x="6273194" y="294169"/>
                            <a:pt x="6047745" y="369948"/>
                          </a:cubicBezTo>
                          <a:cubicBezTo>
                            <a:pt x="5822296" y="445727"/>
                            <a:pt x="5888515" y="345849"/>
                            <a:pt x="5771757" y="369948"/>
                          </a:cubicBezTo>
                          <a:cubicBezTo>
                            <a:pt x="5654999" y="394047"/>
                            <a:pt x="5482826" y="342414"/>
                            <a:pt x="5387773" y="369948"/>
                          </a:cubicBezTo>
                          <a:cubicBezTo>
                            <a:pt x="5292720" y="397482"/>
                            <a:pt x="5126546" y="352416"/>
                            <a:pt x="4895794" y="369948"/>
                          </a:cubicBezTo>
                          <a:cubicBezTo>
                            <a:pt x="4665042" y="387480"/>
                            <a:pt x="4659006" y="361218"/>
                            <a:pt x="4511810" y="369948"/>
                          </a:cubicBezTo>
                          <a:cubicBezTo>
                            <a:pt x="4364614" y="378678"/>
                            <a:pt x="4259360" y="333799"/>
                            <a:pt x="4019831" y="369948"/>
                          </a:cubicBezTo>
                          <a:cubicBezTo>
                            <a:pt x="3780302" y="406097"/>
                            <a:pt x="3727978" y="352992"/>
                            <a:pt x="3635847" y="369948"/>
                          </a:cubicBezTo>
                          <a:cubicBezTo>
                            <a:pt x="3543716" y="386904"/>
                            <a:pt x="3187685" y="320398"/>
                            <a:pt x="3035872" y="369948"/>
                          </a:cubicBezTo>
                          <a:cubicBezTo>
                            <a:pt x="2884059" y="419498"/>
                            <a:pt x="2845081" y="343455"/>
                            <a:pt x="2759884" y="369948"/>
                          </a:cubicBezTo>
                          <a:cubicBezTo>
                            <a:pt x="2674687" y="396441"/>
                            <a:pt x="2554624" y="350436"/>
                            <a:pt x="2483895" y="369948"/>
                          </a:cubicBezTo>
                          <a:cubicBezTo>
                            <a:pt x="2413166" y="389460"/>
                            <a:pt x="2012603" y="298361"/>
                            <a:pt x="1775925" y="369948"/>
                          </a:cubicBezTo>
                          <a:cubicBezTo>
                            <a:pt x="1539247" y="441535"/>
                            <a:pt x="1472336" y="344904"/>
                            <a:pt x="1391941" y="369948"/>
                          </a:cubicBezTo>
                          <a:cubicBezTo>
                            <a:pt x="1311546" y="394992"/>
                            <a:pt x="1088834" y="357217"/>
                            <a:pt x="1007958" y="369948"/>
                          </a:cubicBezTo>
                          <a:cubicBezTo>
                            <a:pt x="927082" y="382679"/>
                            <a:pt x="739865" y="329217"/>
                            <a:pt x="515978" y="369948"/>
                          </a:cubicBezTo>
                          <a:cubicBezTo>
                            <a:pt x="292091" y="410679"/>
                            <a:pt x="128653" y="342809"/>
                            <a:pt x="0" y="369948"/>
                          </a:cubicBezTo>
                          <a:cubicBezTo>
                            <a:pt x="-6988" y="257271"/>
                            <a:pt x="23942" y="13647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err="1">
                <a:solidFill>
                  <a:schemeClr val="bg1"/>
                </a:solidFill>
              </a:endParaRPr>
            </a:p>
          </p:txBody>
        </p:sp>
      </p:grpSp>
      <p:graphicFrame>
        <p:nvGraphicFramePr>
          <p:cNvPr id="7" name="Table 6">
            <a:extLst>
              <a:ext uri="{FF2B5EF4-FFF2-40B4-BE49-F238E27FC236}">
                <a16:creationId xmlns:a16="http://schemas.microsoft.com/office/drawing/2014/main" id="{B2390612-9527-2887-27F7-763635FBEE83}"/>
              </a:ext>
            </a:extLst>
          </p:cNvPr>
          <p:cNvGraphicFramePr>
            <a:graphicFrameLocks noGrp="1"/>
          </p:cNvGraphicFramePr>
          <p:nvPr/>
        </p:nvGraphicFramePr>
        <p:xfrm>
          <a:off x="7610333" y="153296"/>
          <a:ext cx="4493683" cy="1066800"/>
        </p:xfrm>
        <a:graphic>
          <a:graphicData uri="http://schemas.openxmlformats.org/drawingml/2006/table">
            <a:tbl>
              <a:tblPr>
                <a:tableStyleId>{793D81CF-94F2-401A-BA57-92F5A7B2D0C5}</a:tableStyleId>
              </a:tblPr>
              <a:tblGrid>
                <a:gridCol w="600195">
                  <a:extLst>
                    <a:ext uri="{9D8B030D-6E8A-4147-A177-3AD203B41FA5}">
                      <a16:colId xmlns:a16="http://schemas.microsoft.com/office/drawing/2014/main" val="2458273175"/>
                    </a:ext>
                  </a:extLst>
                </a:gridCol>
                <a:gridCol w="3893488">
                  <a:extLst>
                    <a:ext uri="{9D8B030D-6E8A-4147-A177-3AD203B41FA5}">
                      <a16:colId xmlns:a16="http://schemas.microsoft.com/office/drawing/2014/main" val="3625620832"/>
                    </a:ext>
                  </a:extLst>
                </a:gridCol>
              </a:tblGrid>
              <a:tr h="209039">
                <a:tc>
                  <a:txBody>
                    <a:bodyPr/>
                    <a:lstStyle/>
                    <a:p>
                      <a:r>
                        <a:rPr lang="en-US" sz="800"/>
                        <a:t>Keep</a:t>
                      </a:r>
                    </a:p>
                  </a:txBody>
                  <a:tcPr>
                    <a:solidFill>
                      <a:schemeClr val="accent4">
                        <a:lumMod val="20000"/>
                        <a:lumOff val="80000"/>
                      </a:schemeClr>
                    </a:solidFill>
                  </a:tcPr>
                </a:tc>
                <a:tc>
                  <a:txBody>
                    <a:bodyPr/>
                    <a:lstStyle/>
                    <a:p>
                      <a:r>
                        <a:rPr lang="en-US" sz="800"/>
                        <a:t>Data shows that employees use this topic regularly</a:t>
                      </a:r>
                    </a:p>
                  </a:txBody>
                  <a:tcPr/>
                </a:tc>
                <a:extLst>
                  <a:ext uri="{0D108BD9-81ED-4DB2-BD59-A6C34878D82A}">
                    <a16:rowId xmlns:a16="http://schemas.microsoft.com/office/drawing/2014/main" val="1650948685"/>
                  </a:ext>
                </a:extLst>
              </a:tr>
              <a:tr h="209039">
                <a:tc>
                  <a:txBody>
                    <a:bodyPr/>
                    <a:lstStyle/>
                    <a:p>
                      <a:r>
                        <a:rPr lang="en-US" sz="800"/>
                        <a:t>Remove </a:t>
                      </a:r>
                    </a:p>
                  </a:txBody>
                  <a:tcPr>
                    <a:solidFill>
                      <a:schemeClr val="bg2">
                        <a:lumMod val="90000"/>
                      </a:schemeClr>
                    </a:solidFill>
                  </a:tcPr>
                </a:tc>
                <a:tc>
                  <a:txBody>
                    <a:bodyPr/>
                    <a:lstStyle/>
                    <a:p>
                      <a:r>
                        <a:rPr lang="en-US" sz="800"/>
                        <a:t>Data shows employees do not use this topic regularly</a:t>
                      </a:r>
                    </a:p>
                  </a:txBody>
                  <a:tcPr/>
                </a:tc>
                <a:extLst>
                  <a:ext uri="{0D108BD9-81ED-4DB2-BD59-A6C34878D82A}">
                    <a16:rowId xmlns:a16="http://schemas.microsoft.com/office/drawing/2014/main" val="3383297751"/>
                  </a:ext>
                </a:extLst>
              </a:tr>
              <a:tr h="209039">
                <a:tc>
                  <a:txBody>
                    <a:bodyPr/>
                    <a:lstStyle/>
                    <a:p>
                      <a:r>
                        <a:rPr lang="en-US" sz="800"/>
                        <a:t>TBD</a:t>
                      </a:r>
                    </a:p>
                  </a:txBody>
                  <a:tcPr>
                    <a:solidFill>
                      <a:schemeClr val="accent5">
                        <a:lumMod val="20000"/>
                        <a:lumOff val="80000"/>
                      </a:schemeClr>
                    </a:solidFill>
                  </a:tcPr>
                </a:tc>
                <a:tc>
                  <a:txBody>
                    <a:bodyPr/>
                    <a:lstStyle/>
                    <a:p>
                      <a:r>
                        <a:rPr lang="en-US" sz="800"/>
                        <a:t>More data is needed to make a decision </a:t>
                      </a:r>
                    </a:p>
                  </a:txBody>
                  <a:tcPr/>
                </a:tc>
                <a:extLst>
                  <a:ext uri="{0D108BD9-81ED-4DB2-BD59-A6C34878D82A}">
                    <a16:rowId xmlns:a16="http://schemas.microsoft.com/office/drawing/2014/main" val="488203322"/>
                  </a:ext>
                </a:extLst>
              </a:tr>
              <a:tr h="209039">
                <a:tc>
                  <a:txBody>
                    <a:bodyPr/>
                    <a:lstStyle/>
                    <a:p>
                      <a:r>
                        <a:rPr lang="en-US" sz="80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a:t>indicates category contains other category(</a:t>
                      </a:r>
                      <a:r>
                        <a:rPr lang="en-US" sz="800" err="1"/>
                        <a:t>ies</a:t>
                      </a:r>
                      <a:r>
                        <a:rPr lang="en-US" sz="800"/>
                        <a:t>)</a:t>
                      </a:r>
                    </a:p>
                  </a:txBody>
                  <a:tcPr/>
                </a:tc>
                <a:extLst>
                  <a:ext uri="{0D108BD9-81ED-4DB2-BD59-A6C34878D82A}">
                    <a16:rowId xmlns:a16="http://schemas.microsoft.com/office/drawing/2014/main" val="783190751"/>
                  </a:ext>
                </a:extLst>
              </a:tr>
              <a:tr h="209039">
                <a:tc>
                  <a:txBody>
                    <a:bodyPr/>
                    <a:lstStyle/>
                    <a:p>
                      <a:r>
                        <a:rPr lang="en-US" sz="800"/>
                        <a:t>#</a:t>
                      </a:r>
                    </a:p>
                  </a:txBody>
                  <a:tcPr/>
                </a:tc>
                <a:tc>
                  <a:txBody>
                    <a:bodyPr/>
                    <a:lstStyle/>
                    <a:p>
                      <a:r>
                        <a:rPr lang="en-US" sz="800"/>
                        <a:t>represents active/published items in that catalog/category and knowledge base</a:t>
                      </a:r>
                    </a:p>
                  </a:txBody>
                  <a:tcPr/>
                </a:tc>
                <a:extLst>
                  <a:ext uri="{0D108BD9-81ED-4DB2-BD59-A6C34878D82A}">
                    <a16:rowId xmlns:a16="http://schemas.microsoft.com/office/drawing/2014/main" val="655999804"/>
                  </a:ext>
                </a:extLst>
              </a:tr>
            </a:tbl>
          </a:graphicData>
        </a:graphic>
      </p:graphicFrame>
      <p:graphicFrame>
        <p:nvGraphicFramePr>
          <p:cNvPr id="8" name="Table 7">
            <a:extLst>
              <a:ext uri="{FF2B5EF4-FFF2-40B4-BE49-F238E27FC236}">
                <a16:creationId xmlns:a16="http://schemas.microsoft.com/office/drawing/2014/main" id="{3FA9B31B-129E-F390-F888-EE92FF6FDCA5}"/>
              </a:ext>
            </a:extLst>
          </p:cNvPr>
          <p:cNvGraphicFramePr>
            <a:graphicFrameLocks noGrp="1"/>
          </p:cNvGraphicFramePr>
          <p:nvPr/>
        </p:nvGraphicFramePr>
        <p:xfrm>
          <a:off x="710142" y="1613467"/>
          <a:ext cx="5172101" cy="4238912"/>
        </p:xfrm>
        <a:graphic>
          <a:graphicData uri="http://schemas.openxmlformats.org/drawingml/2006/table">
            <a:tbl>
              <a:tblPr firstRow="1" bandRow="1">
                <a:tableStyleId>{5C22544A-7EE6-4342-B048-85BDC9FD1C3A}</a:tableStyleId>
              </a:tblPr>
              <a:tblGrid>
                <a:gridCol w="2619401">
                  <a:extLst>
                    <a:ext uri="{9D8B030D-6E8A-4147-A177-3AD203B41FA5}">
                      <a16:colId xmlns:a16="http://schemas.microsoft.com/office/drawing/2014/main" val="1385735573"/>
                    </a:ext>
                  </a:extLst>
                </a:gridCol>
                <a:gridCol w="2552700">
                  <a:extLst>
                    <a:ext uri="{9D8B030D-6E8A-4147-A177-3AD203B41FA5}">
                      <a16:colId xmlns:a16="http://schemas.microsoft.com/office/drawing/2014/main" val="1827838937"/>
                    </a:ext>
                  </a:extLst>
                </a:gridCol>
              </a:tblGrid>
              <a:tr h="249692">
                <a:tc gridSpan="2">
                  <a:txBody>
                    <a:bodyPr/>
                    <a:lstStyle/>
                    <a:p>
                      <a:pPr algn="ctr"/>
                      <a:r>
                        <a:rPr lang="en-US" sz="1000">
                          <a:solidFill>
                            <a:schemeClr val="bg1"/>
                          </a:solidFill>
                        </a:rPr>
                        <a:t>Current IT Service Categories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Arial"/>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166508566"/>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916191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0265460"/>
                  </a:ext>
                </a:extLst>
              </a:tr>
              <a:tr h="183437">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445118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7829431"/>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995448"/>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793342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5761650"/>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9796322"/>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8634389"/>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1957590"/>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0508975"/>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4627305"/>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905696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91431290"/>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584582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3590797"/>
                  </a:ext>
                </a:extLst>
              </a:tr>
            </a:tbl>
          </a:graphicData>
        </a:graphic>
      </p:graphicFrame>
      <p:graphicFrame>
        <p:nvGraphicFramePr>
          <p:cNvPr id="9" name="Table 8">
            <a:extLst>
              <a:ext uri="{FF2B5EF4-FFF2-40B4-BE49-F238E27FC236}">
                <a16:creationId xmlns:a16="http://schemas.microsoft.com/office/drawing/2014/main" id="{B7F0B8F9-E5B9-8F5E-95C3-6AD5122095B5}"/>
              </a:ext>
            </a:extLst>
          </p:cNvPr>
          <p:cNvGraphicFramePr>
            <a:graphicFrameLocks noGrp="1"/>
          </p:cNvGraphicFramePr>
          <p:nvPr/>
        </p:nvGraphicFramePr>
        <p:xfrm>
          <a:off x="6309759" y="1613467"/>
          <a:ext cx="5172101" cy="4238912"/>
        </p:xfrm>
        <a:graphic>
          <a:graphicData uri="http://schemas.openxmlformats.org/drawingml/2006/table">
            <a:tbl>
              <a:tblPr firstRow="1" bandRow="1">
                <a:tableStyleId>{5C22544A-7EE6-4342-B048-85BDC9FD1C3A}</a:tableStyleId>
              </a:tblPr>
              <a:tblGrid>
                <a:gridCol w="2619401">
                  <a:extLst>
                    <a:ext uri="{9D8B030D-6E8A-4147-A177-3AD203B41FA5}">
                      <a16:colId xmlns:a16="http://schemas.microsoft.com/office/drawing/2014/main" val="1385735573"/>
                    </a:ext>
                  </a:extLst>
                </a:gridCol>
                <a:gridCol w="2552700">
                  <a:extLst>
                    <a:ext uri="{9D8B030D-6E8A-4147-A177-3AD203B41FA5}">
                      <a16:colId xmlns:a16="http://schemas.microsoft.com/office/drawing/2014/main" val="1827838937"/>
                    </a:ext>
                  </a:extLst>
                </a:gridCol>
              </a:tblGrid>
              <a:tr h="249692">
                <a:tc gridSpan="2">
                  <a:txBody>
                    <a:bodyPr/>
                    <a:lstStyle/>
                    <a:p>
                      <a:pPr algn="ctr"/>
                      <a:r>
                        <a:rPr lang="en-US" sz="1000">
                          <a:solidFill>
                            <a:schemeClr val="bg1"/>
                          </a:solidFill>
                        </a:rPr>
                        <a:t>Current IT Knowledge Categories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Arial"/>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166508566"/>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916191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0265460"/>
                  </a:ext>
                </a:extLst>
              </a:tr>
              <a:tr h="183437">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445118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7829431"/>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995448"/>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793342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5761650"/>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9796322"/>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8634389"/>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1957590"/>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0508975"/>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4627305"/>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905696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91431290"/>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584582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3590797"/>
                  </a:ext>
                </a:extLst>
              </a:tr>
            </a:tbl>
          </a:graphicData>
        </a:graphic>
      </p:graphicFrame>
      <p:sp>
        <p:nvSpPr>
          <p:cNvPr id="10" name="Rectangle 9">
            <a:extLst>
              <a:ext uri="{FF2B5EF4-FFF2-40B4-BE49-F238E27FC236}">
                <a16:creationId xmlns:a16="http://schemas.microsoft.com/office/drawing/2014/main" id="{49DB1DE3-ABC9-FA18-D3BD-1DD2061D87F6}"/>
              </a:ext>
            </a:extLst>
          </p:cNvPr>
          <p:cNvSpPr/>
          <p:nvPr/>
        </p:nvSpPr>
        <p:spPr>
          <a:xfrm>
            <a:off x="178486" y="5796612"/>
            <a:ext cx="11636375" cy="1011609"/>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b="1" dirty="0">
                <a:solidFill>
                  <a:schemeClr val="tx2"/>
                </a:solidFill>
              </a:rPr>
              <a:t>Send as part of pre-workshop data request // workshop pre-read. Ask client to complete this slide with relevant IT data.  Include client’s updated slide in the workshop presentation.</a:t>
            </a:r>
          </a:p>
        </p:txBody>
      </p:sp>
    </p:spTree>
    <p:extLst>
      <p:ext uri="{BB962C8B-B14F-4D97-AF65-F5344CB8AC3E}">
        <p14:creationId xmlns:p14="http://schemas.microsoft.com/office/powerpoint/2010/main" val="336981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CCD6CD-AEC9-9939-6361-1FC5EA9BE83A}"/>
              </a:ext>
            </a:extLst>
          </p:cNvPr>
          <p:cNvSpPr>
            <a:spLocks noGrp="1"/>
          </p:cNvSpPr>
          <p:nvPr>
            <p:ph type="title"/>
          </p:nvPr>
        </p:nvSpPr>
        <p:spPr/>
        <p:txBody>
          <a:bodyPr/>
          <a:lstStyle/>
          <a:p>
            <a:r>
              <a:rPr lang="en-US" dirty="0"/>
              <a:t>Taxonomy Exercise</a:t>
            </a:r>
          </a:p>
        </p:txBody>
      </p:sp>
      <p:graphicFrame>
        <p:nvGraphicFramePr>
          <p:cNvPr id="19" name="Table 10">
            <a:extLst>
              <a:ext uri="{FF2B5EF4-FFF2-40B4-BE49-F238E27FC236}">
                <a16:creationId xmlns:a16="http://schemas.microsoft.com/office/drawing/2014/main" id="{7D0CF9E2-E965-FBBB-4AE9-D873698024C5}"/>
              </a:ext>
            </a:extLst>
          </p:cNvPr>
          <p:cNvGraphicFramePr>
            <a:graphicFrameLocks noGrp="1"/>
          </p:cNvGraphicFramePr>
          <p:nvPr>
            <p:extLst>
              <p:ext uri="{D42A27DB-BD31-4B8C-83A1-F6EECF244321}">
                <p14:modId xmlns:p14="http://schemas.microsoft.com/office/powerpoint/2010/main" val="880022027"/>
              </p:ext>
            </p:extLst>
          </p:nvPr>
        </p:nvGraphicFramePr>
        <p:xfrm>
          <a:off x="602259" y="1617326"/>
          <a:ext cx="5166798" cy="3901438"/>
        </p:xfrm>
        <a:graphic>
          <a:graphicData uri="http://schemas.openxmlformats.org/drawingml/2006/table">
            <a:tbl>
              <a:tblPr firstRow="1" bandRow="1">
                <a:tableStyleId>{5C22544A-7EE6-4342-B048-85BDC9FD1C3A}</a:tableStyleId>
              </a:tblPr>
              <a:tblGrid>
                <a:gridCol w="2583399">
                  <a:extLst>
                    <a:ext uri="{9D8B030D-6E8A-4147-A177-3AD203B41FA5}">
                      <a16:colId xmlns:a16="http://schemas.microsoft.com/office/drawing/2014/main" val="1385735573"/>
                    </a:ext>
                  </a:extLst>
                </a:gridCol>
                <a:gridCol w="2583399">
                  <a:extLst>
                    <a:ext uri="{9D8B030D-6E8A-4147-A177-3AD203B41FA5}">
                      <a16:colId xmlns:a16="http://schemas.microsoft.com/office/drawing/2014/main" val="1827838937"/>
                    </a:ext>
                  </a:extLst>
                </a:gridCol>
              </a:tblGrid>
              <a:tr h="249692">
                <a:tc>
                  <a:txBody>
                    <a:bodyPr/>
                    <a:lstStyle/>
                    <a:p>
                      <a:r>
                        <a:rPr lang="en-US" sz="1000">
                          <a:solidFill>
                            <a:schemeClr val="bg1"/>
                          </a:solidFill>
                        </a:rPr>
                        <a:t>Child topic 1</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B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a:ea typeface="+mn-ea"/>
                          <a:cs typeface="+mn-cs"/>
                        </a:rPr>
                        <a:t>Child topic 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B2"/>
                    </a:solidFill>
                  </a:tcPr>
                </a:tc>
                <a:extLst>
                  <a:ext uri="{0D108BD9-81ED-4DB2-BD59-A6C34878D82A}">
                    <a16:rowId xmlns:a16="http://schemas.microsoft.com/office/drawing/2014/main" val="2166508566"/>
                  </a:ext>
                </a:extLst>
              </a:tr>
              <a:tr h="249692">
                <a:tc>
                  <a:txBody>
                    <a:bodyPr/>
                    <a:lstStyle/>
                    <a:p>
                      <a:r>
                        <a:rPr lang="en-US" sz="1000"/>
                        <a:t>Me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9161917"/>
                  </a:ext>
                </a:extLst>
              </a:tr>
              <a:tr h="249692">
                <a:tc>
                  <a:txBody>
                    <a:bodyPr/>
                    <a:lstStyle/>
                    <a:p>
                      <a:r>
                        <a:rPr lang="en-US" sz="1000"/>
                        <a:t>Benefits &amp; Wellbeing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0265460"/>
                  </a:ext>
                </a:extLst>
              </a:tr>
              <a:tr h="405750">
                <a:tc>
                  <a:txBody>
                    <a:bodyPr/>
                    <a:lstStyle/>
                    <a:p>
                      <a:r>
                        <a:rPr lang="en-US" sz="1000"/>
                        <a:t>Recruiting, onboarding &amp; offboarding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4451187"/>
                  </a:ext>
                </a:extLst>
              </a:tr>
              <a:tr h="249692">
                <a:tc rowSpan="2">
                  <a:txBody>
                    <a:bodyPr/>
                    <a:lstStyle/>
                    <a:p>
                      <a:r>
                        <a:rPr lang="en-US" sz="1000"/>
                        <a:t>Career development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a:t>Transfer &amp; mobility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2387795"/>
                  </a:ext>
                </a:extLst>
              </a:tr>
              <a:tr h="249692">
                <a:tc vMerge="1">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a:t>Learning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3053515"/>
                  </a:ext>
                </a:extLst>
              </a:tr>
              <a:tr h="249692">
                <a:tc>
                  <a:txBody>
                    <a:bodyPr/>
                    <a:lstStyle/>
                    <a:p>
                      <a:r>
                        <a:rPr lang="en-US" sz="1000"/>
                        <a:t>Performance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a:t>Recognition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7829431"/>
                  </a:ext>
                </a:extLst>
              </a:tr>
              <a:tr h="249692">
                <a:tc>
                  <a:txBody>
                    <a:bodyPr/>
                    <a:lstStyle/>
                    <a:p>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995448"/>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7933427"/>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5761650"/>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9796322"/>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5075676"/>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8811499"/>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7147536"/>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1032275"/>
                  </a:ext>
                </a:extLst>
              </a:tr>
            </a:tbl>
          </a:graphicData>
        </a:graphic>
      </p:graphicFrame>
      <p:sp>
        <p:nvSpPr>
          <p:cNvPr id="26" name="Rectangle 25">
            <a:extLst>
              <a:ext uri="{FF2B5EF4-FFF2-40B4-BE49-F238E27FC236}">
                <a16:creationId xmlns:a16="http://schemas.microsoft.com/office/drawing/2014/main" id="{027DF8A0-A58D-E34D-AA49-43F55CF49A33}"/>
              </a:ext>
            </a:extLst>
          </p:cNvPr>
          <p:cNvSpPr/>
          <p:nvPr/>
        </p:nvSpPr>
        <p:spPr>
          <a:xfrm>
            <a:off x="602261" y="1247820"/>
            <a:ext cx="5166796" cy="369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r>
              <a:rPr lang="en-US" sz="1300" b="1" dirty="0">
                <a:solidFill>
                  <a:schemeClr val="bg1"/>
                </a:solidFill>
              </a:rPr>
              <a:t>Topic: Information Technology</a:t>
            </a:r>
          </a:p>
        </p:txBody>
      </p:sp>
      <p:graphicFrame>
        <p:nvGraphicFramePr>
          <p:cNvPr id="2" name="Table 10">
            <a:extLst>
              <a:ext uri="{FF2B5EF4-FFF2-40B4-BE49-F238E27FC236}">
                <a16:creationId xmlns:a16="http://schemas.microsoft.com/office/drawing/2014/main" id="{B1416DD0-23F2-DDE3-1C57-18C4B3A4136D}"/>
              </a:ext>
            </a:extLst>
          </p:cNvPr>
          <p:cNvGraphicFramePr>
            <a:graphicFrameLocks noGrp="1"/>
          </p:cNvGraphicFramePr>
          <p:nvPr>
            <p:extLst>
              <p:ext uri="{D42A27DB-BD31-4B8C-83A1-F6EECF244321}">
                <p14:modId xmlns:p14="http://schemas.microsoft.com/office/powerpoint/2010/main" val="4235879531"/>
              </p:ext>
            </p:extLst>
          </p:nvPr>
        </p:nvGraphicFramePr>
        <p:xfrm>
          <a:off x="6422941" y="1617327"/>
          <a:ext cx="5166798" cy="2344933"/>
        </p:xfrm>
        <a:graphic>
          <a:graphicData uri="http://schemas.openxmlformats.org/drawingml/2006/table">
            <a:tbl>
              <a:tblPr firstRow="1" bandRow="1">
                <a:tableStyleId>{5C22544A-7EE6-4342-B048-85BDC9FD1C3A}</a:tableStyleId>
              </a:tblPr>
              <a:tblGrid>
                <a:gridCol w="2583399">
                  <a:extLst>
                    <a:ext uri="{9D8B030D-6E8A-4147-A177-3AD203B41FA5}">
                      <a16:colId xmlns:a16="http://schemas.microsoft.com/office/drawing/2014/main" val="1385735573"/>
                    </a:ext>
                  </a:extLst>
                </a:gridCol>
                <a:gridCol w="2583399">
                  <a:extLst>
                    <a:ext uri="{9D8B030D-6E8A-4147-A177-3AD203B41FA5}">
                      <a16:colId xmlns:a16="http://schemas.microsoft.com/office/drawing/2014/main" val="1827838937"/>
                    </a:ext>
                  </a:extLst>
                </a:gridCol>
              </a:tblGrid>
              <a:tr h="347397">
                <a:tc>
                  <a:txBody>
                    <a:bodyPr/>
                    <a:lstStyle/>
                    <a:p>
                      <a:r>
                        <a:rPr lang="en-US" sz="1000">
                          <a:solidFill>
                            <a:schemeClr val="bg1"/>
                          </a:solidFill>
                        </a:rPr>
                        <a:t>Child topic 1</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B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a:ea typeface="+mn-ea"/>
                          <a:cs typeface="+mn-cs"/>
                        </a:rPr>
                        <a:t>Child topic 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B2"/>
                    </a:solidFill>
                  </a:tcPr>
                </a:tc>
                <a:extLst>
                  <a:ext uri="{0D108BD9-81ED-4DB2-BD59-A6C34878D82A}">
                    <a16:rowId xmlns:a16="http://schemas.microsoft.com/office/drawing/2014/main" val="2166508566"/>
                  </a:ext>
                </a:extLst>
              </a:tr>
              <a:tr h="249692">
                <a:tc rowSpan="3">
                  <a:txBody>
                    <a:bodyPr/>
                    <a:lstStyle/>
                    <a:p>
                      <a:r>
                        <a:rPr lang="en-US" sz="1000" dirty="0"/>
                        <a:t>Benefits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a:t>Leave of Absence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2387795"/>
                  </a:ext>
                </a:extLst>
              </a:tr>
              <a:tr h="249692">
                <a:tc vMerge="1">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a:t>Medical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6018992"/>
                  </a:ext>
                </a:extLst>
              </a:tr>
              <a:tr h="249692">
                <a:tc vMerge="1">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a:t>Dental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7507275"/>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5075676"/>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8811499"/>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7147536"/>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1032275"/>
                  </a:ext>
                </a:extLst>
              </a:tr>
              <a:tr h="249692">
                <a:tc>
                  <a:txBody>
                    <a:bodyPr/>
                    <a:lstStyle/>
                    <a:p>
                      <a:endParaRPr lang="en-US" sz="10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5655680"/>
                  </a:ext>
                </a:extLst>
              </a:tr>
            </a:tbl>
          </a:graphicData>
        </a:graphic>
      </p:graphicFrame>
      <p:sp>
        <p:nvSpPr>
          <p:cNvPr id="5" name="Rectangle 4">
            <a:extLst>
              <a:ext uri="{FF2B5EF4-FFF2-40B4-BE49-F238E27FC236}">
                <a16:creationId xmlns:a16="http://schemas.microsoft.com/office/drawing/2014/main" id="{09A8050F-5A55-49AD-F194-96455A7DD244}"/>
              </a:ext>
            </a:extLst>
          </p:cNvPr>
          <p:cNvSpPr/>
          <p:nvPr/>
        </p:nvSpPr>
        <p:spPr>
          <a:xfrm>
            <a:off x="6422943" y="1247820"/>
            <a:ext cx="5166796" cy="369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r>
              <a:rPr lang="en-US" sz="1300" b="1" dirty="0">
                <a:solidFill>
                  <a:schemeClr val="bg1"/>
                </a:solidFill>
              </a:rPr>
              <a:t>Topic: Human Resources</a:t>
            </a:r>
          </a:p>
        </p:txBody>
      </p:sp>
      <p:grpSp>
        <p:nvGrpSpPr>
          <p:cNvPr id="4" name="Group 3">
            <a:extLst>
              <a:ext uri="{FF2B5EF4-FFF2-40B4-BE49-F238E27FC236}">
                <a16:creationId xmlns:a16="http://schemas.microsoft.com/office/drawing/2014/main" id="{1D162E78-3FDD-A5D7-11EC-4579D465211A}"/>
              </a:ext>
            </a:extLst>
          </p:cNvPr>
          <p:cNvGrpSpPr/>
          <p:nvPr/>
        </p:nvGrpSpPr>
        <p:grpSpPr>
          <a:xfrm>
            <a:off x="4191258" y="108199"/>
            <a:ext cx="8391481" cy="645732"/>
            <a:chOff x="-1860563" y="952042"/>
            <a:chExt cx="13677928" cy="645732"/>
          </a:xfrm>
        </p:grpSpPr>
        <p:sp>
          <p:nvSpPr>
            <p:cNvPr id="6" name="TextBox 5">
              <a:extLst>
                <a:ext uri="{FF2B5EF4-FFF2-40B4-BE49-F238E27FC236}">
                  <a16:creationId xmlns:a16="http://schemas.microsoft.com/office/drawing/2014/main" id="{AF58EFE4-10D3-2CD5-0832-EBC8539B58AD}"/>
                </a:ext>
              </a:extLst>
            </p:cNvPr>
            <p:cNvSpPr txBox="1"/>
            <p:nvPr/>
          </p:nvSpPr>
          <p:spPr>
            <a:xfrm>
              <a:off x="-1228006" y="1136193"/>
              <a:ext cx="13045371" cy="275653"/>
            </a:xfrm>
            <a:prstGeom prst="rect">
              <a:avLst/>
            </a:prstGeom>
            <a:noFill/>
            <a:ln>
              <a:noFill/>
            </a:ln>
          </p:spPr>
          <p:txBody>
            <a:bodyPr wrap="square">
              <a:spAutoFit/>
            </a:bodyPr>
            <a:lstStyle/>
            <a:p>
              <a:pPr marR="0" lvl="0">
                <a:lnSpc>
                  <a:spcPct val="107000"/>
                </a:lnSpc>
                <a:spcBef>
                  <a:spcPts val="0"/>
                </a:spcBef>
                <a:spcAft>
                  <a:spcPts val="800"/>
                </a:spcAft>
              </a:pPr>
              <a:r>
                <a:rPr lang="en-US" sz="1200" b="1" kern="100">
                  <a:solidFill>
                    <a:schemeClr val="accent1"/>
                  </a:solidFill>
                  <a:effectLst/>
                  <a:ea typeface="Calibri" panose="020F0502020204030204" pitchFamily="34" charset="0"/>
                  <a:cs typeface="Times New Roman" panose="02020603050405020304" pitchFamily="18" charset="0"/>
                </a:rPr>
                <a:t>Activity: </a:t>
              </a:r>
              <a:r>
                <a:rPr lang="en-US" sz="1200" b="1" kern="100">
                  <a:solidFill>
                    <a:schemeClr val="accent1"/>
                  </a:solidFill>
                  <a:ea typeface="Calibri" panose="020F0502020204030204" pitchFamily="34" charset="0"/>
                  <a:cs typeface="Times New Roman" panose="02020603050405020304" pitchFamily="18" charset="0"/>
                </a:rPr>
                <a:t>Fill out the ideal future state mega menu structure based on the previous 2 data exercises</a:t>
              </a:r>
              <a:endParaRPr lang="en-US" sz="1200" b="1" kern="100">
                <a:solidFill>
                  <a:schemeClr val="accent1"/>
                </a:solidFill>
                <a:effectLst/>
                <a:ea typeface="Calibri" panose="020F0502020204030204" pitchFamily="34" charset="0"/>
                <a:cs typeface="Times New Roman" panose="02020603050405020304" pitchFamily="18" charset="0"/>
              </a:endParaRPr>
            </a:p>
          </p:txBody>
        </p:sp>
        <p:pic>
          <p:nvPicPr>
            <p:cNvPr id="7" name="Graphic 6" descr="Lightbulb and gear outline">
              <a:extLst>
                <a:ext uri="{FF2B5EF4-FFF2-40B4-BE49-F238E27FC236}">
                  <a16:creationId xmlns:a16="http://schemas.microsoft.com/office/drawing/2014/main" id="{6BE36459-1ECA-F25C-50FB-AC9F612A80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748065" y="1077329"/>
              <a:ext cx="407560" cy="393379"/>
            </a:xfrm>
            <a:prstGeom prst="rect">
              <a:avLst/>
            </a:prstGeom>
          </p:spPr>
        </p:pic>
        <p:sp>
          <p:nvSpPr>
            <p:cNvPr id="8" name="Rectangle 7">
              <a:extLst>
                <a:ext uri="{FF2B5EF4-FFF2-40B4-BE49-F238E27FC236}">
                  <a16:creationId xmlns:a16="http://schemas.microsoft.com/office/drawing/2014/main" id="{34CBE69D-197D-E7D9-6AAD-28F404B960A7}"/>
                </a:ext>
              </a:extLst>
            </p:cNvPr>
            <p:cNvSpPr/>
            <p:nvPr/>
          </p:nvSpPr>
          <p:spPr>
            <a:xfrm>
              <a:off x="-1860563" y="952042"/>
              <a:ext cx="12622263" cy="645732"/>
            </a:xfrm>
            <a:prstGeom prst="rect">
              <a:avLst/>
            </a:prstGeom>
            <a:noFill/>
            <a:ln>
              <a:solidFill>
                <a:schemeClr val="accent1"/>
              </a:solidFill>
              <a:prstDash val="dash"/>
              <a:extLst>
                <a:ext uri="{C807C97D-BFC1-408E-A445-0C87EB9F89A2}">
                  <ask:lineSketchStyleProps xmlns:ask="http://schemas.microsoft.com/office/drawing/2018/sketchyshapes" sd="198946862">
                    <a:custGeom>
                      <a:avLst/>
                      <a:gdLst>
                        <a:gd name="connsiteX0" fmla="*/ 0 w 10799545"/>
                        <a:gd name="connsiteY0" fmla="*/ 0 h 369948"/>
                        <a:gd name="connsiteX1" fmla="*/ 491979 w 10799545"/>
                        <a:gd name="connsiteY1" fmla="*/ 0 h 369948"/>
                        <a:gd name="connsiteX2" fmla="*/ 983959 w 10799545"/>
                        <a:gd name="connsiteY2" fmla="*/ 0 h 369948"/>
                        <a:gd name="connsiteX3" fmla="*/ 1475938 w 10799545"/>
                        <a:gd name="connsiteY3" fmla="*/ 0 h 369948"/>
                        <a:gd name="connsiteX4" fmla="*/ 2291903 w 10799545"/>
                        <a:gd name="connsiteY4" fmla="*/ 0 h 369948"/>
                        <a:gd name="connsiteX5" fmla="*/ 2675887 w 10799545"/>
                        <a:gd name="connsiteY5" fmla="*/ 0 h 369948"/>
                        <a:gd name="connsiteX6" fmla="*/ 3491853 w 10799545"/>
                        <a:gd name="connsiteY6" fmla="*/ 0 h 369948"/>
                        <a:gd name="connsiteX7" fmla="*/ 4307819 w 10799545"/>
                        <a:gd name="connsiteY7" fmla="*/ 0 h 369948"/>
                        <a:gd name="connsiteX8" fmla="*/ 5015789 w 10799545"/>
                        <a:gd name="connsiteY8" fmla="*/ 0 h 369948"/>
                        <a:gd name="connsiteX9" fmla="*/ 5507768 w 10799545"/>
                        <a:gd name="connsiteY9" fmla="*/ 0 h 369948"/>
                        <a:gd name="connsiteX10" fmla="*/ 6323734 w 10799545"/>
                        <a:gd name="connsiteY10" fmla="*/ 0 h 369948"/>
                        <a:gd name="connsiteX11" fmla="*/ 6815713 w 10799545"/>
                        <a:gd name="connsiteY11" fmla="*/ 0 h 369948"/>
                        <a:gd name="connsiteX12" fmla="*/ 7631678 w 10799545"/>
                        <a:gd name="connsiteY12" fmla="*/ 0 h 369948"/>
                        <a:gd name="connsiteX13" fmla="*/ 8231653 w 10799545"/>
                        <a:gd name="connsiteY13" fmla="*/ 0 h 369948"/>
                        <a:gd name="connsiteX14" fmla="*/ 8723632 w 10799545"/>
                        <a:gd name="connsiteY14" fmla="*/ 0 h 369948"/>
                        <a:gd name="connsiteX15" fmla="*/ 9323607 w 10799545"/>
                        <a:gd name="connsiteY15" fmla="*/ 0 h 369948"/>
                        <a:gd name="connsiteX16" fmla="*/ 9599596 w 10799545"/>
                        <a:gd name="connsiteY16" fmla="*/ 0 h 369948"/>
                        <a:gd name="connsiteX17" fmla="*/ 9875584 w 10799545"/>
                        <a:gd name="connsiteY17" fmla="*/ 0 h 369948"/>
                        <a:gd name="connsiteX18" fmla="*/ 10799545 w 10799545"/>
                        <a:gd name="connsiteY18" fmla="*/ 0 h 369948"/>
                        <a:gd name="connsiteX19" fmla="*/ 10799545 w 10799545"/>
                        <a:gd name="connsiteY19" fmla="*/ 369948 h 369948"/>
                        <a:gd name="connsiteX20" fmla="*/ 10523557 w 10799545"/>
                        <a:gd name="connsiteY20" fmla="*/ 369948 h 369948"/>
                        <a:gd name="connsiteX21" fmla="*/ 9815586 w 10799545"/>
                        <a:gd name="connsiteY21" fmla="*/ 369948 h 369948"/>
                        <a:gd name="connsiteX22" fmla="*/ 8999621 w 10799545"/>
                        <a:gd name="connsiteY22" fmla="*/ 369948 h 369948"/>
                        <a:gd name="connsiteX23" fmla="*/ 8615637 w 10799545"/>
                        <a:gd name="connsiteY23" fmla="*/ 369948 h 369948"/>
                        <a:gd name="connsiteX24" fmla="*/ 8231653 w 10799545"/>
                        <a:gd name="connsiteY24" fmla="*/ 369948 h 369948"/>
                        <a:gd name="connsiteX25" fmla="*/ 7739674 w 10799545"/>
                        <a:gd name="connsiteY25" fmla="*/ 369948 h 369948"/>
                        <a:gd name="connsiteX26" fmla="*/ 7139699 w 10799545"/>
                        <a:gd name="connsiteY26" fmla="*/ 369948 h 369948"/>
                        <a:gd name="connsiteX27" fmla="*/ 6755715 w 10799545"/>
                        <a:gd name="connsiteY27" fmla="*/ 369948 h 369948"/>
                        <a:gd name="connsiteX28" fmla="*/ 6047745 w 10799545"/>
                        <a:gd name="connsiteY28" fmla="*/ 369948 h 369948"/>
                        <a:gd name="connsiteX29" fmla="*/ 5771757 w 10799545"/>
                        <a:gd name="connsiteY29" fmla="*/ 369948 h 369948"/>
                        <a:gd name="connsiteX30" fmla="*/ 5387773 w 10799545"/>
                        <a:gd name="connsiteY30" fmla="*/ 369948 h 369948"/>
                        <a:gd name="connsiteX31" fmla="*/ 4895794 w 10799545"/>
                        <a:gd name="connsiteY31" fmla="*/ 369948 h 369948"/>
                        <a:gd name="connsiteX32" fmla="*/ 4511810 w 10799545"/>
                        <a:gd name="connsiteY32" fmla="*/ 369948 h 369948"/>
                        <a:gd name="connsiteX33" fmla="*/ 4019831 w 10799545"/>
                        <a:gd name="connsiteY33" fmla="*/ 369948 h 369948"/>
                        <a:gd name="connsiteX34" fmla="*/ 3635847 w 10799545"/>
                        <a:gd name="connsiteY34" fmla="*/ 369948 h 369948"/>
                        <a:gd name="connsiteX35" fmla="*/ 3035872 w 10799545"/>
                        <a:gd name="connsiteY35" fmla="*/ 369948 h 369948"/>
                        <a:gd name="connsiteX36" fmla="*/ 2759884 w 10799545"/>
                        <a:gd name="connsiteY36" fmla="*/ 369948 h 369948"/>
                        <a:gd name="connsiteX37" fmla="*/ 2483895 w 10799545"/>
                        <a:gd name="connsiteY37" fmla="*/ 369948 h 369948"/>
                        <a:gd name="connsiteX38" fmla="*/ 1775925 w 10799545"/>
                        <a:gd name="connsiteY38" fmla="*/ 369948 h 369948"/>
                        <a:gd name="connsiteX39" fmla="*/ 1391941 w 10799545"/>
                        <a:gd name="connsiteY39" fmla="*/ 369948 h 369948"/>
                        <a:gd name="connsiteX40" fmla="*/ 1007958 w 10799545"/>
                        <a:gd name="connsiteY40" fmla="*/ 369948 h 369948"/>
                        <a:gd name="connsiteX41" fmla="*/ 515978 w 10799545"/>
                        <a:gd name="connsiteY41" fmla="*/ 369948 h 369948"/>
                        <a:gd name="connsiteX42" fmla="*/ 0 w 10799545"/>
                        <a:gd name="connsiteY42" fmla="*/ 369948 h 369948"/>
                        <a:gd name="connsiteX43" fmla="*/ 0 w 10799545"/>
                        <a:gd name="connsiteY43" fmla="*/ 0 h 36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799545" h="369948" extrusionOk="0">
                          <a:moveTo>
                            <a:pt x="0" y="0"/>
                          </a:moveTo>
                          <a:cubicBezTo>
                            <a:pt x="110182" y="-27859"/>
                            <a:pt x="272700" y="11685"/>
                            <a:pt x="491979" y="0"/>
                          </a:cubicBezTo>
                          <a:cubicBezTo>
                            <a:pt x="711258" y="-11685"/>
                            <a:pt x="806457" y="40908"/>
                            <a:pt x="983959" y="0"/>
                          </a:cubicBezTo>
                          <a:cubicBezTo>
                            <a:pt x="1161461" y="-40908"/>
                            <a:pt x="1319458" y="4896"/>
                            <a:pt x="1475938" y="0"/>
                          </a:cubicBezTo>
                          <a:cubicBezTo>
                            <a:pt x="1632418" y="-4896"/>
                            <a:pt x="2087243" y="80249"/>
                            <a:pt x="2291903" y="0"/>
                          </a:cubicBezTo>
                          <a:cubicBezTo>
                            <a:pt x="2496564" y="-80249"/>
                            <a:pt x="2518697" y="41354"/>
                            <a:pt x="2675887" y="0"/>
                          </a:cubicBezTo>
                          <a:cubicBezTo>
                            <a:pt x="2833077" y="-41354"/>
                            <a:pt x="3285940" y="41712"/>
                            <a:pt x="3491853" y="0"/>
                          </a:cubicBezTo>
                          <a:cubicBezTo>
                            <a:pt x="3697766" y="-41712"/>
                            <a:pt x="3916411" y="66829"/>
                            <a:pt x="4307819" y="0"/>
                          </a:cubicBezTo>
                          <a:cubicBezTo>
                            <a:pt x="4699227" y="-66829"/>
                            <a:pt x="4811100" y="78101"/>
                            <a:pt x="5015789" y="0"/>
                          </a:cubicBezTo>
                          <a:cubicBezTo>
                            <a:pt x="5220478" y="-78101"/>
                            <a:pt x="5298895" y="538"/>
                            <a:pt x="5507768" y="0"/>
                          </a:cubicBezTo>
                          <a:cubicBezTo>
                            <a:pt x="5716641" y="-538"/>
                            <a:pt x="5965367" y="86909"/>
                            <a:pt x="6323734" y="0"/>
                          </a:cubicBezTo>
                          <a:cubicBezTo>
                            <a:pt x="6682101" y="-86909"/>
                            <a:pt x="6581642" y="4083"/>
                            <a:pt x="6815713" y="0"/>
                          </a:cubicBezTo>
                          <a:cubicBezTo>
                            <a:pt x="7049784" y="-4083"/>
                            <a:pt x="7225543" y="46449"/>
                            <a:pt x="7631678" y="0"/>
                          </a:cubicBezTo>
                          <a:cubicBezTo>
                            <a:pt x="8037814" y="-46449"/>
                            <a:pt x="8070248" y="56627"/>
                            <a:pt x="8231653" y="0"/>
                          </a:cubicBezTo>
                          <a:cubicBezTo>
                            <a:pt x="8393058" y="-56627"/>
                            <a:pt x="8525741" y="46240"/>
                            <a:pt x="8723632" y="0"/>
                          </a:cubicBezTo>
                          <a:cubicBezTo>
                            <a:pt x="8921523" y="-46240"/>
                            <a:pt x="9075697" y="34451"/>
                            <a:pt x="9323607" y="0"/>
                          </a:cubicBezTo>
                          <a:cubicBezTo>
                            <a:pt x="9571518" y="-34451"/>
                            <a:pt x="9511129" y="27897"/>
                            <a:pt x="9599596" y="0"/>
                          </a:cubicBezTo>
                          <a:cubicBezTo>
                            <a:pt x="9688063" y="-27897"/>
                            <a:pt x="9751759" y="4111"/>
                            <a:pt x="9875584" y="0"/>
                          </a:cubicBezTo>
                          <a:cubicBezTo>
                            <a:pt x="9999409" y="-4111"/>
                            <a:pt x="10577292" y="52220"/>
                            <a:pt x="10799545" y="0"/>
                          </a:cubicBezTo>
                          <a:cubicBezTo>
                            <a:pt x="10828869" y="162855"/>
                            <a:pt x="10783804" y="232421"/>
                            <a:pt x="10799545" y="369948"/>
                          </a:cubicBezTo>
                          <a:cubicBezTo>
                            <a:pt x="10686925" y="401111"/>
                            <a:pt x="10652736" y="351080"/>
                            <a:pt x="10523557" y="369948"/>
                          </a:cubicBezTo>
                          <a:cubicBezTo>
                            <a:pt x="10394378" y="388816"/>
                            <a:pt x="10144597" y="328696"/>
                            <a:pt x="9815586" y="369948"/>
                          </a:cubicBezTo>
                          <a:cubicBezTo>
                            <a:pt x="9486575" y="411200"/>
                            <a:pt x="9334370" y="313756"/>
                            <a:pt x="8999621" y="369948"/>
                          </a:cubicBezTo>
                          <a:cubicBezTo>
                            <a:pt x="8664873" y="426140"/>
                            <a:pt x="8796793" y="341563"/>
                            <a:pt x="8615637" y="369948"/>
                          </a:cubicBezTo>
                          <a:cubicBezTo>
                            <a:pt x="8434481" y="398333"/>
                            <a:pt x="8358549" y="329583"/>
                            <a:pt x="8231653" y="369948"/>
                          </a:cubicBezTo>
                          <a:cubicBezTo>
                            <a:pt x="8104757" y="410313"/>
                            <a:pt x="7848995" y="333214"/>
                            <a:pt x="7739674" y="369948"/>
                          </a:cubicBezTo>
                          <a:cubicBezTo>
                            <a:pt x="7630353" y="406682"/>
                            <a:pt x="7266252" y="307368"/>
                            <a:pt x="7139699" y="369948"/>
                          </a:cubicBezTo>
                          <a:cubicBezTo>
                            <a:pt x="7013146" y="432528"/>
                            <a:pt x="6946919" y="344197"/>
                            <a:pt x="6755715" y="369948"/>
                          </a:cubicBezTo>
                          <a:cubicBezTo>
                            <a:pt x="6564511" y="395699"/>
                            <a:pt x="6273194" y="294169"/>
                            <a:pt x="6047745" y="369948"/>
                          </a:cubicBezTo>
                          <a:cubicBezTo>
                            <a:pt x="5822296" y="445727"/>
                            <a:pt x="5888515" y="345849"/>
                            <a:pt x="5771757" y="369948"/>
                          </a:cubicBezTo>
                          <a:cubicBezTo>
                            <a:pt x="5654999" y="394047"/>
                            <a:pt x="5482826" y="342414"/>
                            <a:pt x="5387773" y="369948"/>
                          </a:cubicBezTo>
                          <a:cubicBezTo>
                            <a:pt x="5292720" y="397482"/>
                            <a:pt x="5126546" y="352416"/>
                            <a:pt x="4895794" y="369948"/>
                          </a:cubicBezTo>
                          <a:cubicBezTo>
                            <a:pt x="4665042" y="387480"/>
                            <a:pt x="4659006" y="361218"/>
                            <a:pt x="4511810" y="369948"/>
                          </a:cubicBezTo>
                          <a:cubicBezTo>
                            <a:pt x="4364614" y="378678"/>
                            <a:pt x="4259360" y="333799"/>
                            <a:pt x="4019831" y="369948"/>
                          </a:cubicBezTo>
                          <a:cubicBezTo>
                            <a:pt x="3780302" y="406097"/>
                            <a:pt x="3727978" y="352992"/>
                            <a:pt x="3635847" y="369948"/>
                          </a:cubicBezTo>
                          <a:cubicBezTo>
                            <a:pt x="3543716" y="386904"/>
                            <a:pt x="3187685" y="320398"/>
                            <a:pt x="3035872" y="369948"/>
                          </a:cubicBezTo>
                          <a:cubicBezTo>
                            <a:pt x="2884059" y="419498"/>
                            <a:pt x="2845081" y="343455"/>
                            <a:pt x="2759884" y="369948"/>
                          </a:cubicBezTo>
                          <a:cubicBezTo>
                            <a:pt x="2674687" y="396441"/>
                            <a:pt x="2554624" y="350436"/>
                            <a:pt x="2483895" y="369948"/>
                          </a:cubicBezTo>
                          <a:cubicBezTo>
                            <a:pt x="2413166" y="389460"/>
                            <a:pt x="2012603" y="298361"/>
                            <a:pt x="1775925" y="369948"/>
                          </a:cubicBezTo>
                          <a:cubicBezTo>
                            <a:pt x="1539247" y="441535"/>
                            <a:pt x="1472336" y="344904"/>
                            <a:pt x="1391941" y="369948"/>
                          </a:cubicBezTo>
                          <a:cubicBezTo>
                            <a:pt x="1311546" y="394992"/>
                            <a:pt x="1088834" y="357217"/>
                            <a:pt x="1007958" y="369948"/>
                          </a:cubicBezTo>
                          <a:cubicBezTo>
                            <a:pt x="927082" y="382679"/>
                            <a:pt x="739865" y="329217"/>
                            <a:pt x="515978" y="369948"/>
                          </a:cubicBezTo>
                          <a:cubicBezTo>
                            <a:pt x="292091" y="410679"/>
                            <a:pt x="128653" y="342809"/>
                            <a:pt x="0" y="369948"/>
                          </a:cubicBezTo>
                          <a:cubicBezTo>
                            <a:pt x="-6988" y="257271"/>
                            <a:pt x="23942" y="13647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err="1">
                <a:solidFill>
                  <a:schemeClr val="bg1"/>
                </a:solidFill>
              </a:endParaRPr>
            </a:p>
          </p:txBody>
        </p:sp>
      </p:grpSp>
    </p:spTree>
    <p:extLst>
      <p:ext uri="{BB962C8B-B14F-4D97-AF65-F5344CB8AC3E}">
        <p14:creationId xmlns:p14="http://schemas.microsoft.com/office/powerpoint/2010/main" val="66287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DC161D-475D-40EC-9BF2-429449C103E6}"/>
              </a:ext>
            </a:extLst>
          </p:cNvPr>
          <p:cNvSpPr>
            <a:spLocks noGrp="1"/>
          </p:cNvSpPr>
          <p:nvPr>
            <p:ph type="title"/>
          </p:nvPr>
        </p:nvSpPr>
        <p:spPr>
          <a:xfrm>
            <a:off x="831850" y="1709738"/>
            <a:ext cx="10515600" cy="2852737"/>
          </a:xfrm>
        </p:spPr>
        <p:txBody>
          <a:bodyPr anchor="b">
            <a:normAutofit/>
          </a:bodyPr>
          <a:lstStyle/>
          <a:p>
            <a:r>
              <a:rPr lang="en-GB"/>
              <a:t>Connected Content &amp; Roles</a:t>
            </a:r>
          </a:p>
        </p:txBody>
      </p:sp>
      <p:sp>
        <p:nvSpPr>
          <p:cNvPr id="10" name="Text Placeholder 2">
            <a:extLst>
              <a:ext uri="{FF2B5EF4-FFF2-40B4-BE49-F238E27FC236}">
                <a16:creationId xmlns:a16="http://schemas.microsoft.com/office/drawing/2014/main" id="{25E8DE5E-01BB-71DD-4098-F35E1B31CB02}"/>
              </a:ext>
            </a:extLst>
          </p:cNvPr>
          <p:cNvSpPr>
            <a:spLocks noGrp="1"/>
          </p:cNvSpPr>
          <p:nvPr>
            <p:ph type="body" idx="1"/>
          </p:nvPr>
        </p:nvSpPr>
        <p:spPr>
          <a:xfrm>
            <a:off x="831850" y="4589463"/>
            <a:ext cx="10515600" cy="1500187"/>
          </a:xfrm>
        </p:spPr>
        <p:txBody>
          <a:bodyPr/>
          <a:lstStyle/>
          <a:p>
            <a:endParaRPr lang="en-US"/>
          </a:p>
        </p:txBody>
      </p:sp>
    </p:spTree>
    <p:extLst>
      <p:ext uri="{BB962C8B-B14F-4D97-AF65-F5344CB8AC3E}">
        <p14:creationId xmlns:p14="http://schemas.microsoft.com/office/powerpoint/2010/main" val="73425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CCD6CD-AEC9-9939-6361-1FC5EA9BE83A}"/>
              </a:ext>
            </a:extLst>
          </p:cNvPr>
          <p:cNvSpPr>
            <a:spLocks noGrp="1"/>
          </p:cNvSpPr>
          <p:nvPr>
            <p:ph type="title"/>
          </p:nvPr>
        </p:nvSpPr>
        <p:spPr>
          <a:xfrm>
            <a:off x="838200" y="48018"/>
            <a:ext cx="10515600" cy="1325563"/>
          </a:xfrm>
        </p:spPr>
        <p:txBody>
          <a:bodyPr/>
          <a:lstStyle/>
          <a:p>
            <a:r>
              <a:rPr lang="en-US" dirty="0"/>
              <a:t>Connecting content to Topics</a:t>
            </a:r>
          </a:p>
        </p:txBody>
      </p:sp>
      <p:sp>
        <p:nvSpPr>
          <p:cNvPr id="28" name="Text Placeholder 9">
            <a:extLst>
              <a:ext uri="{FF2B5EF4-FFF2-40B4-BE49-F238E27FC236}">
                <a16:creationId xmlns:a16="http://schemas.microsoft.com/office/drawing/2014/main" id="{0483D7FB-B694-B9D9-9908-22F46152B098}"/>
              </a:ext>
            </a:extLst>
          </p:cNvPr>
          <p:cNvSpPr txBox="1">
            <a:spLocks/>
          </p:cNvSpPr>
          <p:nvPr/>
        </p:nvSpPr>
        <p:spPr>
          <a:xfrm>
            <a:off x="995363" y="983506"/>
            <a:ext cx="10406199" cy="307777"/>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r>
              <a:rPr lang="en-US" sz="1400" dirty="0"/>
              <a:t>Connecting content such as service catalog items and knowledge articles to taxonomy topics will allow users to navigate and find content quicker while on the unified portal. </a:t>
            </a:r>
          </a:p>
        </p:txBody>
      </p:sp>
      <p:sp>
        <p:nvSpPr>
          <p:cNvPr id="5" name="Text Placeholder 9">
            <a:extLst>
              <a:ext uri="{FF2B5EF4-FFF2-40B4-BE49-F238E27FC236}">
                <a16:creationId xmlns:a16="http://schemas.microsoft.com/office/drawing/2014/main" id="{1DF1FA78-46AF-4EC5-CCAD-47DCBA29D737}"/>
              </a:ext>
            </a:extLst>
          </p:cNvPr>
          <p:cNvSpPr txBox="1">
            <a:spLocks/>
          </p:cNvSpPr>
          <p:nvPr/>
        </p:nvSpPr>
        <p:spPr>
          <a:xfrm>
            <a:off x="725556" y="1847804"/>
            <a:ext cx="4441248" cy="844308"/>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pPr marL="285750" indent="-285750">
              <a:buFont typeface="Arial" panose="020B0604020202020204" pitchFamily="34" charset="0"/>
              <a:buChar char="•"/>
            </a:pPr>
            <a:r>
              <a:rPr lang="en-US" b="0">
                <a:solidFill>
                  <a:schemeClr val="tx1"/>
                </a:solidFill>
              </a:rPr>
              <a:t>Service catalog items, knowledge articles, quick links, published content are considered content within Employee Center</a:t>
            </a:r>
          </a:p>
          <a:p>
            <a:pPr marL="285750" indent="-285750">
              <a:buFont typeface="Arial" panose="020B0604020202020204" pitchFamily="34" charset="0"/>
              <a:buChar char="•"/>
            </a:pPr>
            <a:r>
              <a:rPr lang="en-US" b="0">
                <a:solidFill>
                  <a:schemeClr val="tx1"/>
                </a:solidFill>
              </a:rPr>
              <a:t>Each content available to user should be mapped to a topic/child topic</a:t>
            </a:r>
          </a:p>
          <a:p>
            <a:pPr marL="285750" indent="-285750">
              <a:buFont typeface="Arial" panose="020B0604020202020204" pitchFamily="34" charset="0"/>
              <a:buChar char="•"/>
            </a:pPr>
            <a:r>
              <a:rPr lang="en-US" b="0">
                <a:solidFill>
                  <a:schemeClr val="tx1"/>
                </a:solidFill>
              </a:rPr>
              <a:t>Content not mapped to a topic will show when user searches</a:t>
            </a:r>
          </a:p>
          <a:p>
            <a:pPr marL="285750" indent="-285750">
              <a:buFont typeface="Arial" panose="020B0604020202020204" pitchFamily="34" charset="0"/>
              <a:buChar char="•"/>
            </a:pPr>
            <a:r>
              <a:rPr lang="en-US" b="0">
                <a:solidFill>
                  <a:schemeClr val="tx1"/>
                </a:solidFill>
              </a:rPr>
              <a:t>Individual content can be mapped at the topic or child topic level</a:t>
            </a:r>
          </a:p>
          <a:p>
            <a:pPr marL="285750" indent="-285750">
              <a:buFont typeface="Arial" panose="020B0604020202020204" pitchFamily="34" charset="0"/>
              <a:buChar char="•"/>
            </a:pPr>
            <a:r>
              <a:rPr lang="en-US" b="0">
                <a:solidFill>
                  <a:schemeClr val="tx1"/>
                </a:solidFill>
              </a:rPr>
              <a:t>One content can be mapped to multiple topics if needed</a:t>
            </a:r>
          </a:p>
        </p:txBody>
      </p:sp>
      <p:grpSp>
        <p:nvGrpSpPr>
          <p:cNvPr id="6" name="Group 5">
            <a:extLst>
              <a:ext uri="{FF2B5EF4-FFF2-40B4-BE49-F238E27FC236}">
                <a16:creationId xmlns:a16="http://schemas.microsoft.com/office/drawing/2014/main" id="{24F7F7D9-F277-C077-FED4-2CD5D94BE9CE}"/>
              </a:ext>
            </a:extLst>
          </p:cNvPr>
          <p:cNvGrpSpPr/>
          <p:nvPr/>
        </p:nvGrpSpPr>
        <p:grpSpPr>
          <a:xfrm>
            <a:off x="610054" y="1876679"/>
            <a:ext cx="286251" cy="286251"/>
            <a:chOff x="1104900" y="2826224"/>
            <a:chExt cx="381000" cy="381000"/>
          </a:xfrm>
        </p:grpSpPr>
        <p:sp>
          <p:nvSpPr>
            <p:cNvPr id="7" name="Oval 6">
              <a:extLst>
                <a:ext uri="{FF2B5EF4-FFF2-40B4-BE49-F238E27FC236}">
                  <a16:creationId xmlns:a16="http://schemas.microsoft.com/office/drawing/2014/main" id="{3A06558C-AB1B-A1D6-1284-4F379CA025D6}"/>
                </a:ext>
              </a:extLst>
            </p:cNvPr>
            <p:cNvSpPr/>
            <p:nvPr/>
          </p:nvSpPr>
          <p:spPr>
            <a:xfrm>
              <a:off x="1104900" y="2826224"/>
              <a:ext cx="381000" cy="381000"/>
            </a:xfrm>
            <a:prstGeom prst="ellipse">
              <a:avLst/>
            </a:prstGeom>
            <a:solidFill>
              <a:srgbClr val="0066B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a:solidFill>
                  <a:schemeClr val="accent4"/>
                </a:solidFill>
                <a:latin typeface="Univers Light"/>
              </a:endParaRPr>
            </a:p>
          </p:txBody>
        </p:sp>
        <p:sp>
          <p:nvSpPr>
            <p:cNvPr id="8" name="Graphic 40">
              <a:extLst>
                <a:ext uri="{FF2B5EF4-FFF2-40B4-BE49-F238E27FC236}">
                  <a16:creationId xmlns:a16="http://schemas.microsoft.com/office/drawing/2014/main" id="{58245F78-C91C-7304-599F-406E1B7746E5}"/>
                </a:ext>
              </a:extLst>
            </p:cNvPr>
            <p:cNvSpPr/>
            <p:nvPr/>
          </p:nvSpPr>
          <p:spPr>
            <a:xfrm>
              <a:off x="1154144" y="2873846"/>
              <a:ext cx="282511" cy="285750"/>
            </a:xfrm>
            <a:custGeom>
              <a:avLst/>
              <a:gdLst>
                <a:gd name="connsiteX0" fmla="*/ 139637 w 282511"/>
                <a:gd name="connsiteY0" fmla="*/ 0 h 285750"/>
                <a:gd name="connsiteX1" fmla="*/ 0 w 282511"/>
                <a:gd name="connsiteY1" fmla="*/ 112681 h 285750"/>
                <a:gd name="connsiteX2" fmla="*/ 161544 w 282511"/>
                <a:gd name="connsiteY2" fmla="*/ 112681 h 285750"/>
                <a:gd name="connsiteX3" fmla="*/ 161544 w 282511"/>
                <a:gd name="connsiteY3" fmla="*/ 66580 h 285750"/>
                <a:gd name="connsiteX4" fmla="*/ 237839 w 282511"/>
                <a:gd name="connsiteY4" fmla="*/ 142875 h 285750"/>
                <a:gd name="connsiteX5" fmla="*/ 161544 w 282511"/>
                <a:gd name="connsiteY5" fmla="*/ 219170 h 285750"/>
                <a:gd name="connsiteX6" fmla="*/ 161544 w 282511"/>
                <a:gd name="connsiteY6" fmla="*/ 173069 h 285750"/>
                <a:gd name="connsiteX7" fmla="*/ 0 w 282511"/>
                <a:gd name="connsiteY7" fmla="*/ 173069 h 285750"/>
                <a:gd name="connsiteX8" fmla="*/ 139637 w 282511"/>
                <a:gd name="connsiteY8" fmla="*/ 285750 h 285750"/>
                <a:gd name="connsiteX9" fmla="*/ 282512 w 282511"/>
                <a:gd name="connsiteY9" fmla="*/ 142875 h 285750"/>
                <a:gd name="connsiteX10" fmla="*/ 139637 w 282511"/>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511" h="285750">
                  <a:moveTo>
                    <a:pt x="139637" y="0"/>
                  </a:moveTo>
                  <a:cubicBezTo>
                    <a:pt x="71057" y="0"/>
                    <a:pt x="13907" y="48292"/>
                    <a:pt x="0" y="112681"/>
                  </a:cubicBezTo>
                  <a:lnTo>
                    <a:pt x="161544" y="112681"/>
                  </a:lnTo>
                  <a:lnTo>
                    <a:pt x="161544" y="66580"/>
                  </a:lnTo>
                  <a:lnTo>
                    <a:pt x="237839" y="142875"/>
                  </a:lnTo>
                  <a:lnTo>
                    <a:pt x="161544" y="219170"/>
                  </a:lnTo>
                  <a:lnTo>
                    <a:pt x="161544" y="173069"/>
                  </a:lnTo>
                  <a:lnTo>
                    <a:pt x="0" y="173069"/>
                  </a:lnTo>
                  <a:cubicBezTo>
                    <a:pt x="13907" y="237458"/>
                    <a:pt x="71057" y="285750"/>
                    <a:pt x="139637" y="285750"/>
                  </a:cubicBezTo>
                  <a:cubicBezTo>
                    <a:pt x="218504" y="285750"/>
                    <a:pt x="282512" y="221742"/>
                    <a:pt x="282512" y="142875"/>
                  </a:cubicBezTo>
                  <a:cubicBezTo>
                    <a:pt x="282512" y="64008"/>
                    <a:pt x="218504" y="0"/>
                    <a:pt x="139637" y="0"/>
                  </a:cubicBezTo>
                  <a:close/>
                </a:path>
              </a:pathLst>
            </a:custGeom>
            <a:solidFill>
              <a:schemeClr val="bg1"/>
            </a:solidFill>
            <a:ln w="9525" cap="flat">
              <a:noFill/>
              <a:prstDash val="solid"/>
              <a:miter/>
            </a:ln>
          </p:spPr>
          <p:txBody>
            <a:bodyPr rtlCol="0" anchor="ctr"/>
            <a:lstStyle/>
            <a:p>
              <a:endParaRPr lang="en-US">
                <a:solidFill>
                  <a:schemeClr val="accent4"/>
                </a:solidFill>
                <a:latin typeface="Univers Light"/>
              </a:endParaRPr>
            </a:p>
          </p:txBody>
        </p:sp>
      </p:grpSp>
      <p:grpSp>
        <p:nvGrpSpPr>
          <p:cNvPr id="71" name="Group 70">
            <a:extLst>
              <a:ext uri="{FF2B5EF4-FFF2-40B4-BE49-F238E27FC236}">
                <a16:creationId xmlns:a16="http://schemas.microsoft.com/office/drawing/2014/main" id="{7915ED9A-C70A-6398-2ED2-497968C131B8}"/>
              </a:ext>
            </a:extLst>
          </p:cNvPr>
          <p:cNvGrpSpPr/>
          <p:nvPr/>
        </p:nvGrpSpPr>
        <p:grpSpPr>
          <a:xfrm>
            <a:off x="610054" y="2706853"/>
            <a:ext cx="286251" cy="286251"/>
            <a:chOff x="1104900" y="2826224"/>
            <a:chExt cx="381000" cy="381000"/>
          </a:xfrm>
        </p:grpSpPr>
        <p:sp>
          <p:nvSpPr>
            <p:cNvPr id="72" name="Oval 71">
              <a:extLst>
                <a:ext uri="{FF2B5EF4-FFF2-40B4-BE49-F238E27FC236}">
                  <a16:creationId xmlns:a16="http://schemas.microsoft.com/office/drawing/2014/main" id="{3AD1F02F-AF5E-1DDB-4AA2-77C4C812C42C}"/>
                </a:ext>
              </a:extLst>
            </p:cNvPr>
            <p:cNvSpPr/>
            <p:nvPr/>
          </p:nvSpPr>
          <p:spPr>
            <a:xfrm>
              <a:off x="1104900" y="2826224"/>
              <a:ext cx="381000" cy="381000"/>
            </a:xfrm>
            <a:prstGeom prst="ellipse">
              <a:avLst/>
            </a:prstGeom>
            <a:solidFill>
              <a:srgbClr val="0066B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a:solidFill>
                  <a:schemeClr val="accent4"/>
                </a:solidFill>
                <a:latin typeface="Univers Light"/>
              </a:endParaRPr>
            </a:p>
          </p:txBody>
        </p:sp>
        <p:sp>
          <p:nvSpPr>
            <p:cNvPr id="73" name="Graphic 40">
              <a:extLst>
                <a:ext uri="{FF2B5EF4-FFF2-40B4-BE49-F238E27FC236}">
                  <a16:creationId xmlns:a16="http://schemas.microsoft.com/office/drawing/2014/main" id="{65F687BA-3BBF-119F-6A12-2956A7BBD856}"/>
                </a:ext>
              </a:extLst>
            </p:cNvPr>
            <p:cNvSpPr/>
            <p:nvPr/>
          </p:nvSpPr>
          <p:spPr>
            <a:xfrm>
              <a:off x="1154144" y="2873846"/>
              <a:ext cx="282511" cy="285750"/>
            </a:xfrm>
            <a:custGeom>
              <a:avLst/>
              <a:gdLst>
                <a:gd name="connsiteX0" fmla="*/ 139637 w 282511"/>
                <a:gd name="connsiteY0" fmla="*/ 0 h 285750"/>
                <a:gd name="connsiteX1" fmla="*/ 0 w 282511"/>
                <a:gd name="connsiteY1" fmla="*/ 112681 h 285750"/>
                <a:gd name="connsiteX2" fmla="*/ 161544 w 282511"/>
                <a:gd name="connsiteY2" fmla="*/ 112681 h 285750"/>
                <a:gd name="connsiteX3" fmla="*/ 161544 w 282511"/>
                <a:gd name="connsiteY3" fmla="*/ 66580 h 285750"/>
                <a:gd name="connsiteX4" fmla="*/ 237839 w 282511"/>
                <a:gd name="connsiteY4" fmla="*/ 142875 h 285750"/>
                <a:gd name="connsiteX5" fmla="*/ 161544 w 282511"/>
                <a:gd name="connsiteY5" fmla="*/ 219170 h 285750"/>
                <a:gd name="connsiteX6" fmla="*/ 161544 w 282511"/>
                <a:gd name="connsiteY6" fmla="*/ 173069 h 285750"/>
                <a:gd name="connsiteX7" fmla="*/ 0 w 282511"/>
                <a:gd name="connsiteY7" fmla="*/ 173069 h 285750"/>
                <a:gd name="connsiteX8" fmla="*/ 139637 w 282511"/>
                <a:gd name="connsiteY8" fmla="*/ 285750 h 285750"/>
                <a:gd name="connsiteX9" fmla="*/ 282512 w 282511"/>
                <a:gd name="connsiteY9" fmla="*/ 142875 h 285750"/>
                <a:gd name="connsiteX10" fmla="*/ 139637 w 282511"/>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511" h="285750">
                  <a:moveTo>
                    <a:pt x="139637" y="0"/>
                  </a:moveTo>
                  <a:cubicBezTo>
                    <a:pt x="71057" y="0"/>
                    <a:pt x="13907" y="48292"/>
                    <a:pt x="0" y="112681"/>
                  </a:cubicBezTo>
                  <a:lnTo>
                    <a:pt x="161544" y="112681"/>
                  </a:lnTo>
                  <a:lnTo>
                    <a:pt x="161544" y="66580"/>
                  </a:lnTo>
                  <a:lnTo>
                    <a:pt x="237839" y="142875"/>
                  </a:lnTo>
                  <a:lnTo>
                    <a:pt x="161544" y="219170"/>
                  </a:lnTo>
                  <a:lnTo>
                    <a:pt x="161544" y="173069"/>
                  </a:lnTo>
                  <a:lnTo>
                    <a:pt x="0" y="173069"/>
                  </a:lnTo>
                  <a:cubicBezTo>
                    <a:pt x="13907" y="237458"/>
                    <a:pt x="71057" y="285750"/>
                    <a:pt x="139637" y="285750"/>
                  </a:cubicBezTo>
                  <a:cubicBezTo>
                    <a:pt x="218504" y="285750"/>
                    <a:pt x="282512" y="221742"/>
                    <a:pt x="282512" y="142875"/>
                  </a:cubicBezTo>
                  <a:cubicBezTo>
                    <a:pt x="282512" y="64008"/>
                    <a:pt x="218504" y="0"/>
                    <a:pt x="139637" y="0"/>
                  </a:cubicBezTo>
                  <a:close/>
                </a:path>
              </a:pathLst>
            </a:custGeom>
            <a:solidFill>
              <a:schemeClr val="bg1"/>
            </a:solidFill>
            <a:ln w="9525" cap="flat">
              <a:noFill/>
              <a:prstDash val="solid"/>
              <a:miter/>
            </a:ln>
          </p:spPr>
          <p:txBody>
            <a:bodyPr rtlCol="0" anchor="ctr"/>
            <a:lstStyle/>
            <a:p>
              <a:endParaRPr lang="en-US">
                <a:solidFill>
                  <a:schemeClr val="accent4"/>
                </a:solidFill>
                <a:latin typeface="Univers Light"/>
              </a:endParaRPr>
            </a:p>
          </p:txBody>
        </p:sp>
      </p:grpSp>
      <p:grpSp>
        <p:nvGrpSpPr>
          <p:cNvPr id="74" name="Group 73">
            <a:extLst>
              <a:ext uri="{FF2B5EF4-FFF2-40B4-BE49-F238E27FC236}">
                <a16:creationId xmlns:a16="http://schemas.microsoft.com/office/drawing/2014/main" id="{9EDF9AE1-3836-4F04-FCD8-461F2713E88D}"/>
              </a:ext>
            </a:extLst>
          </p:cNvPr>
          <p:cNvGrpSpPr/>
          <p:nvPr/>
        </p:nvGrpSpPr>
        <p:grpSpPr>
          <a:xfrm>
            <a:off x="610054" y="3277145"/>
            <a:ext cx="286251" cy="286251"/>
            <a:chOff x="1104900" y="2826224"/>
            <a:chExt cx="381000" cy="381000"/>
          </a:xfrm>
        </p:grpSpPr>
        <p:sp>
          <p:nvSpPr>
            <p:cNvPr id="75" name="Oval 74">
              <a:extLst>
                <a:ext uri="{FF2B5EF4-FFF2-40B4-BE49-F238E27FC236}">
                  <a16:creationId xmlns:a16="http://schemas.microsoft.com/office/drawing/2014/main" id="{50D40510-E9D5-4C6D-F7A2-62F9B83205AF}"/>
                </a:ext>
              </a:extLst>
            </p:cNvPr>
            <p:cNvSpPr/>
            <p:nvPr/>
          </p:nvSpPr>
          <p:spPr>
            <a:xfrm>
              <a:off x="1104900" y="2826224"/>
              <a:ext cx="381000" cy="381000"/>
            </a:xfrm>
            <a:prstGeom prst="ellipse">
              <a:avLst/>
            </a:prstGeom>
            <a:solidFill>
              <a:srgbClr val="0066B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a:solidFill>
                  <a:schemeClr val="accent4"/>
                </a:solidFill>
                <a:latin typeface="Univers Light"/>
              </a:endParaRPr>
            </a:p>
          </p:txBody>
        </p:sp>
        <p:sp>
          <p:nvSpPr>
            <p:cNvPr id="76" name="Graphic 40">
              <a:extLst>
                <a:ext uri="{FF2B5EF4-FFF2-40B4-BE49-F238E27FC236}">
                  <a16:creationId xmlns:a16="http://schemas.microsoft.com/office/drawing/2014/main" id="{0722D51C-C66B-AC19-21ED-1AECC514D6B9}"/>
                </a:ext>
              </a:extLst>
            </p:cNvPr>
            <p:cNvSpPr/>
            <p:nvPr/>
          </p:nvSpPr>
          <p:spPr>
            <a:xfrm>
              <a:off x="1154144" y="2873846"/>
              <a:ext cx="282511" cy="285750"/>
            </a:xfrm>
            <a:custGeom>
              <a:avLst/>
              <a:gdLst>
                <a:gd name="connsiteX0" fmla="*/ 139637 w 282511"/>
                <a:gd name="connsiteY0" fmla="*/ 0 h 285750"/>
                <a:gd name="connsiteX1" fmla="*/ 0 w 282511"/>
                <a:gd name="connsiteY1" fmla="*/ 112681 h 285750"/>
                <a:gd name="connsiteX2" fmla="*/ 161544 w 282511"/>
                <a:gd name="connsiteY2" fmla="*/ 112681 h 285750"/>
                <a:gd name="connsiteX3" fmla="*/ 161544 w 282511"/>
                <a:gd name="connsiteY3" fmla="*/ 66580 h 285750"/>
                <a:gd name="connsiteX4" fmla="*/ 237839 w 282511"/>
                <a:gd name="connsiteY4" fmla="*/ 142875 h 285750"/>
                <a:gd name="connsiteX5" fmla="*/ 161544 w 282511"/>
                <a:gd name="connsiteY5" fmla="*/ 219170 h 285750"/>
                <a:gd name="connsiteX6" fmla="*/ 161544 w 282511"/>
                <a:gd name="connsiteY6" fmla="*/ 173069 h 285750"/>
                <a:gd name="connsiteX7" fmla="*/ 0 w 282511"/>
                <a:gd name="connsiteY7" fmla="*/ 173069 h 285750"/>
                <a:gd name="connsiteX8" fmla="*/ 139637 w 282511"/>
                <a:gd name="connsiteY8" fmla="*/ 285750 h 285750"/>
                <a:gd name="connsiteX9" fmla="*/ 282512 w 282511"/>
                <a:gd name="connsiteY9" fmla="*/ 142875 h 285750"/>
                <a:gd name="connsiteX10" fmla="*/ 139637 w 282511"/>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511" h="285750">
                  <a:moveTo>
                    <a:pt x="139637" y="0"/>
                  </a:moveTo>
                  <a:cubicBezTo>
                    <a:pt x="71057" y="0"/>
                    <a:pt x="13907" y="48292"/>
                    <a:pt x="0" y="112681"/>
                  </a:cubicBezTo>
                  <a:lnTo>
                    <a:pt x="161544" y="112681"/>
                  </a:lnTo>
                  <a:lnTo>
                    <a:pt x="161544" y="66580"/>
                  </a:lnTo>
                  <a:lnTo>
                    <a:pt x="237839" y="142875"/>
                  </a:lnTo>
                  <a:lnTo>
                    <a:pt x="161544" y="219170"/>
                  </a:lnTo>
                  <a:lnTo>
                    <a:pt x="161544" y="173069"/>
                  </a:lnTo>
                  <a:lnTo>
                    <a:pt x="0" y="173069"/>
                  </a:lnTo>
                  <a:cubicBezTo>
                    <a:pt x="13907" y="237458"/>
                    <a:pt x="71057" y="285750"/>
                    <a:pt x="139637" y="285750"/>
                  </a:cubicBezTo>
                  <a:cubicBezTo>
                    <a:pt x="218504" y="285750"/>
                    <a:pt x="282512" y="221742"/>
                    <a:pt x="282512" y="142875"/>
                  </a:cubicBezTo>
                  <a:cubicBezTo>
                    <a:pt x="282512" y="64008"/>
                    <a:pt x="218504" y="0"/>
                    <a:pt x="139637" y="0"/>
                  </a:cubicBezTo>
                  <a:close/>
                </a:path>
              </a:pathLst>
            </a:custGeom>
            <a:solidFill>
              <a:schemeClr val="bg1"/>
            </a:solidFill>
            <a:ln w="9525" cap="flat">
              <a:noFill/>
              <a:prstDash val="solid"/>
              <a:miter/>
            </a:ln>
          </p:spPr>
          <p:txBody>
            <a:bodyPr rtlCol="0" anchor="ctr"/>
            <a:lstStyle/>
            <a:p>
              <a:endParaRPr lang="en-US">
                <a:solidFill>
                  <a:schemeClr val="accent4"/>
                </a:solidFill>
                <a:latin typeface="Univers Light"/>
              </a:endParaRPr>
            </a:p>
          </p:txBody>
        </p:sp>
      </p:grpSp>
      <p:grpSp>
        <p:nvGrpSpPr>
          <p:cNvPr id="77" name="Group 76">
            <a:extLst>
              <a:ext uri="{FF2B5EF4-FFF2-40B4-BE49-F238E27FC236}">
                <a16:creationId xmlns:a16="http://schemas.microsoft.com/office/drawing/2014/main" id="{44BDF71B-89F3-3C60-5AD8-CF5C422BCD89}"/>
              </a:ext>
            </a:extLst>
          </p:cNvPr>
          <p:cNvGrpSpPr/>
          <p:nvPr/>
        </p:nvGrpSpPr>
        <p:grpSpPr>
          <a:xfrm>
            <a:off x="610054" y="3837811"/>
            <a:ext cx="286251" cy="286251"/>
            <a:chOff x="1104900" y="2826224"/>
            <a:chExt cx="381000" cy="381000"/>
          </a:xfrm>
        </p:grpSpPr>
        <p:sp>
          <p:nvSpPr>
            <p:cNvPr id="78" name="Oval 77">
              <a:extLst>
                <a:ext uri="{FF2B5EF4-FFF2-40B4-BE49-F238E27FC236}">
                  <a16:creationId xmlns:a16="http://schemas.microsoft.com/office/drawing/2014/main" id="{45E23D0E-748B-B7A0-6D2B-3ECCDCDB5A78}"/>
                </a:ext>
              </a:extLst>
            </p:cNvPr>
            <p:cNvSpPr/>
            <p:nvPr/>
          </p:nvSpPr>
          <p:spPr>
            <a:xfrm>
              <a:off x="1104900" y="2826224"/>
              <a:ext cx="381000" cy="381000"/>
            </a:xfrm>
            <a:prstGeom prst="ellipse">
              <a:avLst/>
            </a:prstGeom>
            <a:solidFill>
              <a:srgbClr val="0066B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a:solidFill>
                  <a:schemeClr val="accent4"/>
                </a:solidFill>
                <a:latin typeface="Univers Light"/>
              </a:endParaRPr>
            </a:p>
          </p:txBody>
        </p:sp>
        <p:sp>
          <p:nvSpPr>
            <p:cNvPr id="79" name="Graphic 40">
              <a:extLst>
                <a:ext uri="{FF2B5EF4-FFF2-40B4-BE49-F238E27FC236}">
                  <a16:creationId xmlns:a16="http://schemas.microsoft.com/office/drawing/2014/main" id="{0E9C2C5B-A3D5-B8E5-18F7-4EAF44805846}"/>
                </a:ext>
              </a:extLst>
            </p:cNvPr>
            <p:cNvSpPr/>
            <p:nvPr/>
          </p:nvSpPr>
          <p:spPr>
            <a:xfrm>
              <a:off x="1154144" y="2873846"/>
              <a:ext cx="282511" cy="285750"/>
            </a:xfrm>
            <a:custGeom>
              <a:avLst/>
              <a:gdLst>
                <a:gd name="connsiteX0" fmla="*/ 139637 w 282511"/>
                <a:gd name="connsiteY0" fmla="*/ 0 h 285750"/>
                <a:gd name="connsiteX1" fmla="*/ 0 w 282511"/>
                <a:gd name="connsiteY1" fmla="*/ 112681 h 285750"/>
                <a:gd name="connsiteX2" fmla="*/ 161544 w 282511"/>
                <a:gd name="connsiteY2" fmla="*/ 112681 h 285750"/>
                <a:gd name="connsiteX3" fmla="*/ 161544 w 282511"/>
                <a:gd name="connsiteY3" fmla="*/ 66580 h 285750"/>
                <a:gd name="connsiteX4" fmla="*/ 237839 w 282511"/>
                <a:gd name="connsiteY4" fmla="*/ 142875 h 285750"/>
                <a:gd name="connsiteX5" fmla="*/ 161544 w 282511"/>
                <a:gd name="connsiteY5" fmla="*/ 219170 h 285750"/>
                <a:gd name="connsiteX6" fmla="*/ 161544 w 282511"/>
                <a:gd name="connsiteY6" fmla="*/ 173069 h 285750"/>
                <a:gd name="connsiteX7" fmla="*/ 0 w 282511"/>
                <a:gd name="connsiteY7" fmla="*/ 173069 h 285750"/>
                <a:gd name="connsiteX8" fmla="*/ 139637 w 282511"/>
                <a:gd name="connsiteY8" fmla="*/ 285750 h 285750"/>
                <a:gd name="connsiteX9" fmla="*/ 282512 w 282511"/>
                <a:gd name="connsiteY9" fmla="*/ 142875 h 285750"/>
                <a:gd name="connsiteX10" fmla="*/ 139637 w 282511"/>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511" h="285750">
                  <a:moveTo>
                    <a:pt x="139637" y="0"/>
                  </a:moveTo>
                  <a:cubicBezTo>
                    <a:pt x="71057" y="0"/>
                    <a:pt x="13907" y="48292"/>
                    <a:pt x="0" y="112681"/>
                  </a:cubicBezTo>
                  <a:lnTo>
                    <a:pt x="161544" y="112681"/>
                  </a:lnTo>
                  <a:lnTo>
                    <a:pt x="161544" y="66580"/>
                  </a:lnTo>
                  <a:lnTo>
                    <a:pt x="237839" y="142875"/>
                  </a:lnTo>
                  <a:lnTo>
                    <a:pt x="161544" y="219170"/>
                  </a:lnTo>
                  <a:lnTo>
                    <a:pt x="161544" y="173069"/>
                  </a:lnTo>
                  <a:lnTo>
                    <a:pt x="0" y="173069"/>
                  </a:lnTo>
                  <a:cubicBezTo>
                    <a:pt x="13907" y="237458"/>
                    <a:pt x="71057" y="285750"/>
                    <a:pt x="139637" y="285750"/>
                  </a:cubicBezTo>
                  <a:cubicBezTo>
                    <a:pt x="218504" y="285750"/>
                    <a:pt x="282512" y="221742"/>
                    <a:pt x="282512" y="142875"/>
                  </a:cubicBezTo>
                  <a:cubicBezTo>
                    <a:pt x="282512" y="64008"/>
                    <a:pt x="218504" y="0"/>
                    <a:pt x="139637" y="0"/>
                  </a:cubicBezTo>
                  <a:close/>
                </a:path>
              </a:pathLst>
            </a:custGeom>
            <a:solidFill>
              <a:schemeClr val="bg1"/>
            </a:solidFill>
            <a:ln w="9525" cap="flat">
              <a:noFill/>
              <a:prstDash val="solid"/>
              <a:miter/>
            </a:ln>
          </p:spPr>
          <p:txBody>
            <a:bodyPr rtlCol="0" anchor="ctr"/>
            <a:lstStyle/>
            <a:p>
              <a:endParaRPr lang="en-US">
                <a:solidFill>
                  <a:schemeClr val="accent4"/>
                </a:solidFill>
                <a:latin typeface="Univers Light"/>
              </a:endParaRPr>
            </a:p>
          </p:txBody>
        </p:sp>
      </p:grpSp>
      <p:sp>
        <p:nvSpPr>
          <p:cNvPr id="80" name="Text Placeholder 9">
            <a:extLst>
              <a:ext uri="{FF2B5EF4-FFF2-40B4-BE49-F238E27FC236}">
                <a16:creationId xmlns:a16="http://schemas.microsoft.com/office/drawing/2014/main" id="{CBC2D7C2-7C2A-160C-34BA-D111FA552240}"/>
              </a:ext>
            </a:extLst>
          </p:cNvPr>
          <p:cNvSpPr txBox="1">
            <a:spLocks/>
          </p:cNvSpPr>
          <p:nvPr/>
        </p:nvSpPr>
        <p:spPr>
          <a:xfrm>
            <a:off x="995363" y="5538942"/>
            <a:ext cx="10406199" cy="307777"/>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pPr algn="ctr"/>
            <a:r>
              <a:rPr lang="en-US" sz="1800" dirty="0">
                <a:solidFill>
                  <a:schemeClr val="tx2"/>
                </a:solidFill>
                <a:highlight>
                  <a:srgbClr val="FFFF00"/>
                </a:highlight>
              </a:rPr>
              <a:t>SFHSA </a:t>
            </a:r>
            <a:r>
              <a:rPr lang="en-US" sz="1800" dirty="0">
                <a:solidFill>
                  <a:schemeClr val="tx2"/>
                </a:solidFill>
              </a:rPr>
              <a:t>can begin mapping content available for user once the topics and child topics are confirmed with KPMG for development.  </a:t>
            </a:r>
          </a:p>
        </p:txBody>
      </p:sp>
      <p:pic>
        <p:nvPicPr>
          <p:cNvPr id="117" name="Picture 116">
            <a:extLst>
              <a:ext uri="{FF2B5EF4-FFF2-40B4-BE49-F238E27FC236}">
                <a16:creationId xmlns:a16="http://schemas.microsoft.com/office/drawing/2014/main" id="{34A4061B-6798-8C25-6731-FAF3D0427F12}"/>
              </a:ext>
            </a:extLst>
          </p:cNvPr>
          <p:cNvPicPr>
            <a:picLocks noChangeAspect="1"/>
          </p:cNvPicPr>
          <p:nvPr/>
        </p:nvPicPr>
        <p:blipFill>
          <a:blip r:embed="rId3"/>
          <a:stretch>
            <a:fillRect/>
          </a:stretch>
        </p:blipFill>
        <p:spPr>
          <a:xfrm>
            <a:off x="4446872" y="2024109"/>
            <a:ext cx="7256990" cy="3261915"/>
          </a:xfrm>
          <a:prstGeom prst="rect">
            <a:avLst/>
          </a:prstGeom>
        </p:spPr>
      </p:pic>
      <p:grpSp>
        <p:nvGrpSpPr>
          <p:cNvPr id="118" name="Group 117">
            <a:extLst>
              <a:ext uri="{FF2B5EF4-FFF2-40B4-BE49-F238E27FC236}">
                <a16:creationId xmlns:a16="http://schemas.microsoft.com/office/drawing/2014/main" id="{EC0748DA-DC18-2539-E5D0-E474D1E74EDF}"/>
              </a:ext>
            </a:extLst>
          </p:cNvPr>
          <p:cNvGrpSpPr/>
          <p:nvPr/>
        </p:nvGrpSpPr>
        <p:grpSpPr>
          <a:xfrm>
            <a:off x="610053" y="4405643"/>
            <a:ext cx="286251" cy="286251"/>
            <a:chOff x="1104900" y="2826224"/>
            <a:chExt cx="381000" cy="381000"/>
          </a:xfrm>
        </p:grpSpPr>
        <p:sp>
          <p:nvSpPr>
            <p:cNvPr id="119" name="Oval 118">
              <a:extLst>
                <a:ext uri="{FF2B5EF4-FFF2-40B4-BE49-F238E27FC236}">
                  <a16:creationId xmlns:a16="http://schemas.microsoft.com/office/drawing/2014/main" id="{61BAF981-FCFB-396C-5AD8-A91BB7242A30}"/>
                </a:ext>
              </a:extLst>
            </p:cNvPr>
            <p:cNvSpPr/>
            <p:nvPr/>
          </p:nvSpPr>
          <p:spPr>
            <a:xfrm>
              <a:off x="1104900" y="2826224"/>
              <a:ext cx="381000" cy="381000"/>
            </a:xfrm>
            <a:prstGeom prst="ellipse">
              <a:avLst/>
            </a:prstGeom>
            <a:solidFill>
              <a:srgbClr val="0066B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a:solidFill>
                  <a:schemeClr val="accent4"/>
                </a:solidFill>
                <a:latin typeface="Univers Light"/>
              </a:endParaRPr>
            </a:p>
          </p:txBody>
        </p:sp>
        <p:sp>
          <p:nvSpPr>
            <p:cNvPr id="120" name="Graphic 40">
              <a:extLst>
                <a:ext uri="{FF2B5EF4-FFF2-40B4-BE49-F238E27FC236}">
                  <a16:creationId xmlns:a16="http://schemas.microsoft.com/office/drawing/2014/main" id="{1CBC3AB9-2C79-6990-1BCD-7618A95F5D48}"/>
                </a:ext>
              </a:extLst>
            </p:cNvPr>
            <p:cNvSpPr/>
            <p:nvPr/>
          </p:nvSpPr>
          <p:spPr>
            <a:xfrm>
              <a:off x="1154144" y="2873846"/>
              <a:ext cx="282511" cy="285750"/>
            </a:xfrm>
            <a:custGeom>
              <a:avLst/>
              <a:gdLst>
                <a:gd name="connsiteX0" fmla="*/ 139637 w 282511"/>
                <a:gd name="connsiteY0" fmla="*/ 0 h 285750"/>
                <a:gd name="connsiteX1" fmla="*/ 0 w 282511"/>
                <a:gd name="connsiteY1" fmla="*/ 112681 h 285750"/>
                <a:gd name="connsiteX2" fmla="*/ 161544 w 282511"/>
                <a:gd name="connsiteY2" fmla="*/ 112681 h 285750"/>
                <a:gd name="connsiteX3" fmla="*/ 161544 w 282511"/>
                <a:gd name="connsiteY3" fmla="*/ 66580 h 285750"/>
                <a:gd name="connsiteX4" fmla="*/ 237839 w 282511"/>
                <a:gd name="connsiteY4" fmla="*/ 142875 h 285750"/>
                <a:gd name="connsiteX5" fmla="*/ 161544 w 282511"/>
                <a:gd name="connsiteY5" fmla="*/ 219170 h 285750"/>
                <a:gd name="connsiteX6" fmla="*/ 161544 w 282511"/>
                <a:gd name="connsiteY6" fmla="*/ 173069 h 285750"/>
                <a:gd name="connsiteX7" fmla="*/ 0 w 282511"/>
                <a:gd name="connsiteY7" fmla="*/ 173069 h 285750"/>
                <a:gd name="connsiteX8" fmla="*/ 139637 w 282511"/>
                <a:gd name="connsiteY8" fmla="*/ 285750 h 285750"/>
                <a:gd name="connsiteX9" fmla="*/ 282512 w 282511"/>
                <a:gd name="connsiteY9" fmla="*/ 142875 h 285750"/>
                <a:gd name="connsiteX10" fmla="*/ 139637 w 282511"/>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511" h="285750">
                  <a:moveTo>
                    <a:pt x="139637" y="0"/>
                  </a:moveTo>
                  <a:cubicBezTo>
                    <a:pt x="71057" y="0"/>
                    <a:pt x="13907" y="48292"/>
                    <a:pt x="0" y="112681"/>
                  </a:cubicBezTo>
                  <a:lnTo>
                    <a:pt x="161544" y="112681"/>
                  </a:lnTo>
                  <a:lnTo>
                    <a:pt x="161544" y="66580"/>
                  </a:lnTo>
                  <a:lnTo>
                    <a:pt x="237839" y="142875"/>
                  </a:lnTo>
                  <a:lnTo>
                    <a:pt x="161544" y="219170"/>
                  </a:lnTo>
                  <a:lnTo>
                    <a:pt x="161544" y="173069"/>
                  </a:lnTo>
                  <a:lnTo>
                    <a:pt x="0" y="173069"/>
                  </a:lnTo>
                  <a:cubicBezTo>
                    <a:pt x="13907" y="237458"/>
                    <a:pt x="71057" y="285750"/>
                    <a:pt x="139637" y="285750"/>
                  </a:cubicBezTo>
                  <a:cubicBezTo>
                    <a:pt x="218504" y="285750"/>
                    <a:pt x="282512" y="221742"/>
                    <a:pt x="282512" y="142875"/>
                  </a:cubicBezTo>
                  <a:cubicBezTo>
                    <a:pt x="282512" y="64008"/>
                    <a:pt x="218504" y="0"/>
                    <a:pt x="139637" y="0"/>
                  </a:cubicBezTo>
                  <a:close/>
                </a:path>
              </a:pathLst>
            </a:custGeom>
            <a:solidFill>
              <a:schemeClr val="bg1"/>
            </a:solidFill>
            <a:ln w="9525" cap="flat">
              <a:noFill/>
              <a:prstDash val="solid"/>
              <a:miter/>
            </a:ln>
          </p:spPr>
          <p:txBody>
            <a:bodyPr rtlCol="0" anchor="ctr"/>
            <a:lstStyle/>
            <a:p>
              <a:endParaRPr lang="en-US">
                <a:solidFill>
                  <a:schemeClr val="accent4"/>
                </a:solidFill>
                <a:latin typeface="Univers Light"/>
              </a:endParaRPr>
            </a:p>
          </p:txBody>
        </p:sp>
      </p:grpSp>
    </p:spTree>
    <p:extLst>
      <p:ext uri="{BB962C8B-B14F-4D97-AF65-F5344CB8AC3E}">
        <p14:creationId xmlns:p14="http://schemas.microsoft.com/office/powerpoint/2010/main" val="3567409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CCD6CD-AEC9-9939-6361-1FC5EA9BE83A}"/>
              </a:ext>
            </a:extLst>
          </p:cNvPr>
          <p:cNvSpPr>
            <a:spLocks noGrp="1"/>
          </p:cNvSpPr>
          <p:nvPr>
            <p:ph type="title"/>
          </p:nvPr>
        </p:nvSpPr>
        <p:spPr>
          <a:xfrm>
            <a:off x="790438" y="12357"/>
            <a:ext cx="10515600" cy="1182080"/>
          </a:xfrm>
        </p:spPr>
        <p:txBody>
          <a:bodyPr/>
          <a:lstStyle/>
          <a:p>
            <a:r>
              <a:rPr lang="en-US" dirty="0"/>
              <a:t>Employee Center Taxonomy Roles</a:t>
            </a:r>
          </a:p>
        </p:txBody>
      </p:sp>
      <p:sp>
        <p:nvSpPr>
          <p:cNvPr id="28" name="Text Placeholder 9">
            <a:extLst>
              <a:ext uri="{FF2B5EF4-FFF2-40B4-BE49-F238E27FC236}">
                <a16:creationId xmlns:a16="http://schemas.microsoft.com/office/drawing/2014/main" id="{0483D7FB-B694-B9D9-9908-22F46152B098}"/>
              </a:ext>
            </a:extLst>
          </p:cNvPr>
          <p:cNvSpPr txBox="1">
            <a:spLocks/>
          </p:cNvSpPr>
          <p:nvPr/>
        </p:nvSpPr>
        <p:spPr>
          <a:xfrm>
            <a:off x="995363" y="983506"/>
            <a:ext cx="10406199" cy="307777"/>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r>
              <a:rPr lang="en-US" sz="1400"/>
              <a:t>These are the roles associated with EC Unified Taxonomy, Content &amp; Topics:</a:t>
            </a:r>
          </a:p>
        </p:txBody>
      </p:sp>
      <p:pic>
        <p:nvPicPr>
          <p:cNvPr id="13" name="Picture 3">
            <a:extLst>
              <a:ext uri="{FF2B5EF4-FFF2-40B4-BE49-F238E27FC236}">
                <a16:creationId xmlns:a16="http://schemas.microsoft.com/office/drawing/2014/main" id="{8F419AE0-5C77-1632-DAE9-B0F84832AE79}"/>
              </a:ext>
            </a:extLst>
          </p:cNvPr>
          <p:cNvPicPr preferRelativeResize="0">
            <a:picLocks/>
          </p:cNvPicPr>
          <p:nvPr/>
        </p:nvPicPr>
        <p:blipFill rotWithShape="1">
          <a:blip r:embed="rId3" cstate="screen">
            <a:extLst>
              <a:ext uri="{28A0092B-C50C-407E-A947-70E740481C1C}">
                <a14:useLocalDpi xmlns:a14="http://schemas.microsoft.com/office/drawing/2010/main"/>
              </a:ext>
            </a:extLst>
          </a:blip>
          <a:srcRect t="-38"/>
          <a:stretch/>
        </p:blipFill>
        <p:spPr>
          <a:xfrm>
            <a:off x="1249543" y="3569227"/>
            <a:ext cx="995816" cy="822960"/>
          </a:xfrm>
          <a:prstGeom prst="rect">
            <a:avLst/>
          </a:prstGeom>
        </p:spPr>
      </p:pic>
      <p:pic>
        <p:nvPicPr>
          <p:cNvPr id="14" name="Picture 4" descr="A picture containing person, building, outdoor, cellphone&#10;&#10;Description automatically generated">
            <a:extLst>
              <a:ext uri="{FF2B5EF4-FFF2-40B4-BE49-F238E27FC236}">
                <a16:creationId xmlns:a16="http://schemas.microsoft.com/office/drawing/2014/main" id="{88EFE00D-8AC0-5CA7-6FC2-70277D6CBDC6}"/>
              </a:ext>
            </a:extLst>
          </p:cNvPr>
          <p:cNvPicPr preferRelativeResize="0">
            <a:picLocks/>
          </p:cNvPicPr>
          <p:nvPr/>
        </p:nvPicPr>
        <p:blipFill rotWithShape="1">
          <a:blip r:embed="rId4" cstate="screen">
            <a:extLst>
              <a:ext uri="{28A0092B-C50C-407E-A947-70E740481C1C}">
                <a14:useLocalDpi xmlns:a14="http://schemas.microsoft.com/office/drawing/2010/main"/>
              </a:ext>
            </a:extLst>
          </a:blip>
          <a:srcRect t="-39"/>
          <a:stretch/>
        </p:blipFill>
        <p:spPr>
          <a:xfrm>
            <a:off x="1249543" y="4636457"/>
            <a:ext cx="995816" cy="822960"/>
          </a:xfrm>
          <a:prstGeom prst="rect">
            <a:avLst/>
          </a:prstGeom>
        </p:spPr>
      </p:pic>
      <p:pic>
        <p:nvPicPr>
          <p:cNvPr id="15" name="Picture 6">
            <a:extLst>
              <a:ext uri="{FF2B5EF4-FFF2-40B4-BE49-F238E27FC236}">
                <a16:creationId xmlns:a16="http://schemas.microsoft.com/office/drawing/2014/main" id="{C120EC09-A01D-48CF-D3F8-7F50D166BA92}"/>
              </a:ext>
            </a:extLst>
          </p:cNvPr>
          <p:cNvPicPr preferRelativeResize="0">
            <a:picLocks/>
          </p:cNvPicPr>
          <p:nvPr/>
        </p:nvPicPr>
        <p:blipFill rotWithShape="1">
          <a:blip r:embed="rId5" cstate="screen">
            <a:extLst>
              <a:ext uri="{28A0092B-C50C-407E-A947-70E740481C1C}">
                <a14:useLocalDpi xmlns:a14="http://schemas.microsoft.com/office/drawing/2010/main"/>
              </a:ext>
            </a:extLst>
          </a:blip>
          <a:srcRect/>
          <a:stretch/>
        </p:blipFill>
        <p:spPr>
          <a:xfrm>
            <a:off x="1249543" y="2501996"/>
            <a:ext cx="995816" cy="822960"/>
          </a:xfrm>
          <a:prstGeom prst="rect">
            <a:avLst/>
          </a:prstGeom>
        </p:spPr>
      </p:pic>
      <p:pic>
        <p:nvPicPr>
          <p:cNvPr id="16" name="Picture 13">
            <a:extLst>
              <a:ext uri="{FF2B5EF4-FFF2-40B4-BE49-F238E27FC236}">
                <a16:creationId xmlns:a16="http://schemas.microsoft.com/office/drawing/2014/main" id="{92858528-44D5-4562-6341-823DE03EC1EC}"/>
              </a:ext>
            </a:extLst>
          </p:cNvPr>
          <p:cNvPicPr preferRelativeResize="0">
            <a:picLocks/>
          </p:cNvPicPr>
          <p:nvPr/>
        </p:nvPicPr>
        <p:blipFill rotWithShape="1">
          <a:blip r:embed="rId6" cstate="screen">
            <a:extLst>
              <a:ext uri="{28A0092B-C50C-407E-A947-70E740481C1C}">
                <a14:useLocalDpi xmlns:a14="http://schemas.microsoft.com/office/drawing/2010/main"/>
              </a:ext>
            </a:extLst>
          </a:blip>
          <a:srcRect/>
          <a:stretch/>
        </p:blipFill>
        <p:spPr>
          <a:xfrm>
            <a:off x="6568261" y="1438708"/>
            <a:ext cx="995816" cy="822960"/>
          </a:xfrm>
          <a:prstGeom prst="rect">
            <a:avLst/>
          </a:prstGeom>
        </p:spPr>
      </p:pic>
      <p:pic>
        <p:nvPicPr>
          <p:cNvPr id="17" name="Picture 19">
            <a:extLst>
              <a:ext uri="{FF2B5EF4-FFF2-40B4-BE49-F238E27FC236}">
                <a16:creationId xmlns:a16="http://schemas.microsoft.com/office/drawing/2014/main" id="{F126F1CE-6143-3893-6EEF-21C603EDDDF4}"/>
              </a:ext>
            </a:extLst>
          </p:cNvPr>
          <p:cNvPicPr preferRelativeResize="0">
            <a:picLocks/>
          </p:cNvPicPr>
          <p:nvPr/>
        </p:nvPicPr>
        <p:blipFill rotWithShape="1">
          <a:blip r:embed="rId7" cstate="screen">
            <a:extLst>
              <a:ext uri="{28A0092B-C50C-407E-A947-70E740481C1C}">
                <a14:useLocalDpi xmlns:a14="http://schemas.microsoft.com/office/drawing/2010/main"/>
              </a:ext>
            </a:extLst>
          </a:blip>
          <a:srcRect/>
          <a:stretch/>
        </p:blipFill>
        <p:spPr>
          <a:xfrm>
            <a:off x="1249543" y="1438708"/>
            <a:ext cx="995816" cy="822960"/>
          </a:xfrm>
          <a:prstGeom prst="rect">
            <a:avLst/>
          </a:prstGeom>
        </p:spPr>
      </p:pic>
      <p:pic>
        <p:nvPicPr>
          <p:cNvPr id="18" name="Picture 13">
            <a:extLst>
              <a:ext uri="{FF2B5EF4-FFF2-40B4-BE49-F238E27FC236}">
                <a16:creationId xmlns:a16="http://schemas.microsoft.com/office/drawing/2014/main" id="{CA02F912-0290-3783-697D-E4F25534809D}"/>
              </a:ext>
            </a:extLst>
          </p:cNvPr>
          <p:cNvPicPr preferRelativeResize="0">
            <a:picLocks/>
          </p:cNvPicPr>
          <p:nvPr/>
        </p:nvPicPr>
        <p:blipFill>
          <a:blip r:embed="rId8" cstate="screen">
            <a:extLst>
              <a:ext uri="{28A0092B-C50C-407E-A947-70E740481C1C}">
                <a14:useLocalDpi xmlns:a14="http://schemas.microsoft.com/office/drawing/2010/main"/>
              </a:ext>
            </a:extLst>
          </a:blip>
          <a:srcRect/>
          <a:stretch/>
        </p:blipFill>
        <p:spPr>
          <a:xfrm>
            <a:off x="6568261" y="2501996"/>
            <a:ext cx="995816" cy="822960"/>
          </a:xfrm>
          <a:prstGeom prst="rect">
            <a:avLst/>
          </a:prstGeom>
        </p:spPr>
      </p:pic>
      <p:pic>
        <p:nvPicPr>
          <p:cNvPr id="19" name="Picture 13">
            <a:extLst>
              <a:ext uri="{FF2B5EF4-FFF2-40B4-BE49-F238E27FC236}">
                <a16:creationId xmlns:a16="http://schemas.microsoft.com/office/drawing/2014/main" id="{5FB9EAFF-CB02-9426-EF58-033EEFDFECF0}"/>
              </a:ext>
            </a:extLst>
          </p:cNvPr>
          <p:cNvPicPr preferRelativeResize="0">
            <a:picLocks/>
          </p:cNvPicPr>
          <p:nvPr/>
        </p:nvPicPr>
        <p:blipFill rotWithShape="1">
          <a:blip r:embed="rId9" cstate="screen">
            <a:extLst>
              <a:ext uri="{28A0092B-C50C-407E-A947-70E740481C1C}">
                <a14:useLocalDpi xmlns:a14="http://schemas.microsoft.com/office/drawing/2010/main"/>
              </a:ext>
            </a:extLst>
          </a:blip>
          <a:srcRect/>
          <a:stretch/>
        </p:blipFill>
        <p:spPr>
          <a:xfrm>
            <a:off x="6568261" y="3569227"/>
            <a:ext cx="995816" cy="822960"/>
          </a:xfrm>
          <a:prstGeom prst="rect">
            <a:avLst/>
          </a:prstGeom>
        </p:spPr>
      </p:pic>
      <p:graphicFrame>
        <p:nvGraphicFramePr>
          <p:cNvPr id="20" name="Table 21">
            <a:extLst>
              <a:ext uri="{FF2B5EF4-FFF2-40B4-BE49-F238E27FC236}">
                <a16:creationId xmlns:a16="http://schemas.microsoft.com/office/drawing/2014/main" id="{E6B45FCD-0345-7312-4620-D8901B186EFA}"/>
              </a:ext>
            </a:extLst>
          </p:cNvPr>
          <p:cNvGraphicFramePr>
            <a:graphicFrameLocks noGrp="1"/>
          </p:cNvGraphicFramePr>
          <p:nvPr/>
        </p:nvGraphicFramePr>
        <p:xfrm>
          <a:off x="2357120" y="1438708"/>
          <a:ext cx="4053156" cy="822960"/>
        </p:xfrm>
        <a:graphic>
          <a:graphicData uri="http://schemas.openxmlformats.org/drawingml/2006/table">
            <a:tbl>
              <a:tblPr firstRow="1" bandRow="1">
                <a:tableStyleId>{5C22544A-7EE6-4342-B048-85BDC9FD1C3A}</a:tableStyleId>
              </a:tblPr>
              <a:tblGrid>
                <a:gridCol w="1438585">
                  <a:extLst>
                    <a:ext uri="{9D8B030D-6E8A-4147-A177-3AD203B41FA5}">
                      <a16:colId xmlns:a16="http://schemas.microsoft.com/office/drawing/2014/main" val="2505017248"/>
                    </a:ext>
                  </a:extLst>
                </a:gridCol>
                <a:gridCol w="2614571">
                  <a:extLst>
                    <a:ext uri="{9D8B030D-6E8A-4147-A177-3AD203B41FA5}">
                      <a16:colId xmlns:a16="http://schemas.microsoft.com/office/drawing/2014/main" val="926316602"/>
                    </a:ext>
                  </a:extLst>
                </a:gridCol>
              </a:tblGrid>
              <a:tr h="822960">
                <a:tc>
                  <a:txBody>
                    <a:bodyPr/>
                    <a:lstStyle/>
                    <a:p>
                      <a:r>
                        <a:rPr lang="en-US" sz="1400">
                          <a:solidFill>
                            <a:schemeClr val="bg1"/>
                          </a:solidFill>
                        </a:rPr>
                        <a:t>Employee Center Admin</a:t>
                      </a:r>
                    </a:p>
                  </a:txBody>
                  <a:tcPr>
                    <a:solidFill>
                      <a:srgbClr val="0066B2"/>
                    </a:solidFill>
                  </a:tcPr>
                </a:tc>
                <a:tc>
                  <a:txBody>
                    <a:bodyPr/>
                    <a:lstStyle/>
                    <a:p>
                      <a:r>
                        <a:rPr lang="en-US" sz="1200" b="0" dirty="0">
                          <a:solidFill>
                            <a:schemeClr val="tx1"/>
                          </a:solidFill>
                        </a:rPr>
                        <a:t>Can manage and configure the Employee Center; has Taxonomy Admin privileges. </a:t>
                      </a:r>
                    </a:p>
                  </a:txBody>
                  <a:tcPr>
                    <a:noFill/>
                  </a:tcPr>
                </a:tc>
                <a:extLst>
                  <a:ext uri="{0D108BD9-81ED-4DB2-BD59-A6C34878D82A}">
                    <a16:rowId xmlns:a16="http://schemas.microsoft.com/office/drawing/2014/main" val="715499321"/>
                  </a:ext>
                </a:extLst>
              </a:tr>
            </a:tbl>
          </a:graphicData>
        </a:graphic>
      </p:graphicFrame>
      <p:graphicFrame>
        <p:nvGraphicFramePr>
          <p:cNvPr id="22" name="Table 21">
            <a:extLst>
              <a:ext uri="{FF2B5EF4-FFF2-40B4-BE49-F238E27FC236}">
                <a16:creationId xmlns:a16="http://schemas.microsoft.com/office/drawing/2014/main" id="{2191DACF-B4A7-496E-2298-462921346143}"/>
              </a:ext>
            </a:extLst>
          </p:cNvPr>
          <p:cNvGraphicFramePr>
            <a:graphicFrameLocks noGrp="1"/>
          </p:cNvGraphicFramePr>
          <p:nvPr/>
        </p:nvGraphicFramePr>
        <p:xfrm>
          <a:off x="7675839" y="1438708"/>
          <a:ext cx="4053156" cy="822960"/>
        </p:xfrm>
        <a:graphic>
          <a:graphicData uri="http://schemas.openxmlformats.org/drawingml/2006/table">
            <a:tbl>
              <a:tblPr firstRow="1" bandRow="1">
                <a:tableStyleId>{5C22544A-7EE6-4342-B048-85BDC9FD1C3A}</a:tableStyleId>
              </a:tblPr>
              <a:tblGrid>
                <a:gridCol w="1438585">
                  <a:extLst>
                    <a:ext uri="{9D8B030D-6E8A-4147-A177-3AD203B41FA5}">
                      <a16:colId xmlns:a16="http://schemas.microsoft.com/office/drawing/2014/main" val="2505017248"/>
                    </a:ext>
                  </a:extLst>
                </a:gridCol>
                <a:gridCol w="2614571">
                  <a:extLst>
                    <a:ext uri="{9D8B030D-6E8A-4147-A177-3AD203B41FA5}">
                      <a16:colId xmlns:a16="http://schemas.microsoft.com/office/drawing/2014/main" val="926316602"/>
                    </a:ext>
                  </a:extLst>
                </a:gridCol>
              </a:tblGrid>
              <a:tr h="722376">
                <a:tc>
                  <a:txBody>
                    <a:bodyPr/>
                    <a:lstStyle/>
                    <a:p>
                      <a:r>
                        <a:rPr lang="en-US" sz="1400">
                          <a:solidFill>
                            <a:schemeClr val="bg1"/>
                          </a:solidFill>
                        </a:rPr>
                        <a:t>Taxonomy Admin</a:t>
                      </a:r>
                    </a:p>
                  </a:txBody>
                  <a:tcPr>
                    <a:solidFill>
                      <a:srgbClr val="0066B2"/>
                    </a:solidFill>
                  </a:tcPr>
                </a:tc>
                <a:tc>
                  <a:txBody>
                    <a:bodyPr/>
                    <a:lstStyle/>
                    <a:p>
                      <a:r>
                        <a:rPr lang="en-US" sz="1200" b="0">
                          <a:solidFill>
                            <a:schemeClr val="tx1"/>
                          </a:solidFill>
                        </a:rPr>
                        <a:t>Can update and modify any created taxonomy in the taxonomy and topic tables. Can add/edit Taxonomy Manager and Contributor.</a:t>
                      </a:r>
                    </a:p>
                  </a:txBody>
                  <a:tcPr marR="45720">
                    <a:noFill/>
                  </a:tcPr>
                </a:tc>
                <a:extLst>
                  <a:ext uri="{0D108BD9-81ED-4DB2-BD59-A6C34878D82A}">
                    <a16:rowId xmlns:a16="http://schemas.microsoft.com/office/drawing/2014/main" val="715499321"/>
                  </a:ext>
                </a:extLst>
              </a:tr>
            </a:tbl>
          </a:graphicData>
        </a:graphic>
      </p:graphicFrame>
      <p:graphicFrame>
        <p:nvGraphicFramePr>
          <p:cNvPr id="23" name="Table 21">
            <a:extLst>
              <a:ext uri="{FF2B5EF4-FFF2-40B4-BE49-F238E27FC236}">
                <a16:creationId xmlns:a16="http://schemas.microsoft.com/office/drawing/2014/main" id="{22EAE784-AEC2-C40F-B9A2-C100DC38F4F6}"/>
              </a:ext>
            </a:extLst>
          </p:cNvPr>
          <p:cNvGraphicFramePr>
            <a:graphicFrameLocks noGrp="1"/>
          </p:cNvGraphicFramePr>
          <p:nvPr/>
        </p:nvGraphicFramePr>
        <p:xfrm>
          <a:off x="2357120" y="2501996"/>
          <a:ext cx="4053156" cy="822960"/>
        </p:xfrm>
        <a:graphic>
          <a:graphicData uri="http://schemas.openxmlformats.org/drawingml/2006/table">
            <a:tbl>
              <a:tblPr firstRow="1" bandRow="1">
                <a:tableStyleId>{5C22544A-7EE6-4342-B048-85BDC9FD1C3A}</a:tableStyleId>
              </a:tblPr>
              <a:tblGrid>
                <a:gridCol w="1438585">
                  <a:extLst>
                    <a:ext uri="{9D8B030D-6E8A-4147-A177-3AD203B41FA5}">
                      <a16:colId xmlns:a16="http://schemas.microsoft.com/office/drawing/2014/main" val="2505017248"/>
                    </a:ext>
                  </a:extLst>
                </a:gridCol>
                <a:gridCol w="2614571">
                  <a:extLst>
                    <a:ext uri="{9D8B030D-6E8A-4147-A177-3AD203B41FA5}">
                      <a16:colId xmlns:a16="http://schemas.microsoft.com/office/drawing/2014/main" val="926316602"/>
                    </a:ext>
                  </a:extLst>
                </a:gridCol>
              </a:tblGrid>
              <a:tr h="722376">
                <a:tc>
                  <a:txBody>
                    <a:bodyPr/>
                    <a:lstStyle/>
                    <a:p>
                      <a:r>
                        <a:rPr lang="en-US" sz="1400">
                          <a:solidFill>
                            <a:schemeClr val="bg1"/>
                          </a:solidFill>
                        </a:rPr>
                        <a:t>Taxonomy Manager</a:t>
                      </a:r>
                    </a:p>
                  </a:txBody>
                  <a:tcPr>
                    <a:solidFill>
                      <a:srgbClr val="0066B2"/>
                    </a:solidFill>
                  </a:tcPr>
                </a:tc>
                <a:tc>
                  <a:txBody>
                    <a:bodyPr/>
                    <a:lstStyle/>
                    <a:p>
                      <a:r>
                        <a:rPr lang="en-US" sz="1200" b="0">
                          <a:solidFill>
                            <a:schemeClr val="tx1"/>
                          </a:solidFill>
                        </a:rPr>
                        <a:t>Can view any created taxonomy, update topics and associate content to topics. Can assign Taxonomy Contributors. </a:t>
                      </a:r>
                    </a:p>
                  </a:txBody>
                  <a:tcPr>
                    <a:noFill/>
                  </a:tcPr>
                </a:tc>
                <a:extLst>
                  <a:ext uri="{0D108BD9-81ED-4DB2-BD59-A6C34878D82A}">
                    <a16:rowId xmlns:a16="http://schemas.microsoft.com/office/drawing/2014/main" val="715499321"/>
                  </a:ext>
                </a:extLst>
              </a:tr>
            </a:tbl>
          </a:graphicData>
        </a:graphic>
      </p:graphicFrame>
      <p:graphicFrame>
        <p:nvGraphicFramePr>
          <p:cNvPr id="24" name="Table 23">
            <a:extLst>
              <a:ext uri="{FF2B5EF4-FFF2-40B4-BE49-F238E27FC236}">
                <a16:creationId xmlns:a16="http://schemas.microsoft.com/office/drawing/2014/main" id="{4D5C070B-7586-8CED-000C-E0B7CBC1AA20}"/>
              </a:ext>
            </a:extLst>
          </p:cNvPr>
          <p:cNvGraphicFramePr>
            <a:graphicFrameLocks noGrp="1"/>
          </p:cNvGraphicFramePr>
          <p:nvPr/>
        </p:nvGraphicFramePr>
        <p:xfrm>
          <a:off x="7675839" y="2501996"/>
          <a:ext cx="4053156" cy="822960"/>
        </p:xfrm>
        <a:graphic>
          <a:graphicData uri="http://schemas.openxmlformats.org/drawingml/2006/table">
            <a:tbl>
              <a:tblPr firstRow="1" bandRow="1">
                <a:tableStyleId>{5C22544A-7EE6-4342-B048-85BDC9FD1C3A}</a:tableStyleId>
              </a:tblPr>
              <a:tblGrid>
                <a:gridCol w="1438585">
                  <a:extLst>
                    <a:ext uri="{9D8B030D-6E8A-4147-A177-3AD203B41FA5}">
                      <a16:colId xmlns:a16="http://schemas.microsoft.com/office/drawing/2014/main" val="2505017248"/>
                    </a:ext>
                  </a:extLst>
                </a:gridCol>
                <a:gridCol w="2614571">
                  <a:extLst>
                    <a:ext uri="{9D8B030D-6E8A-4147-A177-3AD203B41FA5}">
                      <a16:colId xmlns:a16="http://schemas.microsoft.com/office/drawing/2014/main" val="926316602"/>
                    </a:ext>
                  </a:extLst>
                </a:gridCol>
              </a:tblGrid>
              <a:tr h="822960">
                <a:tc>
                  <a:txBody>
                    <a:bodyPr/>
                    <a:lstStyle/>
                    <a:p>
                      <a:r>
                        <a:rPr lang="en-US" sz="1400">
                          <a:solidFill>
                            <a:schemeClr val="bg1"/>
                          </a:solidFill>
                        </a:rPr>
                        <a:t>Taxonomy Contributor</a:t>
                      </a:r>
                    </a:p>
                  </a:txBody>
                  <a:tcPr>
                    <a:solidFill>
                      <a:srgbClr val="0066B2"/>
                    </a:solidFill>
                  </a:tcPr>
                </a:tc>
                <a:tc>
                  <a:txBody>
                    <a:bodyPr/>
                    <a:lstStyle/>
                    <a:p>
                      <a:r>
                        <a:rPr lang="en-US" sz="1200" b="0">
                          <a:solidFill>
                            <a:schemeClr val="tx1"/>
                          </a:solidFill>
                        </a:rPr>
                        <a:t>Can associate content items to topics.</a:t>
                      </a:r>
                    </a:p>
                  </a:txBody>
                  <a:tcPr>
                    <a:noFill/>
                  </a:tcPr>
                </a:tc>
                <a:extLst>
                  <a:ext uri="{0D108BD9-81ED-4DB2-BD59-A6C34878D82A}">
                    <a16:rowId xmlns:a16="http://schemas.microsoft.com/office/drawing/2014/main" val="715499321"/>
                  </a:ext>
                </a:extLst>
              </a:tr>
            </a:tbl>
          </a:graphicData>
        </a:graphic>
      </p:graphicFrame>
      <p:graphicFrame>
        <p:nvGraphicFramePr>
          <p:cNvPr id="25" name="Table 21">
            <a:extLst>
              <a:ext uri="{FF2B5EF4-FFF2-40B4-BE49-F238E27FC236}">
                <a16:creationId xmlns:a16="http://schemas.microsoft.com/office/drawing/2014/main" id="{7855A12E-6A69-0A49-CAFE-82B5084996D0}"/>
              </a:ext>
            </a:extLst>
          </p:cNvPr>
          <p:cNvGraphicFramePr>
            <a:graphicFrameLocks noGrp="1"/>
          </p:cNvGraphicFramePr>
          <p:nvPr/>
        </p:nvGraphicFramePr>
        <p:xfrm>
          <a:off x="2357120" y="3569227"/>
          <a:ext cx="4053156" cy="822960"/>
        </p:xfrm>
        <a:graphic>
          <a:graphicData uri="http://schemas.openxmlformats.org/drawingml/2006/table">
            <a:tbl>
              <a:tblPr firstRow="1" bandRow="1">
                <a:tableStyleId>{5C22544A-7EE6-4342-B048-85BDC9FD1C3A}</a:tableStyleId>
              </a:tblPr>
              <a:tblGrid>
                <a:gridCol w="1438585">
                  <a:extLst>
                    <a:ext uri="{9D8B030D-6E8A-4147-A177-3AD203B41FA5}">
                      <a16:colId xmlns:a16="http://schemas.microsoft.com/office/drawing/2014/main" val="2505017248"/>
                    </a:ext>
                  </a:extLst>
                </a:gridCol>
                <a:gridCol w="2614571">
                  <a:extLst>
                    <a:ext uri="{9D8B030D-6E8A-4147-A177-3AD203B41FA5}">
                      <a16:colId xmlns:a16="http://schemas.microsoft.com/office/drawing/2014/main" val="926316602"/>
                    </a:ext>
                  </a:extLst>
                </a:gridCol>
              </a:tblGrid>
              <a:tr h="822960">
                <a:tc>
                  <a:txBody>
                    <a:bodyPr/>
                    <a:lstStyle/>
                    <a:p>
                      <a:r>
                        <a:rPr lang="en-US" sz="1400">
                          <a:solidFill>
                            <a:schemeClr val="bg1"/>
                          </a:solidFill>
                        </a:rPr>
                        <a:t>Content Manager</a:t>
                      </a:r>
                    </a:p>
                  </a:txBody>
                  <a:tcPr>
                    <a:solidFill>
                      <a:srgbClr val="0066B2"/>
                    </a:solidFill>
                  </a:tcPr>
                </a:tc>
                <a:tc>
                  <a:txBody>
                    <a:bodyPr/>
                    <a:lstStyle/>
                    <a:p>
                      <a:r>
                        <a:rPr lang="en-US" sz="1200" b="0">
                          <a:solidFill>
                            <a:schemeClr val="tx1"/>
                          </a:solidFill>
                        </a:rPr>
                        <a:t>Can access all Content Publishing content, including content for which they are not in the audience.</a:t>
                      </a:r>
                    </a:p>
                  </a:txBody>
                  <a:tcPr>
                    <a:noFill/>
                  </a:tcPr>
                </a:tc>
                <a:extLst>
                  <a:ext uri="{0D108BD9-81ED-4DB2-BD59-A6C34878D82A}">
                    <a16:rowId xmlns:a16="http://schemas.microsoft.com/office/drawing/2014/main" val="715499321"/>
                  </a:ext>
                </a:extLst>
              </a:tr>
            </a:tbl>
          </a:graphicData>
        </a:graphic>
      </p:graphicFrame>
      <p:graphicFrame>
        <p:nvGraphicFramePr>
          <p:cNvPr id="26" name="Table 25">
            <a:extLst>
              <a:ext uri="{FF2B5EF4-FFF2-40B4-BE49-F238E27FC236}">
                <a16:creationId xmlns:a16="http://schemas.microsoft.com/office/drawing/2014/main" id="{9560C9FC-686D-CD79-BB37-1478A4AEC67D}"/>
              </a:ext>
            </a:extLst>
          </p:cNvPr>
          <p:cNvGraphicFramePr>
            <a:graphicFrameLocks noGrp="1"/>
          </p:cNvGraphicFramePr>
          <p:nvPr/>
        </p:nvGraphicFramePr>
        <p:xfrm>
          <a:off x="7675839" y="3569227"/>
          <a:ext cx="4053156" cy="822960"/>
        </p:xfrm>
        <a:graphic>
          <a:graphicData uri="http://schemas.openxmlformats.org/drawingml/2006/table">
            <a:tbl>
              <a:tblPr firstRow="1" bandRow="1">
                <a:tableStyleId>{5C22544A-7EE6-4342-B048-85BDC9FD1C3A}</a:tableStyleId>
              </a:tblPr>
              <a:tblGrid>
                <a:gridCol w="1438585">
                  <a:extLst>
                    <a:ext uri="{9D8B030D-6E8A-4147-A177-3AD203B41FA5}">
                      <a16:colId xmlns:a16="http://schemas.microsoft.com/office/drawing/2014/main" val="2505017248"/>
                    </a:ext>
                  </a:extLst>
                </a:gridCol>
                <a:gridCol w="2614571">
                  <a:extLst>
                    <a:ext uri="{9D8B030D-6E8A-4147-A177-3AD203B41FA5}">
                      <a16:colId xmlns:a16="http://schemas.microsoft.com/office/drawing/2014/main" val="926316602"/>
                    </a:ext>
                  </a:extLst>
                </a:gridCol>
              </a:tblGrid>
              <a:tr h="722376">
                <a:tc>
                  <a:txBody>
                    <a:bodyPr/>
                    <a:lstStyle/>
                    <a:p>
                      <a:r>
                        <a:rPr lang="en-US" sz="1400">
                          <a:solidFill>
                            <a:schemeClr val="bg1"/>
                          </a:solidFill>
                        </a:rPr>
                        <a:t>Topic Manager</a:t>
                      </a:r>
                    </a:p>
                  </a:txBody>
                  <a:tcPr>
                    <a:solidFill>
                      <a:srgbClr val="0066B2"/>
                    </a:solidFill>
                  </a:tcPr>
                </a:tc>
                <a:tc>
                  <a:txBody>
                    <a:bodyPr/>
                    <a:lstStyle/>
                    <a:p>
                      <a:r>
                        <a:rPr lang="en-US" sz="1200" b="0">
                          <a:solidFill>
                            <a:schemeClr val="tx1"/>
                          </a:solidFill>
                        </a:rPr>
                        <a:t>Can create, move, or clone topics within or between taxonomies, depending on the rights assigned to them.</a:t>
                      </a:r>
                    </a:p>
                  </a:txBody>
                  <a:tcPr>
                    <a:noFill/>
                  </a:tcPr>
                </a:tc>
                <a:extLst>
                  <a:ext uri="{0D108BD9-81ED-4DB2-BD59-A6C34878D82A}">
                    <a16:rowId xmlns:a16="http://schemas.microsoft.com/office/drawing/2014/main" val="715499321"/>
                  </a:ext>
                </a:extLst>
              </a:tr>
            </a:tbl>
          </a:graphicData>
        </a:graphic>
      </p:graphicFrame>
      <p:graphicFrame>
        <p:nvGraphicFramePr>
          <p:cNvPr id="27" name="Table 21">
            <a:extLst>
              <a:ext uri="{FF2B5EF4-FFF2-40B4-BE49-F238E27FC236}">
                <a16:creationId xmlns:a16="http://schemas.microsoft.com/office/drawing/2014/main" id="{946A9223-A8EA-3617-6C0C-6658EF795DCD}"/>
              </a:ext>
            </a:extLst>
          </p:cNvPr>
          <p:cNvGraphicFramePr>
            <a:graphicFrameLocks noGrp="1"/>
          </p:cNvGraphicFramePr>
          <p:nvPr/>
        </p:nvGraphicFramePr>
        <p:xfrm>
          <a:off x="2357120" y="4636457"/>
          <a:ext cx="4053156" cy="822960"/>
        </p:xfrm>
        <a:graphic>
          <a:graphicData uri="http://schemas.openxmlformats.org/drawingml/2006/table">
            <a:tbl>
              <a:tblPr firstRow="1" bandRow="1">
                <a:tableStyleId>{5C22544A-7EE6-4342-B048-85BDC9FD1C3A}</a:tableStyleId>
              </a:tblPr>
              <a:tblGrid>
                <a:gridCol w="1438585">
                  <a:extLst>
                    <a:ext uri="{9D8B030D-6E8A-4147-A177-3AD203B41FA5}">
                      <a16:colId xmlns:a16="http://schemas.microsoft.com/office/drawing/2014/main" val="2505017248"/>
                    </a:ext>
                  </a:extLst>
                </a:gridCol>
                <a:gridCol w="2614571">
                  <a:extLst>
                    <a:ext uri="{9D8B030D-6E8A-4147-A177-3AD203B41FA5}">
                      <a16:colId xmlns:a16="http://schemas.microsoft.com/office/drawing/2014/main" val="926316602"/>
                    </a:ext>
                  </a:extLst>
                </a:gridCol>
              </a:tblGrid>
              <a:tr h="722376">
                <a:tc>
                  <a:txBody>
                    <a:bodyPr/>
                    <a:lstStyle/>
                    <a:p>
                      <a:r>
                        <a:rPr lang="en-US" sz="1400">
                          <a:solidFill>
                            <a:schemeClr val="bg1"/>
                          </a:solidFill>
                        </a:rPr>
                        <a:t>Topic Contributor</a:t>
                      </a:r>
                    </a:p>
                  </a:txBody>
                  <a:tcPr>
                    <a:solidFill>
                      <a:srgbClr val="0066B2"/>
                    </a:solidFill>
                  </a:tcPr>
                </a:tc>
                <a:tc>
                  <a:txBody>
                    <a:bodyPr/>
                    <a:lstStyle/>
                    <a:p>
                      <a:r>
                        <a:rPr lang="en-US" sz="1200" b="0">
                          <a:solidFill>
                            <a:schemeClr val="tx1"/>
                          </a:solidFill>
                        </a:rPr>
                        <a:t>Can manage topic level tasks, such as handling connected content, features content, articles, adding applications, and so on.</a:t>
                      </a:r>
                    </a:p>
                  </a:txBody>
                  <a:tcPr>
                    <a:noFill/>
                  </a:tcPr>
                </a:tc>
                <a:extLst>
                  <a:ext uri="{0D108BD9-81ED-4DB2-BD59-A6C34878D82A}">
                    <a16:rowId xmlns:a16="http://schemas.microsoft.com/office/drawing/2014/main" val="715499321"/>
                  </a:ext>
                </a:extLst>
              </a:tr>
            </a:tbl>
          </a:graphicData>
        </a:graphic>
      </p:graphicFrame>
      <p:sp>
        <p:nvSpPr>
          <p:cNvPr id="30" name="Text Placeholder 9">
            <a:extLst>
              <a:ext uri="{FF2B5EF4-FFF2-40B4-BE49-F238E27FC236}">
                <a16:creationId xmlns:a16="http://schemas.microsoft.com/office/drawing/2014/main" id="{DB1289EF-B58C-567B-391F-FD64EF575D81}"/>
              </a:ext>
            </a:extLst>
          </p:cNvPr>
          <p:cNvSpPr txBox="1">
            <a:spLocks/>
          </p:cNvSpPr>
          <p:nvPr/>
        </p:nvSpPr>
        <p:spPr>
          <a:xfrm>
            <a:off x="995363" y="5549102"/>
            <a:ext cx="10406199" cy="307777"/>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pPr algn="ctr"/>
            <a:r>
              <a:rPr lang="en-US" sz="1800" dirty="0">
                <a:solidFill>
                  <a:schemeClr val="tx2"/>
                </a:solidFill>
                <a:highlight>
                  <a:srgbClr val="FFFF00"/>
                </a:highlight>
              </a:rPr>
              <a:t>SF HAS </a:t>
            </a:r>
            <a:r>
              <a:rPr lang="en-US" sz="1800" dirty="0">
                <a:solidFill>
                  <a:schemeClr val="tx2"/>
                </a:solidFill>
              </a:rPr>
              <a:t>will need to provide </a:t>
            </a:r>
            <a:r>
              <a:rPr lang="en-US" sz="1800" u="sng" dirty="0">
                <a:solidFill>
                  <a:schemeClr val="tx2"/>
                </a:solidFill>
                <a:uFill>
                  <a:solidFill>
                    <a:srgbClr val="0066B2"/>
                  </a:solidFill>
                </a:uFill>
              </a:rPr>
              <a:t>who in the organization </a:t>
            </a:r>
            <a:r>
              <a:rPr lang="en-US" sz="1800" dirty="0">
                <a:solidFill>
                  <a:schemeClr val="tx2"/>
                </a:solidFill>
              </a:rPr>
              <a:t>will assume these roles to allow the management of taxonomy, topics and content on the EC Portal. </a:t>
            </a:r>
          </a:p>
        </p:txBody>
      </p:sp>
    </p:spTree>
    <p:extLst>
      <p:ext uri="{BB962C8B-B14F-4D97-AF65-F5344CB8AC3E}">
        <p14:creationId xmlns:p14="http://schemas.microsoft.com/office/powerpoint/2010/main" val="738919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1487</Words>
  <Application>Microsoft Macintosh PowerPoint</Application>
  <PresentationFormat>Widescreen</PresentationFormat>
  <Paragraphs>205</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Calibri</vt:lpstr>
      <vt:lpstr>Univers Light</vt:lpstr>
      <vt:lpstr>Office Theme</vt:lpstr>
      <vt:lpstr>Taxonomy Design</vt:lpstr>
      <vt:lpstr>Employee Center Unified Taxonomy drives the experience</vt:lpstr>
      <vt:lpstr>Unified Taxonomy comes to life through Mega Menu</vt:lpstr>
      <vt:lpstr>IT Data to inform decision </vt:lpstr>
      <vt:lpstr>IT Current State</vt:lpstr>
      <vt:lpstr>Taxonomy Exercise</vt:lpstr>
      <vt:lpstr>Connected Content &amp; Roles</vt:lpstr>
      <vt:lpstr>Connecting content to Topics</vt:lpstr>
      <vt:lpstr>Employee Center Taxonomy Roles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 Pflantzer</dc:creator>
  <cp:lastModifiedBy>Adam Pflantzer</cp:lastModifiedBy>
  <cp:revision>1</cp:revision>
  <dcterms:created xsi:type="dcterms:W3CDTF">2024-09-10T15:06:37Z</dcterms:created>
  <dcterms:modified xsi:type="dcterms:W3CDTF">2024-09-10T15:15:50Z</dcterms:modified>
</cp:coreProperties>
</file>