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68" r:id="rId4"/>
    <p:sldId id="260" r:id="rId5"/>
    <p:sldId id="267" r:id="rId6"/>
    <p:sldId id="261" r:id="rId7"/>
    <p:sldId id="269" r:id="rId8"/>
    <p:sldId id="270" r:id="rId9"/>
    <p:sldId id="271" r:id="rId10"/>
    <p:sldId id="272" r:id="rId11"/>
    <p:sldId id="263" r:id="rId12"/>
    <p:sldId id="264" r:id="rId13"/>
    <p:sldId id="266" r:id="rId14"/>
    <p:sldId id="273" r:id="rId15"/>
    <p:sldId id="26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0BE0BEA-E4A3-4BBC-BDB6-A0EACDADB3F2}" type="datetimeFigureOut">
              <a:rPr lang="pt-BR" smtClean="0"/>
              <a:pPr/>
              <a:t>26/06/2014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8D66F64-EE93-4D87-ABA5-55E15486D1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BEA-E4A3-4BBC-BDB6-A0EACDADB3F2}" type="datetimeFigureOut">
              <a:rPr lang="pt-BR" smtClean="0"/>
              <a:pPr/>
              <a:t>26/06/2014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6F64-EE93-4D87-ABA5-55E15486D1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BEA-E4A3-4BBC-BDB6-A0EACDADB3F2}" type="datetimeFigureOut">
              <a:rPr lang="pt-BR" smtClean="0"/>
              <a:pPr/>
              <a:t>26/06/2014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6F64-EE93-4D87-ABA5-55E15486D1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0BE0BEA-E4A3-4BBC-BDB6-A0EACDADB3F2}" type="datetimeFigureOut">
              <a:rPr lang="pt-BR" smtClean="0"/>
              <a:pPr/>
              <a:t>26/06/2014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6F64-EE93-4D87-ABA5-55E15486D1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0BE0BEA-E4A3-4BBC-BDB6-A0EACDADB3F2}" type="datetimeFigureOut">
              <a:rPr lang="pt-BR" smtClean="0"/>
              <a:pPr/>
              <a:t>26/06/2014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8D66F64-EE93-4D87-ABA5-55E15486D13C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0BE0BEA-E4A3-4BBC-BDB6-A0EACDADB3F2}" type="datetimeFigureOut">
              <a:rPr lang="pt-BR" smtClean="0"/>
              <a:pPr/>
              <a:t>26/06/2014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8D66F64-EE93-4D87-ABA5-55E15486D1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0BE0BEA-E4A3-4BBC-BDB6-A0EACDADB3F2}" type="datetimeFigureOut">
              <a:rPr lang="pt-BR" smtClean="0"/>
              <a:pPr/>
              <a:t>26/06/2014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8D66F64-EE93-4D87-ABA5-55E15486D1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BEA-E4A3-4BBC-BDB6-A0EACDADB3F2}" type="datetimeFigureOut">
              <a:rPr lang="pt-BR" smtClean="0"/>
              <a:pPr/>
              <a:t>26/06/2014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6F64-EE93-4D87-ABA5-55E15486D1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0BE0BEA-E4A3-4BBC-BDB6-A0EACDADB3F2}" type="datetimeFigureOut">
              <a:rPr lang="pt-BR" smtClean="0"/>
              <a:pPr/>
              <a:t>26/06/2014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8D66F64-EE93-4D87-ABA5-55E15486D1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0BE0BEA-E4A3-4BBC-BDB6-A0EACDADB3F2}" type="datetimeFigureOut">
              <a:rPr lang="pt-BR" smtClean="0"/>
              <a:pPr/>
              <a:t>26/06/2014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8D66F64-EE93-4D87-ABA5-55E15486D1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0BE0BEA-E4A3-4BBC-BDB6-A0EACDADB3F2}" type="datetimeFigureOut">
              <a:rPr lang="pt-BR" smtClean="0"/>
              <a:pPr/>
              <a:t>26/06/2014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8D66F64-EE93-4D87-ABA5-55E15486D1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0BE0BEA-E4A3-4BBC-BDB6-A0EACDADB3F2}" type="datetimeFigureOut">
              <a:rPr lang="pt-BR" smtClean="0"/>
              <a:pPr/>
              <a:t>26/06/2014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8D66F64-EE93-4D87-ABA5-55E15486D1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file:///D:\Apresenta&#231;&#227;o%20TCC\UC022_DIAGRAMA_CLASSE.jpg" TargetMode="External"/><Relationship Id="rId5" Type="http://schemas.openxmlformats.org/officeDocument/2006/relationships/hyperlink" Target="file:///D:\Apresenta&#231;&#227;o%20TCC\UC022_DIAGRAMA_SEQUENCIA_MAINFLOW.jpg" TargetMode="External"/><Relationship Id="rId4" Type="http://schemas.openxmlformats.org/officeDocument/2006/relationships/hyperlink" Target="file:///D:\Apresenta&#231;&#227;o%20TCC\UC022_GERENCIAR_PAGAMENTOS.do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%5bTCC%5d%20-%20MyCluby%20-%20Apresenta&#231;&#227;o.ppt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49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 descr="E:\Workspaces\Projects\mycluby-web\src\main\webapp\resources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6309320"/>
            <a:ext cx="406349" cy="4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94612" y="6309320"/>
            <a:ext cx="429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MyCluby  - © 2014, 27 de Março.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347864" y="404664"/>
            <a:ext cx="5544616" cy="280076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</a:bodyPr>
          <a:lstStyle/>
          <a:p>
            <a:pPr algn="ctr"/>
            <a:r>
              <a:rPr lang="pt-BR" sz="8800" dirty="0" smtClean="0">
                <a:ln w="34925">
                  <a:solidFill>
                    <a:schemeClr val="bg1"/>
                  </a:solidFill>
                </a:ln>
                <a:effectLst>
                  <a:glow rad="139700">
                    <a:schemeClr val="bg2">
                      <a:lumMod val="40000"/>
                      <a:lumOff val="60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MyCluby Social</a:t>
            </a:r>
            <a:endParaRPr lang="pt-BR" dirty="0">
              <a:ln w="34925">
                <a:solidFill>
                  <a:schemeClr val="bg1"/>
                </a:solidFill>
              </a:ln>
              <a:effectLst>
                <a:glow rad="139700">
                  <a:schemeClr val="bg2">
                    <a:lumMod val="40000"/>
                    <a:lumOff val="60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4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07780" y="188640"/>
            <a:ext cx="87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n w="15875">
                  <a:solidFill>
                    <a:schemeClr val="bg1"/>
                  </a:solidFill>
                </a:ln>
              </a:rPr>
              <a:t>EAR - Estrutura Analítica de Risco:</a:t>
            </a:r>
            <a:endParaRPr lang="pt-BR" sz="3200" b="1" dirty="0"/>
          </a:p>
        </p:txBody>
      </p:sp>
      <p:pic>
        <p:nvPicPr>
          <p:cNvPr id="6" name="Picture 3" descr="E:\Workspaces\Projects\mycluby-web\src\main\webapp\resources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5184" y="6327828"/>
            <a:ext cx="406349" cy="4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101533" y="6314012"/>
            <a:ext cx="193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MyCluby Social</a:t>
            </a:r>
            <a:endParaRPr lang="pt-B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052736"/>
            <a:ext cx="774382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376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07780" y="188640"/>
            <a:ext cx="87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n w="15875">
                  <a:solidFill>
                    <a:schemeClr val="bg1"/>
                  </a:solidFill>
                </a:ln>
              </a:rPr>
              <a:t>Arquitetura do Sistema</a:t>
            </a:r>
            <a:r>
              <a:rPr lang="pt-BR" sz="3200" b="1" dirty="0" smtClean="0"/>
              <a:t>:</a:t>
            </a:r>
            <a:endParaRPr lang="pt-BR" sz="32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7504" y="1015563"/>
            <a:ext cx="89289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3200" b="1" dirty="0" smtClean="0">
                <a:ln>
                  <a:solidFill>
                    <a:schemeClr val="bg1"/>
                  </a:solidFill>
                </a:ln>
              </a:rPr>
              <a:t>Visão física: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</p:txBody>
      </p:sp>
      <p:pic>
        <p:nvPicPr>
          <p:cNvPr id="6" name="Picture 3" descr="E:\Workspaces\Projects\mycluby-web\src\main\webapp\resources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5184" y="6327828"/>
            <a:ext cx="406349" cy="4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101533" y="6314012"/>
            <a:ext cx="193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MyCluby Social</a:t>
            </a:r>
            <a:endParaRPr lang="pt-BR" dirty="0"/>
          </a:p>
        </p:txBody>
      </p:sp>
      <p:pic>
        <p:nvPicPr>
          <p:cNvPr id="11" name="Imagem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2763" y="1700808"/>
            <a:ext cx="5398770" cy="4316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582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07780" y="188640"/>
            <a:ext cx="87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n w="15875">
                  <a:solidFill>
                    <a:schemeClr val="bg1"/>
                  </a:solidFill>
                </a:ln>
              </a:rPr>
              <a:t>Arquitetura do Sistema</a:t>
            </a:r>
            <a:r>
              <a:rPr lang="pt-BR" sz="3200" b="1" dirty="0" smtClean="0"/>
              <a:t>:</a:t>
            </a:r>
            <a:endParaRPr lang="pt-BR" sz="32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7504" y="1015563"/>
            <a:ext cx="89289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3200" b="1" dirty="0" smtClean="0">
                <a:ln>
                  <a:solidFill>
                    <a:schemeClr val="bg1"/>
                  </a:solidFill>
                </a:ln>
              </a:rPr>
              <a:t>Visão lógica: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</p:txBody>
      </p:sp>
      <p:pic>
        <p:nvPicPr>
          <p:cNvPr id="6" name="Picture 3" descr="E:\Workspaces\Projects\mycluby-web\src\main\webapp\resources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5184" y="6327828"/>
            <a:ext cx="406349" cy="4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101533" y="6314012"/>
            <a:ext cx="193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MyCluby Social</a:t>
            </a:r>
            <a:endParaRPr lang="pt-BR" dirty="0"/>
          </a:p>
        </p:txBody>
      </p:sp>
      <p:pic>
        <p:nvPicPr>
          <p:cNvPr id="10" name="Imagem 9" descr="C:\Users\PAULO\Desktop\TCC\Visão Lógica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6898387" cy="428796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7238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07780" y="188640"/>
            <a:ext cx="87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n>
                  <a:solidFill>
                    <a:schemeClr val="bg1"/>
                  </a:solidFill>
                </a:ln>
              </a:rPr>
              <a:t>Cenário de Demonstração:</a:t>
            </a:r>
            <a:endParaRPr lang="pt-BR" sz="3200" b="1" dirty="0"/>
          </a:p>
        </p:txBody>
      </p:sp>
      <p:pic>
        <p:nvPicPr>
          <p:cNvPr id="6" name="Picture 3" descr="E:\Workspaces\Projects\mycluby-web\src\main\webapp\resources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5184" y="6327828"/>
            <a:ext cx="406349" cy="4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101533" y="6314012"/>
            <a:ext cx="193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MyCluby Social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504" y="1015563"/>
            <a:ext cx="89289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pt-BR" sz="3200" b="1" dirty="0" smtClean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3200" b="1" dirty="0" smtClean="0">
                <a:ln>
                  <a:solidFill>
                    <a:schemeClr val="bg1"/>
                  </a:solidFill>
                </a:ln>
              </a:rPr>
              <a:t>Módulo selecionado: UC022 Gerenciar Pagamento – Aplicativo Móvel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t-BR" sz="3200" b="1" dirty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3200" b="1" dirty="0" smtClean="0">
                <a:ln>
                  <a:solidFill>
                    <a:schemeClr val="bg1"/>
                  </a:solidFill>
                </a:ln>
                <a:hlinkClick r:id="rId4" action="ppaction://hlinkfile"/>
              </a:rPr>
              <a:t>Especificação de caso de uso.</a:t>
            </a:r>
            <a:endParaRPr lang="pt-BR" sz="3200" b="1" dirty="0" smtClean="0">
              <a:ln>
                <a:solidFill>
                  <a:schemeClr val="bg1"/>
                </a:solidFill>
              </a:ln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sz="3200" b="1" dirty="0" smtClean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3200" b="1" dirty="0" smtClean="0">
                <a:ln>
                  <a:solidFill>
                    <a:schemeClr val="bg1"/>
                  </a:solidFill>
                </a:ln>
                <a:hlinkClick r:id="rId5" action="ppaction://hlinkfile"/>
              </a:rPr>
              <a:t>Diagrama de Sequência.</a:t>
            </a:r>
            <a:endParaRPr lang="pt-BR" sz="3200" b="1" dirty="0" smtClean="0">
              <a:ln>
                <a:solidFill>
                  <a:schemeClr val="bg1"/>
                </a:solidFill>
              </a:ln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sz="3200" b="1" dirty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3200" b="1" dirty="0" smtClean="0">
                <a:ln>
                  <a:solidFill>
                    <a:schemeClr val="bg1"/>
                  </a:solidFill>
                </a:ln>
                <a:hlinkClick r:id="rId6" action="ppaction://hlinkfile"/>
              </a:rPr>
              <a:t>Diagrama de Classes.</a:t>
            </a:r>
            <a:endParaRPr lang="pt-BR" sz="3200" b="1" dirty="0" smtClean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825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07780" y="188640"/>
            <a:ext cx="87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n>
                  <a:solidFill>
                    <a:schemeClr val="bg1"/>
                  </a:solidFill>
                </a:ln>
              </a:rPr>
              <a:t>Modelagem de dados:</a:t>
            </a:r>
            <a:endParaRPr lang="pt-BR" sz="32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7504" y="1628800"/>
            <a:ext cx="89289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</a:t>
            </a:r>
          </a:p>
          <a:p>
            <a:endParaRPr lang="pt-BR" sz="3200" b="1" dirty="0"/>
          </a:p>
          <a:p>
            <a:r>
              <a:rPr lang="pt-BR" sz="3200" b="1" dirty="0" smtClean="0">
                <a:hlinkClick r:id="rId3" action="ppaction://hlinkpres?slideindex=1&amp;slidetitle="/>
              </a:rPr>
              <a:t>Modelo de dados relacional normatizado</a:t>
            </a:r>
            <a:r>
              <a:rPr lang="pt-BR" dirty="0" smtClean="0">
                <a:hlinkClick r:id="rId3" action="ppaction://hlinkpres?slideindex=1&amp;slidetitle="/>
              </a:rPr>
              <a:t>.</a:t>
            </a:r>
            <a:endParaRPr lang="pt-BR" dirty="0"/>
          </a:p>
        </p:txBody>
      </p:sp>
      <p:pic>
        <p:nvPicPr>
          <p:cNvPr id="6" name="Picture 3" descr="E:\Workspaces\Projects\mycluby-web\src\main\webapp\resources\images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5184" y="6327828"/>
            <a:ext cx="406349" cy="4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101533" y="6314012"/>
            <a:ext cx="193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MyCluby Social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825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07780" y="188640"/>
            <a:ext cx="87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n w="15875">
                  <a:solidFill>
                    <a:schemeClr val="bg1"/>
                  </a:solidFill>
                </a:ln>
              </a:rPr>
              <a:t>Referências</a:t>
            </a:r>
            <a:r>
              <a:rPr lang="pt-BR" sz="3200" b="1" dirty="0" smtClean="0"/>
              <a:t>:</a:t>
            </a:r>
            <a:endParaRPr lang="pt-BR" sz="32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7504" y="1015563"/>
            <a:ext cx="892899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VARGAS, R. </a:t>
            </a:r>
            <a:r>
              <a:rPr lang="pt-BR" sz="1400" b="1" dirty="0" smtClean="0"/>
              <a:t>Gerenciamento de Projetos, Estabelecendo diferenciais competitivos</a:t>
            </a:r>
            <a:r>
              <a:rPr lang="pt-BR" sz="1400" dirty="0" smtClean="0"/>
              <a:t>.  7ª edição, BRASPORT, 2009.</a:t>
            </a:r>
          </a:p>
          <a:p>
            <a:r>
              <a:rPr lang="pt-BR" sz="1400" dirty="0" smtClean="0"/>
              <a:t>VARGAS, R. </a:t>
            </a:r>
            <a:r>
              <a:rPr lang="pt-BR" sz="1400" b="1" dirty="0" smtClean="0"/>
              <a:t>Manual Prático do Plano de Projeto - Utilizando o PMBOK</a:t>
            </a:r>
            <a:r>
              <a:rPr lang="pt-BR" sz="1400" dirty="0" smtClean="0"/>
              <a:t>.  4ª edição, BRASPORT, 2009</a:t>
            </a:r>
          </a:p>
          <a:p>
            <a:r>
              <a:rPr lang="pt-BR" sz="1400" dirty="0" smtClean="0"/>
              <a:t>VAZQUEZ, C. E.; SIMÕES, G. S.; e ALBERT, R. M. </a:t>
            </a:r>
            <a:r>
              <a:rPr lang="pt-BR" sz="1400" b="1" dirty="0" smtClean="0"/>
              <a:t>Análise de Pontos de Função: Medição, Estimativas e Gerenciamento de Projetos de Software</a:t>
            </a:r>
            <a:r>
              <a:rPr lang="pt-BR" sz="1400" dirty="0" smtClean="0"/>
              <a:t>.</a:t>
            </a:r>
            <a:r>
              <a:rPr lang="pt-BR" sz="1400" b="1" dirty="0" smtClean="0"/>
              <a:t> </a:t>
            </a:r>
            <a:r>
              <a:rPr lang="pt-BR" sz="1400" dirty="0" smtClean="0"/>
              <a:t>13ª edição, Érica, 2013.</a:t>
            </a:r>
          </a:p>
          <a:p>
            <a:r>
              <a:rPr lang="pt-BR" sz="1400" dirty="0" smtClean="0"/>
              <a:t>LIMA, </a:t>
            </a:r>
            <a:r>
              <a:rPr lang="pt-BR" sz="1400" dirty="0" err="1" smtClean="0"/>
              <a:t>A.S.</a:t>
            </a:r>
            <a:r>
              <a:rPr lang="pt-BR" sz="1400" dirty="0" smtClean="0"/>
              <a:t> </a:t>
            </a:r>
            <a:r>
              <a:rPr lang="pt-BR" sz="1400" b="1" dirty="0" smtClean="0"/>
              <a:t>UML 2.3 - Do Requisito à Solução</a:t>
            </a:r>
            <a:r>
              <a:rPr lang="pt-BR" sz="1400" dirty="0" smtClean="0"/>
              <a:t>. 1ª edição, Érica, 2011.</a:t>
            </a:r>
          </a:p>
          <a:p>
            <a:r>
              <a:rPr lang="pt-BR" sz="1400" dirty="0" smtClean="0"/>
              <a:t>LINKS:</a:t>
            </a:r>
          </a:p>
          <a:p>
            <a:r>
              <a:rPr lang="pt-BR" sz="1400" dirty="0" smtClean="0"/>
              <a:t>Disponível em: &lt;http://www.ricardo-vargas.com/pt/videos/&gt; Acesso em Março de 2014. </a:t>
            </a:r>
          </a:p>
          <a:p>
            <a:r>
              <a:rPr lang="pt-BR" sz="1400" dirty="0" smtClean="0"/>
              <a:t>Disponível em: &lt;http://www.cosit.pa.gov.br/?q=</a:t>
            </a:r>
            <a:r>
              <a:rPr lang="pt-BR" sz="1400" dirty="0" err="1" smtClean="0"/>
              <a:t>node</a:t>
            </a:r>
            <a:r>
              <a:rPr lang="pt-BR" sz="1400" dirty="0" smtClean="0"/>
              <a:t>/20&gt; Acesso em Março de 2014.</a:t>
            </a:r>
          </a:p>
          <a:p>
            <a:r>
              <a:rPr lang="pt-BR" sz="1400" dirty="0" smtClean="0"/>
              <a:t>Disponível em: &lt;http://gettingsharper.wordpress.com/2010/06/19/o-que-e-arquitetura-de-software-segundo-o-application-architecture-guide-da-microsoft/&gt; Acesso em Março de 2014.</a:t>
            </a:r>
          </a:p>
          <a:p>
            <a:r>
              <a:rPr lang="pt-BR" sz="1400" dirty="0" smtClean="0"/>
              <a:t>Disponível em: &lt;http://pt.slideshare.net/sergiocrespo/arquitetura-de-software-viso-geral&gt; Acesso em Março de 2014.</a:t>
            </a:r>
          </a:p>
          <a:p>
            <a:r>
              <a:rPr lang="pt-BR" sz="1400" dirty="0" smtClean="0"/>
              <a:t>Disponível em: &lt;http://felipelucioquirino.wordpress.com/2013/02/19/estrutura-de-um-documento-de-arquitetura/&gt; Acesso em Março de 2014.</a:t>
            </a:r>
          </a:p>
          <a:p>
            <a:r>
              <a:rPr lang="pt-BR" sz="1400" dirty="0" smtClean="0"/>
              <a:t>Disponível em: &lt;http://professor.unisinos.br/wp/crespo/files/2011/07/aula1.pdf&gt; Acesso em Março de 2014.</a:t>
            </a:r>
          </a:p>
          <a:p>
            <a:r>
              <a:rPr lang="pt-BR" sz="1400" dirty="0" smtClean="0"/>
              <a:t>Disponível em: &lt;http://www.dell.com/br/empresa/p/poweredge-t110-2/pd.</a:t>
            </a:r>
            <a:r>
              <a:rPr lang="pt-BR" sz="1400" dirty="0" err="1" smtClean="0"/>
              <a:t>aspx</a:t>
            </a:r>
            <a:r>
              <a:rPr lang="pt-BR" sz="1400" dirty="0" smtClean="0"/>
              <a:t>?c=</a:t>
            </a:r>
            <a:r>
              <a:rPr lang="pt-BR" sz="1400" dirty="0" err="1" smtClean="0"/>
              <a:t>br&amp;cs</a:t>
            </a:r>
            <a:r>
              <a:rPr lang="pt-BR" sz="1400" dirty="0" smtClean="0"/>
              <a:t>=brbsdt1&amp;l=</a:t>
            </a:r>
            <a:r>
              <a:rPr lang="pt-BR" sz="1400" dirty="0" err="1" smtClean="0"/>
              <a:t>pt&amp;s</a:t>
            </a:r>
            <a:r>
              <a:rPr lang="pt-BR" sz="1400" dirty="0" smtClean="0"/>
              <a:t>=</a:t>
            </a:r>
            <a:r>
              <a:rPr lang="pt-BR" sz="1400" dirty="0" err="1" smtClean="0"/>
              <a:t>bsd</a:t>
            </a:r>
            <a:r>
              <a:rPr lang="pt-BR" sz="1400" dirty="0" smtClean="0"/>
              <a:t>&amp;</a:t>
            </a:r>
            <a:r>
              <a:rPr lang="pt-BR" sz="1400" dirty="0" err="1" smtClean="0"/>
              <a:t>~ck</a:t>
            </a:r>
            <a:r>
              <a:rPr lang="pt-BR" sz="1400" dirty="0" smtClean="0"/>
              <a:t>=</a:t>
            </a:r>
            <a:r>
              <a:rPr lang="pt-BR" sz="1400" dirty="0" err="1" smtClean="0"/>
              <a:t>mn</a:t>
            </a:r>
            <a:r>
              <a:rPr lang="pt-BR" sz="1400" dirty="0" smtClean="0"/>
              <a:t>&gt; Acesso em Março de 2014.</a:t>
            </a:r>
          </a:p>
          <a:p>
            <a:r>
              <a:rPr lang="pt-BR" sz="1400" dirty="0" smtClean="0"/>
              <a:t>Disponível em: &lt;http://www.dell.com/br/empresa/p/poweredge-t420/pd&gt; Acesso em Março de 2014.</a:t>
            </a:r>
          </a:p>
          <a:p>
            <a:r>
              <a:rPr lang="pt-BR" sz="1400" dirty="0" smtClean="0"/>
              <a:t>Disponível em: &lt;http://www.dca.ufrn.br/~ivan/DCA0800/SO.pdf&gt; Acesso em Março de 2014.</a:t>
            </a:r>
          </a:p>
          <a:p>
            <a:r>
              <a:rPr lang="pt-BR" sz="1400" dirty="0" smtClean="0"/>
              <a:t>Disponível em: &lt; http://www.java.com/pt_BR/download/whatis_java.</a:t>
            </a:r>
            <a:r>
              <a:rPr lang="pt-BR" sz="1400" dirty="0" err="1" smtClean="0"/>
              <a:t>jsp</a:t>
            </a:r>
            <a:r>
              <a:rPr lang="pt-BR" sz="1400" dirty="0" smtClean="0"/>
              <a:t> &gt; Acesso em Março de 2014.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1000" dirty="0"/>
          </a:p>
        </p:txBody>
      </p:sp>
      <p:pic>
        <p:nvPicPr>
          <p:cNvPr id="6" name="Picture 3" descr="E:\Workspaces\Projects\mycluby-web\src\main\webapp\resources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5184" y="6327828"/>
            <a:ext cx="406349" cy="4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101533" y="6314012"/>
            <a:ext cx="193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MyCluby Social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469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Workspaces\Projects\mycluby-web\src\main\webapp\resources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5184" y="6327828"/>
            <a:ext cx="406349" cy="4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101533" y="6314012"/>
            <a:ext cx="193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MyCluby Social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10678" y="692696"/>
            <a:ext cx="87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n w="15875">
                  <a:solidFill>
                    <a:schemeClr val="bg1"/>
                  </a:solidFill>
                </a:ln>
              </a:rPr>
              <a:t>Equipe</a:t>
            </a:r>
            <a:r>
              <a:rPr lang="pt-BR" sz="3200" b="1" dirty="0" smtClean="0"/>
              <a:t>:</a:t>
            </a:r>
            <a:endParaRPr lang="pt-BR" sz="32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494612" y="1556792"/>
            <a:ext cx="76777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pt-BR" sz="3200" dirty="0" smtClean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3200" dirty="0" smtClean="0"/>
              <a:t>Jaqueline </a:t>
            </a:r>
            <a:r>
              <a:rPr lang="pt-BR" sz="3200" dirty="0"/>
              <a:t>Talita </a:t>
            </a:r>
            <a:r>
              <a:rPr lang="pt-BR" sz="3200" dirty="0" err="1"/>
              <a:t>Winckes</a:t>
            </a:r>
            <a:endParaRPr lang="pt-BR" sz="3200" b="1" dirty="0"/>
          </a:p>
          <a:p>
            <a:pPr marL="285750" indent="-285750">
              <a:buFont typeface="Arial" pitchFamily="34" charset="0"/>
              <a:buChar char="•"/>
            </a:pPr>
            <a:endParaRPr lang="pt-BR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3200" dirty="0" smtClean="0"/>
              <a:t>Luiz </a:t>
            </a:r>
            <a:r>
              <a:rPr lang="pt-BR" sz="3200" dirty="0"/>
              <a:t>Fernando Nascimento da Cruz</a:t>
            </a:r>
            <a:endParaRPr lang="pt-BR" sz="3200" b="1" dirty="0"/>
          </a:p>
          <a:p>
            <a:pPr marL="285750" indent="-285750">
              <a:buFont typeface="Arial" pitchFamily="34" charset="0"/>
              <a:buChar char="•"/>
            </a:pPr>
            <a:endParaRPr lang="pt-BR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3200" dirty="0" smtClean="0"/>
              <a:t>Paulo </a:t>
            </a:r>
            <a:r>
              <a:rPr lang="pt-BR" sz="3200" dirty="0"/>
              <a:t>Henrique Ferreira de Lima</a:t>
            </a:r>
            <a:endParaRPr lang="pt-BR" sz="3200" b="1" dirty="0"/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555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Workspaces\Projects\mycluby-web\src\main\webapp\resources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5184" y="6327828"/>
            <a:ext cx="406349" cy="4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101533" y="6314012"/>
            <a:ext cx="193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MyCluby Social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8182" y="188640"/>
            <a:ext cx="87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n w="15875">
                  <a:solidFill>
                    <a:schemeClr val="bg1"/>
                  </a:solidFill>
                </a:ln>
              </a:rPr>
              <a:t>Sumário</a:t>
            </a:r>
            <a:r>
              <a:rPr lang="pt-BR" sz="3200" b="1" dirty="0" smtClean="0"/>
              <a:t>:</a:t>
            </a:r>
            <a:endParaRPr lang="pt-BR" sz="32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0" y="908720"/>
            <a:ext cx="9144000" cy="57554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Problema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smtClean="0"/>
              <a:t>Situação Atual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err="1" smtClean="0"/>
              <a:t>Stakeholders</a:t>
            </a:r>
            <a:endParaRPr lang="pt-BR" sz="28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smtClean="0"/>
              <a:t>Solução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Plano de Projeto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smtClean="0"/>
              <a:t>Estrutura Organizacional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smtClean="0"/>
              <a:t>Escopo do Projeto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smtClean="0"/>
              <a:t>Custo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smtClean="0"/>
              <a:t>Riscos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t-BR" sz="2800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pt-BR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Arquitetura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smtClean="0"/>
              <a:t>Visão Física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800" dirty="0" smtClean="0"/>
              <a:t>Visão Lógica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t-BR" sz="2800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pt-BR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/>
              <a:t>Cenário Proposto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pt-BR" sz="2800" dirty="0" smtClean="0"/>
              <a:t>Caso de Uso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pt-BR" sz="2800" dirty="0" err="1" smtClean="0"/>
              <a:t>Diag</a:t>
            </a:r>
            <a:r>
              <a:rPr lang="pt-BR" sz="2800" dirty="0" smtClean="0"/>
              <a:t>. de Sequência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pt-BR" sz="2800" dirty="0" err="1" smtClean="0"/>
              <a:t>Diag</a:t>
            </a:r>
            <a:r>
              <a:rPr lang="pt-BR" sz="2800" dirty="0" smtClean="0"/>
              <a:t>. de Classes</a:t>
            </a:r>
          </a:p>
          <a:p>
            <a:pPr marL="1200150" lvl="3" indent="-285750">
              <a:buFont typeface="Arial" pitchFamily="34" charset="0"/>
              <a:buChar char="•"/>
            </a:pPr>
            <a:endParaRPr lang="pt-BR" sz="2800" dirty="0" smtClean="0"/>
          </a:p>
          <a:p>
            <a:pPr marL="285750" lvl="1" indent="-285750">
              <a:buFont typeface="Arial" pitchFamily="34" charset="0"/>
              <a:buChar char="•"/>
            </a:pPr>
            <a:r>
              <a:rPr lang="pt-BR" sz="2800" dirty="0" smtClean="0"/>
              <a:t>Modelo de Dados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pt-BR" sz="2800" dirty="0" smtClean="0"/>
              <a:t>MRN Proposto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xmlns="" val="29555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07780" y="188640"/>
            <a:ext cx="8725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ln w="15875">
                  <a:solidFill>
                    <a:schemeClr val="bg1"/>
                  </a:solidFill>
                </a:ln>
              </a:rPr>
              <a:t>Problema</a:t>
            </a:r>
            <a:r>
              <a:rPr lang="pt-BR" sz="4000" b="1" dirty="0" smtClean="0"/>
              <a:t>:</a:t>
            </a:r>
            <a:endParaRPr lang="pt-BR" sz="4000" b="1" dirty="0"/>
          </a:p>
        </p:txBody>
      </p:sp>
      <p:pic>
        <p:nvPicPr>
          <p:cNvPr id="6" name="Picture 3" descr="E:\Workspaces\Projects\mycluby-web\src\main\webapp\resources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5184" y="6327828"/>
            <a:ext cx="406349" cy="4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101533" y="6314012"/>
            <a:ext cx="193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MyCluby Social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504" y="1015563"/>
            <a:ext cx="892899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pt-BR" sz="3200" b="1" dirty="0" smtClean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sz="4000" b="1" dirty="0" smtClean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4000" b="1" dirty="0" smtClean="0">
                <a:ln>
                  <a:solidFill>
                    <a:schemeClr val="bg1"/>
                  </a:solidFill>
                </a:ln>
              </a:rPr>
              <a:t>Situação</a:t>
            </a:r>
            <a:r>
              <a:rPr lang="pt-BR" sz="4400" b="1" dirty="0" smtClean="0">
                <a:ln>
                  <a:solidFill>
                    <a:schemeClr val="bg1"/>
                  </a:solidFill>
                </a:ln>
              </a:rPr>
              <a:t> Atual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4400" dirty="0" smtClean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4000" b="1" dirty="0" err="1" smtClean="0">
                <a:ln>
                  <a:solidFill>
                    <a:schemeClr val="bg1"/>
                  </a:solidFill>
                </a:ln>
              </a:rPr>
              <a:t>Stakeholders</a:t>
            </a:r>
            <a:endParaRPr lang="pt-BR" sz="4400" b="1" dirty="0" smtClean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3895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07780" y="188640"/>
            <a:ext cx="87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n w="15875">
                  <a:solidFill>
                    <a:schemeClr val="bg1"/>
                  </a:solidFill>
                </a:ln>
              </a:rPr>
              <a:t>MyCluby Social</a:t>
            </a:r>
            <a:r>
              <a:rPr lang="pt-BR" sz="3200" b="1" dirty="0" smtClean="0"/>
              <a:t>:</a:t>
            </a:r>
            <a:endParaRPr lang="pt-BR" sz="32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7504" y="1015563"/>
            <a:ext cx="892899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pt-BR" sz="3200" b="1" dirty="0" smtClean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3200" b="1" dirty="0" smtClean="0">
                <a:ln>
                  <a:solidFill>
                    <a:schemeClr val="bg1"/>
                  </a:solidFill>
                </a:ln>
              </a:rPr>
              <a:t>Atendimento customizado e prático.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t-BR" sz="3200" b="1" dirty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3200" b="1" dirty="0" smtClean="0">
                <a:ln>
                  <a:solidFill>
                    <a:schemeClr val="bg1"/>
                  </a:solidFill>
                </a:ln>
              </a:rPr>
              <a:t>Controle e gerenciamento de gastos.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t-BR" sz="3200" b="1" dirty="0" smtClean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3200" b="1" dirty="0" smtClean="0">
                <a:ln>
                  <a:solidFill>
                    <a:schemeClr val="bg1"/>
                  </a:solidFill>
                </a:ln>
              </a:rPr>
              <a:t>Interação Social com demais usuários.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t-BR" sz="3200" b="1" dirty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3200" b="1" dirty="0" smtClean="0">
                <a:ln>
                  <a:solidFill>
                    <a:schemeClr val="bg1"/>
                  </a:solidFill>
                </a:ln>
              </a:rPr>
              <a:t>Credibilidade e simplicidade para todos.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</p:txBody>
      </p:sp>
      <p:pic>
        <p:nvPicPr>
          <p:cNvPr id="6" name="Picture 3" descr="E:\Workspaces\Projects\mycluby-web\src\main\webapp\resources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5184" y="6327828"/>
            <a:ext cx="406349" cy="4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101533" y="6314012"/>
            <a:ext cx="193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MyCluby Social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3895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07780" y="188640"/>
            <a:ext cx="87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pt-BR" sz="3600" b="1" dirty="0" smtClean="0">
                <a:ln>
                  <a:solidFill>
                    <a:schemeClr val="bg1"/>
                  </a:solidFill>
                </a:ln>
              </a:rPr>
              <a:t>Estrutura Organizacional:</a:t>
            </a:r>
          </a:p>
        </p:txBody>
      </p:sp>
      <p:pic>
        <p:nvPicPr>
          <p:cNvPr id="6" name="Picture 3" descr="E:\Workspaces\Projects\mycluby-web\src\main\webapp\resources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5184" y="6327828"/>
            <a:ext cx="406349" cy="4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101533" y="6314012"/>
            <a:ext cx="193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MyCluby Social</a:t>
            </a:r>
            <a:endParaRPr lang="pt-BR" dirty="0"/>
          </a:p>
        </p:txBody>
      </p:sp>
      <p:pic>
        <p:nvPicPr>
          <p:cNvPr id="10" name="Imagem 9" descr="C:\Users\Luiz Fernando Cruz\Desktop\Organograma.jpg"/>
          <p:cNvPicPr/>
          <p:nvPr/>
        </p:nvPicPr>
        <p:blipFill>
          <a:blip r:embed="rId4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388665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2376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07780" y="188640"/>
            <a:ext cx="87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n w="15875">
                  <a:solidFill>
                    <a:schemeClr val="bg1"/>
                  </a:solidFill>
                </a:ln>
              </a:rPr>
              <a:t>Escopo do Projeto:</a:t>
            </a:r>
            <a:endParaRPr lang="pt-BR" sz="32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0" y="1015562"/>
            <a:ext cx="9144000" cy="526297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1º Fase – Início do Projeto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t-BR" sz="2100" b="1" dirty="0" smtClean="0">
              <a:ln>
                <a:solidFill>
                  <a:schemeClr val="bg1"/>
                </a:solidFill>
              </a:ln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Termo de Abertura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Definição do Plano de Projeto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Gerência e Monitoramento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Definição de Arquitetura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100" b="1" dirty="0" smtClean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2º Fase – Iteração I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t-BR" sz="2100" b="1" dirty="0" smtClean="0">
              <a:ln>
                <a:solidFill>
                  <a:schemeClr val="bg1"/>
                </a:solidFill>
              </a:ln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Elaboração dos artefatos de documentação (Caso de Uso, Diagramas UML)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Gerência e Monitoramento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100" b="1" dirty="0" smtClean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sz="2100" b="1" dirty="0" smtClean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3º Fase – Iteração II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t-BR" sz="2100" b="1" dirty="0" smtClean="0">
              <a:ln>
                <a:solidFill>
                  <a:schemeClr val="bg1"/>
                </a:solidFill>
              </a:ln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Elaboração dos artefatos de documentação (Caso de Uso, Diagramas UML)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Gerência e Monitoramento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Definição e modelagem do banco de dados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100" dirty="0"/>
          </a:p>
        </p:txBody>
      </p:sp>
      <p:pic>
        <p:nvPicPr>
          <p:cNvPr id="6" name="Picture 3" descr="E:\Workspaces\Projects\mycluby-web\src\main\webapp\resources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5184" y="6327828"/>
            <a:ext cx="406349" cy="4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101533" y="6314012"/>
            <a:ext cx="193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MyCluby Social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376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07780" y="188640"/>
            <a:ext cx="87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n w="15875">
                  <a:solidFill>
                    <a:schemeClr val="bg1"/>
                  </a:solidFill>
                </a:ln>
              </a:rPr>
              <a:t>Escopo do Projeto:</a:t>
            </a:r>
            <a:endParaRPr lang="pt-BR" sz="32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0" y="1015562"/>
            <a:ext cx="9144000" cy="54377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4º Fase – Desenvolvimento I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t-BR" sz="2100" b="1" dirty="0" smtClean="0">
              <a:ln>
                <a:solidFill>
                  <a:schemeClr val="bg1"/>
                </a:solidFill>
              </a:ln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Prototipação do Sistema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Codificação dos casos de uso especificados.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Gerência e Monitoramento.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100" b="1" dirty="0" smtClean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5º Fase – Desenvolvimento II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t-BR" sz="2100" b="1" dirty="0" smtClean="0">
              <a:ln>
                <a:solidFill>
                  <a:schemeClr val="bg1"/>
                </a:solidFill>
              </a:ln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Codificação dos casos de uso especificados.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Gerência e Monitoramento.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100" b="1" dirty="0" smtClean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sz="2100" b="1" dirty="0" smtClean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sz="2100" b="1" dirty="0" smtClean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sz="2100" b="1" dirty="0" smtClean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6º Fase – Testes e Implantação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t-BR" sz="2100" b="1" dirty="0" smtClean="0">
              <a:ln>
                <a:solidFill>
                  <a:schemeClr val="bg1"/>
                </a:solidFill>
              </a:ln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Testes UT/SIT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Homologação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Instalação do Sistema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100" b="1" dirty="0" smtClean="0">
                <a:ln>
                  <a:solidFill>
                    <a:schemeClr val="bg1"/>
                  </a:solidFill>
                </a:ln>
              </a:rPr>
              <a:t>Gerência e Monitoramento.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t-BR" sz="2100" b="1" dirty="0" smtClean="0">
              <a:ln>
                <a:solidFill>
                  <a:schemeClr val="bg1"/>
                </a:solidFill>
              </a:ln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100" dirty="0" smtClean="0"/>
              <a:t>7º Fase – Encerramento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t-BR" sz="21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100" dirty="0" smtClean="0"/>
              <a:t>Manuais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100" dirty="0" smtClean="0"/>
              <a:t>Contrato do Software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2100" dirty="0" smtClean="0"/>
              <a:t>Termo de Encerramento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t-BR" sz="2100" dirty="0"/>
          </a:p>
        </p:txBody>
      </p:sp>
      <p:pic>
        <p:nvPicPr>
          <p:cNvPr id="6" name="Picture 3" descr="E:\Workspaces\Projects\mycluby-web\src\main\webapp\resources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5184" y="6327828"/>
            <a:ext cx="406349" cy="4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101533" y="6314012"/>
            <a:ext cx="193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MyCluby Social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376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07780" y="188640"/>
            <a:ext cx="87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n w="15875">
                  <a:solidFill>
                    <a:schemeClr val="bg1"/>
                  </a:solidFill>
                </a:ln>
              </a:rPr>
              <a:t>Custos:</a:t>
            </a:r>
            <a:endParaRPr lang="pt-BR" sz="3200" b="1" dirty="0"/>
          </a:p>
        </p:txBody>
      </p:sp>
      <p:pic>
        <p:nvPicPr>
          <p:cNvPr id="6" name="Picture 3" descr="E:\Workspaces\Projects\mycluby-web\src\main\webapp\resources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5184" y="6327828"/>
            <a:ext cx="406349" cy="4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101533" y="6314012"/>
            <a:ext cx="193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MyCluby Social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196752"/>
            <a:ext cx="8220913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376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215</TotalTime>
  <Words>572</Words>
  <Application>Microsoft Office PowerPoint</Application>
  <PresentationFormat>Apresentação na tela (4:3)</PresentationFormat>
  <Paragraphs>147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Henrique</dc:creator>
  <cp:lastModifiedBy>paulo.lima</cp:lastModifiedBy>
  <cp:revision>24</cp:revision>
  <dcterms:created xsi:type="dcterms:W3CDTF">2014-06-23T17:22:39Z</dcterms:created>
  <dcterms:modified xsi:type="dcterms:W3CDTF">2014-06-27T00:31:32Z</dcterms:modified>
</cp:coreProperties>
</file>