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86" r:id="rId4"/>
    <p:sldId id="258" r:id="rId5"/>
    <p:sldId id="259" r:id="rId6"/>
    <p:sldId id="276" r:id="rId7"/>
    <p:sldId id="268" r:id="rId8"/>
    <p:sldId id="288" r:id="rId9"/>
    <p:sldId id="278" r:id="rId10"/>
    <p:sldId id="279" r:id="rId11"/>
    <p:sldId id="280" r:id="rId12"/>
    <p:sldId id="281" r:id="rId13"/>
    <p:sldId id="284" r:id="rId14"/>
    <p:sldId id="282" r:id="rId15"/>
    <p:sldId id="283" r:id="rId16"/>
    <p:sldId id="260" r:id="rId17"/>
    <p:sldId id="269" r:id="rId18"/>
    <p:sldId id="287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A613C-1264-4788-8906-3CDC1DBBBFB9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C4B68-F33F-4035-9B3E-FDF6D9E3EC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16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4B68-F33F-4035-9B3E-FDF6D9E3ECD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173062-D057-428B-B6B5-ABE53D888DD8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15190A-A763-411F-9AF4-41134FD990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igor@spei.b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de Sistemas de Informação - BSI – </a:t>
            </a:r>
            <a:r>
              <a:rPr lang="pt-BR" dirty="0" smtClean="0"/>
              <a:t>2014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079266"/>
          </a:xfrm>
        </p:spPr>
        <p:txBody>
          <a:bodyPr>
            <a:normAutofit lnSpcReduction="10000"/>
          </a:bodyPr>
          <a:lstStyle/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r>
              <a:rPr lang="pt-BR" sz="3600" dirty="0" smtClean="0"/>
              <a:t>1º Semestre</a:t>
            </a:r>
          </a:p>
          <a:p>
            <a:pPr algn="r"/>
            <a:r>
              <a:rPr lang="pt-BR" sz="2400" dirty="0" smtClean="0"/>
              <a:t>Prof. </a:t>
            </a:r>
            <a:r>
              <a:rPr lang="pt-BR" sz="2400" dirty="0" err="1" smtClean="0"/>
              <a:t>Dennys</a:t>
            </a:r>
            <a:r>
              <a:rPr lang="pt-BR" sz="2400" dirty="0" smtClean="0"/>
              <a:t> Machado, </a:t>
            </a:r>
            <a:r>
              <a:rPr lang="pt-BR" sz="2400" dirty="0" err="1" smtClean="0"/>
              <a:t>MSc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TRM </a:t>
            </a:r>
            <a:r>
              <a:rPr lang="pt-BR" dirty="0"/>
              <a:t>+ DS (Orientador + Corretor)</a:t>
            </a:r>
            <a:endParaRPr lang="pt-BR" dirty="0" smtClean="0"/>
          </a:p>
          <a:p>
            <a:pPr lvl="1"/>
            <a:r>
              <a:rPr lang="pt-BR" dirty="0" smtClean="0"/>
              <a:t>Entrega final do Manual do Sistema</a:t>
            </a:r>
          </a:p>
          <a:p>
            <a:pPr lvl="1"/>
            <a:r>
              <a:rPr lang="pt-BR" dirty="0" smtClean="0"/>
              <a:t>Nota da Banca Lógica</a:t>
            </a:r>
          </a:p>
          <a:p>
            <a:pPr lvl="2"/>
            <a:r>
              <a:rPr lang="pt-BR" dirty="0" smtClean="0"/>
              <a:t>Apresentação de 30 minutos;</a:t>
            </a:r>
          </a:p>
          <a:p>
            <a:pPr lvl="2"/>
            <a:r>
              <a:rPr lang="pt-BR" dirty="0" smtClean="0"/>
              <a:t>Evento formal;</a:t>
            </a:r>
          </a:p>
          <a:p>
            <a:pPr lvl="2"/>
            <a:r>
              <a:rPr lang="pt-BR" b="1" dirty="0" smtClean="0"/>
              <a:t>Critério mínimo de aprovação:</a:t>
            </a:r>
          </a:p>
          <a:p>
            <a:pPr lvl="3"/>
            <a:r>
              <a:rPr lang="pt-BR" dirty="0" smtClean="0"/>
              <a:t>Todos os caso de uso devem ter sido corretamente modelados.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445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Avaliação Complementar </a:t>
            </a:r>
            <a:r>
              <a:rPr lang="pt-BR" dirty="0"/>
              <a:t>(Orientador + Corretor)</a:t>
            </a:r>
            <a:endParaRPr lang="pt-BR" dirty="0" smtClean="0"/>
          </a:p>
          <a:p>
            <a:pPr lvl="1"/>
            <a:r>
              <a:rPr lang="pt-BR" dirty="0" smtClean="0"/>
              <a:t>Nota da Banca Final</a:t>
            </a:r>
          </a:p>
          <a:p>
            <a:pPr lvl="2"/>
            <a:r>
              <a:rPr lang="pt-BR" dirty="0" smtClean="0"/>
              <a:t>Apresentação de 30 minutos;</a:t>
            </a:r>
          </a:p>
          <a:p>
            <a:pPr lvl="2"/>
            <a:r>
              <a:rPr lang="pt-BR" dirty="0" smtClean="0"/>
              <a:t>Evento formal;</a:t>
            </a:r>
          </a:p>
          <a:p>
            <a:pPr lvl="2"/>
            <a:r>
              <a:rPr lang="pt-BR" b="1" dirty="0" smtClean="0"/>
              <a:t>Critério mínimo de aprovação:</a:t>
            </a:r>
          </a:p>
          <a:p>
            <a:pPr lvl="3"/>
            <a:r>
              <a:rPr lang="pt-BR" dirty="0" smtClean="0"/>
              <a:t>Correção de 100% dos pontos solicitados na banca lógica.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76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AE1 (Orientador + Corretor)</a:t>
            </a:r>
            <a:endParaRPr lang="pt-BR" dirty="0" smtClean="0"/>
          </a:p>
          <a:p>
            <a:pPr lvl="1"/>
            <a:r>
              <a:rPr lang="pt-BR" dirty="0" smtClean="0"/>
              <a:t>Nota da Banca de Protótipo</a:t>
            </a:r>
          </a:p>
          <a:p>
            <a:pPr lvl="2"/>
            <a:r>
              <a:rPr lang="pt-BR" dirty="0"/>
              <a:t>Apresentação de 30 minutos;</a:t>
            </a:r>
          </a:p>
          <a:p>
            <a:pPr lvl="2"/>
            <a:r>
              <a:rPr lang="pt-BR" dirty="0"/>
              <a:t>Evento formal;</a:t>
            </a:r>
          </a:p>
          <a:p>
            <a:pPr lvl="2"/>
            <a:r>
              <a:rPr lang="pt-BR" dirty="0" smtClean="0"/>
              <a:t>Critério mínimo de avaliação:</a:t>
            </a:r>
          </a:p>
          <a:p>
            <a:pPr lvl="3"/>
            <a:r>
              <a:rPr lang="pt-BR" dirty="0" smtClean="0"/>
              <a:t>O protótipo deve ser navegável;</a:t>
            </a:r>
          </a:p>
          <a:p>
            <a:pPr lvl="3"/>
            <a:r>
              <a:rPr lang="pt-BR" dirty="0" smtClean="0"/>
              <a:t>Todos os casos de uso devem fazer parte do protótipo, inclusive relatórios;</a:t>
            </a:r>
          </a:p>
          <a:p>
            <a:pPr lvl="3"/>
            <a:r>
              <a:rPr lang="pt-BR" dirty="0" smtClean="0"/>
              <a:t>Uma funcionalidade escolhida pelo orientador deve estar totalmente implementada</a:t>
            </a:r>
            <a:r>
              <a:rPr lang="pt-BR" dirty="0"/>
              <a:t>;</a:t>
            </a:r>
            <a:endParaRPr lang="pt-BR" dirty="0" smtClean="0"/>
          </a:p>
          <a:p>
            <a:pPr lvl="3"/>
            <a:r>
              <a:rPr lang="pt-BR" dirty="0" smtClean="0"/>
              <a:t>Todas as correções da banca lógica (PSI1) realizadas.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57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AE2 (Somente Orientador)</a:t>
            </a:r>
          </a:p>
          <a:p>
            <a:pPr lvl="1"/>
            <a:r>
              <a:rPr lang="pt-BR" dirty="0" smtClean="0"/>
              <a:t>Nota composta da média de duas iterações (Entregas):</a:t>
            </a:r>
          </a:p>
          <a:p>
            <a:pPr lvl="1"/>
            <a:r>
              <a:rPr lang="pt-BR" dirty="0" smtClean="0"/>
              <a:t>Iteração 1</a:t>
            </a:r>
          </a:p>
          <a:p>
            <a:pPr lvl="2"/>
            <a:r>
              <a:rPr lang="pt-BR" dirty="0" smtClean="0"/>
              <a:t>30</a:t>
            </a:r>
            <a:r>
              <a:rPr lang="pt-BR" dirty="0"/>
              <a:t>% dos Casos de </a:t>
            </a:r>
            <a:r>
              <a:rPr lang="pt-BR" dirty="0" smtClean="0"/>
              <a:t>Uso implementados de acordo com o modelo desenvolvido em PSI 1;</a:t>
            </a:r>
          </a:p>
          <a:p>
            <a:pPr lvl="1"/>
            <a:r>
              <a:rPr lang="pt-BR" dirty="0" smtClean="0"/>
              <a:t>Iteração 2</a:t>
            </a:r>
          </a:p>
          <a:p>
            <a:pPr lvl="2"/>
            <a:r>
              <a:rPr lang="pt-BR" dirty="0" smtClean="0"/>
              <a:t>70</a:t>
            </a:r>
            <a:r>
              <a:rPr lang="pt-BR" dirty="0"/>
              <a:t>% dos Casos de Uso implementados de acordo com o modelo desenvolvido em PSI 1;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59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TRM </a:t>
            </a:r>
            <a:r>
              <a:rPr lang="pt-BR" dirty="0"/>
              <a:t>+ DS (Orientador + Corretor)</a:t>
            </a:r>
            <a:endParaRPr lang="pt-BR" dirty="0" smtClean="0"/>
          </a:p>
          <a:p>
            <a:pPr lvl="1"/>
            <a:r>
              <a:rPr lang="pt-BR" dirty="0" smtClean="0"/>
              <a:t>Entrega final do Manual do Sistema</a:t>
            </a:r>
          </a:p>
          <a:p>
            <a:pPr lvl="1"/>
            <a:r>
              <a:rPr lang="pt-BR" dirty="0" smtClean="0"/>
              <a:t>Entrega final do Manual do Usuário</a:t>
            </a:r>
          </a:p>
          <a:p>
            <a:pPr lvl="1"/>
            <a:r>
              <a:rPr lang="pt-BR" dirty="0" smtClean="0"/>
              <a:t>Nota da Banca Física</a:t>
            </a:r>
          </a:p>
          <a:p>
            <a:pPr lvl="2"/>
            <a:r>
              <a:rPr lang="pt-BR" dirty="0" smtClean="0"/>
              <a:t>Apresentação de 1 hora;</a:t>
            </a:r>
          </a:p>
          <a:p>
            <a:pPr lvl="2"/>
            <a:r>
              <a:rPr lang="pt-BR" dirty="0" smtClean="0"/>
              <a:t>Evento formal;</a:t>
            </a:r>
          </a:p>
          <a:p>
            <a:pPr lvl="2"/>
            <a:r>
              <a:rPr lang="pt-BR" b="1" dirty="0" smtClean="0"/>
              <a:t>Critério mínimo de aprovação:</a:t>
            </a:r>
          </a:p>
          <a:p>
            <a:pPr lvl="3"/>
            <a:r>
              <a:rPr lang="pt-BR" dirty="0" smtClean="0"/>
              <a:t>Todos os caso de uso devem ter sido implementados sem erros.</a:t>
            </a:r>
          </a:p>
          <a:p>
            <a:pPr lvl="3"/>
            <a:r>
              <a:rPr lang="pt-BR" dirty="0" smtClean="0"/>
              <a:t>Somente serão tolerados pequenos erros que não impeçam a execução do caso de uso, a critério da banca.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573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2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Avaliação </a:t>
            </a:r>
            <a:r>
              <a:rPr lang="pt-BR" dirty="0"/>
              <a:t>Complementar (Orientador + Corretor)</a:t>
            </a:r>
            <a:endParaRPr lang="pt-BR" dirty="0" smtClean="0"/>
          </a:p>
          <a:p>
            <a:pPr lvl="1"/>
            <a:r>
              <a:rPr lang="pt-BR" dirty="0" smtClean="0"/>
              <a:t>Nota da Banca Final</a:t>
            </a:r>
          </a:p>
          <a:p>
            <a:pPr lvl="2"/>
            <a:r>
              <a:rPr lang="pt-BR" dirty="0" smtClean="0"/>
              <a:t>Apresentação de 1 hora;</a:t>
            </a:r>
          </a:p>
          <a:p>
            <a:pPr lvl="2"/>
            <a:r>
              <a:rPr lang="pt-BR" dirty="0" smtClean="0"/>
              <a:t>Evento formal;</a:t>
            </a:r>
          </a:p>
          <a:p>
            <a:pPr lvl="2"/>
            <a:r>
              <a:rPr lang="pt-BR" b="1" dirty="0" smtClean="0"/>
              <a:t>Critério mínimo de aprovação:</a:t>
            </a:r>
          </a:p>
          <a:p>
            <a:pPr lvl="3"/>
            <a:r>
              <a:rPr lang="pt-BR" dirty="0" smtClean="0"/>
              <a:t>Correção de 100% dos pontos solicitados na banca física.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42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PSI 1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6393"/>
              </p:ext>
            </p:extLst>
          </p:nvPr>
        </p:nvGraphicFramePr>
        <p:xfrm>
          <a:off x="179512" y="1700808"/>
          <a:ext cx="8712968" cy="4032445"/>
        </p:xfrm>
        <a:graphic>
          <a:graphicData uri="http://schemas.openxmlformats.org/drawingml/2006/table">
            <a:tbl>
              <a:tblPr firstRow="1" firstCol="1" bandRow="1"/>
              <a:tblGrid>
                <a:gridCol w="3470502"/>
                <a:gridCol w="1115456"/>
                <a:gridCol w="1114581"/>
                <a:gridCol w="1481738"/>
                <a:gridCol w="1530691"/>
              </a:tblGrid>
              <a:tr h="368731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Cronograma de Produção de Artefatos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78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Atividade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Início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Fim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Duração</a:t>
                      </a:r>
                      <a:b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(Dias corridos)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Data da Entrega do Artefato</a:t>
                      </a:r>
                      <a:endParaRPr lang="pt-BR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Período de Elaboração da Proposta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13/02/2014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28/02/2014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15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28/02/2014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Período para reapresentação da Proposta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28/02/2014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07/03/2014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07/03/2014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Plano de Projeto/Arquitetura e Descrição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07/03/2014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04/04/2014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28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04/04/2014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Primeira Iteração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04/04/2014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02/05/2014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28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02/05/2014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Segunda Iteração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02/05/2014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06/06/2014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35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06/06/2014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Documentação para banca Lógica.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06/06/2014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13/06/2014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13/06/2014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Bancas Lógicas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18/06/2014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30/06/2014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15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Avaliação Complementar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02/07/2014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10/07/2014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o processo do PSI está descrito em detalhes no Manual do Projeto de Sistemas de Informação I e II, que deve ser lido na íntegra por todos os alunos.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60"/>
          </a:xfrm>
        </p:spPr>
        <p:txBody>
          <a:bodyPr>
            <a:normAutofit/>
          </a:bodyPr>
          <a:lstStyle/>
          <a:p>
            <a:r>
              <a:rPr lang="pt-BR" dirty="0" smtClean="0"/>
              <a:t>UNIMESTRE</a:t>
            </a:r>
            <a:endParaRPr lang="pt-BR" dirty="0" smtClean="0"/>
          </a:p>
          <a:p>
            <a:r>
              <a:rPr lang="pt-BR" dirty="0" err="1" smtClean="0"/>
              <a:t>Redmine</a:t>
            </a:r>
            <a:r>
              <a:rPr lang="pt-BR" dirty="0" smtClean="0"/>
              <a:t> </a:t>
            </a:r>
            <a:r>
              <a:rPr lang="pt-BR" dirty="0" err="1" smtClean="0"/>
              <a:t>Spei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/>
              <a:t>Ver na publicação de arquivos do </a:t>
            </a:r>
            <a:r>
              <a:rPr lang="pt-BR" dirty="0" smtClean="0"/>
              <a:t>UNIMESTRE </a:t>
            </a:r>
            <a:r>
              <a:rPr lang="pt-BR" dirty="0"/>
              <a:t>orientações para obtenção de usuário.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Coordenação da Disciplina:</a:t>
            </a:r>
          </a:p>
          <a:p>
            <a:pPr lvl="1"/>
            <a:r>
              <a:rPr lang="pt-BR" dirty="0" err="1" smtClean="0"/>
              <a:t>E-mails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>
                <a:hlinkClick r:id="rId3"/>
              </a:rPr>
              <a:t>dennys@spei.br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3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6000" dirty="0" smtClean="0"/>
              <a:t>Obrigado!</a:t>
            </a:r>
            <a:endParaRPr lang="pt-B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Disciplinas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PSI de BSI é composto de duas disciplinas a serem cursadas consecutivamente.</a:t>
            </a:r>
          </a:p>
          <a:p>
            <a:pPr lvl="1"/>
            <a:r>
              <a:rPr lang="pt-BR" dirty="0" smtClean="0"/>
              <a:t>PSI 1 – Projeto de Sistemas de Informação I</a:t>
            </a:r>
          </a:p>
          <a:p>
            <a:pPr lvl="2"/>
            <a:r>
              <a:rPr lang="pt-BR" dirty="0" smtClean="0"/>
              <a:t>Cursada no 7º período de BSI;</a:t>
            </a:r>
          </a:p>
          <a:p>
            <a:pPr lvl="2"/>
            <a:r>
              <a:rPr lang="pt-BR" dirty="0" smtClean="0"/>
              <a:t>Desenvolvimento do Projeto Lógico do Sistema;</a:t>
            </a:r>
          </a:p>
          <a:p>
            <a:pPr lvl="2"/>
            <a:r>
              <a:rPr lang="pt-BR" dirty="0" smtClean="0"/>
              <a:t>Carga horária de 80 horas/aula em cada disciplina.</a:t>
            </a:r>
          </a:p>
          <a:p>
            <a:pPr lvl="1"/>
            <a:r>
              <a:rPr lang="pt-BR" dirty="0" smtClean="0"/>
              <a:t>PSI 2 – Projeto de Sistemas de Informação 2</a:t>
            </a:r>
          </a:p>
          <a:p>
            <a:pPr lvl="2"/>
            <a:r>
              <a:rPr lang="pt-BR" dirty="0" smtClean="0"/>
              <a:t>Cursada no 8º período de BSI;</a:t>
            </a:r>
          </a:p>
          <a:p>
            <a:pPr lvl="2"/>
            <a:r>
              <a:rPr lang="pt-BR" dirty="0" smtClean="0"/>
              <a:t>Construção e Teste do Sistema projetado no semestre anterior;</a:t>
            </a:r>
          </a:p>
          <a:p>
            <a:pPr lvl="2"/>
            <a:r>
              <a:rPr lang="pt-BR" dirty="0" smtClean="0"/>
              <a:t>Carga horária de 80 horas/aula em cada disciplina.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Serão aceitos somente projetos desenvolvidos em metodologia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Formação das Equipes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PSI deve ser desenvolvido em equipe de 2 ou 3 integrantes;</a:t>
            </a:r>
          </a:p>
          <a:p>
            <a:r>
              <a:rPr lang="pt-BR" dirty="0" smtClean="0"/>
              <a:t>Em PSI 1 as equipes devem estar com sua formação definitiva até a data da entrega da proposta;</a:t>
            </a:r>
          </a:p>
          <a:p>
            <a:r>
              <a:rPr lang="pt-BR" dirty="0" smtClean="0"/>
              <a:t>Em PSI 2 serão aceitas mudanças em equipes até a segunda semana do semestre letivo.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Acompanhamento das Atividades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cada equipe será designado um professor orientador e um professor corretor.</a:t>
            </a:r>
          </a:p>
          <a:p>
            <a:pPr lvl="1"/>
            <a:r>
              <a:rPr lang="pt-BR" dirty="0" smtClean="0"/>
              <a:t>Importante:  O papel de ambos é de avaliar o trabalho a ser desenvolvido.</a:t>
            </a:r>
          </a:p>
          <a:p>
            <a:pPr lvl="1"/>
            <a:r>
              <a:rPr lang="pt-BR" dirty="0" smtClean="0"/>
              <a:t>A execução das atividades é de responsabilidade dos alunos. O Orientador deve se restringir a auxiliar a equipe, apontando o caminho correto para o sucesso do projeto.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Acompanhamento das Atividades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Encontros semanais das equipes com os orientadores.</a:t>
            </a:r>
          </a:p>
          <a:p>
            <a:pPr lvl="1"/>
            <a:r>
              <a:rPr lang="pt-BR" dirty="0" smtClean="0"/>
              <a:t>Quatro aulas nas Sextas feiras.</a:t>
            </a:r>
          </a:p>
          <a:p>
            <a:r>
              <a:rPr lang="pt-BR" dirty="0" smtClean="0"/>
              <a:t>Histórico da equipe registrado na Planilha de Acompanhamento de Projeto:</a:t>
            </a:r>
          </a:p>
          <a:p>
            <a:pPr lvl="1"/>
            <a:r>
              <a:rPr lang="pt-BR" dirty="0" smtClean="0"/>
              <a:t>Dados do Projeto</a:t>
            </a:r>
          </a:p>
          <a:p>
            <a:pPr lvl="1"/>
            <a:r>
              <a:rPr lang="pt-BR" dirty="0" smtClean="0"/>
              <a:t>Tamanho Funcional</a:t>
            </a:r>
          </a:p>
          <a:p>
            <a:pPr lvl="1"/>
            <a:r>
              <a:rPr lang="pt-BR" dirty="0" smtClean="0"/>
              <a:t>Cronograma do Projeto</a:t>
            </a:r>
          </a:p>
          <a:p>
            <a:pPr lvl="1"/>
            <a:r>
              <a:rPr lang="pt-BR" dirty="0" smtClean="0"/>
              <a:t>Atas de Encontros com Orientador</a:t>
            </a:r>
          </a:p>
          <a:p>
            <a:pPr lvl="1"/>
            <a:r>
              <a:rPr lang="pt-BR" dirty="0" smtClean="0"/>
              <a:t>Notas e Faltas</a:t>
            </a:r>
          </a:p>
          <a:p>
            <a:pPr lvl="1"/>
            <a:r>
              <a:rPr lang="pt-BR" dirty="0" smtClean="0"/>
              <a:t>Mudanças no Escopo do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Conteúdo a ser Produzido – PSI 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Proposta;</a:t>
            </a:r>
          </a:p>
          <a:p>
            <a:r>
              <a:rPr lang="pt-BR" dirty="0"/>
              <a:t>Descrição do Projeto;</a:t>
            </a:r>
          </a:p>
          <a:p>
            <a:r>
              <a:rPr lang="pt-BR" dirty="0" smtClean="0"/>
              <a:t>Plano de Projeto;</a:t>
            </a:r>
          </a:p>
          <a:p>
            <a:r>
              <a:rPr lang="pt-BR" dirty="0" smtClean="0"/>
              <a:t>Arquitetura;</a:t>
            </a:r>
          </a:p>
          <a:p>
            <a:r>
              <a:rPr lang="pt-BR" dirty="0" smtClean="0"/>
              <a:t>Modelo de Casos de Uso;</a:t>
            </a:r>
          </a:p>
          <a:p>
            <a:r>
              <a:rPr lang="pt-BR" dirty="0" smtClean="0"/>
              <a:t>Especificação de Casos de Uso;</a:t>
            </a:r>
          </a:p>
          <a:p>
            <a:r>
              <a:rPr lang="pt-BR" dirty="0" smtClean="0"/>
              <a:t>Realização de Análise dos Casos de Uso;</a:t>
            </a:r>
          </a:p>
          <a:p>
            <a:r>
              <a:rPr lang="pt-BR" dirty="0" smtClean="0"/>
              <a:t>MRN (Modelo Relacional Normalizado);</a:t>
            </a:r>
          </a:p>
          <a:p>
            <a:r>
              <a:rPr lang="pt-BR" dirty="0" smtClean="0"/>
              <a:t>Manual do Sistema (Documento Final).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dos Trabalhos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Todas as entregas deverão ser feitas pelo </a:t>
            </a:r>
            <a:r>
              <a:rPr lang="pt-BR" dirty="0" err="1" smtClean="0"/>
              <a:t>Redmine</a:t>
            </a:r>
            <a:r>
              <a:rPr lang="pt-BR" dirty="0" smtClean="0"/>
              <a:t> </a:t>
            </a:r>
            <a:r>
              <a:rPr lang="pt-BR" dirty="0" err="1" smtClean="0"/>
              <a:t>Spei</a:t>
            </a:r>
            <a:r>
              <a:rPr lang="pt-BR" dirty="0" smtClean="0"/>
              <a:t>;</a:t>
            </a:r>
          </a:p>
          <a:p>
            <a:r>
              <a:rPr lang="pt-BR" dirty="0" smtClean="0"/>
              <a:t>Na indisponibilidade do </a:t>
            </a:r>
            <a:r>
              <a:rPr lang="pt-BR" dirty="0" err="1" smtClean="0"/>
              <a:t>Redmine</a:t>
            </a:r>
            <a:r>
              <a:rPr lang="pt-BR" dirty="0" smtClean="0"/>
              <a:t> </a:t>
            </a:r>
            <a:r>
              <a:rPr lang="pt-BR" dirty="0" err="1" smtClean="0"/>
              <a:t>Spei</a:t>
            </a:r>
            <a:r>
              <a:rPr lang="pt-BR" dirty="0" smtClean="0"/>
              <a:t> no momento da entrega serão aceitas entregas por e-mail copiando o Orientador, o Corretor e o Coordenador da Disciplina;</a:t>
            </a:r>
          </a:p>
          <a:p>
            <a:r>
              <a:rPr lang="pt-BR" dirty="0" smtClean="0"/>
              <a:t>A entrega deve ser feita em um único arquivo zipado contendo o manual do sistema e a planilha de acompanhamento de projeto </a:t>
            </a:r>
            <a:r>
              <a:rPr lang="pt-BR" b="1" dirty="0" smtClean="0"/>
              <a:t>preenchida e atualizada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falta da planilha de controle de projeto atualizada acarretará na perda de 10% da nota referente a entrega em questão;</a:t>
            </a:r>
          </a:p>
          <a:p>
            <a:r>
              <a:rPr lang="pt-BR" dirty="0" smtClean="0"/>
              <a:t>Atrasos serão penalizados em 10% da nota, por dia de atraso, até que a nota atinja zero.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0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Avaliações – PSI 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AE1 (Orientador + Corretor)</a:t>
            </a:r>
          </a:p>
          <a:p>
            <a:pPr lvl="1"/>
            <a:r>
              <a:rPr lang="pt-BR" dirty="0" smtClean="0"/>
              <a:t>Entrega dos Artefatos: Plano de Projeto, Descrição do Sistema e Arquitetura</a:t>
            </a:r>
          </a:p>
          <a:p>
            <a:r>
              <a:rPr lang="pt-BR" dirty="0"/>
              <a:t>AE2 (Orientador + Corretor)</a:t>
            </a:r>
            <a:endParaRPr lang="pt-BR" dirty="0" smtClean="0"/>
          </a:p>
          <a:p>
            <a:pPr lvl="1"/>
            <a:r>
              <a:rPr lang="pt-BR" dirty="0" smtClean="0"/>
              <a:t>Nota composta da média de duas iterações (Entregas):</a:t>
            </a:r>
          </a:p>
          <a:p>
            <a:pPr lvl="1"/>
            <a:r>
              <a:rPr lang="pt-BR" dirty="0" smtClean="0"/>
              <a:t>Iteração 1</a:t>
            </a:r>
          </a:p>
          <a:p>
            <a:pPr lvl="2"/>
            <a:r>
              <a:rPr lang="pt-BR" dirty="0"/>
              <a:t>Modelo de Casos de </a:t>
            </a:r>
            <a:r>
              <a:rPr lang="pt-BR" dirty="0" smtClean="0"/>
              <a:t>Uso (todo o sistema)</a:t>
            </a:r>
            <a:endParaRPr lang="pt-BR" dirty="0"/>
          </a:p>
          <a:p>
            <a:pPr lvl="2"/>
            <a:r>
              <a:rPr lang="pt-BR" dirty="0"/>
              <a:t>Especificação de Casos de </a:t>
            </a:r>
            <a:r>
              <a:rPr lang="pt-BR" dirty="0" smtClean="0"/>
              <a:t>Uso (30% dos Casos de Uso)</a:t>
            </a:r>
          </a:p>
          <a:p>
            <a:pPr lvl="2"/>
            <a:r>
              <a:rPr lang="pt-BR" dirty="0" smtClean="0"/>
              <a:t>Realização de Análise dos Casos de Uso Entregues</a:t>
            </a:r>
          </a:p>
          <a:p>
            <a:pPr lvl="1"/>
            <a:r>
              <a:rPr lang="pt-BR" dirty="0" smtClean="0"/>
              <a:t>Iteração 2</a:t>
            </a:r>
          </a:p>
          <a:p>
            <a:pPr lvl="2"/>
            <a:r>
              <a:rPr lang="pt-BR" dirty="0"/>
              <a:t>Especificação de Casos de Uso </a:t>
            </a:r>
            <a:r>
              <a:rPr lang="pt-BR" dirty="0" smtClean="0"/>
              <a:t>(70</a:t>
            </a:r>
            <a:r>
              <a:rPr lang="pt-BR" dirty="0"/>
              <a:t>% dos Casos de Uso</a:t>
            </a:r>
            <a:r>
              <a:rPr lang="pt-BR" dirty="0" smtClean="0"/>
              <a:t>)</a:t>
            </a:r>
          </a:p>
          <a:p>
            <a:pPr lvl="2"/>
            <a:r>
              <a:rPr lang="pt-BR" dirty="0"/>
              <a:t>Realização de Análise dos Casos de Uso Entregues</a:t>
            </a:r>
          </a:p>
          <a:p>
            <a:pPr lvl="2"/>
            <a:r>
              <a:rPr lang="pt-BR" dirty="0" smtClean="0"/>
              <a:t>MRN (todo o sistema)</a:t>
            </a:r>
            <a:endParaRPr lang="pt-BR" dirty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828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597</TotalTime>
  <Words>1013</Words>
  <Application>Microsoft Office PowerPoint</Application>
  <PresentationFormat>Apresentação na tela (4:3)</PresentationFormat>
  <Paragraphs>197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Ápice</vt:lpstr>
      <vt:lpstr>Projeto de Sistemas de Informação - BSI – 2014</vt:lpstr>
      <vt:lpstr>Disciplinas</vt:lpstr>
      <vt:lpstr>Metodologia</vt:lpstr>
      <vt:lpstr>Formação das Equipes</vt:lpstr>
      <vt:lpstr>Acompanhamento das Atividades</vt:lpstr>
      <vt:lpstr>Acompanhamento das Atividades</vt:lpstr>
      <vt:lpstr>Conteúdo a ser Produzido – PSI 1</vt:lpstr>
      <vt:lpstr>Entregas dos Trabalhos</vt:lpstr>
      <vt:lpstr>Avaliações – PSI 1</vt:lpstr>
      <vt:lpstr>Avaliações – PSI 1</vt:lpstr>
      <vt:lpstr>Avaliações – PSI 1</vt:lpstr>
      <vt:lpstr>Avaliações – PSI 2</vt:lpstr>
      <vt:lpstr>Avaliações – PSI 2</vt:lpstr>
      <vt:lpstr>Avaliações – PSI 2</vt:lpstr>
      <vt:lpstr>Avaliações – PSI 2</vt:lpstr>
      <vt:lpstr>Cronograma PSI 1</vt:lpstr>
      <vt:lpstr>Referência</vt:lpstr>
      <vt:lpstr>Comunicação</vt:lpstr>
      <vt:lpstr>Apresentação do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 - BSI - 2010</dc:title>
  <dc:creator>igor</dc:creator>
  <cp:lastModifiedBy>dennys</cp:lastModifiedBy>
  <cp:revision>119</cp:revision>
  <dcterms:created xsi:type="dcterms:W3CDTF">2010-01-25T20:04:01Z</dcterms:created>
  <dcterms:modified xsi:type="dcterms:W3CDTF">2014-02-03T22:21:51Z</dcterms:modified>
</cp:coreProperties>
</file>