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86" r:id="rId4"/>
    <p:sldId id="259" r:id="rId5"/>
    <p:sldId id="276" r:id="rId6"/>
    <p:sldId id="277" r:id="rId7"/>
    <p:sldId id="288" r:id="rId8"/>
    <p:sldId id="281" r:id="rId9"/>
    <p:sldId id="284" r:id="rId10"/>
    <p:sldId id="282" r:id="rId11"/>
    <p:sldId id="283" r:id="rId12"/>
    <p:sldId id="260" r:id="rId13"/>
    <p:sldId id="269" r:id="rId14"/>
    <p:sldId id="287" r:id="rId15"/>
    <p:sldId id="275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80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A613C-1264-4788-8906-3CDC1DBBBFB9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C4B68-F33F-4035-9B3E-FDF6D9E3EC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26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4B68-F33F-4035-9B3E-FDF6D9E3ECD3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4B68-F33F-4035-9B3E-FDF6D9E3ECD3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4B68-F33F-4035-9B3E-FDF6D9E3ECD3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4B68-F33F-4035-9B3E-FDF6D9E3ECD3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4B68-F33F-4035-9B3E-FDF6D9E3ECD3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4B68-F33F-4035-9B3E-FDF6D9E3ECD3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4B68-F33F-4035-9B3E-FDF6D9E3ECD3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36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4B68-F33F-4035-9B3E-FDF6D9E3ECD3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4B68-F33F-4035-9B3E-FDF6D9E3ECD3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167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4B68-F33F-4035-9B3E-FDF6D9E3ECD3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4B68-F33F-4035-9B3E-FDF6D9E3ECD3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4B68-F33F-4035-9B3E-FDF6D9E3ECD3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4B68-F33F-4035-9B3E-FDF6D9E3ECD3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00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4B68-F33F-4035-9B3E-FDF6D9E3ECD3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4B68-F33F-4035-9B3E-FDF6D9E3ECD3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3062-D057-428B-B6B5-ABE53D888DD8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190A-A763-411F-9AF4-41134FD990F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3062-D057-428B-B6B5-ABE53D888DD8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190A-A763-411F-9AF4-41134FD990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3062-D057-428B-B6B5-ABE53D888DD8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190A-A763-411F-9AF4-41134FD990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3062-D057-428B-B6B5-ABE53D888DD8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190A-A763-411F-9AF4-41134FD990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3062-D057-428B-B6B5-ABE53D888DD8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315190A-A763-411F-9AF4-41134FD990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3062-D057-428B-B6B5-ABE53D888DD8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190A-A763-411F-9AF4-41134FD990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3062-D057-428B-B6B5-ABE53D888DD8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190A-A763-411F-9AF4-41134FD990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3062-D057-428B-B6B5-ABE53D888DD8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190A-A763-411F-9AF4-41134FD990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3062-D057-428B-B6B5-ABE53D888DD8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190A-A763-411F-9AF4-41134FD990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3062-D057-428B-B6B5-ABE53D888DD8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190A-A763-411F-9AF4-41134FD990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3062-D057-428B-B6B5-ABE53D888DD8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190A-A763-411F-9AF4-41134FD990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1173062-D057-428B-B6B5-ABE53D888DD8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15190A-A763-411F-9AF4-41134FD990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igor@spei.b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Projeto de Sistemas de Informação - BSI – </a:t>
            </a:r>
            <a:r>
              <a:rPr lang="pt-BR" dirty="0" smtClean="0"/>
              <a:t>2014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079266"/>
          </a:xfrm>
        </p:spPr>
        <p:txBody>
          <a:bodyPr>
            <a:normAutofit lnSpcReduction="10000"/>
          </a:bodyPr>
          <a:lstStyle/>
          <a:p>
            <a:pPr algn="r"/>
            <a:endParaRPr lang="pt-BR" dirty="0" smtClean="0"/>
          </a:p>
          <a:p>
            <a:pPr algn="r"/>
            <a:endParaRPr lang="pt-BR" dirty="0" smtClean="0"/>
          </a:p>
          <a:p>
            <a:pPr algn="r"/>
            <a:endParaRPr lang="pt-BR" dirty="0" smtClean="0"/>
          </a:p>
          <a:p>
            <a:pPr algn="r"/>
            <a:endParaRPr lang="pt-BR" dirty="0" smtClean="0"/>
          </a:p>
          <a:p>
            <a:pPr algn="r"/>
            <a:endParaRPr lang="pt-BR" dirty="0" smtClean="0"/>
          </a:p>
          <a:p>
            <a:pPr algn="r"/>
            <a:endParaRPr lang="pt-BR" dirty="0" smtClean="0"/>
          </a:p>
          <a:p>
            <a:pPr algn="r"/>
            <a:r>
              <a:rPr lang="pt-BR" sz="3600" smtClean="0"/>
              <a:t>1º </a:t>
            </a:r>
            <a:r>
              <a:rPr lang="pt-BR" sz="3600" dirty="0" smtClean="0"/>
              <a:t>Semestre</a:t>
            </a:r>
          </a:p>
          <a:p>
            <a:pPr algn="r"/>
            <a:r>
              <a:rPr lang="pt-BR" sz="2400" dirty="0" smtClean="0"/>
              <a:t>Prof. </a:t>
            </a:r>
            <a:r>
              <a:rPr lang="pt-BR" sz="2400" dirty="0" err="1" smtClean="0"/>
              <a:t>Dennys</a:t>
            </a:r>
            <a:r>
              <a:rPr lang="pt-BR" sz="2400" dirty="0" smtClean="0"/>
              <a:t> Machado, </a:t>
            </a:r>
            <a:r>
              <a:rPr lang="pt-BR" sz="2400" dirty="0" err="1" smtClean="0"/>
              <a:t>MSc</a:t>
            </a:r>
            <a:endParaRPr lang="pt-BR" sz="2400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Avaliações – PSI 2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TRM </a:t>
            </a:r>
            <a:r>
              <a:rPr lang="pt-BR" dirty="0"/>
              <a:t>+ DS (Orientador + Corretor)</a:t>
            </a:r>
            <a:endParaRPr lang="pt-BR" dirty="0" smtClean="0"/>
          </a:p>
          <a:p>
            <a:pPr lvl="1"/>
            <a:r>
              <a:rPr lang="pt-BR" dirty="0" smtClean="0"/>
              <a:t>Entrega final do Manual do Sistema</a:t>
            </a:r>
          </a:p>
          <a:p>
            <a:pPr lvl="1"/>
            <a:r>
              <a:rPr lang="pt-BR" dirty="0" smtClean="0"/>
              <a:t>Entrega final do Manual do Usuário</a:t>
            </a:r>
          </a:p>
          <a:p>
            <a:pPr lvl="1"/>
            <a:r>
              <a:rPr lang="pt-BR" dirty="0" smtClean="0"/>
              <a:t>Nota da Banca Física</a:t>
            </a:r>
          </a:p>
          <a:p>
            <a:pPr lvl="2"/>
            <a:r>
              <a:rPr lang="pt-BR" dirty="0" smtClean="0"/>
              <a:t>Apresentação de 1 hora;</a:t>
            </a:r>
          </a:p>
          <a:p>
            <a:pPr lvl="2"/>
            <a:r>
              <a:rPr lang="pt-BR" dirty="0" smtClean="0"/>
              <a:t>Evento formal;</a:t>
            </a:r>
          </a:p>
          <a:p>
            <a:pPr lvl="2"/>
            <a:r>
              <a:rPr lang="pt-BR" b="1" dirty="0" smtClean="0"/>
              <a:t>Critério mínimo de aprovação:</a:t>
            </a:r>
          </a:p>
          <a:p>
            <a:pPr lvl="3"/>
            <a:r>
              <a:rPr lang="pt-BR" dirty="0" smtClean="0"/>
              <a:t>Todos os caso de uso devem ter sido implementados sem erros.</a:t>
            </a:r>
          </a:p>
          <a:p>
            <a:pPr lvl="3"/>
            <a:r>
              <a:rPr lang="pt-BR" dirty="0" smtClean="0"/>
              <a:t>Somente serão tolerados pequenos erros que não impeçam a execução do caso de uso, a critério da banca.</a:t>
            </a:r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5738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Avaliações – PSI 2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Avaliação </a:t>
            </a:r>
            <a:r>
              <a:rPr lang="pt-BR" dirty="0"/>
              <a:t>Complementar (Orientador + Corretor)</a:t>
            </a:r>
            <a:endParaRPr lang="pt-BR" dirty="0" smtClean="0"/>
          </a:p>
          <a:p>
            <a:pPr lvl="1"/>
            <a:r>
              <a:rPr lang="pt-BR" dirty="0" smtClean="0"/>
              <a:t>Nota da Banca Final</a:t>
            </a:r>
          </a:p>
          <a:p>
            <a:pPr lvl="2"/>
            <a:r>
              <a:rPr lang="pt-BR" dirty="0" smtClean="0"/>
              <a:t>Apresentação de 1 hora;</a:t>
            </a:r>
          </a:p>
          <a:p>
            <a:pPr lvl="2"/>
            <a:r>
              <a:rPr lang="pt-BR" dirty="0" smtClean="0"/>
              <a:t>Evento formal;</a:t>
            </a:r>
          </a:p>
          <a:p>
            <a:pPr lvl="2"/>
            <a:r>
              <a:rPr lang="pt-BR" b="1" dirty="0" smtClean="0"/>
              <a:t>Critério mínimo de aprovação:</a:t>
            </a:r>
          </a:p>
          <a:p>
            <a:pPr lvl="3"/>
            <a:r>
              <a:rPr lang="pt-BR" dirty="0" smtClean="0"/>
              <a:t>Correção de 100% dos pontos solicitados na banca física.</a:t>
            </a:r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424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 PSI 2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706393"/>
              </p:ext>
            </p:extLst>
          </p:nvPr>
        </p:nvGraphicFramePr>
        <p:xfrm>
          <a:off x="107505" y="1772815"/>
          <a:ext cx="8856982" cy="4176464"/>
        </p:xfrm>
        <a:graphic>
          <a:graphicData uri="http://schemas.openxmlformats.org/drawingml/2006/table">
            <a:tbl>
              <a:tblPr firstRow="1" firstCol="1" bandRow="1"/>
              <a:tblGrid>
                <a:gridCol w="3547798"/>
                <a:gridCol w="1140300"/>
                <a:gridCol w="1139406"/>
                <a:gridCol w="1514739"/>
                <a:gridCol w="1514739"/>
              </a:tblGrid>
              <a:tr h="420844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Cronograma de Produção de Artefatos</a:t>
                      </a:r>
                      <a:endParaRPr lang="pt-BR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7743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Atividade</a:t>
                      </a:r>
                      <a:endParaRPr lang="pt-BR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Início</a:t>
                      </a:r>
                      <a:endParaRPr lang="pt-BR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Fim</a:t>
                      </a:r>
                      <a:endParaRPr lang="pt-BR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Duração</a:t>
                      </a:r>
                      <a:b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(Dias corridos)</a:t>
                      </a:r>
                      <a:endParaRPr lang="pt-BR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 da Entrega do Artefato</a:t>
                      </a:r>
                      <a:endParaRPr lang="pt-BR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425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Documentação para banca de Protótipo</a:t>
                      </a:r>
                      <a:endParaRPr lang="pt-BR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13/02/2014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15/03/2014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15/03/2014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5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Bancas de Protótipo</a:t>
                      </a:r>
                      <a:endParaRPr lang="pt-BR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21/03/2014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29/03/2014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-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5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Primeira Iteração</a:t>
                      </a:r>
                      <a:endParaRPr lang="pt-BR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29/03/2014</a:t>
                      </a:r>
                      <a:endParaRPr lang="pt-BR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02/05/2014</a:t>
                      </a:r>
                      <a:endParaRPr lang="pt-BR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34</a:t>
                      </a:r>
                      <a:endParaRPr lang="pt-BR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02/05/2014</a:t>
                      </a:r>
                      <a:endParaRPr lang="pt-BR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5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Segunda Iteração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02/05/2014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30/05/2014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28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30/05/2014</a:t>
                      </a:r>
                      <a:endParaRPr lang="pt-BR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5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Documentação para Banca Física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30/05/2014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13/06/2014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14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13/06/2014</a:t>
                      </a:r>
                      <a:endParaRPr lang="pt-BR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5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Bancas Físicas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17/06/2014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28/06/2014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11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-</a:t>
                      </a:r>
                      <a:endParaRPr lang="pt-BR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5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Avaliação Complementar</a:t>
                      </a:r>
                      <a:endParaRPr lang="pt-BR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04/07/2014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10/07/2014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6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-</a:t>
                      </a:r>
                      <a:endParaRPr lang="pt-BR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 o processo do PSI está descrito em detalhes no Manual do Projeto de Sistemas de Informação I e II, que deve ser lido na íntegra por todos os alunos.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Comunicação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UNIMESTRE</a:t>
            </a:r>
            <a:endParaRPr lang="pt-BR" dirty="0" smtClean="0"/>
          </a:p>
          <a:p>
            <a:r>
              <a:rPr lang="pt-BR" dirty="0" err="1" smtClean="0"/>
              <a:t>Redmine</a:t>
            </a:r>
            <a:r>
              <a:rPr lang="pt-BR" dirty="0" smtClean="0"/>
              <a:t> – Ver na publicação de arquivos </a:t>
            </a:r>
            <a:r>
              <a:rPr lang="pt-BR" smtClean="0"/>
              <a:t>do </a:t>
            </a:r>
            <a:r>
              <a:rPr lang="pt-BR" smtClean="0"/>
              <a:t>UNIMESTRE </a:t>
            </a:r>
            <a:r>
              <a:rPr lang="pt-BR" dirty="0" smtClean="0"/>
              <a:t>orientações para obtenção de usuário.</a:t>
            </a:r>
          </a:p>
          <a:p>
            <a:endParaRPr lang="pt-BR" dirty="0" smtClean="0"/>
          </a:p>
          <a:p>
            <a:r>
              <a:rPr lang="pt-BR" dirty="0" smtClean="0"/>
              <a:t>Coordenação da Disciplina:</a:t>
            </a:r>
          </a:p>
          <a:p>
            <a:pPr lvl="1"/>
            <a:r>
              <a:rPr lang="pt-BR" dirty="0" err="1" smtClean="0"/>
              <a:t>E-mails</a:t>
            </a:r>
            <a:r>
              <a:rPr lang="pt-BR" dirty="0" smtClean="0"/>
              <a:t>:</a:t>
            </a:r>
          </a:p>
          <a:p>
            <a:pPr lvl="2"/>
            <a:r>
              <a:rPr lang="pt-BR" dirty="0" smtClean="0">
                <a:hlinkClick r:id="rId3"/>
              </a:rPr>
              <a:t>dennys@spei.br</a:t>
            </a:r>
            <a:endParaRPr lang="pt-BR" dirty="0" smtClean="0"/>
          </a:p>
          <a:p>
            <a:pPr lvl="2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637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algn="ctr">
              <a:buNone/>
            </a:pPr>
            <a:r>
              <a:rPr lang="pt-BR" sz="6000" dirty="0" smtClean="0"/>
              <a:t>Obrigado!</a:t>
            </a:r>
            <a:endParaRPr lang="pt-BR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Disciplinas - Relembrando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 smtClean="0"/>
              <a:t>PSI 2 – Projeto de Sistemas de Informação 2</a:t>
            </a:r>
          </a:p>
          <a:p>
            <a:pPr lvl="2"/>
            <a:r>
              <a:rPr lang="pt-BR" dirty="0" smtClean="0"/>
              <a:t>Cursada no 8º período de BSI;</a:t>
            </a:r>
          </a:p>
          <a:p>
            <a:pPr lvl="2"/>
            <a:r>
              <a:rPr lang="pt-BR" dirty="0" smtClean="0"/>
              <a:t>Construção e Teste do Sistema projetado no semestre anterior;</a:t>
            </a:r>
          </a:p>
          <a:p>
            <a:pPr lvl="2"/>
            <a:r>
              <a:rPr lang="pt-BR" dirty="0" smtClean="0"/>
              <a:t>Carga horária de 80 horas/aula em cada disciplina.</a:t>
            </a:r>
          </a:p>
          <a:p>
            <a:pPr lvl="2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- relembrando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Serão aceitos somente projetos desenvolvidos em metodologia orientada a objetos.</a:t>
            </a:r>
          </a:p>
          <a:p>
            <a:r>
              <a:rPr lang="pt-BR" b="1" dirty="0" smtClean="0"/>
              <a:t>A implementação deve ser condizente com a documentação entregue. Lembrem-se sempre de atualizar.</a:t>
            </a:r>
          </a:p>
          <a:p>
            <a:r>
              <a:rPr lang="pt-BR" dirty="0" smtClean="0"/>
              <a:t>A qualquer momento o coordenador de PSI II poderá pedir para avaliar a documentação frente a implementação.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45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Acompanhamento das Atividades - Relembrando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cada equipe será designado um professor orientador e um professor corretor.</a:t>
            </a:r>
          </a:p>
          <a:p>
            <a:pPr lvl="1"/>
            <a:r>
              <a:rPr lang="pt-BR" dirty="0" smtClean="0"/>
              <a:t>Importante:  O papel de ambos é de avaliar o trabalho a ser desenvolvido.</a:t>
            </a:r>
          </a:p>
          <a:p>
            <a:pPr lvl="1"/>
            <a:r>
              <a:rPr lang="pt-BR" dirty="0" smtClean="0"/>
              <a:t>A execução das atividades é de responsabilidade dos alunos. O Orientador deve se restringir a auxiliar a equipe, apontando o caminho correto para o sucesso do projeto.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Acompanhamento das Atividades - Relembrando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Encontros semanais das equipes com os orientadores.</a:t>
            </a:r>
          </a:p>
          <a:p>
            <a:pPr lvl="1"/>
            <a:r>
              <a:rPr lang="pt-BR" dirty="0" smtClean="0"/>
              <a:t>Quatro aulas nas Sextas feiras.</a:t>
            </a:r>
          </a:p>
          <a:p>
            <a:r>
              <a:rPr lang="pt-BR" dirty="0" smtClean="0"/>
              <a:t>Histórico da equipe registrado na Planilha de Acompanhamento de Projeto:</a:t>
            </a:r>
          </a:p>
          <a:p>
            <a:pPr lvl="1"/>
            <a:r>
              <a:rPr lang="pt-BR" dirty="0" smtClean="0"/>
              <a:t>Dados do Projeto</a:t>
            </a:r>
          </a:p>
          <a:p>
            <a:pPr lvl="1"/>
            <a:r>
              <a:rPr lang="pt-BR" dirty="0" smtClean="0"/>
              <a:t>Tamanho Funcional</a:t>
            </a:r>
          </a:p>
          <a:p>
            <a:pPr lvl="1"/>
            <a:r>
              <a:rPr lang="pt-BR" dirty="0" smtClean="0"/>
              <a:t>Cronograma do Projeto</a:t>
            </a:r>
          </a:p>
          <a:p>
            <a:pPr lvl="1"/>
            <a:r>
              <a:rPr lang="pt-BR" dirty="0" smtClean="0"/>
              <a:t>Atas de Encontros com Orientador</a:t>
            </a:r>
          </a:p>
          <a:p>
            <a:pPr lvl="1"/>
            <a:r>
              <a:rPr lang="pt-BR" dirty="0" smtClean="0"/>
              <a:t>Notas e Faltas</a:t>
            </a:r>
          </a:p>
          <a:p>
            <a:pPr lvl="1"/>
            <a:r>
              <a:rPr lang="pt-BR" dirty="0" smtClean="0"/>
              <a:t>Mudanças no Escopo do Projeto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Conteúdo a ser Produzido – PSI 2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Protótipo Funcional de todos os Casos de Uso do Sistema;</a:t>
            </a:r>
          </a:p>
          <a:p>
            <a:pPr lvl="1"/>
            <a:r>
              <a:rPr lang="pt-BR" dirty="0" smtClean="0"/>
              <a:t>Telas e Relatórios</a:t>
            </a:r>
          </a:p>
          <a:p>
            <a:pPr lvl="1"/>
            <a:r>
              <a:rPr lang="pt-BR" dirty="0" smtClean="0"/>
              <a:t>Um caso de Uso Completamente Implementado.</a:t>
            </a:r>
          </a:p>
          <a:p>
            <a:r>
              <a:rPr lang="pt-BR" dirty="0" smtClean="0"/>
              <a:t>Implementação de todos os Casos de Uso do Sistema;</a:t>
            </a:r>
          </a:p>
          <a:p>
            <a:r>
              <a:rPr lang="pt-BR" dirty="0" smtClean="0"/>
              <a:t>Manual do Sistema Atualizado;</a:t>
            </a:r>
          </a:p>
          <a:p>
            <a:r>
              <a:rPr lang="pt-BR" dirty="0" smtClean="0"/>
              <a:t>Manual do Usuário para o Sistema;</a:t>
            </a:r>
          </a:p>
          <a:p>
            <a:r>
              <a:rPr lang="pt-BR" dirty="0" smtClean="0"/>
              <a:t>Contrato de Software.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8554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Entregas dos Trabalhos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Todas as entregas deverão ser feitas no </a:t>
            </a:r>
            <a:r>
              <a:rPr lang="pt-BR" dirty="0" err="1" smtClean="0"/>
              <a:t>Redmine</a:t>
            </a:r>
            <a:r>
              <a:rPr lang="pt-BR" dirty="0" smtClean="0"/>
              <a:t> </a:t>
            </a:r>
            <a:r>
              <a:rPr lang="pt-BR" dirty="0" err="1" smtClean="0"/>
              <a:t>Spei</a:t>
            </a:r>
            <a:r>
              <a:rPr lang="pt-BR" dirty="0" smtClean="0"/>
              <a:t>;</a:t>
            </a:r>
          </a:p>
          <a:p>
            <a:r>
              <a:rPr lang="pt-BR" dirty="0" smtClean="0"/>
              <a:t>Na indisponibilidade </a:t>
            </a:r>
            <a:r>
              <a:rPr lang="pt-BR" dirty="0"/>
              <a:t>do </a:t>
            </a:r>
            <a:r>
              <a:rPr lang="pt-BR" dirty="0" err="1"/>
              <a:t>Redmine</a:t>
            </a:r>
            <a:r>
              <a:rPr lang="pt-BR" dirty="0"/>
              <a:t> </a:t>
            </a:r>
            <a:r>
              <a:rPr lang="pt-BR" dirty="0" err="1"/>
              <a:t>Spei</a:t>
            </a:r>
            <a:r>
              <a:rPr lang="pt-BR" dirty="0"/>
              <a:t> </a:t>
            </a:r>
            <a:r>
              <a:rPr lang="pt-BR" dirty="0" smtClean="0"/>
              <a:t>no momento da entrega serão </a:t>
            </a:r>
            <a:r>
              <a:rPr lang="pt-BR" smtClean="0"/>
              <a:t>aceitas entregas </a:t>
            </a:r>
            <a:r>
              <a:rPr lang="pt-BR" dirty="0" smtClean="0"/>
              <a:t>por e-mail copiando o Orientador, o Corretor e o Coordenador da Disciplina;</a:t>
            </a:r>
          </a:p>
          <a:p>
            <a:r>
              <a:rPr lang="pt-BR" dirty="0" smtClean="0"/>
              <a:t>A entrega deve ser feita em um único arquivo zipado contendo o manual do sistema e a planilha de acompanhamento de projeto </a:t>
            </a:r>
            <a:r>
              <a:rPr lang="pt-BR" b="1" dirty="0" smtClean="0"/>
              <a:t>preenchida e atualizada</a:t>
            </a:r>
            <a:r>
              <a:rPr lang="pt-BR" dirty="0" smtClean="0"/>
              <a:t>;</a:t>
            </a:r>
          </a:p>
          <a:p>
            <a:r>
              <a:rPr lang="pt-BR" dirty="0" smtClean="0"/>
              <a:t>A falta da planilha de controle de projeto atualizada acarretará na perda de 10% da nota referente a entrega em questão;</a:t>
            </a:r>
          </a:p>
          <a:p>
            <a:r>
              <a:rPr lang="pt-BR" dirty="0" smtClean="0"/>
              <a:t>Atrasos serão penalizados em 10% da nota, por dia de atraso, até que a nota atinja zero.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30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Avaliações – PSI 2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AE1 (Orientador + Corretor)</a:t>
            </a:r>
            <a:endParaRPr lang="pt-BR" dirty="0" smtClean="0"/>
          </a:p>
          <a:p>
            <a:pPr lvl="1"/>
            <a:r>
              <a:rPr lang="pt-BR" dirty="0" smtClean="0"/>
              <a:t>Nota da Banca de Protótipo</a:t>
            </a:r>
          </a:p>
          <a:p>
            <a:pPr lvl="2"/>
            <a:r>
              <a:rPr lang="pt-BR" dirty="0"/>
              <a:t>Apresentação de 30 minutos;</a:t>
            </a:r>
          </a:p>
          <a:p>
            <a:pPr lvl="2"/>
            <a:r>
              <a:rPr lang="pt-BR" dirty="0"/>
              <a:t>Evento formal;</a:t>
            </a:r>
          </a:p>
          <a:p>
            <a:pPr lvl="2"/>
            <a:r>
              <a:rPr lang="pt-BR" dirty="0" smtClean="0"/>
              <a:t>Critério mínimo de avaliação:</a:t>
            </a:r>
          </a:p>
          <a:p>
            <a:pPr lvl="3"/>
            <a:r>
              <a:rPr lang="pt-BR" dirty="0" smtClean="0"/>
              <a:t>O protótipo deve ser navegável;</a:t>
            </a:r>
          </a:p>
          <a:p>
            <a:pPr lvl="3"/>
            <a:r>
              <a:rPr lang="pt-BR" dirty="0" smtClean="0"/>
              <a:t>Todos os casos de uso devem fazer parte do protótipo, inclusive relatórios;</a:t>
            </a:r>
          </a:p>
          <a:p>
            <a:pPr lvl="3"/>
            <a:r>
              <a:rPr lang="pt-BR" dirty="0" smtClean="0"/>
              <a:t>Uma funcionalidade escolhida pelo orientador deve estar totalmente implementada</a:t>
            </a:r>
            <a:r>
              <a:rPr lang="pt-BR" dirty="0"/>
              <a:t>;</a:t>
            </a:r>
            <a:endParaRPr lang="pt-BR" dirty="0" smtClean="0"/>
          </a:p>
          <a:p>
            <a:pPr lvl="3"/>
            <a:r>
              <a:rPr lang="pt-BR" dirty="0" smtClean="0"/>
              <a:t>Todas as correções da banca lógica (PSI1) realizadas.</a:t>
            </a:r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9574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Avaliações – PSI 2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AE2 (Somente Orientador)</a:t>
            </a:r>
          </a:p>
          <a:p>
            <a:pPr lvl="1"/>
            <a:r>
              <a:rPr lang="pt-BR" dirty="0" smtClean="0"/>
              <a:t>Nota composta da média de duas iterações (Entregas):</a:t>
            </a:r>
          </a:p>
          <a:p>
            <a:pPr lvl="1"/>
            <a:r>
              <a:rPr lang="pt-BR" dirty="0" smtClean="0"/>
              <a:t>Iteração 1</a:t>
            </a:r>
          </a:p>
          <a:p>
            <a:pPr lvl="2"/>
            <a:r>
              <a:rPr lang="pt-BR" dirty="0" smtClean="0"/>
              <a:t>30</a:t>
            </a:r>
            <a:r>
              <a:rPr lang="pt-BR" dirty="0"/>
              <a:t>% dos Casos de </a:t>
            </a:r>
            <a:r>
              <a:rPr lang="pt-BR" dirty="0" smtClean="0"/>
              <a:t>Uso implementados de acordo com o modelo desenvolvido em PSI 1;</a:t>
            </a:r>
          </a:p>
          <a:p>
            <a:pPr lvl="1"/>
            <a:r>
              <a:rPr lang="pt-BR" dirty="0" smtClean="0"/>
              <a:t>Iteração 2</a:t>
            </a:r>
          </a:p>
          <a:p>
            <a:pPr lvl="2"/>
            <a:r>
              <a:rPr lang="pt-BR" dirty="0" smtClean="0"/>
              <a:t>70</a:t>
            </a:r>
            <a:r>
              <a:rPr lang="pt-BR" dirty="0"/>
              <a:t>% dos Casos de Uso implementados de acordo com o modelo desenvolvido em PSI 1;</a:t>
            </a:r>
          </a:p>
          <a:p>
            <a:pPr lvl="2"/>
            <a:endParaRPr lang="pt-BR" dirty="0" smtClean="0"/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595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505</TotalTime>
  <Words>756</Words>
  <Application>Microsoft Office PowerPoint</Application>
  <PresentationFormat>Apresentação na tela (4:3)</PresentationFormat>
  <Paragraphs>150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Ápice</vt:lpstr>
      <vt:lpstr>Projeto de Sistemas de Informação - BSI – 2014</vt:lpstr>
      <vt:lpstr>Disciplinas - Relembrando</vt:lpstr>
      <vt:lpstr>Metodologia - relembrando</vt:lpstr>
      <vt:lpstr>Acompanhamento das Atividades - Relembrando</vt:lpstr>
      <vt:lpstr>Acompanhamento das Atividades - Relembrando</vt:lpstr>
      <vt:lpstr>Conteúdo a ser Produzido – PSI 2</vt:lpstr>
      <vt:lpstr>Entregas dos Trabalhos</vt:lpstr>
      <vt:lpstr>Avaliações – PSI 2</vt:lpstr>
      <vt:lpstr>Avaliações – PSI 2</vt:lpstr>
      <vt:lpstr>Avaliações – PSI 2</vt:lpstr>
      <vt:lpstr>Avaliações – PSI 2</vt:lpstr>
      <vt:lpstr>Cronograma PSI 2</vt:lpstr>
      <vt:lpstr>Referência</vt:lpstr>
      <vt:lpstr>Comunicação</vt:lpstr>
      <vt:lpstr>Apresentação do PowerPoint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Conclusão de Curso - BSI - 2010</dc:title>
  <dc:creator>igor</dc:creator>
  <cp:lastModifiedBy>dennys</cp:lastModifiedBy>
  <cp:revision>122</cp:revision>
  <dcterms:created xsi:type="dcterms:W3CDTF">2010-01-25T20:04:01Z</dcterms:created>
  <dcterms:modified xsi:type="dcterms:W3CDTF">2014-02-03T22:25:54Z</dcterms:modified>
</cp:coreProperties>
</file>