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18143538"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57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8F8F"/>
    <a:srgbClr val="008136"/>
    <a:srgbClr val="009943"/>
    <a:srgbClr val="00A549"/>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33"/>
    <p:restoredTop sz="89658"/>
  </p:normalViewPr>
  <p:slideViewPr>
    <p:cSldViewPr>
      <p:cViewPr>
        <p:scale>
          <a:sx n="104" d="100"/>
          <a:sy n="104" d="100"/>
        </p:scale>
        <p:origin x="-2168" y="144"/>
      </p:cViewPr>
      <p:guideLst>
        <p:guide orient="horz" pos="2160"/>
        <p:guide pos="571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4DB847-A7C6-423F-B771-46A6092732E3}" type="datetimeFigureOut">
              <a:rPr lang="en-US"/>
              <a:pPr>
                <a:defRPr/>
              </a:pPr>
              <a:t>2/15/17</a:t>
            </a:fld>
            <a:endParaRPr lang="en-US"/>
          </a:p>
        </p:txBody>
      </p:sp>
      <p:sp>
        <p:nvSpPr>
          <p:cNvPr id="4" name="Slide Image Placeholder 3"/>
          <p:cNvSpPr>
            <a:spLocks noGrp="1" noRot="1" noChangeAspect="1"/>
          </p:cNvSpPr>
          <p:nvPr>
            <p:ph type="sldImg" idx="2"/>
          </p:nvPr>
        </p:nvSpPr>
        <p:spPr>
          <a:xfrm>
            <a:off x="-1106488" y="685800"/>
            <a:ext cx="9070976"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1025200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213710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64976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06975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1737518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3"/>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755981" y="1295400"/>
            <a:ext cx="16329184"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sz="1200" dirty="0">
              <a:solidFill>
                <a:schemeClr val="bg1"/>
              </a:solidFill>
              <a:latin typeface="+mn-lt"/>
              <a:cs typeface="+mn-cs"/>
            </a:endParaRPr>
          </a:p>
        </p:txBody>
      </p:sp>
      <p:sp>
        <p:nvSpPr>
          <p:cNvPr id="2" name="Title 1"/>
          <p:cNvSpPr>
            <a:spLocks noGrp="1"/>
          </p:cNvSpPr>
          <p:nvPr>
            <p:ph type="ctrTitle"/>
          </p:nvPr>
        </p:nvSpPr>
        <p:spPr>
          <a:xfrm>
            <a:off x="1209569" y="1447800"/>
            <a:ext cx="15422007" cy="838200"/>
          </a:xfrm>
        </p:spPr>
        <p:txBody>
          <a:bodyPr/>
          <a:lstStyle>
            <a:lvl1pPr>
              <a:defRPr baseline="0">
                <a:solidFill>
                  <a:schemeClr val="bg1"/>
                </a:solidFill>
              </a:defRPr>
            </a:lvl1pPr>
          </a:lstStyle>
          <a:p>
            <a:r>
              <a:rPr lang="zh-CN" altLang="en-US" smtClean="0"/>
              <a:t>单击此处编辑母版标题样式</a:t>
            </a:r>
            <a:endParaRPr lang="en-US"/>
          </a:p>
        </p:txBody>
      </p:sp>
      <p:sp>
        <p:nvSpPr>
          <p:cNvPr id="3" name="Subtitle 2"/>
          <p:cNvSpPr>
            <a:spLocks noGrp="1"/>
          </p:cNvSpPr>
          <p:nvPr>
            <p:ph type="subTitle" idx="1"/>
          </p:nvPr>
        </p:nvSpPr>
        <p:spPr>
          <a:xfrm>
            <a:off x="2419138" y="2667000"/>
            <a:ext cx="12700477"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
        <p:nvSpPr>
          <p:cNvPr id="15" name="矩形 14"/>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6" name="文本框 15"/>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lvl1pPr>
              <a:defRPr/>
            </a:lvl1pPr>
          </a:lstStyle>
          <a:p>
            <a:pPr>
              <a:defRPr/>
            </a:pPr>
            <a:fld id="{96A9556C-2595-4E56-A717-316D8EFEAEE5}" type="datetime1">
              <a:rPr lang="en-US" smtClean="0"/>
              <a:t>2/15/17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154065" y="274639"/>
            <a:ext cx="4082296"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907177" y="274639"/>
            <a:ext cx="11944496"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lvl1pPr>
              <a:defRPr/>
            </a:lvl1pPr>
          </a:lstStyle>
          <a:p>
            <a:pPr>
              <a:defRPr/>
            </a:pPr>
            <a:fld id="{30C90A5D-7968-4289-B148-46667062E381}" type="datetime1">
              <a:rPr lang="en-US" smtClean="0"/>
              <a:t>2/15/17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3"/>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Content Placeholder 2"/>
          <p:cNvSpPr>
            <a:spLocks noGrp="1"/>
          </p:cNvSpPr>
          <p:nvPr>
            <p:ph idx="1"/>
          </p:nvPr>
        </p:nvSpPr>
        <p:spPr>
          <a:xfrm>
            <a:off x="604784" y="1066801"/>
            <a:ext cx="16631577" cy="5059363"/>
          </a:xfrm>
        </p:spPr>
        <p:txBody>
          <a:bodyPr/>
          <a:lstStyle>
            <a:lvl1pPr>
              <a:buSzPct val="60000"/>
              <a:buFontTx/>
              <a:buBlip>
                <a:blip r:embed="rId2"/>
              </a:buBlip>
              <a:defRPr/>
            </a:lvl1pPr>
            <a:lvl2pPr>
              <a:buSzPct val="60000"/>
              <a:buFontTx/>
              <a:buBlip>
                <a:blip r:embed="rId2"/>
              </a:buBlip>
              <a:defRPr/>
            </a:lvl2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689950" cy="762000"/>
          </a:xfrm>
        </p:spPr>
        <p:txBody>
          <a:bodyPr/>
          <a:lstStyle>
            <a:lvl1pPr marL="182880" algn="l">
              <a:defRPr baseline="0">
                <a:solidFill>
                  <a:schemeClr val="bg1"/>
                </a:solidFill>
              </a:defRPr>
            </a:lvl1pPr>
          </a:lstStyle>
          <a:p>
            <a:r>
              <a:rPr lang="zh-CN" altLang="en-US" smtClean="0"/>
              <a:t>单击此处编辑母版标题样式</a:t>
            </a:r>
            <a:endParaRPr lang="en-US" dirty="0"/>
          </a:p>
        </p:txBody>
      </p:sp>
      <p:sp>
        <p:nvSpPr>
          <p:cNvPr id="11" name="文本框 10"/>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2" name="矩形 11"/>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33215" y="4406901"/>
            <a:ext cx="15422007"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33215" y="2906713"/>
            <a:ext cx="1542200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6A90982-9BD1-41A4-898E-2DE3EFDAD62B}" type="datetime1">
              <a:rPr lang="en-US" smtClean="0"/>
              <a:t>2/15/17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5" name="Rectangle 4"/>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Content Placeholder 2"/>
          <p:cNvSpPr>
            <a:spLocks noGrp="1"/>
          </p:cNvSpPr>
          <p:nvPr>
            <p:ph sz="half" idx="1"/>
          </p:nvPr>
        </p:nvSpPr>
        <p:spPr>
          <a:xfrm>
            <a:off x="453589" y="1066801"/>
            <a:ext cx="8466984"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9222965" y="1066801"/>
            <a:ext cx="8466984"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538753"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2" name="文本框 11"/>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3" name="矩形 12"/>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Rectangle 6"/>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Text Placeholder 2"/>
          <p:cNvSpPr>
            <a:spLocks noGrp="1"/>
          </p:cNvSpPr>
          <p:nvPr>
            <p:ph type="body" idx="1"/>
          </p:nvPr>
        </p:nvSpPr>
        <p:spPr>
          <a:xfrm>
            <a:off x="907177" y="990600"/>
            <a:ext cx="80165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907177" y="1676401"/>
            <a:ext cx="801654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9216666" y="990600"/>
            <a:ext cx="80196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9216666" y="1676401"/>
            <a:ext cx="8019696"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538753"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4" name="文本框 13"/>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5" name="矩形 14"/>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6"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Rectangle 3"/>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7689950"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0" name="文本框 9"/>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1" name="矩形 10"/>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3"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Rectangle 2"/>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文本框 7"/>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9" name="矩形 8"/>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1"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07178" y="273050"/>
            <a:ext cx="5969099"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7093619" y="273051"/>
            <a:ext cx="101427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907178" y="1435101"/>
            <a:ext cx="596909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F317659C-7A1E-4BA8-A357-D19EE208B1A5}" type="datetime1">
              <a:rPr lang="en-US" smtClean="0"/>
              <a:t>2/15/17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 sample title</a:t>
            </a: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556260" y="4800600"/>
            <a:ext cx="10886123"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3556260" y="612775"/>
            <a:ext cx="10886123"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en-US" noProof="0"/>
          </a:p>
        </p:txBody>
      </p:sp>
      <p:sp>
        <p:nvSpPr>
          <p:cNvPr id="4" name="Text Placeholder 3"/>
          <p:cNvSpPr>
            <a:spLocks noGrp="1"/>
          </p:cNvSpPr>
          <p:nvPr>
            <p:ph type="body" sz="half" idx="2"/>
          </p:nvPr>
        </p:nvSpPr>
        <p:spPr>
          <a:xfrm>
            <a:off x="3556260" y="5367338"/>
            <a:ext cx="1088612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D0D64503-3AD9-4F80-9E80-DDFEFC8BB6B0}" type="datetime1">
              <a:rPr lang="en-US" smtClean="0"/>
              <a:t>2/15/17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 sample title</a:t>
            </a: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07177" y="274638"/>
            <a:ext cx="1632918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Text Placeholder 2"/>
          <p:cNvSpPr>
            <a:spLocks noGrp="1"/>
          </p:cNvSpPr>
          <p:nvPr>
            <p:ph type="body" idx="1"/>
          </p:nvPr>
        </p:nvSpPr>
        <p:spPr bwMode="auto">
          <a:xfrm>
            <a:off x="907177" y="1600201"/>
            <a:ext cx="16329184"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smtClean="0"/>
          </a:p>
        </p:txBody>
      </p:sp>
      <p:sp>
        <p:nvSpPr>
          <p:cNvPr id="4" name="Date Placeholder 3"/>
          <p:cNvSpPr>
            <a:spLocks noGrp="1"/>
          </p:cNvSpPr>
          <p:nvPr>
            <p:ph type="dt" sz="half" idx="2"/>
          </p:nvPr>
        </p:nvSpPr>
        <p:spPr>
          <a:xfrm>
            <a:off x="907177" y="6356351"/>
            <a:ext cx="4233492"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C3D0017-6054-459D-AE5C-191A18401D8C}" type="datetime1">
              <a:rPr lang="en-US" smtClean="0"/>
              <a:t>2/15/17</a:t>
            </a:fld>
            <a:endParaRPr lang="en-US"/>
          </a:p>
        </p:txBody>
      </p:sp>
      <p:sp>
        <p:nvSpPr>
          <p:cNvPr id="5" name="Footer Placeholder 4"/>
          <p:cNvSpPr>
            <a:spLocks noGrp="1"/>
          </p:cNvSpPr>
          <p:nvPr>
            <p:ph type="ftr" sz="quarter" idx="3"/>
          </p:nvPr>
        </p:nvSpPr>
        <p:spPr>
          <a:xfrm>
            <a:off x="6199042" y="6356351"/>
            <a:ext cx="5745454"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A sample title</a:t>
            </a:r>
          </a:p>
        </p:txBody>
      </p:sp>
      <p:sp>
        <p:nvSpPr>
          <p:cNvPr id="6" name="Slide Number Placeholder 5"/>
          <p:cNvSpPr>
            <a:spLocks noGrp="1"/>
          </p:cNvSpPr>
          <p:nvPr>
            <p:ph type="sldNum" sz="quarter" idx="4"/>
          </p:nvPr>
        </p:nvSpPr>
        <p:spPr>
          <a:xfrm>
            <a:off x="13002869" y="6356351"/>
            <a:ext cx="4233492"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913203" y="188640"/>
            <a:ext cx="387194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200" dirty="0"/>
              <a:t>The People’s Procuratorate of Weishi County prosecuted the defendant Jinfu Liu for robbery on November 16</a:t>
            </a:r>
            <a:r>
              <a:rPr lang="en-US" altLang="zh-CN" sz="1200" baseline="30000" dirty="0"/>
              <a:t>th</a:t>
            </a:r>
            <a:r>
              <a:rPr lang="en-US" altLang="zh-CN" sz="1200" dirty="0"/>
              <a:t>, 2011. …… The case is decided now.</a:t>
            </a:r>
            <a:endParaRPr lang="zh-CN" altLang="zh-CN" sz="1200" dirty="0"/>
          </a:p>
        </p:txBody>
      </p:sp>
      <p:sp>
        <p:nvSpPr>
          <p:cNvPr id="11" name="矩形 10"/>
          <p:cNvSpPr/>
          <p:nvPr/>
        </p:nvSpPr>
        <p:spPr>
          <a:xfrm>
            <a:off x="7913203" y="980729"/>
            <a:ext cx="3871940" cy="1200329"/>
          </a:xfrm>
          <a:prstGeom prst="rect">
            <a:avLst/>
          </a:prstGeom>
        </p:spPr>
        <p:txBody>
          <a:bodyPr wrap="square">
            <a:spAutoFit/>
          </a:bodyPr>
          <a:lstStyle/>
          <a:p>
            <a:pPr>
              <a:spcAft>
                <a:spcPts val="0"/>
              </a:spcAft>
            </a:pPr>
            <a:r>
              <a:rPr lang="en-US" altLang="zh-CN" sz="1200" dirty="0">
                <a:ea typeface="Arial" charset="0"/>
              </a:rPr>
              <a:t>After hearing, our court identified that the defendant Jinfu Liu got spotted by the victim XX Liu when he was trying to steel the battery of an agricultural vehicle near the door of XX Liu’s house on the morning of October 6</a:t>
            </a:r>
            <a:r>
              <a:rPr lang="en-US" altLang="zh-CN" sz="1200" baseline="30000" dirty="0">
                <a:ea typeface="Arial" charset="0"/>
              </a:rPr>
              <a:t>th</a:t>
            </a:r>
            <a:r>
              <a:rPr lang="en-US" altLang="zh-CN" sz="1200" dirty="0">
                <a:ea typeface="Arial" charset="0"/>
              </a:rPr>
              <a:t>, 2011. Jinfu Liu wounded XX Liu with a knife while XX Liu was trying to catch him. ……</a:t>
            </a:r>
            <a:endParaRPr lang="zh-CN" altLang="zh-CN" sz="1200" dirty="0">
              <a:ea typeface="Arial" charset="0"/>
            </a:endParaRPr>
          </a:p>
        </p:txBody>
      </p:sp>
      <p:sp>
        <p:nvSpPr>
          <p:cNvPr id="13" name="矩形 12"/>
          <p:cNvSpPr/>
          <p:nvPr/>
        </p:nvSpPr>
        <p:spPr>
          <a:xfrm>
            <a:off x="7913203" y="2348881"/>
            <a:ext cx="3871940" cy="1200329"/>
          </a:xfrm>
          <a:prstGeom prst="rect">
            <a:avLst/>
          </a:prstGeom>
        </p:spPr>
        <p:txBody>
          <a:bodyPr wrap="square">
            <a:spAutoFit/>
          </a:bodyPr>
          <a:lstStyle/>
          <a:p>
            <a:pPr>
              <a:spcAft>
                <a:spcPts val="0"/>
              </a:spcAft>
            </a:pPr>
            <a:r>
              <a:rPr lang="en-US" altLang="zh-CN" sz="1200" dirty="0">
                <a:ea typeface="Arial" charset="0"/>
              </a:rPr>
              <a:t>Our court hold that, the defendant Jinfu Liu caused XX Liu minor wound during theft.</a:t>
            </a:r>
            <a:r>
              <a:rPr lang="zh-CN" altLang="en-US" sz="1200" dirty="0">
                <a:ea typeface="Arial" charset="0"/>
              </a:rPr>
              <a:t> </a:t>
            </a:r>
            <a:r>
              <a:rPr lang="en-US" altLang="zh-CN" sz="1200" dirty="0">
                <a:ea typeface="Arial" charset="0"/>
              </a:rPr>
              <a:t>His</a:t>
            </a:r>
            <a:r>
              <a:rPr lang="zh-CN" altLang="en-US" sz="1200" dirty="0">
                <a:ea typeface="Arial" charset="0"/>
              </a:rPr>
              <a:t> </a:t>
            </a:r>
            <a:r>
              <a:rPr lang="en-US" altLang="zh-CN" sz="1200" dirty="0">
                <a:ea typeface="Arial" charset="0"/>
              </a:rPr>
              <a:t>acts constituted the crime of robbery. …… According to the Article 263, Article 269, and the 3rd paragraph of Article 67 of the Criminal Law of the People’s Republic of China, the sentence is as follows:</a:t>
            </a:r>
            <a:endParaRPr lang="zh-CN" altLang="zh-CN" sz="1200" dirty="0">
              <a:ea typeface="Arial" charset="0"/>
            </a:endParaRPr>
          </a:p>
        </p:txBody>
      </p:sp>
      <p:sp>
        <p:nvSpPr>
          <p:cNvPr id="15" name="文本框 14"/>
          <p:cNvSpPr txBox="1"/>
          <p:nvPr/>
        </p:nvSpPr>
        <p:spPr>
          <a:xfrm>
            <a:off x="4506115" y="2348880"/>
            <a:ext cx="3197503" cy="1492716"/>
          </a:xfrm>
          <a:prstGeom prst="rect">
            <a:avLst/>
          </a:prstGeom>
          <a:noFill/>
        </p:spPr>
        <p:txBody>
          <a:bodyPr wrap="square" rtlCol="0">
            <a:spAutoFit/>
          </a:bodyPr>
          <a:lstStyle/>
          <a:p>
            <a:pPr lvl="0"/>
            <a:r>
              <a:rPr lang="zh-CN" altLang="zh-CN" sz="1300" dirty="0">
                <a:latin typeface="Arial Unicode MS" charset="0"/>
                <a:ea typeface="Courier New" charset="0"/>
              </a:rPr>
              <a:t>本院认为，被告人刘金付在盗窃过程中携带凶器，为抗拒抓捕而当场使用暴力致被害人刘XX轻微伤，其行为已构成抢劫罪，…… 依照《中华人民共和国刑法》第二百六十三条、第二百六十九条、第六十七条第三款之规定，判决如下： </a:t>
            </a:r>
          </a:p>
          <a:p>
            <a:endParaRPr kumimoji="1" lang="zh-CN" altLang="en-US" sz="1300" dirty="0"/>
          </a:p>
        </p:txBody>
      </p:sp>
      <p:sp>
        <p:nvSpPr>
          <p:cNvPr id="17" name="文本框 16"/>
          <p:cNvSpPr txBox="1"/>
          <p:nvPr/>
        </p:nvSpPr>
        <p:spPr>
          <a:xfrm>
            <a:off x="4514941" y="984210"/>
            <a:ext cx="3188676" cy="1292662"/>
          </a:xfrm>
          <a:prstGeom prst="rect">
            <a:avLst/>
          </a:prstGeom>
          <a:noFill/>
        </p:spPr>
        <p:txBody>
          <a:bodyPr wrap="square" rtlCol="0">
            <a:spAutoFit/>
          </a:bodyPr>
          <a:lstStyle/>
          <a:p>
            <a:pPr lvl="0"/>
            <a:r>
              <a:rPr lang="zh-CN" altLang="zh-CN" sz="13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300" dirty="0">
                <a:latin typeface="Courier New" charset="0"/>
                <a:ea typeface="Courier New" charset="0"/>
              </a:rPr>
              <a:t>持刀将刘XX致伤。……</a:t>
            </a:r>
            <a:r>
              <a:rPr lang="zh-CN" altLang="zh-CN" sz="1300" dirty="0"/>
              <a:t> </a:t>
            </a:r>
          </a:p>
        </p:txBody>
      </p:sp>
      <p:sp>
        <p:nvSpPr>
          <p:cNvPr id="18" name="文本框 17"/>
          <p:cNvSpPr txBox="1"/>
          <p:nvPr/>
        </p:nvSpPr>
        <p:spPr>
          <a:xfrm>
            <a:off x="4514941" y="188641"/>
            <a:ext cx="3188676" cy="692497"/>
          </a:xfrm>
          <a:prstGeom prst="rect">
            <a:avLst/>
          </a:prstGeom>
          <a:noFill/>
        </p:spPr>
        <p:txBody>
          <a:bodyPr wrap="square" rtlCol="0">
            <a:spAutoFit/>
          </a:bodyPr>
          <a:lstStyle/>
          <a:p>
            <a:pPr lvl="0"/>
            <a:r>
              <a:rPr lang="zh-CN" altLang="zh-CN" sz="1300" dirty="0">
                <a:latin typeface="Arial Unicode MS" charset="0"/>
                <a:ea typeface="Courier New" charset="0"/>
              </a:rPr>
              <a:t>尉氏县人民检察院指控被告人刘金付犯抢劫罪，于2011年11月16日向本院提起公诉，…… 现已审理终结。</a:t>
            </a:r>
            <a:r>
              <a:rPr lang="zh-CN" altLang="zh-CN" sz="1300" dirty="0"/>
              <a:t> </a:t>
            </a:r>
          </a:p>
        </p:txBody>
      </p:sp>
      <p:sp>
        <p:nvSpPr>
          <p:cNvPr id="21" name="文本框 20"/>
          <p:cNvSpPr txBox="1"/>
          <p:nvPr/>
        </p:nvSpPr>
        <p:spPr>
          <a:xfrm>
            <a:off x="4518161" y="3744616"/>
            <a:ext cx="3185457" cy="692497"/>
          </a:xfrm>
          <a:prstGeom prst="rect">
            <a:avLst/>
          </a:prstGeom>
          <a:noFill/>
        </p:spPr>
        <p:txBody>
          <a:bodyPr wrap="square" rtlCol="0">
            <a:spAutoFit/>
          </a:bodyPr>
          <a:lstStyle/>
          <a:p>
            <a:r>
              <a:rPr lang="zh-CN" altLang="en-US" sz="1300" dirty="0">
                <a:latin typeface="Arial Unicode MS" charset="0"/>
                <a:ea typeface="Courier New" charset="0"/>
              </a:rPr>
              <a:t>被告人刘金付犯抢劫罪，判处有期徒三年，并处罚金人民币一千元。（刑期从判决执行之日起计算。</a:t>
            </a:r>
            <a:r>
              <a:rPr lang="en-US" altLang="zh-CN" sz="1300" dirty="0">
                <a:latin typeface="Arial Unicode MS" charset="0"/>
                <a:ea typeface="Courier New" charset="0"/>
              </a:rPr>
              <a:t>……</a:t>
            </a:r>
            <a:r>
              <a:rPr lang="zh-CN" altLang="en-US" sz="1300" dirty="0">
                <a:latin typeface="Arial Unicode MS" charset="0"/>
                <a:ea typeface="Courier New" charset="0"/>
              </a:rPr>
              <a:t>）</a:t>
            </a:r>
          </a:p>
        </p:txBody>
      </p:sp>
      <p:sp>
        <p:nvSpPr>
          <p:cNvPr id="22" name="文本框 21"/>
          <p:cNvSpPr txBox="1"/>
          <p:nvPr/>
        </p:nvSpPr>
        <p:spPr>
          <a:xfrm>
            <a:off x="7931687" y="3709482"/>
            <a:ext cx="3858721" cy="1015663"/>
          </a:xfrm>
          <a:prstGeom prst="rect">
            <a:avLst/>
          </a:prstGeom>
          <a:noFill/>
        </p:spPr>
        <p:txBody>
          <a:bodyPr wrap="square" rtlCol="0">
            <a:spAutoFit/>
          </a:bodyPr>
          <a:lstStyle/>
          <a:p>
            <a:r>
              <a:rPr kumimoji="1" lang="en-US" altLang="zh-CN" sz="1200" dirty="0"/>
              <a:t>Jinfu Liu committed the crime of robbery, and shall be sentenced to a fixed-term imprisonment of 3 years and a fine of 1000 yuan. (A term of fixed-term imprisonment shall be counted from the date the judgment begins to be executed……)</a:t>
            </a:r>
            <a:endParaRPr kumimoji="1" lang="zh-CN" altLang="en-US" sz="1200" dirty="0"/>
          </a:p>
        </p:txBody>
      </p:sp>
      <p:sp>
        <p:nvSpPr>
          <p:cNvPr id="25" name="文本框 24"/>
          <p:cNvSpPr txBox="1"/>
          <p:nvPr/>
        </p:nvSpPr>
        <p:spPr>
          <a:xfrm>
            <a:off x="11960703" y="247581"/>
            <a:ext cx="1249060" cy="369332"/>
          </a:xfrm>
          <a:prstGeom prst="rect">
            <a:avLst/>
          </a:prstGeom>
          <a:noFill/>
        </p:spPr>
        <p:txBody>
          <a:bodyPr wrap="none" rtlCol="0">
            <a:spAutoFit/>
          </a:bodyPr>
          <a:lstStyle/>
          <a:p>
            <a:r>
              <a:rPr kumimoji="1" lang="en-US" altLang="zh-CN" dirty="0" smtClean="0"/>
              <a:t>Procedure</a:t>
            </a:r>
            <a:endParaRPr kumimoji="1" lang="zh-CN" altLang="en-US" dirty="0"/>
          </a:p>
        </p:txBody>
      </p:sp>
      <p:sp>
        <p:nvSpPr>
          <p:cNvPr id="26" name="文本框 25"/>
          <p:cNvSpPr txBox="1"/>
          <p:nvPr/>
        </p:nvSpPr>
        <p:spPr>
          <a:xfrm>
            <a:off x="12210772" y="1331476"/>
            <a:ext cx="748923" cy="369332"/>
          </a:xfrm>
          <a:prstGeom prst="rect">
            <a:avLst/>
          </a:prstGeom>
          <a:noFill/>
        </p:spPr>
        <p:txBody>
          <a:bodyPr wrap="none" rtlCol="0">
            <a:spAutoFit/>
          </a:bodyPr>
          <a:lstStyle/>
          <a:p>
            <a:r>
              <a:rPr kumimoji="1" lang="en-US" altLang="zh-CN" smtClean="0"/>
              <a:t>Facts</a:t>
            </a:r>
            <a:endParaRPr kumimoji="1" lang="zh-CN" altLang="en-US" dirty="0"/>
          </a:p>
        </p:txBody>
      </p:sp>
      <p:sp>
        <p:nvSpPr>
          <p:cNvPr id="27" name="文本框 26"/>
          <p:cNvSpPr txBox="1"/>
          <p:nvPr/>
        </p:nvSpPr>
        <p:spPr>
          <a:xfrm>
            <a:off x="11930726" y="2627620"/>
            <a:ext cx="1309013" cy="369332"/>
          </a:xfrm>
          <a:prstGeom prst="rect">
            <a:avLst/>
          </a:prstGeom>
          <a:noFill/>
        </p:spPr>
        <p:txBody>
          <a:bodyPr wrap="none" rtlCol="0">
            <a:spAutoFit/>
          </a:bodyPr>
          <a:lstStyle/>
          <a:p>
            <a:r>
              <a:rPr kumimoji="1" lang="en-US" altLang="zh-CN" smtClean="0"/>
              <a:t>Court View</a:t>
            </a:r>
            <a:endParaRPr kumimoji="1" lang="zh-CN" altLang="en-US" dirty="0"/>
          </a:p>
        </p:txBody>
      </p:sp>
      <p:sp>
        <p:nvSpPr>
          <p:cNvPr id="28" name="文本框 27"/>
          <p:cNvSpPr txBox="1"/>
          <p:nvPr/>
        </p:nvSpPr>
        <p:spPr>
          <a:xfrm>
            <a:off x="12005585" y="3923764"/>
            <a:ext cx="1159292" cy="369332"/>
          </a:xfrm>
          <a:prstGeom prst="rect">
            <a:avLst/>
          </a:prstGeom>
          <a:noFill/>
        </p:spPr>
        <p:txBody>
          <a:bodyPr wrap="none" rtlCol="0">
            <a:spAutoFit/>
          </a:bodyPr>
          <a:lstStyle/>
          <a:p>
            <a:r>
              <a:rPr kumimoji="1" lang="en-US" altLang="zh-CN" dirty="0" smtClean="0"/>
              <a:t>Sentence</a:t>
            </a:r>
            <a:endParaRPr kumimoji="1" lang="zh-CN" altLang="en-US" dirty="0"/>
          </a:p>
        </p:txBody>
      </p:sp>
    </p:spTree>
    <p:extLst>
      <p:ext uri="{BB962C8B-B14F-4D97-AF65-F5344CB8AC3E}">
        <p14:creationId xmlns:p14="http://schemas.microsoft.com/office/powerpoint/2010/main" val="63572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8783737" y="620688"/>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 County prosecuted the defendant Jinfu Liu for robbery on November 16</a:t>
            </a:r>
            <a:r>
              <a:rPr lang="en-US" altLang="zh-CN" sz="1050" baseline="30000" dirty="0"/>
              <a:t>th</a:t>
            </a:r>
            <a:r>
              <a:rPr lang="en-US" altLang="zh-CN" sz="1050" dirty="0"/>
              <a:t>, 2011. … The case is decided now.</a:t>
            </a:r>
            <a:endParaRPr lang="zh-CN" altLang="zh-CN" sz="1050" dirty="0"/>
          </a:p>
        </p:txBody>
      </p:sp>
      <p:sp>
        <p:nvSpPr>
          <p:cNvPr id="11" name="矩形 10"/>
          <p:cNvSpPr/>
          <p:nvPr/>
        </p:nvSpPr>
        <p:spPr>
          <a:xfrm>
            <a:off x="8855745" y="1440249"/>
            <a:ext cx="4392488" cy="738664"/>
          </a:xfrm>
          <a:prstGeom prst="rect">
            <a:avLst/>
          </a:prstGeom>
        </p:spPr>
        <p:txBody>
          <a:bodyPr wrap="square">
            <a:spAutoFit/>
          </a:bodyPr>
          <a:lstStyle/>
          <a:p>
            <a:pPr>
              <a:spcAft>
                <a:spcPts val="0"/>
              </a:spcAft>
            </a:pPr>
            <a:r>
              <a:rPr lang="en-US" altLang="zh-CN" sz="1050" dirty="0">
                <a:ea typeface="Arial" charset="0"/>
              </a:rPr>
              <a:t>After hearing, our court identified that the defendant Jinfu Liu got spotted by the victim XX Liu when he was trying to steel the battery of an agricultural vehicle on the morning of October 6</a:t>
            </a:r>
            <a:r>
              <a:rPr lang="en-US" altLang="zh-CN" sz="1050" baseline="30000" dirty="0">
                <a:ea typeface="Arial" charset="0"/>
              </a:rPr>
              <a:t>th</a:t>
            </a:r>
            <a:r>
              <a:rPr lang="en-US" altLang="zh-CN" sz="1050" dirty="0">
                <a:ea typeface="Arial" charset="0"/>
              </a:rPr>
              <a:t>, 2011. Jinfu Liu wounded XX Liu with a knife while XX Liu was trying to catch him. ……</a:t>
            </a:r>
            <a:endParaRPr lang="zh-CN" altLang="zh-CN" sz="1050" dirty="0">
              <a:ea typeface="Arial" charset="0"/>
            </a:endParaRPr>
          </a:p>
        </p:txBody>
      </p:sp>
      <p:sp>
        <p:nvSpPr>
          <p:cNvPr id="13" name="矩形 12"/>
          <p:cNvSpPr/>
          <p:nvPr/>
        </p:nvSpPr>
        <p:spPr>
          <a:xfrm>
            <a:off x="8920892" y="2548493"/>
            <a:ext cx="4419545" cy="738664"/>
          </a:xfrm>
          <a:prstGeom prst="rect">
            <a:avLst/>
          </a:prstGeom>
        </p:spPr>
        <p:txBody>
          <a:bodyPr wrap="square">
            <a:spAutoFit/>
          </a:bodyPr>
          <a:lstStyle/>
          <a:p>
            <a:pPr>
              <a:spcAft>
                <a:spcPts val="0"/>
              </a:spcAft>
            </a:pPr>
            <a:r>
              <a:rPr lang="en-US" altLang="zh-CN" sz="1050" dirty="0">
                <a:ea typeface="Arial" charset="0"/>
              </a:rPr>
              <a:t>Our court hold that, the defendant Jinfu Liu caused XX Liu minor wound during theft.</a:t>
            </a:r>
            <a:r>
              <a:rPr lang="zh-CN" altLang="en-US" sz="1050" dirty="0">
                <a:ea typeface="Arial" charset="0"/>
              </a:rPr>
              <a:t> </a:t>
            </a:r>
            <a:r>
              <a:rPr lang="en-US" altLang="zh-CN" sz="1050" dirty="0">
                <a:ea typeface="Arial" charset="0"/>
              </a:rPr>
              <a:t>His</a:t>
            </a:r>
            <a:r>
              <a:rPr lang="zh-CN" altLang="en-US" sz="1050" dirty="0">
                <a:ea typeface="Arial" charset="0"/>
              </a:rPr>
              <a:t> </a:t>
            </a:r>
            <a:r>
              <a:rPr lang="en-US" altLang="zh-CN" sz="1050" dirty="0">
                <a:ea typeface="Arial" charset="0"/>
              </a:rPr>
              <a:t>acts constituted the crime of robbery. …… According to the Article 263, Article 269, </a:t>
            </a:r>
            <a:r>
              <a:rPr lang="is-IS" altLang="zh-CN" sz="1050" dirty="0">
                <a:ea typeface="Arial" charset="0"/>
              </a:rPr>
              <a:t>…</a:t>
            </a:r>
            <a:r>
              <a:rPr lang="zh-CN" altLang="en-US" sz="1050" dirty="0">
                <a:ea typeface="Arial" charset="0"/>
              </a:rPr>
              <a:t> </a:t>
            </a:r>
            <a:r>
              <a:rPr lang="en-US" altLang="zh-CN" sz="1050" dirty="0">
                <a:ea typeface="Arial" charset="0"/>
              </a:rPr>
              <a:t>of the Criminal Law of the People’s Republic of China, the sentence is as follows:</a:t>
            </a:r>
            <a:endParaRPr lang="zh-CN" altLang="zh-CN" sz="1050" dirty="0">
              <a:ea typeface="Arial" charset="0"/>
            </a:endParaRPr>
          </a:p>
        </p:txBody>
      </p:sp>
      <p:sp>
        <p:nvSpPr>
          <p:cNvPr id="15" name="文本框 14"/>
          <p:cNvSpPr txBox="1"/>
          <p:nvPr/>
        </p:nvSpPr>
        <p:spPr>
          <a:xfrm>
            <a:off x="4681675" y="2548494"/>
            <a:ext cx="3975441" cy="938719"/>
          </a:xfrm>
          <a:prstGeom prst="rect">
            <a:avLst/>
          </a:prstGeom>
          <a:noFill/>
        </p:spPr>
        <p:txBody>
          <a:bodyPr wrap="square" rtlCol="0">
            <a:spAutoFit/>
          </a:bodyPr>
          <a:lstStyle/>
          <a:p>
            <a:pPr lvl="0"/>
            <a:r>
              <a:rPr lang="zh-CN" altLang="zh-CN" sz="1100" dirty="0">
                <a:latin typeface="Arial Unicode MS" charset="0"/>
                <a:ea typeface="Courier New" charset="0"/>
              </a:rPr>
              <a:t>本院认为，被告人刘金付在盗窃过程中携带凶器，为抗拒抓捕而当场使用暴力致被害人刘XX轻微伤，其行为已构成抢劫罪，…… 依照《中华人民共和国刑法》第二百六十三条、第二百六十九条、</a:t>
            </a:r>
            <a:r>
              <a:rPr lang="is-IS" altLang="zh-CN" sz="1100" dirty="0">
                <a:latin typeface="Arial Unicode MS" charset="0"/>
                <a:ea typeface="Courier New" charset="0"/>
              </a:rPr>
              <a:t>…</a:t>
            </a:r>
            <a:r>
              <a:rPr lang="zh-CN" altLang="zh-CN" sz="1100" dirty="0">
                <a:latin typeface="Arial Unicode MS" charset="0"/>
                <a:ea typeface="Courier New" charset="0"/>
              </a:rPr>
              <a:t>之规定，判决如下： </a:t>
            </a:r>
          </a:p>
          <a:p>
            <a:endParaRPr kumimoji="1" lang="zh-CN" altLang="en-US" sz="1100" dirty="0"/>
          </a:p>
        </p:txBody>
      </p:sp>
      <p:sp>
        <p:nvSpPr>
          <p:cNvPr id="17" name="文本框 16"/>
          <p:cNvSpPr txBox="1"/>
          <p:nvPr/>
        </p:nvSpPr>
        <p:spPr>
          <a:xfrm>
            <a:off x="4707895" y="1440250"/>
            <a:ext cx="3949220" cy="769441"/>
          </a:xfrm>
          <a:prstGeom prst="rect">
            <a:avLst/>
          </a:prstGeom>
          <a:noFill/>
        </p:spPr>
        <p:txBody>
          <a:bodyPr wrap="square" rtlCol="0">
            <a:spAutoFit/>
          </a:bodyPr>
          <a:lstStyle/>
          <a:p>
            <a:pPr lvl="0"/>
            <a:r>
              <a:rPr lang="zh-CN" altLang="zh-CN" sz="11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100" dirty="0">
                <a:latin typeface="Courier New" charset="0"/>
                <a:ea typeface="Courier New" charset="0"/>
              </a:rPr>
              <a:t>持刀将刘XX致伤。……</a:t>
            </a:r>
            <a:r>
              <a:rPr lang="zh-CN" altLang="zh-CN" sz="1100" dirty="0"/>
              <a:t> </a:t>
            </a:r>
          </a:p>
        </p:txBody>
      </p:sp>
      <p:sp>
        <p:nvSpPr>
          <p:cNvPr id="18" name="文本框 17"/>
          <p:cNvSpPr txBox="1"/>
          <p:nvPr/>
        </p:nvSpPr>
        <p:spPr>
          <a:xfrm>
            <a:off x="4707895" y="620799"/>
            <a:ext cx="394922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尉氏县人民检察院指控被告人刘金付犯抢劫罪，于2011年11月16日向本院提起公诉，… 现已审理终结。</a:t>
            </a:r>
            <a:r>
              <a:rPr lang="zh-CN" altLang="zh-CN" sz="1100" dirty="0"/>
              <a:t> </a:t>
            </a:r>
          </a:p>
        </p:txBody>
      </p:sp>
      <p:sp>
        <p:nvSpPr>
          <p:cNvPr id="21" name="文本框 20"/>
          <p:cNvSpPr txBox="1"/>
          <p:nvPr/>
        </p:nvSpPr>
        <p:spPr>
          <a:xfrm>
            <a:off x="4711699" y="3699279"/>
            <a:ext cx="3711998" cy="430887"/>
          </a:xfrm>
          <a:prstGeom prst="rect">
            <a:avLst/>
          </a:prstGeom>
          <a:noFill/>
        </p:spPr>
        <p:txBody>
          <a:bodyPr wrap="square" rtlCol="0">
            <a:spAutoFit/>
          </a:bodyPr>
          <a:lstStyle/>
          <a:p>
            <a:r>
              <a:rPr lang="zh-CN" altLang="en-US" sz="1100" dirty="0">
                <a:latin typeface="Arial Unicode MS" charset="0"/>
                <a:ea typeface="Courier New" charset="0"/>
              </a:rPr>
              <a:t>被告人刘金付犯抢劫罪，判处有期徒三年，并处罚金人民币一千元。</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8920891" y="3661722"/>
            <a:ext cx="4327342" cy="415498"/>
          </a:xfrm>
          <a:prstGeom prst="rect">
            <a:avLst/>
          </a:prstGeom>
          <a:noFill/>
        </p:spPr>
        <p:txBody>
          <a:bodyPr wrap="square" rtlCol="0">
            <a:spAutoFit/>
          </a:bodyPr>
          <a:lstStyle/>
          <a:p>
            <a:r>
              <a:rPr kumimoji="1" lang="en-US" altLang="zh-CN" sz="1050" dirty="0"/>
              <a:t>Jinfu Liu committed the crime of robbery, and shall be sentenced to a fixed-term imprisonment of 3 years and a fine of 1000 yuan.</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8146319" y="326701"/>
            <a:ext cx="955711" cy="292388"/>
          </a:xfrm>
          <a:prstGeom prst="rect">
            <a:avLst/>
          </a:prstGeom>
          <a:noFill/>
        </p:spPr>
        <p:txBody>
          <a:bodyPr wrap="none" rtlCol="0">
            <a:spAutoFit/>
          </a:bodyPr>
          <a:lstStyle/>
          <a:p>
            <a:r>
              <a:rPr kumimoji="1" lang="en-US" altLang="zh-CN" sz="1300" dirty="0"/>
              <a:t>Procedure</a:t>
            </a:r>
            <a:endParaRPr kumimoji="1" lang="zh-CN" altLang="en-US" sz="1300" dirty="0"/>
          </a:p>
        </p:txBody>
      </p:sp>
      <p:sp>
        <p:nvSpPr>
          <p:cNvPr id="26" name="文本框 25"/>
          <p:cNvSpPr txBox="1"/>
          <p:nvPr/>
        </p:nvSpPr>
        <p:spPr>
          <a:xfrm>
            <a:off x="8327459" y="1126338"/>
            <a:ext cx="593432" cy="292388"/>
          </a:xfrm>
          <a:prstGeom prst="rect">
            <a:avLst/>
          </a:prstGeom>
          <a:noFill/>
        </p:spPr>
        <p:txBody>
          <a:bodyPr wrap="none" rtlCol="0">
            <a:spAutoFit/>
          </a:bodyPr>
          <a:lstStyle/>
          <a:p>
            <a:r>
              <a:rPr kumimoji="1" lang="en-US" altLang="zh-CN" sz="1300" dirty="0"/>
              <a:t>Facts</a:t>
            </a:r>
            <a:endParaRPr kumimoji="1" lang="zh-CN" altLang="en-US" sz="1300" dirty="0"/>
          </a:p>
        </p:txBody>
      </p:sp>
      <p:sp>
        <p:nvSpPr>
          <p:cNvPr id="27" name="文本框 26"/>
          <p:cNvSpPr txBox="1"/>
          <p:nvPr/>
        </p:nvSpPr>
        <p:spPr>
          <a:xfrm>
            <a:off x="8125385" y="2203196"/>
            <a:ext cx="997581" cy="292388"/>
          </a:xfrm>
          <a:prstGeom prst="rect">
            <a:avLst/>
          </a:prstGeom>
          <a:noFill/>
        </p:spPr>
        <p:txBody>
          <a:bodyPr wrap="none" rtlCol="0">
            <a:spAutoFit/>
          </a:bodyPr>
          <a:lstStyle/>
          <a:p>
            <a:r>
              <a:rPr kumimoji="1" lang="en-US" altLang="zh-CN" sz="1300" dirty="0"/>
              <a:t>Court View</a:t>
            </a:r>
            <a:endParaRPr kumimoji="1" lang="zh-CN" altLang="en-US" sz="1300" dirty="0"/>
          </a:p>
        </p:txBody>
      </p:sp>
      <p:sp>
        <p:nvSpPr>
          <p:cNvPr id="28" name="文本框 27"/>
          <p:cNvSpPr txBox="1"/>
          <p:nvPr/>
        </p:nvSpPr>
        <p:spPr>
          <a:xfrm>
            <a:off x="8212121" y="3424644"/>
            <a:ext cx="889987" cy="292388"/>
          </a:xfrm>
          <a:prstGeom prst="rect">
            <a:avLst/>
          </a:prstGeom>
          <a:noFill/>
        </p:spPr>
        <p:txBody>
          <a:bodyPr wrap="none" rtlCol="0">
            <a:spAutoFit/>
          </a:bodyPr>
          <a:lstStyle/>
          <a:p>
            <a:r>
              <a:rPr kumimoji="1" lang="en-US" altLang="zh-CN" sz="1300" dirty="0"/>
              <a:t>Sentence</a:t>
            </a:r>
            <a:endParaRPr kumimoji="1" lang="zh-CN" altLang="en-US" sz="1300" dirty="0"/>
          </a:p>
        </p:txBody>
      </p:sp>
      <p:sp>
        <p:nvSpPr>
          <p:cNvPr id="2" name="圆角矩形 1"/>
          <p:cNvSpPr/>
          <p:nvPr/>
        </p:nvSpPr>
        <p:spPr>
          <a:xfrm>
            <a:off x="4690501" y="620799"/>
            <a:ext cx="8649936" cy="505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圆角矩形 15"/>
          <p:cNvSpPr/>
          <p:nvPr/>
        </p:nvSpPr>
        <p:spPr>
          <a:xfrm>
            <a:off x="4670305" y="1440250"/>
            <a:ext cx="8670132" cy="7694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圆角矩形 18"/>
          <p:cNvSpPr/>
          <p:nvPr/>
        </p:nvSpPr>
        <p:spPr>
          <a:xfrm>
            <a:off x="4679282" y="2548493"/>
            <a:ext cx="8661155" cy="8302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0" name="圆角矩形 19"/>
          <p:cNvSpPr/>
          <p:nvPr/>
        </p:nvSpPr>
        <p:spPr>
          <a:xfrm>
            <a:off x="4666874" y="3699278"/>
            <a:ext cx="8661155" cy="4635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71988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629215" y="620688"/>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 County prosecuted the defendant Jinfu Liu for robbery on November 16</a:t>
            </a:r>
            <a:r>
              <a:rPr lang="en-US" altLang="zh-CN" sz="1050" baseline="30000" dirty="0"/>
              <a:t>th</a:t>
            </a:r>
            <a:r>
              <a:rPr lang="en-US" altLang="zh-CN" sz="1050" dirty="0"/>
              <a:t>, 2011. … The case is decided now.</a:t>
            </a:r>
            <a:endParaRPr lang="zh-CN" altLang="zh-CN" sz="1050" dirty="0"/>
          </a:p>
        </p:txBody>
      </p:sp>
      <p:sp>
        <p:nvSpPr>
          <p:cNvPr id="11" name="矩形 10"/>
          <p:cNvSpPr/>
          <p:nvPr/>
        </p:nvSpPr>
        <p:spPr>
          <a:xfrm>
            <a:off x="7629215" y="1052736"/>
            <a:ext cx="4464496" cy="738664"/>
          </a:xfrm>
          <a:prstGeom prst="rect">
            <a:avLst/>
          </a:prstGeom>
        </p:spPr>
        <p:txBody>
          <a:bodyPr wrap="square">
            <a:spAutoFit/>
          </a:bodyPr>
          <a:lstStyle/>
          <a:p>
            <a:pPr>
              <a:spcAft>
                <a:spcPts val="0"/>
              </a:spcAft>
            </a:pPr>
            <a:r>
              <a:rPr lang="en-US" altLang="zh-CN" sz="1050" dirty="0">
                <a:ea typeface="Arial" charset="0"/>
              </a:rPr>
              <a:t>After hearing, our court identified that the defendant Jinfu Liu got spotted by the victim XX Liu when he was trying to steel the battery of an agricultural vehicle on the morning of October 6</a:t>
            </a:r>
            <a:r>
              <a:rPr lang="en-US" altLang="zh-CN" sz="1050" baseline="30000" dirty="0">
                <a:ea typeface="Arial" charset="0"/>
              </a:rPr>
              <a:t>th</a:t>
            </a:r>
            <a:r>
              <a:rPr lang="en-US" altLang="zh-CN" sz="1050" dirty="0">
                <a:ea typeface="Arial" charset="0"/>
              </a:rPr>
              <a:t>, 2011. Jinfu Liu wounded XX Liu with a knife while XX Liu was trying to catch him. ……</a:t>
            </a:r>
            <a:endParaRPr lang="zh-CN" altLang="zh-CN" sz="1050" dirty="0">
              <a:ea typeface="Arial" charset="0"/>
            </a:endParaRPr>
          </a:p>
        </p:txBody>
      </p:sp>
      <p:sp>
        <p:nvSpPr>
          <p:cNvPr id="13" name="矩形 12"/>
          <p:cNvSpPr/>
          <p:nvPr/>
        </p:nvSpPr>
        <p:spPr>
          <a:xfrm>
            <a:off x="7629216" y="1800940"/>
            <a:ext cx="4556700" cy="738664"/>
          </a:xfrm>
          <a:prstGeom prst="rect">
            <a:avLst/>
          </a:prstGeom>
        </p:spPr>
        <p:txBody>
          <a:bodyPr wrap="square">
            <a:spAutoFit/>
          </a:bodyPr>
          <a:lstStyle/>
          <a:p>
            <a:pPr>
              <a:spcAft>
                <a:spcPts val="0"/>
              </a:spcAft>
            </a:pPr>
            <a:r>
              <a:rPr lang="en-US" altLang="zh-CN" sz="1050" dirty="0" smtClean="0">
                <a:ea typeface="Arial" charset="0"/>
              </a:rPr>
              <a:t>Our court hold that, the defendant Jinfu Liu caused XX Liu minor wound during theft.</a:t>
            </a:r>
            <a:r>
              <a:rPr lang="zh-CN" altLang="en-US" sz="1050" dirty="0" smtClean="0">
                <a:ea typeface="Arial" charset="0"/>
              </a:rPr>
              <a:t> </a:t>
            </a:r>
            <a:r>
              <a:rPr lang="en-US" altLang="zh-CN" sz="1050" dirty="0" smtClean="0">
                <a:ea typeface="Arial" charset="0"/>
              </a:rPr>
              <a:t>His</a:t>
            </a:r>
            <a:r>
              <a:rPr lang="zh-CN" altLang="en-US" sz="1050" dirty="0" smtClean="0">
                <a:ea typeface="Arial" charset="0"/>
              </a:rPr>
              <a:t> </a:t>
            </a:r>
            <a:r>
              <a:rPr lang="en-US" altLang="zh-CN" sz="1050" dirty="0" smtClean="0">
                <a:ea typeface="Arial" charset="0"/>
              </a:rPr>
              <a:t>acts constituted the crime of robbery. …… According to the </a:t>
            </a:r>
            <a:r>
              <a:rPr lang="en-US" altLang="zh-CN" sz="1050" b="1" dirty="0" smtClean="0">
                <a:solidFill>
                  <a:srgbClr val="0070C0"/>
                </a:solidFill>
                <a:ea typeface="Arial" charset="0"/>
              </a:rPr>
              <a:t>Article 263</a:t>
            </a:r>
            <a:r>
              <a:rPr lang="en-US" altLang="zh-CN" sz="1050" dirty="0" smtClean="0">
                <a:ea typeface="Arial" charset="0"/>
              </a:rPr>
              <a:t>, </a:t>
            </a:r>
            <a:r>
              <a:rPr lang="en-US" altLang="zh-CN" sz="1050" b="1" dirty="0" smtClean="0">
                <a:solidFill>
                  <a:srgbClr val="0070C0"/>
                </a:solidFill>
                <a:ea typeface="Arial" charset="0"/>
              </a:rPr>
              <a:t>Article 269</a:t>
            </a:r>
            <a:r>
              <a:rPr lang="en-US" altLang="zh-CN" sz="1050" dirty="0" smtClean="0">
                <a:ea typeface="Arial" charset="0"/>
              </a:rPr>
              <a:t>, </a:t>
            </a:r>
            <a:r>
              <a:rPr lang="is-IS" altLang="zh-CN" sz="1050" dirty="0" smtClean="0">
                <a:ea typeface="Arial" charset="0"/>
              </a:rPr>
              <a:t>…</a:t>
            </a:r>
            <a:r>
              <a:rPr lang="zh-CN" altLang="en-US" sz="1050" dirty="0" smtClean="0">
                <a:ea typeface="Arial" charset="0"/>
              </a:rPr>
              <a:t> </a:t>
            </a:r>
            <a:r>
              <a:rPr lang="en-US" altLang="zh-CN" sz="1050" dirty="0" smtClean="0">
                <a:ea typeface="Arial" charset="0"/>
              </a:rPr>
              <a:t>of </a:t>
            </a:r>
            <a:r>
              <a:rPr lang="en-US" altLang="zh-CN" sz="1050" b="1" dirty="0" smtClean="0">
                <a:solidFill>
                  <a:srgbClr val="0070C0"/>
                </a:solidFill>
                <a:ea typeface="Arial" charset="0"/>
              </a:rPr>
              <a:t>the Criminal Law of the People’s Republic of China</a:t>
            </a:r>
            <a:r>
              <a:rPr lang="en-US" altLang="zh-CN" sz="1050" dirty="0" smtClean="0">
                <a:ea typeface="Arial" charset="0"/>
              </a:rPr>
              <a:t>, the sentence is as follows:</a:t>
            </a:r>
            <a:endParaRPr lang="zh-CN" altLang="zh-CN" sz="1050" dirty="0">
              <a:ea typeface="Arial" charset="0"/>
            </a:endParaRPr>
          </a:p>
        </p:txBody>
      </p:sp>
      <p:sp>
        <p:nvSpPr>
          <p:cNvPr id="15" name="文本框 14"/>
          <p:cNvSpPr txBox="1"/>
          <p:nvPr/>
        </p:nvSpPr>
        <p:spPr>
          <a:xfrm>
            <a:off x="3527153" y="1800941"/>
            <a:ext cx="3975441" cy="938719"/>
          </a:xfrm>
          <a:prstGeom prst="rect">
            <a:avLst/>
          </a:prstGeom>
          <a:noFill/>
        </p:spPr>
        <p:txBody>
          <a:bodyPr wrap="square" rtlCol="0">
            <a:spAutoFit/>
          </a:bodyPr>
          <a:lstStyle/>
          <a:p>
            <a:pPr lvl="0"/>
            <a:r>
              <a:rPr lang="zh-CN" altLang="zh-CN" sz="1100" dirty="0">
                <a:latin typeface="Arial Unicode MS" charset="0"/>
                <a:ea typeface="Courier New" charset="0"/>
              </a:rPr>
              <a:t>本院认为，被告人刘金付在盗窃过程中携带凶器，为抗拒抓捕而当场使用暴力致被害人刘XX轻微伤，其行为已构成抢劫罪，…… 依照</a:t>
            </a:r>
            <a:r>
              <a:rPr lang="zh-CN" altLang="zh-CN" sz="1100" b="1" dirty="0">
                <a:solidFill>
                  <a:srgbClr val="0070C0"/>
                </a:solidFill>
                <a:latin typeface="Arial Unicode MS" charset="0"/>
                <a:ea typeface="Courier New" charset="0"/>
              </a:rPr>
              <a:t>《中华人民共和国刑法》第二百六十三条</a:t>
            </a:r>
            <a:r>
              <a:rPr lang="zh-CN" altLang="zh-CN" sz="1100" dirty="0">
                <a:latin typeface="Arial Unicode MS" charset="0"/>
                <a:ea typeface="Courier New" charset="0"/>
              </a:rPr>
              <a:t>、</a:t>
            </a:r>
            <a:r>
              <a:rPr lang="zh-CN" altLang="zh-CN" sz="1100" b="1" dirty="0">
                <a:solidFill>
                  <a:srgbClr val="0070C0"/>
                </a:solidFill>
                <a:latin typeface="Arial Unicode MS" charset="0"/>
                <a:ea typeface="Courier New" charset="0"/>
              </a:rPr>
              <a:t>第二百六十九条</a:t>
            </a:r>
            <a:r>
              <a:rPr lang="zh-CN" altLang="zh-CN" sz="1100" dirty="0">
                <a:latin typeface="Arial Unicode MS" charset="0"/>
                <a:ea typeface="Courier New" charset="0"/>
              </a:rPr>
              <a:t>、</a:t>
            </a:r>
            <a:r>
              <a:rPr lang="is-IS" altLang="zh-CN" sz="1100" dirty="0">
                <a:latin typeface="Arial Unicode MS" charset="0"/>
                <a:ea typeface="Courier New" charset="0"/>
              </a:rPr>
              <a:t>…</a:t>
            </a:r>
            <a:r>
              <a:rPr lang="zh-CN" altLang="zh-CN" sz="1100" dirty="0">
                <a:latin typeface="Arial Unicode MS" charset="0"/>
                <a:ea typeface="Courier New" charset="0"/>
              </a:rPr>
              <a:t>之规定，判决如下： </a:t>
            </a:r>
          </a:p>
          <a:p>
            <a:endParaRPr kumimoji="1" lang="zh-CN" altLang="en-US" sz="1100" dirty="0"/>
          </a:p>
        </p:txBody>
      </p:sp>
      <p:sp>
        <p:nvSpPr>
          <p:cNvPr id="17" name="文本框 16"/>
          <p:cNvSpPr txBox="1"/>
          <p:nvPr/>
        </p:nvSpPr>
        <p:spPr>
          <a:xfrm>
            <a:off x="3527153" y="1052737"/>
            <a:ext cx="3975440" cy="769441"/>
          </a:xfrm>
          <a:prstGeom prst="rect">
            <a:avLst/>
          </a:prstGeom>
          <a:noFill/>
        </p:spPr>
        <p:txBody>
          <a:bodyPr wrap="square" rtlCol="0">
            <a:spAutoFit/>
          </a:bodyPr>
          <a:lstStyle/>
          <a:p>
            <a:pPr lvl="0"/>
            <a:r>
              <a:rPr lang="zh-CN" altLang="zh-CN" sz="11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100" dirty="0">
                <a:latin typeface="Courier New" charset="0"/>
                <a:ea typeface="Courier New" charset="0"/>
              </a:rPr>
              <a:t>持刀将刘XX致伤。……</a:t>
            </a:r>
            <a:r>
              <a:rPr lang="zh-CN" altLang="zh-CN" sz="1100" dirty="0"/>
              <a:t> </a:t>
            </a:r>
          </a:p>
        </p:txBody>
      </p:sp>
      <p:sp>
        <p:nvSpPr>
          <p:cNvPr id="18" name="文本框 17"/>
          <p:cNvSpPr txBox="1"/>
          <p:nvPr/>
        </p:nvSpPr>
        <p:spPr>
          <a:xfrm>
            <a:off x="3527153" y="620799"/>
            <a:ext cx="397544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尉氏县人民检察院指控被告人刘金付犯抢劫罪，于2011年11月16日向本院提起公诉，… 现已审理终结。</a:t>
            </a:r>
            <a:r>
              <a:rPr lang="zh-CN" altLang="zh-CN" sz="1100" dirty="0"/>
              <a:t> </a:t>
            </a:r>
          </a:p>
        </p:txBody>
      </p:sp>
      <p:sp>
        <p:nvSpPr>
          <p:cNvPr id="21" name="文本框 20"/>
          <p:cNvSpPr txBox="1"/>
          <p:nvPr/>
        </p:nvSpPr>
        <p:spPr>
          <a:xfrm>
            <a:off x="3527153" y="2610600"/>
            <a:ext cx="3742022" cy="430887"/>
          </a:xfrm>
          <a:prstGeom prst="rect">
            <a:avLst/>
          </a:prstGeom>
          <a:noFill/>
        </p:spPr>
        <p:txBody>
          <a:bodyPr wrap="square" rtlCol="0">
            <a:spAutoFit/>
          </a:bodyPr>
          <a:lstStyle/>
          <a:p>
            <a:r>
              <a:rPr lang="zh-CN" altLang="en-US" sz="1100" dirty="0">
                <a:latin typeface="Arial Unicode MS" charset="0"/>
                <a:ea typeface="Courier New" charset="0"/>
              </a:rPr>
              <a:t>被告人刘金付犯</a:t>
            </a:r>
            <a:r>
              <a:rPr lang="zh-CN" altLang="en-US" sz="1100" b="1" dirty="0">
                <a:solidFill>
                  <a:srgbClr val="C00000"/>
                </a:solidFill>
                <a:latin typeface="Arial Unicode MS" charset="0"/>
                <a:ea typeface="Courier New" charset="0"/>
              </a:rPr>
              <a:t>抢劫罪</a:t>
            </a:r>
            <a:r>
              <a:rPr lang="zh-CN" altLang="en-US" sz="1100" dirty="0">
                <a:latin typeface="Arial Unicode MS" charset="0"/>
                <a:ea typeface="Courier New" charset="0"/>
              </a:rPr>
              <a:t>，判处有期徒三年，并处罚金人民币一千元。</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7629215" y="2573043"/>
            <a:ext cx="4464496" cy="415498"/>
          </a:xfrm>
          <a:prstGeom prst="rect">
            <a:avLst/>
          </a:prstGeom>
          <a:noFill/>
        </p:spPr>
        <p:txBody>
          <a:bodyPr wrap="square" rtlCol="0">
            <a:spAutoFit/>
          </a:bodyPr>
          <a:lstStyle/>
          <a:p>
            <a:r>
              <a:rPr kumimoji="1" lang="en-US" altLang="zh-CN" sz="1050" dirty="0"/>
              <a:t>Jinfu Liu committed the crime of </a:t>
            </a:r>
            <a:r>
              <a:rPr kumimoji="1" lang="en-US" altLang="zh-CN" sz="1050" b="1" dirty="0">
                <a:solidFill>
                  <a:srgbClr val="C00000"/>
                </a:solidFill>
              </a:rPr>
              <a:t>robbery</a:t>
            </a:r>
            <a:r>
              <a:rPr kumimoji="1" lang="en-US" altLang="zh-CN" sz="1050" dirty="0"/>
              <a:t>, and shall be sentenced to a fixed-term imprisonment of 3 years and a fine of 1000 yuan.</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12237727" y="659160"/>
            <a:ext cx="1010213" cy="292388"/>
          </a:xfrm>
          <a:prstGeom prst="rect">
            <a:avLst/>
          </a:prstGeom>
          <a:noFill/>
        </p:spPr>
        <p:txBody>
          <a:bodyPr wrap="none" rtlCol="0">
            <a:spAutoFit/>
          </a:bodyPr>
          <a:lstStyle/>
          <a:p>
            <a:r>
              <a:rPr kumimoji="1" lang="en-US" altLang="zh-CN" sz="1300" b="1" dirty="0"/>
              <a:t>Procedure</a:t>
            </a:r>
            <a:endParaRPr kumimoji="1" lang="zh-CN" altLang="en-US" sz="1300" b="1" dirty="0"/>
          </a:p>
        </p:txBody>
      </p:sp>
      <p:sp>
        <p:nvSpPr>
          <p:cNvPr id="26" name="文本框 25"/>
          <p:cNvSpPr txBox="1"/>
          <p:nvPr/>
        </p:nvSpPr>
        <p:spPr>
          <a:xfrm>
            <a:off x="12401429" y="1275874"/>
            <a:ext cx="622286" cy="292388"/>
          </a:xfrm>
          <a:prstGeom prst="rect">
            <a:avLst/>
          </a:prstGeom>
          <a:noFill/>
        </p:spPr>
        <p:txBody>
          <a:bodyPr wrap="none" rtlCol="0">
            <a:spAutoFit/>
          </a:bodyPr>
          <a:lstStyle/>
          <a:p>
            <a:r>
              <a:rPr kumimoji="1" lang="en-US" altLang="zh-CN" sz="1300" b="1" dirty="0"/>
              <a:t>Facts</a:t>
            </a:r>
            <a:endParaRPr kumimoji="1" lang="zh-CN" altLang="en-US" sz="1300" b="1" dirty="0"/>
          </a:p>
        </p:txBody>
      </p:sp>
      <p:sp>
        <p:nvSpPr>
          <p:cNvPr id="27" name="文本框 26"/>
          <p:cNvSpPr txBox="1"/>
          <p:nvPr/>
        </p:nvSpPr>
        <p:spPr>
          <a:xfrm>
            <a:off x="12237727" y="1977912"/>
            <a:ext cx="1053686" cy="292388"/>
          </a:xfrm>
          <a:prstGeom prst="rect">
            <a:avLst/>
          </a:prstGeom>
          <a:noFill/>
        </p:spPr>
        <p:txBody>
          <a:bodyPr wrap="none" rtlCol="0">
            <a:spAutoFit/>
          </a:bodyPr>
          <a:lstStyle/>
          <a:p>
            <a:r>
              <a:rPr kumimoji="1" lang="en-US" altLang="zh-CN" sz="1300" b="1" dirty="0"/>
              <a:t>Court View</a:t>
            </a:r>
            <a:endParaRPr kumimoji="1" lang="zh-CN" altLang="en-US" sz="1300" b="1" dirty="0"/>
          </a:p>
        </p:txBody>
      </p:sp>
      <p:sp>
        <p:nvSpPr>
          <p:cNvPr id="28" name="文本框 27"/>
          <p:cNvSpPr txBox="1"/>
          <p:nvPr/>
        </p:nvSpPr>
        <p:spPr>
          <a:xfrm>
            <a:off x="12300340" y="2634598"/>
            <a:ext cx="928459" cy="292388"/>
          </a:xfrm>
          <a:prstGeom prst="rect">
            <a:avLst/>
          </a:prstGeom>
          <a:noFill/>
        </p:spPr>
        <p:txBody>
          <a:bodyPr wrap="none" rtlCol="0">
            <a:spAutoFit/>
          </a:bodyPr>
          <a:lstStyle/>
          <a:p>
            <a:r>
              <a:rPr kumimoji="1" lang="en-US" altLang="zh-CN" sz="1300" b="1" dirty="0"/>
              <a:t>Sentence</a:t>
            </a:r>
            <a:endParaRPr kumimoji="1" lang="zh-CN" altLang="en-US" sz="1300" b="1" dirty="0"/>
          </a:p>
        </p:txBody>
      </p:sp>
    </p:spTree>
    <p:extLst>
      <p:ext uri="{BB962C8B-B14F-4D97-AF65-F5344CB8AC3E}">
        <p14:creationId xmlns:p14="http://schemas.microsoft.com/office/powerpoint/2010/main" val="187685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629215" y="116632"/>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 County prosecuted the defendant </a:t>
            </a:r>
            <a:r>
              <a:rPr lang="en-US" altLang="zh-CN" sz="1050" dirty="0" smtClean="0"/>
              <a:t>AA </a:t>
            </a:r>
            <a:r>
              <a:rPr lang="en-US" altLang="zh-CN" sz="1050" dirty="0"/>
              <a:t>for robbery on November 16</a:t>
            </a:r>
            <a:r>
              <a:rPr lang="en-US" altLang="zh-CN" sz="1050" baseline="30000" dirty="0"/>
              <a:t>th</a:t>
            </a:r>
            <a:r>
              <a:rPr lang="en-US" altLang="zh-CN" sz="1050" dirty="0"/>
              <a:t>, 2011. … The case is decided now.</a:t>
            </a:r>
            <a:endParaRPr lang="zh-CN" altLang="zh-CN" sz="1050" dirty="0"/>
          </a:p>
        </p:txBody>
      </p:sp>
      <p:sp>
        <p:nvSpPr>
          <p:cNvPr id="11" name="矩形 10"/>
          <p:cNvSpPr/>
          <p:nvPr/>
        </p:nvSpPr>
        <p:spPr>
          <a:xfrm>
            <a:off x="7629215" y="1052736"/>
            <a:ext cx="4464496" cy="746358"/>
          </a:xfrm>
          <a:prstGeom prst="rect">
            <a:avLst/>
          </a:prstGeom>
        </p:spPr>
        <p:txBody>
          <a:bodyPr wrap="square">
            <a:spAutoFit/>
          </a:bodyPr>
          <a:lstStyle/>
          <a:p>
            <a:pPr>
              <a:spcAft>
                <a:spcPts val="0"/>
              </a:spcAft>
            </a:pPr>
            <a:r>
              <a:rPr lang="is-IS" altLang="zh-CN" sz="1050" dirty="0" smtClean="0">
                <a:ea typeface="Arial" charset="0"/>
              </a:rPr>
              <a:t>… </a:t>
            </a:r>
            <a:r>
              <a:rPr lang="en-US" altLang="zh-CN" sz="1050" b="1" dirty="0" smtClean="0">
                <a:solidFill>
                  <a:srgbClr val="008136"/>
                </a:solidFill>
                <a:ea typeface="Arial" charset="0"/>
              </a:rPr>
              <a:t>After </a:t>
            </a:r>
            <a:r>
              <a:rPr lang="en-US" altLang="zh-CN" sz="1050" b="1" dirty="0">
                <a:solidFill>
                  <a:srgbClr val="008136"/>
                </a:solidFill>
                <a:ea typeface="Arial" charset="0"/>
              </a:rPr>
              <a:t>hearing, our court identified </a:t>
            </a:r>
            <a:r>
              <a:rPr lang="en-US" altLang="zh-CN" sz="1050" b="1" dirty="0" smtClean="0">
                <a:solidFill>
                  <a:srgbClr val="008136"/>
                </a:solidFill>
                <a:ea typeface="Arial" charset="0"/>
              </a:rPr>
              <a:t>that </a:t>
            </a:r>
            <a:r>
              <a:rPr lang="en-US" altLang="zh-CN" sz="1050" dirty="0" smtClean="0">
                <a:ea typeface="Arial" charset="0"/>
              </a:rPr>
              <a:t>the </a:t>
            </a:r>
            <a:r>
              <a:rPr lang="en-US" altLang="zh-CN" sz="1050" dirty="0">
                <a:ea typeface="Arial" charset="0"/>
              </a:rPr>
              <a:t>defendant </a:t>
            </a:r>
            <a:r>
              <a:rPr lang="en-US" altLang="zh-CN" sz="1050" dirty="0" smtClean="0">
                <a:ea typeface="Arial" charset="0"/>
              </a:rPr>
              <a:t>AA </a:t>
            </a:r>
            <a:r>
              <a:rPr lang="en-US" altLang="zh-CN" sz="1050" dirty="0">
                <a:ea typeface="Arial" charset="0"/>
              </a:rPr>
              <a:t>got spotted by the victim </a:t>
            </a:r>
            <a:r>
              <a:rPr lang="en-US" altLang="zh-CN" sz="1050" dirty="0" smtClean="0">
                <a:ea typeface="Arial" charset="0"/>
              </a:rPr>
              <a:t>BB </a:t>
            </a:r>
            <a:r>
              <a:rPr lang="en-US" altLang="zh-CN" sz="1050" dirty="0">
                <a:ea typeface="Arial" charset="0"/>
              </a:rPr>
              <a:t>when he was trying to steel the battery of an agricultural vehicle on the morning of October </a:t>
            </a:r>
            <a:r>
              <a:rPr lang="en-US" altLang="zh-CN" sz="1050" dirty="0" smtClean="0">
                <a:ea typeface="Arial" charset="0"/>
              </a:rPr>
              <a:t>6, </a:t>
            </a:r>
            <a:r>
              <a:rPr lang="en-US" altLang="zh-CN" sz="1050" dirty="0">
                <a:ea typeface="Arial" charset="0"/>
              </a:rPr>
              <a:t>2011. </a:t>
            </a:r>
            <a:r>
              <a:rPr lang="en-US" altLang="zh-CN" sz="1050" dirty="0" smtClean="0">
                <a:ea typeface="Arial" charset="0"/>
              </a:rPr>
              <a:t>AA wounded</a:t>
            </a:r>
            <a:r>
              <a:rPr lang="zh-CN" altLang="en-US" sz="1050" dirty="0" smtClean="0">
                <a:ea typeface="Arial" charset="0"/>
              </a:rPr>
              <a:t> </a:t>
            </a:r>
            <a:r>
              <a:rPr lang="en-US" altLang="zh-CN" sz="1050" dirty="0" smtClean="0">
                <a:ea typeface="Arial" charset="0"/>
              </a:rPr>
              <a:t>BB </a:t>
            </a:r>
            <a:r>
              <a:rPr lang="en-US" altLang="zh-CN" sz="1050" dirty="0">
                <a:ea typeface="Arial" charset="0"/>
              </a:rPr>
              <a:t>with a knife while </a:t>
            </a:r>
            <a:r>
              <a:rPr lang="en-US" altLang="zh-CN" sz="1050" dirty="0" smtClean="0">
                <a:ea typeface="Arial" charset="0"/>
              </a:rPr>
              <a:t>BB </a:t>
            </a:r>
            <a:r>
              <a:rPr lang="en-US" altLang="zh-CN" sz="1050" dirty="0">
                <a:ea typeface="Arial" charset="0"/>
              </a:rPr>
              <a:t>was trying to catch him. </a:t>
            </a:r>
            <a:r>
              <a:rPr lang="en-US" altLang="zh-CN" sz="1050" dirty="0" smtClean="0">
                <a:ea typeface="Arial" charset="0"/>
              </a:rPr>
              <a:t> </a:t>
            </a:r>
            <a:r>
              <a:rPr lang="is-IS" altLang="zh-CN" sz="1050" dirty="0" smtClean="0">
                <a:latin typeface="Arial Unicode MS" charset="0"/>
                <a:ea typeface="Courier New" charset="0"/>
              </a:rPr>
              <a:t>…</a:t>
            </a:r>
            <a:endParaRPr lang="zh-CN" altLang="zh-CN" sz="1050" dirty="0">
              <a:ea typeface="Arial" charset="0"/>
            </a:endParaRPr>
          </a:p>
        </p:txBody>
      </p:sp>
      <p:sp>
        <p:nvSpPr>
          <p:cNvPr id="13" name="矩形 12"/>
          <p:cNvSpPr/>
          <p:nvPr/>
        </p:nvSpPr>
        <p:spPr>
          <a:xfrm>
            <a:off x="7629216" y="1800940"/>
            <a:ext cx="4556700" cy="738664"/>
          </a:xfrm>
          <a:prstGeom prst="rect">
            <a:avLst/>
          </a:prstGeom>
        </p:spPr>
        <p:txBody>
          <a:bodyPr wrap="square">
            <a:spAutoFit/>
          </a:bodyPr>
          <a:lstStyle/>
          <a:p>
            <a:pPr>
              <a:spcAft>
                <a:spcPts val="0"/>
              </a:spcAft>
            </a:pPr>
            <a:r>
              <a:rPr lang="en-US" altLang="zh-CN" sz="1050" b="1" dirty="0" smtClean="0">
                <a:solidFill>
                  <a:srgbClr val="008136"/>
                </a:solidFill>
                <a:ea typeface="Arial" charset="0"/>
              </a:rPr>
              <a:t>Our court hold that</a:t>
            </a:r>
            <a:r>
              <a:rPr lang="en-US" altLang="zh-CN" sz="1050" dirty="0" smtClean="0">
                <a:ea typeface="Arial" charset="0"/>
              </a:rPr>
              <a:t>, the defendant AA caused</a:t>
            </a:r>
            <a:r>
              <a:rPr lang="zh-CN" altLang="en-US" sz="1050" dirty="0" smtClean="0">
                <a:ea typeface="Arial" charset="0"/>
              </a:rPr>
              <a:t> </a:t>
            </a:r>
            <a:r>
              <a:rPr lang="en-US" altLang="zh-CN" sz="1050" dirty="0" smtClean="0">
                <a:ea typeface="Arial" charset="0"/>
              </a:rPr>
              <a:t>BB minor wound during</a:t>
            </a:r>
            <a:r>
              <a:rPr lang="zh-CN" altLang="en-US" sz="1050" dirty="0" smtClean="0">
                <a:ea typeface="Arial" charset="0"/>
              </a:rPr>
              <a:t> </a:t>
            </a:r>
            <a:r>
              <a:rPr lang="en-US" altLang="zh-CN" sz="1050" dirty="0" smtClean="0">
                <a:ea typeface="Arial" charset="0"/>
              </a:rPr>
              <a:t>the</a:t>
            </a:r>
            <a:r>
              <a:rPr lang="zh-CN" altLang="en-US" sz="1050" dirty="0" smtClean="0">
                <a:ea typeface="Arial" charset="0"/>
              </a:rPr>
              <a:t> </a:t>
            </a:r>
            <a:r>
              <a:rPr lang="en-US" altLang="zh-CN" sz="1050" dirty="0" smtClean="0">
                <a:ea typeface="Arial" charset="0"/>
              </a:rPr>
              <a:t>process</a:t>
            </a:r>
            <a:r>
              <a:rPr lang="zh-CN" altLang="en-US" sz="1050" dirty="0" smtClean="0">
                <a:ea typeface="Arial" charset="0"/>
              </a:rPr>
              <a:t> </a:t>
            </a:r>
            <a:r>
              <a:rPr lang="en-US" altLang="zh-CN" sz="1050" dirty="0" smtClean="0">
                <a:ea typeface="Arial" charset="0"/>
              </a:rPr>
              <a:t>of stealing.</a:t>
            </a:r>
            <a:r>
              <a:rPr lang="zh-CN" altLang="en-US" sz="1050" dirty="0" smtClean="0">
                <a:ea typeface="Arial" charset="0"/>
              </a:rPr>
              <a:t> </a:t>
            </a:r>
            <a:r>
              <a:rPr lang="en-US" altLang="zh-CN" sz="1050" dirty="0" smtClean="0">
                <a:ea typeface="Arial" charset="0"/>
              </a:rPr>
              <a:t>His</a:t>
            </a:r>
            <a:r>
              <a:rPr lang="zh-CN" altLang="en-US" sz="1050" dirty="0" smtClean="0">
                <a:ea typeface="Arial" charset="0"/>
              </a:rPr>
              <a:t> </a:t>
            </a:r>
            <a:r>
              <a:rPr lang="en-US" altLang="zh-CN" sz="1050" dirty="0" smtClean="0">
                <a:ea typeface="Arial" charset="0"/>
              </a:rPr>
              <a:t>acts constituted the crime of robbery. </a:t>
            </a:r>
            <a:r>
              <a:rPr lang="en-US" altLang="zh-CN" sz="1050" dirty="0" smtClean="0">
                <a:ea typeface="Arial" charset="0"/>
              </a:rPr>
              <a:t>… </a:t>
            </a:r>
            <a:r>
              <a:rPr lang="en-US" altLang="zh-CN" sz="1050" dirty="0" smtClean="0">
                <a:ea typeface="Arial" charset="0"/>
              </a:rPr>
              <a:t>According to the </a:t>
            </a:r>
            <a:r>
              <a:rPr lang="en-US" altLang="zh-CN" sz="1050" b="1" dirty="0" smtClean="0">
                <a:solidFill>
                  <a:srgbClr val="0070C0"/>
                </a:solidFill>
                <a:ea typeface="Arial" charset="0"/>
              </a:rPr>
              <a:t>Article 263</a:t>
            </a:r>
            <a:r>
              <a:rPr lang="en-US" altLang="zh-CN" sz="1050" dirty="0" smtClean="0">
                <a:ea typeface="Arial" charset="0"/>
              </a:rPr>
              <a:t>, </a:t>
            </a:r>
            <a:r>
              <a:rPr lang="en-US" altLang="zh-CN" sz="1050" b="1" dirty="0" smtClean="0">
                <a:solidFill>
                  <a:srgbClr val="0070C0"/>
                </a:solidFill>
                <a:ea typeface="Arial" charset="0"/>
              </a:rPr>
              <a:t>Article 269</a:t>
            </a:r>
            <a:r>
              <a:rPr lang="en-US" altLang="zh-CN" sz="1050" dirty="0" smtClean="0">
                <a:ea typeface="Arial" charset="0"/>
              </a:rPr>
              <a:t>, </a:t>
            </a:r>
            <a:r>
              <a:rPr lang="is-IS" altLang="zh-CN" sz="1050" dirty="0" smtClean="0">
                <a:ea typeface="Arial" charset="0"/>
              </a:rPr>
              <a:t>…</a:t>
            </a:r>
            <a:r>
              <a:rPr lang="zh-CN" altLang="en-US" sz="1050" dirty="0" smtClean="0">
                <a:ea typeface="Arial" charset="0"/>
              </a:rPr>
              <a:t> </a:t>
            </a:r>
            <a:r>
              <a:rPr lang="en-US" altLang="zh-CN" sz="1050" dirty="0" smtClean="0">
                <a:ea typeface="Arial" charset="0"/>
              </a:rPr>
              <a:t>of </a:t>
            </a:r>
            <a:r>
              <a:rPr lang="en-US" altLang="zh-CN" sz="1050" b="1" dirty="0" smtClean="0">
                <a:solidFill>
                  <a:srgbClr val="0070C0"/>
                </a:solidFill>
                <a:ea typeface="Arial" charset="0"/>
              </a:rPr>
              <a:t>the Criminal Law of the People’s Republic of China</a:t>
            </a:r>
            <a:r>
              <a:rPr lang="en-US" altLang="zh-CN" sz="1050" dirty="0" smtClean="0">
                <a:ea typeface="Arial" charset="0"/>
              </a:rPr>
              <a:t>, </a:t>
            </a:r>
            <a:r>
              <a:rPr lang="en-US" altLang="zh-CN" sz="1050" b="1" dirty="0" smtClean="0">
                <a:solidFill>
                  <a:srgbClr val="008136"/>
                </a:solidFill>
                <a:ea typeface="Arial" charset="0"/>
              </a:rPr>
              <a:t>the </a:t>
            </a:r>
            <a:r>
              <a:rPr lang="en-US" altLang="zh-CN" sz="1050" b="1" dirty="0" smtClean="0">
                <a:solidFill>
                  <a:srgbClr val="008136"/>
                </a:solidFill>
                <a:ea typeface="Arial" charset="0"/>
              </a:rPr>
              <a:t>decisions are as </a:t>
            </a:r>
            <a:r>
              <a:rPr lang="en-US" altLang="zh-CN" sz="1050" b="1" dirty="0" smtClean="0">
                <a:solidFill>
                  <a:srgbClr val="008136"/>
                </a:solidFill>
                <a:ea typeface="Arial" charset="0"/>
              </a:rPr>
              <a:t>follows</a:t>
            </a:r>
            <a:r>
              <a:rPr lang="en-US" altLang="zh-CN" sz="1050" dirty="0" smtClean="0">
                <a:ea typeface="Arial" charset="0"/>
              </a:rPr>
              <a:t>:</a:t>
            </a:r>
            <a:endParaRPr lang="zh-CN" altLang="zh-CN" sz="1050" dirty="0">
              <a:ea typeface="Arial" charset="0"/>
            </a:endParaRPr>
          </a:p>
        </p:txBody>
      </p:sp>
      <p:sp>
        <p:nvSpPr>
          <p:cNvPr id="15" name="文本框 14"/>
          <p:cNvSpPr txBox="1"/>
          <p:nvPr/>
        </p:nvSpPr>
        <p:spPr>
          <a:xfrm>
            <a:off x="3527153" y="1800941"/>
            <a:ext cx="3975441" cy="938719"/>
          </a:xfrm>
          <a:prstGeom prst="rect">
            <a:avLst/>
          </a:prstGeom>
          <a:noFill/>
        </p:spPr>
        <p:txBody>
          <a:bodyPr wrap="square" rtlCol="0">
            <a:spAutoFit/>
          </a:bodyPr>
          <a:lstStyle/>
          <a:p>
            <a:pPr lvl="0"/>
            <a:r>
              <a:rPr lang="zh-CN" altLang="zh-CN" sz="1100" b="1" dirty="0">
                <a:solidFill>
                  <a:srgbClr val="008136"/>
                </a:solidFill>
                <a:latin typeface="Arial Unicode MS" charset="0"/>
                <a:ea typeface="Courier New" charset="0"/>
              </a:rPr>
              <a:t>本院认为</a:t>
            </a:r>
            <a:r>
              <a:rPr lang="zh-CN" altLang="zh-CN"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在盗窃过程中携带凶器，为抗拒抓捕而当场使用暴力致被害人</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轻微伤，其行为已构成抢劫罪，… </a:t>
            </a:r>
            <a:r>
              <a:rPr lang="zh-CN" altLang="zh-CN" sz="1100" dirty="0">
                <a:latin typeface="Arial Unicode MS" charset="0"/>
                <a:ea typeface="Courier New" charset="0"/>
              </a:rPr>
              <a:t>依照</a:t>
            </a:r>
            <a:r>
              <a:rPr lang="zh-CN" altLang="zh-CN" sz="1100" b="1" dirty="0">
                <a:solidFill>
                  <a:srgbClr val="0070C0"/>
                </a:solidFill>
                <a:latin typeface="Arial Unicode MS" charset="0"/>
                <a:ea typeface="Courier New" charset="0"/>
              </a:rPr>
              <a:t>《中华人民共和国刑法》第二百六十三条</a:t>
            </a:r>
            <a:r>
              <a:rPr lang="zh-CN" altLang="zh-CN" sz="1100" dirty="0">
                <a:latin typeface="Arial Unicode MS" charset="0"/>
                <a:ea typeface="Courier New" charset="0"/>
              </a:rPr>
              <a:t>、</a:t>
            </a:r>
            <a:r>
              <a:rPr lang="zh-CN" altLang="zh-CN" sz="1100" b="1" dirty="0">
                <a:solidFill>
                  <a:srgbClr val="0070C0"/>
                </a:solidFill>
                <a:latin typeface="Arial Unicode MS" charset="0"/>
                <a:ea typeface="Courier New" charset="0"/>
              </a:rPr>
              <a:t>第二百六十九条</a:t>
            </a:r>
            <a:r>
              <a:rPr lang="zh-CN" altLang="zh-CN" sz="1100" dirty="0">
                <a:latin typeface="Arial Unicode MS" charset="0"/>
                <a:ea typeface="Courier New" charset="0"/>
              </a:rPr>
              <a:t>、</a:t>
            </a:r>
            <a:r>
              <a:rPr lang="is-IS" altLang="zh-CN" sz="1100" dirty="0" smtClean="0">
                <a:latin typeface="Arial Unicode MS" charset="0"/>
                <a:ea typeface="Courier New" charset="0"/>
              </a:rPr>
              <a:t>… </a:t>
            </a:r>
            <a:r>
              <a:rPr lang="zh-CN" altLang="zh-CN" sz="1100" dirty="0" smtClean="0">
                <a:latin typeface="Arial Unicode MS" charset="0"/>
                <a:ea typeface="Courier New" charset="0"/>
              </a:rPr>
              <a:t>之</a:t>
            </a:r>
            <a:r>
              <a:rPr lang="zh-CN" altLang="zh-CN" sz="1100" dirty="0">
                <a:latin typeface="Arial Unicode MS" charset="0"/>
                <a:ea typeface="Courier New" charset="0"/>
              </a:rPr>
              <a:t>规定，</a:t>
            </a:r>
            <a:r>
              <a:rPr lang="zh-CN" altLang="zh-CN" sz="1100" b="1" dirty="0">
                <a:solidFill>
                  <a:srgbClr val="008136"/>
                </a:solidFill>
                <a:latin typeface="Arial Unicode MS" charset="0"/>
                <a:ea typeface="Courier New" charset="0"/>
              </a:rPr>
              <a:t>判决如下</a:t>
            </a:r>
            <a:r>
              <a:rPr lang="zh-CN" altLang="zh-CN" sz="1100" dirty="0">
                <a:latin typeface="Arial Unicode MS" charset="0"/>
                <a:ea typeface="Courier New" charset="0"/>
              </a:rPr>
              <a:t>： </a:t>
            </a:r>
          </a:p>
          <a:p>
            <a:endParaRPr kumimoji="1" lang="zh-CN" altLang="en-US" sz="1100" dirty="0"/>
          </a:p>
        </p:txBody>
      </p:sp>
      <p:sp>
        <p:nvSpPr>
          <p:cNvPr id="17" name="文本框 16"/>
          <p:cNvSpPr txBox="1"/>
          <p:nvPr/>
        </p:nvSpPr>
        <p:spPr>
          <a:xfrm>
            <a:off x="3527153" y="1052737"/>
            <a:ext cx="3975440" cy="769441"/>
          </a:xfrm>
          <a:prstGeom prst="rect">
            <a:avLst/>
          </a:prstGeom>
          <a:noFill/>
        </p:spPr>
        <p:txBody>
          <a:bodyPr wrap="square" rtlCol="0">
            <a:spAutoFit/>
          </a:bodyPr>
          <a:lstStyle/>
          <a:p>
            <a:pPr lvl="0"/>
            <a:r>
              <a:rPr lang="is-IS" altLang="zh-CN" sz="1100" dirty="0" smtClean="0">
                <a:latin typeface="Arial Unicode MS" charset="0"/>
                <a:ea typeface="Courier New" charset="0"/>
              </a:rPr>
              <a:t>… </a:t>
            </a:r>
            <a:r>
              <a:rPr lang="zh-CN" altLang="zh-CN" sz="1100" b="1" dirty="0" smtClean="0">
                <a:solidFill>
                  <a:srgbClr val="008136"/>
                </a:solidFill>
                <a:latin typeface="Arial Unicode MS" charset="0"/>
                <a:ea typeface="Courier New" charset="0"/>
              </a:rPr>
              <a:t>经</a:t>
            </a:r>
            <a:r>
              <a:rPr lang="zh-CN" altLang="zh-CN" sz="1100" b="1" dirty="0">
                <a:solidFill>
                  <a:srgbClr val="008136"/>
                </a:solidFill>
                <a:latin typeface="Arial Unicode MS" charset="0"/>
                <a:ea typeface="Courier New" charset="0"/>
              </a:rPr>
              <a:t>审理查明</a:t>
            </a:r>
            <a:r>
              <a:rPr lang="zh-CN" altLang="zh-CN" sz="1100" dirty="0">
                <a:latin typeface="Arial Unicode MS" charset="0"/>
                <a:ea typeface="Courier New" charset="0"/>
              </a:rPr>
              <a:t>，2011年10月6日凌晨，</a:t>
            </a:r>
            <a:r>
              <a:rPr lang="zh-CN" altLang="zh-CN"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携带</a:t>
            </a:r>
            <a:r>
              <a:rPr lang="zh-CN" altLang="zh-CN" sz="1100" dirty="0">
                <a:latin typeface="Arial Unicode MS" charset="0"/>
                <a:ea typeface="Courier New" charset="0"/>
              </a:rPr>
              <a:t>改锥、扳手、破坏钳、刀等物品到尉氏县张市镇</a:t>
            </a:r>
            <a:r>
              <a:rPr lang="zh-CN" altLang="zh-CN" sz="1100" dirty="0" smtClean="0">
                <a:latin typeface="Arial Unicode MS" charset="0"/>
                <a:ea typeface="Courier New" charset="0"/>
              </a:rPr>
              <a:t>尹庄村</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家门口</a:t>
            </a:r>
            <a:r>
              <a:rPr lang="zh-CN" altLang="zh-CN" sz="1100" dirty="0">
                <a:latin typeface="Arial Unicode MS" charset="0"/>
                <a:ea typeface="Courier New" charset="0"/>
              </a:rPr>
              <a:t>盗窃农用车上的电瓶时被</a:t>
            </a:r>
            <a:r>
              <a:rPr lang="zh-CN" altLang="zh-CN" sz="1100" dirty="0" smtClean="0">
                <a:latin typeface="Arial Unicode MS" charset="0"/>
                <a:ea typeface="Courier New" charset="0"/>
              </a:rPr>
              <a:t>被害人</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发现</a:t>
            </a:r>
            <a:r>
              <a:rPr lang="zh-CN" altLang="zh-CN" sz="1100" dirty="0">
                <a:latin typeface="Arial Unicode MS" charset="0"/>
                <a:ea typeface="Courier New" charset="0"/>
              </a:rPr>
              <a:t>，在逃跑过程</a:t>
            </a:r>
            <a:r>
              <a:rPr lang="zh-CN" altLang="zh-CN" sz="1100" dirty="0" smtClean="0">
                <a:latin typeface="Arial Unicode MS" charset="0"/>
                <a:ea typeface="Courier New" charset="0"/>
              </a:rPr>
              <a:t>中</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为</a:t>
            </a:r>
            <a:r>
              <a:rPr lang="zh-CN" altLang="zh-CN" sz="1100" dirty="0">
                <a:latin typeface="Arial Unicode MS" charset="0"/>
                <a:ea typeface="Courier New" charset="0"/>
              </a:rPr>
              <a:t>抗拒抓捕持刀将</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致伤</a:t>
            </a:r>
            <a:r>
              <a:rPr lang="zh-CN" altLang="zh-CN" sz="1100" dirty="0" smtClean="0">
                <a:latin typeface="Courier New" charset="0"/>
                <a:ea typeface="Courier New" charset="0"/>
              </a:rPr>
              <a:t>。</a:t>
            </a:r>
            <a:r>
              <a:rPr lang="is-IS" altLang="zh-CN" sz="1100" dirty="0">
                <a:latin typeface="Arial Unicode MS" charset="0"/>
                <a:ea typeface="Courier New" charset="0"/>
              </a:rPr>
              <a:t> …</a:t>
            </a:r>
            <a:endParaRPr lang="zh-CN" altLang="zh-CN" sz="1100" dirty="0"/>
          </a:p>
        </p:txBody>
      </p:sp>
      <p:sp>
        <p:nvSpPr>
          <p:cNvPr id="18" name="文本框 17"/>
          <p:cNvSpPr txBox="1"/>
          <p:nvPr/>
        </p:nvSpPr>
        <p:spPr>
          <a:xfrm>
            <a:off x="3527153" y="116743"/>
            <a:ext cx="397544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a:t>
            </a:r>
            <a:r>
              <a:rPr lang="zh-CN" altLang="zh-CN"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犯抢</a:t>
            </a:r>
            <a:r>
              <a:rPr lang="zh-CN" altLang="zh-CN" sz="1100" dirty="0">
                <a:latin typeface="Arial Unicode MS" charset="0"/>
                <a:ea typeface="Courier New" charset="0"/>
              </a:rPr>
              <a:t>劫罪，于2011年11月16日向本院提起公诉，… 现已审理终结。</a:t>
            </a:r>
            <a:r>
              <a:rPr lang="zh-CN" altLang="zh-CN" sz="1100" dirty="0"/>
              <a:t> </a:t>
            </a:r>
          </a:p>
        </p:txBody>
      </p:sp>
      <p:sp>
        <p:nvSpPr>
          <p:cNvPr id="21" name="文本框 20"/>
          <p:cNvSpPr txBox="1"/>
          <p:nvPr/>
        </p:nvSpPr>
        <p:spPr>
          <a:xfrm>
            <a:off x="3527153" y="2610600"/>
            <a:ext cx="3742022" cy="430887"/>
          </a:xfrm>
          <a:prstGeom prst="rect">
            <a:avLst/>
          </a:prstGeom>
          <a:noFill/>
        </p:spPr>
        <p:txBody>
          <a:bodyPr wrap="square" rtlCol="0">
            <a:spAutoFit/>
          </a:bodyPr>
          <a:lstStyle/>
          <a:p>
            <a:r>
              <a:rPr lang="zh-CN" altLang="en-US"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en-US" sz="1100" dirty="0" smtClean="0">
                <a:latin typeface="Arial Unicode MS" charset="0"/>
                <a:ea typeface="Courier New" charset="0"/>
              </a:rPr>
              <a:t>犯</a:t>
            </a:r>
            <a:r>
              <a:rPr lang="zh-CN" altLang="en-US" sz="1100" b="1" dirty="0" smtClean="0">
                <a:solidFill>
                  <a:srgbClr val="C00000"/>
                </a:solidFill>
                <a:latin typeface="Arial Unicode MS" charset="0"/>
                <a:ea typeface="Courier New" charset="0"/>
              </a:rPr>
              <a:t>抢</a:t>
            </a:r>
            <a:r>
              <a:rPr lang="zh-CN" altLang="en-US" sz="1100" b="1" dirty="0">
                <a:solidFill>
                  <a:srgbClr val="C00000"/>
                </a:solidFill>
                <a:latin typeface="Arial Unicode MS" charset="0"/>
                <a:ea typeface="Courier New" charset="0"/>
              </a:rPr>
              <a:t>劫罪</a:t>
            </a:r>
            <a:r>
              <a:rPr lang="zh-CN" altLang="en-US" sz="1100" dirty="0">
                <a:latin typeface="Arial Unicode MS" charset="0"/>
                <a:ea typeface="Courier New" charset="0"/>
              </a:rPr>
              <a:t>，判处有期徒三年，并处罚金人民币一千元。</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7629215" y="2573043"/>
            <a:ext cx="4464496" cy="415498"/>
          </a:xfrm>
          <a:prstGeom prst="rect">
            <a:avLst/>
          </a:prstGeom>
          <a:noFill/>
        </p:spPr>
        <p:txBody>
          <a:bodyPr wrap="square" rtlCol="0">
            <a:spAutoFit/>
          </a:bodyPr>
          <a:lstStyle/>
          <a:p>
            <a:r>
              <a:rPr kumimoji="1" lang="en-US" altLang="zh-CN" sz="1050" dirty="0" smtClean="0"/>
              <a:t>AA </a:t>
            </a:r>
            <a:r>
              <a:rPr kumimoji="1" lang="en-US" altLang="zh-CN" sz="1050" dirty="0"/>
              <a:t>committed the crime of </a:t>
            </a:r>
            <a:r>
              <a:rPr kumimoji="1" lang="en-US" altLang="zh-CN" sz="1050" b="1" dirty="0">
                <a:solidFill>
                  <a:srgbClr val="C00000"/>
                </a:solidFill>
              </a:rPr>
              <a:t>robbery</a:t>
            </a:r>
            <a:r>
              <a:rPr kumimoji="1" lang="en-US" altLang="zh-CN" sz="1050" dirty="0"/>
              <a:t>, and shall be sentenced to a fixed-term imprisonment of 3 years and a fine of 1000 yuan.</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12237727" y="155104"/>
            <a:ext cx="1010213" cy="292388"/>
          </a:xfrm>
          <a:prstGeom prst="rect">
            <a:avLst/>
          </a:prstGeom>
          <a:noFill/>
        </p:spPr>
        <p:txBody>
          <a:bodyPr wrap="none" rtlCol="0">
            <a:spAutoFit/>
          </a:bodyPr>
          <a:lstStyle/>
          <a:p>
            <a:r>
              <a:rPr kumimoji="1" lang="en-US" altLang="zh-CN" sz="1300" b="1" dirty="0"/>
              <a:t>Procedure</a:t>
            </a:r>
            <a:endParaRPr kumimoji="1" lang="zh-CN" altLang="en-US" sz="1300" b="1" dirty="0"/>
          </a:p>
        </p:txBody>
      </p:sp>
      <p:sp>
        <p:nvSpPr>
          <p:cNvPr id="26" name="文本框 25"/>
          <p:cNvSpPr txBox="1"/>
          <p:nvPr/>
        </p:nvSpPr>
        <p:spPr>
          <a:xfrm>
            <a:off x="12409923" y="1192396"/>
            <a:ext cx="622286" cy="292388"/>
          </a:xfrm>
          <a:prstGeom prst="rect">
            <a:avLst/>
          </a:prstGeom>
          <a:noFill/>
        </p:spPr>
        <p:txBody>
          <a:bodyPr wrap="none" rtlCol="0">
            <a:spAutoFit/>
          </a:bodyPr>
          <a:lstStyle/>
          <a:p>
            <a:r>
              <a:rPr kumimoji="1" lang="en-US" altLang="zh-CN" sz="1300" b="1" dirty="0"/>
              <a:t>Facts</a:t>
            </a:r>
            <a:endParaRPr kumimoji="1" lang="zh-CN" altLang="en-US" sz="1300" b="1" dirty="0"/>
          </a:p>
        </p:txBody>
      </p:sp>
      <p:sp>
        <p:nvSpPr>
          <p:cNvPr id="27" name="文本框 26"/>
          <p:cNvSpPr txBox="1"/>
          <p:nvPr/>
        </p:nvSpPr>
        <p:spPr>
          <a:xfrm>
            <a:off x="12237727" y="1916832"/>
            <a:ext cx="1053686" cy="292388"/>
          </a:xfrm>
          <a:prstGeom prst="rect">
            <a:avLst/>
          </a:prstGeom>
          <a:noFill/>
        </p:spPr>
        <p:txBody>
          <a:bodyPr wrap="none" rtlCol="0">
            <a:spAutoFit/>
          </a:bodyPr>
          <a:lstStyle/>
          <a:p>
            <a:r>
              <a:rPr kumimoji="1" lang="en-US" altLang="zh-CN" sz="1300" b="1" dirty="0"/>
              <a:t>Court View</a:t>
            </a:r>
            <a:endParaRPr kumimoji="1" lang="zh-CN" altLang="en-US" sz="1300" b="1" dirty="0"/>
          </a:p>
        </p:txBody>
      </p:sp>
      <p:sp>
        <p:nvSpPr>
          <p:cNvPr id="28" name="文本框 27"/>
          <p:cNvSpPr txBox="1"/>
          <p:nvPr/>
        </p:nvSpPr>
        <p:spPr>
          <a:xfrm>
            <a:off x="12319383" y="2601975"/>
            <a:ext cx="889985" cy="292388"/>
          </a:xfrm>
          <a:prstGeom prst="rect">
            <a:avLst/>
          </a:prstGeom>
          <a:noFill/>
        </p:spPr>
        <p:txBody>
          <a:bodyPr wrap="square" rtlCol="0">
            <a:spAutoFit/>
          </a:bodyPr>
          <a:lstStyle/>
          <a:p>
            <a:r>
              <a:rPr kumimoji="1" lang="en-US" altLang="zh-CN" sz="1300" b="1" dirty="0" smtClean="0"/>
              <a:t>Decision</a:t>
            </a:r>
            <a:endParaRPr kumimoji="1" lang="zh-CN" altLang="en-US" sz="1300" b="1" dirty="0"/>
          </a:p>
        </p:txBody>
      </p:sp>
      <p:sp>
        <p:nvSpPr>
          <p:cNvPr id="10" name="矩形 9"/>
          <p:cNvSpPr/>
          <p:nvPr/>
        </p:nvSpPr>
        <p:spPr>
          <a:xfrm>
            <a:off x="3781167" y="1075038"/>
            <a:ext cx="704336" cy="19770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p:cNvSpPr/>
          <p:nvPr/>
        </p:nvSpPr>
        <p:spPr>
          <a:xfrm>
            <a:off x="7871254" y="1075039"/>
            <a:ext cx="2421924" cy="17299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543669" y="1800940"/>
            <a:ext cx="703564" cy="214973"/>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7605073" y="1800940"/>
            <a:ext cx="1382162" cy="214973"/>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4588079" y="2343395"/>
            <a:ext cx="737684" cy="177383"/>
          </a:xfrm>
          <a:prstGeom prst="rect">
            <a:avLst/>
          </a:prstGeom>
          <a:noFill/>
          <a:ln w="158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矩形 42"/>
          <p:cNvSpPr/>
          <p:nvPr/>
        </p:nvSpPr>
        <p:spPr>
          <a:xfrm>
            <a:off x="9478956" y="2318681"/>
            <a:ext cx="1852189" cy="177384"/>
          </a:xfrm>
          <a:prstGeom prst="rect">
            <a:avLst/>
          </a:prstGeom>
          <a:noFill/>
          <a:ln w="158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11154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amer">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Template>
  <TotalTime>19183</TotalTime>
  <Words>1297</Words>
  <Application>Microsoft Macintosh PowerPoint</Application>
  <PresentationFormat>自定义</PresentationFormat>
  <Paragraphs>52</Paragraphs>
  <Slides>4</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Arial Unicode MS</vt:lpstr>
      <vt:lpstr>Calibri</vt:lpstr>
      <vt:lpstr>Courier New</vt:lpstr>
      <vt:lpstr>宋体</vt:lpstr>
      <vt:lpstr>Arial</vt:lpstr>
      <vt:lpstr>Beamer</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罗炳峰</dc:creator>
  <cp:lastModifiedBy>罗炳峰</cp:lastModifiedBy>
  <cp:revision>1061</cp:revision>
  <dcterms:created xsi:type="dcterms:W3CDTF">2016-03-17T11:56:53Z</dcterms:created>
  <dcterms:modified xsi:type="dcterms:W3CDTF">2017-02-18T02:34:25Z</dcterms:modified>
</cp:coreProperties>
</file>