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81435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87410"/>
  </p:normalViewPr>
  <p:slideViewPr>
    <p:cSldViewPr>
      <p:cViewPr>
        <p:scale>
          <a:sx n="107" d="100"/>
          <a:sy n="107" d="100"/>
        </p:scale>
        <p:origin x="-1912" y="96"/>
      </p:cViewPr>
      <p:guideLst>
        <p:guide orient="horz" pos="2160"/>
        <p:guide pos="57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2/8/17</a:t>
            </a:fld>
            <a:endParaRPr lang="en-US"/>
          </a:p>
        </p:txBody>
      </p:sp>
      <p:sp>
        <p:nvSpPr>
          <p:cNvPr id="4" name="Slide Image Placeholder 3"/>
          <p:cNvSpPr>
            <a:spLocks noGrp="1" noRot="1" noChangeAspect="1"/>
          </p:cNvSpPr>
          <p:nvPr>
            <p:ph type="sldImg" idx="2"/>
          </p:nvPr>
        </p:nvSpPr>
        <p:spPr>
          <a:xfrm>
            <a:off x="-1106488" y="685800"/>
            <a:ext cx="9070976"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102520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1371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975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55981" y="1295400"/>
            <a:ext cx="16329184"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1209569" y="1447800"/>
            <a:ext cx="15422007" cy="838200"/>
          </a:xfrm>
        </p:spPr>
        <p:txBody>
          <a:bodyPr/>
          <a:lstStyle>
            <a:lvl1pPr>
              <a:defRPr baseline="0">
                <a:solidFill>
                  <a:schemeClr val="bg1"/>
                </a:solidFill>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2419138" y="2667000"/>
            <a:ext cx="12700477"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文本框 15"/>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96A9556C-2595-4E56-A717-316D8EFEAEE5}"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4065" y="274639"/>
            <a:ext cx="4082296"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07177" y="274639"/>
            <a:ext cx="11944496"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30C90A5D-7968-4289-B148-46667062E381}"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idx="1"/>
          </p:nvPr>
        </p:nvSpPr>
        <p:spPr>
          <a:xfrm>
            <a:off x="604784" y="1066801"/>
            <a:ext cx="16631577" cy="5059363"/>
          </a:xfrm>
        </p:spPr>
        <p:txBody>
          <a:bodyPr/>
          <a:lstStyle>
            <a:lvl1pPr>
              <a:buSzPct val="60000"/>
              <a:buFontTx/>
              <a:buBlip>
                <a:blip r:embed="rId2"/>
              </a:buBlip>
              <a:defRPr/>
            </a:lvl1pPr>
            <a:lvl2pPr>
              <a:buSzPct val="60000"/>
              <a:buFontTx/>
              <a:buBlip>
                <a:blip r:embed="rId3"/>
              </a:buBlip>
              <a:defRPr/>
            </a:lvl2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dirty="0"/>
          </a:p>
        </p:txBody>
      </p:sp>
      <p:sp>
        <p:nvSpPr>
          <p:cNvPr id="11" name="文本框 10"/>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2" name="矩形 11"/>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33215" y="4406901"/>
            <a:ext cx="15422007"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33215" y="2906713"/>
            <a:ext cx="1542200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A90982-9BD1-41A4-898E-2DE3EFDAD62B}"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sz="half" idx="1"/>
          </p:nvPr>
        </p:nvSpPr>
        <p:spPr>
          <a:xfrm>
            <a:off x="453589"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9222965"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2" name="文本框 11"/>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3" name="矩形 12"/>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Text Placeholder 2"/>
          <p:cNvSpPr>
            <a:spLocks noGrp="1"/>
          </p:cNvSpPr>
          <p:nvPr>
            <p:ph type="body" idx="1"/>
          </p:nvPr>
        </p:nvSpPr>
        <p:spPr>
          <a:xfrm>
            <a:off x="907177" y="990600"/>
            <a:ext cx="80165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7177" y="1676401"/>
            <a:ext cx="801654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9216666" y="990600"/>
            <a:ext cx="80196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9216666" y="1676401"/>
            <a:ext cx="8019696"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4" name="文本框 13"/>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0" name="文本框 9"/>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1" name="矩形 10"/>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3"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文本框 7"/>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9" name="矩形 8"/>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1"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07178" y="273050"/>
            <a:ext cx="5969099"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7093619" y="273051"/>
            <a:ext cx="101427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907178" y="1435101"/>
            <a:ext cx="596909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17659C-7A1E-4BA8-A357-D19EE208B1A5}" type="datetime1">
              <a:rPr lang="en-US" smtClean="0"/>
              <a:t>2/8/17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56260" y="4800600"/>
            <a:ext cx="10886123"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3556260" y="612775"/>
            <a:ext cx="1088612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a:p>
        </p:txBody>
      </p:sp>
      <p:sp>
        <p:nvSpPr>
          <p:cNvPr id="4" name="Text Placeholder 3"/>
          <p:cNvSpPr>
            <a:spLocks noGrp="1"/>
          </p:cNvSpPr>
          <p:nvPr>
            <p:ph type="body" sz="half" idx="2"/>
          </p:nvPr>
        </p:nvSpPr>
        <p:spPr>
          <a:xfrm>
            <a:off x="3556260" y="5367338"/>
            <a:ext cx="108861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0D64503-3AD9-4F80-9E80-DDFEFC8BB6B0}" type="datetime1">
              <a:rPr lang="en-US" smtClean="0"/>
              <a:t>2/8/17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7177" y="274638"/>
            <a:ext cx="163291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907177" y="1600201"/>
            <a:ext cx="163291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smtClean="0"/>
          </a:p>
        </p:txBody>
      </p:sp>
      <p:sp>
        <p:nvSpPr>
          <p:cNvPr id="4" name="Date Placeholder 3"/>
          <p:cNvSpPr>
            <a:spLocks noGrp="1"/>
          </p:cNvSpPr>
          <p:nvPr>
            <p:ph type="dt" sz="half" idx="2"/>
          </p:nvPr>
        </p:nvSpPr>
        <p:spPr>
          <a:xfrm>
            <a:off x="907177" y="6356351"/>
            <a:ext cx="423349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C3D0017-6054-459D-AE5C-191A18401D8C}" type="datetime1">
              <a:rPr lang="en-US" smtClean="0"/>
              <a:t>2/8/17</a:t>
            </a:fld>
            <a:endParaRPr lang="en-US"/>
          </a:p>
        </p:txBody>
      </p:sp>
      <p:sp>
        <p:nvSpPr>
          <p:cNvPr id="5" name="Footer Placeholder 4"/>
          <p:cNvSpPr>
            <a:spLocks noGrp="1"/>
          </p:cNvSpPr>
          <p:nvPr>
            <p:ph type="ftr" sz="quarter" idx="3"/>
          </p:nvPr>
        </p:nvSpPr>
        <p:spPr>
          <a:xfrm>
            <a:off x="6199042" y="6356351"/>
            <a:ext cx="574545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A sample title</a:t>
            </a:r>
          </a:p>
        </p:txBody>
      </p:sp>
      <p:sp>
        <p:nvSpPr>
          <p:cNvPr id="6" name="Slide Number Placeholder 5"/>
          <p:cNvSpPr>
            <a:spLocks noGrp="1"/>
          </p:cNvSpPr>
          <p:nvPr>
            <p:ph type="sldNum" sz="quarter" idx="4"/>
          </p:nvPr>
        </p:nvSpPr>
        <p:spPr>
          <a:xfrm>
            <a:off x="13002869" y="6356351"/>
            <a:ext cx="423349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913203" y="188640"/>
            <a:ext cx="38719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200" dirty="0"/>
              <a:t>The People’s Procuratorate of Weishi County </a:t>
            </a:r>
            <a:r>
              <a:rPr lang="en-US" altLang="zh-CN" sz="1200" dirty="0"/>
              <a:t>prosecuted the </a:t>
            </a:r>
            <a:r>
              <a:rPr lang="en-US" altLang="zh-CN" sz="1200" dirty="0"/>
              <a:t>defendant </a:t>
            </a:r>
            <a:r>
              <a:rPr lang="en-US" altLang="zh-CN" sz="1200"/>
              <a:t>Jinfu</a:t>
            </a:r>
            <a:r>
              <a:rPr lang="en-US" altLang="zh-CN" sz="1200" dirty="0"/>
              <a:t> Liu </a:t>
            </a:r>
            <a:r>
              <a:rPr lang="en-US" altLang="zh-CN" sz="1200" dirty="0"/>
              <a:t>for </a:t>
            </a:r>
            <a:r>
              <a:rPr lang="en-US" altLang="zh-CN" sz="1200" dirty="0"/>
              <a:t>robbery on November 16</a:t>
            </a:r>
            <a:r>
              <a:rPr lang="en-US" altLang="zh-CN" sz="1200" baseline="30000" dirty="0"/>
              <a:t>th</a:t>
            </a:r>
            <a:r>
              <a:rPr lang="en-US" altLang="zh-CN" sz="1200" dirty="0"/>
              <a:t>, 2011. …… The case is decided now.</a:t>
            </a:r>
            <a:endParaRPr lang="zh-CN" altLang="zh-CN" sz="1200" dirty="0"/>
          </a:p>
        </p:txBody>
      </p:sp>
      <p:sp>
        <p:nvSpPr>
          <p:cNvPr id="11" name="矩形 10"/>
          <p:cNvSpPr/>
          <p:nvPr/>
        </p:nvSpPr>
        <p:spPr>
          <a:xfrm>
            <a:off x="7913203" y="980729"/>
            <a:ext cx="3871940" cy="1200329"/>
          </a:xfrm>
          <a:prstGeom prst="rect">
            <a:avLst/>
          </a:prstGeom>
        </p:spPr>
        <p:txBody>
          <a:bodyPr wrap="square">
            <a:spAutoFit/>
          </a:bodyPr>
          <a:lstStyle/>
          <a:p>
            <a:pPr>
              <a:spcAft>
                <a:spcPts val="0"/>
              </a:spcAft>
            </a:pPr>
            <a:r>
              <a:rPr lang="en-US" altLang="zh-CN" sz="1200" dirty="0">
                <a:ea typeface="Arial" charset="0"/>
              </a:rPr>
              <a:t>After hearing, </a:t>
            </a:r>
            <a:r>
              <a:rPr lang="en-US" altLang="zh-CN" sz="1200" dirty="0">
                <a:ea typeface="Arial" charset="0"/>
              </a:rPr>
              <a:t>our </a:t>
            </a:r>
            <a:r>
              <a:rPr lang="en-US" altLang="zh-CN" sz="1200" dirty="0">
                <a:ea typeface="Arial" charset="0"/>
              </a:rPr>
              <a:t>court identified that the defendant </a:t>
            </a:r>
            <a:r>
              <a:rPr lang="en-US" altLang="zh-CN" sz="1200">
                <a:ea typeface="Arial" charset="0"/>
              </a:rPr>
              <a:t>Jinfu</a:t>
            </a:r>
            <a:r>
              <a:rPr lang="en-US" altLang="zh-CN" sz="1200" dirty="0">
                <a:ea typeface="Arial" charset="0"/>
              </a:rPr>
              <a:t> Liu got spotted by the victim XX Liu when he was trying to </a:t>
            </a:r>
            <a:r>
              <a:rPr lang="en-US" altLang="zh-CN" sz="1200" dirty="0">
                <a:ea typeface="Arial" charset="0"/>
              </a:rPr>
              <a:t>steel the </a:t>
            </a:r>
            <a:r>
              <a:rPr lang="en-US" altLang="zh-CN" sz="1200" dirty="0">
                <a:ea typeface="Arial" charset="0"/>
              </a:rPr>
              <a:t>battery of an agricultural vehicle near the door of XX Liu’s house on the morning of October 6</a:t>
            </a:r>
            <a:r>
              <a:rPr lang="en-US" altLang="zh-CN" sz="1200" baseline="30000" dirty="0">
                <a:ea typeface="Arial" charset="0"/>
              </a:rPr>
              <a:t>th</a:t>
            </a:r>
            <a:r>
              <a:rPr lang="en-US" altLang="zh-CN" sz="1200" dirty="0">
                <a:ea typeface="Arial" charset="0"/>
              </a:rPr>
              <a:t>, 2011. </a:t>
            </a:r>
            <a:r>
              <a:rPr lang="en-US" altLang="zh-CN" sz="1200">
                <a:ea typeface="Arial" charset="0"/>
              </a:rPr>
              <a:t>Jinfu</a:t>
            </a:r>
            <a:r>
              <a:rPr lang="en-US" altLang="zh-CN" sz="1200" dirty="0">
                <a:ea typeface="Arial" charset="0"/>
              </a:rPr>
              <a:t> Liu wounded XX Liu with a knife while XX Liu was trying to catch him. ……</a:t>
            </a:r>
            <a:endParaRPr lang="zh-CN" altLang="zh-CN" sz="1200" dirty="0">
              <a:ea typeface="Arial" charset="0"/>
            </a:endParaRPr>
          </a:p>
        </p:txBody>
      </p:sp>
      <p:sp>
        <p:nvSpPr>
          <p:cNvPr id="13" name="矩形 12"/>
          <p:cNvSpPr/>
          <p:nvPr/>
        </p:nvSpPr>
        <p:spPr>
          <a:xfrm>
            <a:off x="7913203" y="2348881"/>
            <a:ext cx="3871940" cy="1200329"/>
          </a:xfrm>
          <a:prstGeom prst="rect">
            <a:avLst/>
          </a:prstGeom>
        </p:spPr>
        <p:txBody>
          <a:bodyPr wrap="square">
            <a:spAutoFit/>
          </a:bodyPr>
          <a:lstStyle/>
          <a:p>
            <a:pPr>
              <a:spcAft>
                <a:spcPts val="0"/>
              </a:spcAft>
            </a:pPr>
            <a:r>
              <a:rPr lang="en-US" altLang="zh-CN" sz="1200" dirty="0">
                <a:ea typeface="Arial" charset="0"/>
              </a:rPr>
              <a:t>Our court </a:t>
            </a:r>
            <a:r>
              <a:rPr lang="en-US" altLang="zh-CN" sz="1200" dirty="0">
                <a:ea typeface="Arial" charset="0"/>
              </a:rPr>
              <a:t>hold that</a:t>
            </a:r>
            <a:r>
              <a:rPr lang="en-US" altLang="zh-CN" sz="1200" dirty="0">
                <a:ea typeface="Arial" charset="0"/>
              </a:rPr>
              <a:t>, the defendant Jinfu Liu caused XX Liu minor wound during </a:t>
            </a:r>
            <a:r>
              <a:rPr lang="en-US" altLang="zh-CN" sz="1200" dirty="0">
                <a:ea typeface="Arial" charset="0"/>
              </a:rPr>
              <a:t>theft.</a:t>
            </a:r>
            <a:r>
              <a:rPr lang="zh-CN" altLang="en-US" sz="1200" dirty="0">
                <a:ea typeface="Arial" charset="0"/>
              </a:rPr>
              <a:t> </a:t>
            </a:r>
            <a:r>
              <a:rPr lang="en-US" altLang="zh-CN" sz="1200" dirty="0">
                <a:ea typeface="Arial" charset="0"/>
              </a:rPr>
              <a:t>His</a:t>
            </a:r>
            <a:r>
              <a:rPr lang="zh-CN" altLang="en-US" sz="1200" dirty="0">
                <a:ea typeface="Arial" charset="0"/>
              </a:rPr>
              <a:t> </a:t>
            </a:r>
            <a:r>
              <a:rPr lang="en-US" altLang="zh-CN" sz="1200" dirty="0">
                <a:ea typeface="Arial" charset="0"/>
              </a:rPr>
              <a:t>acts </a:t>
            </a:r>
            <a:r>
              <a:rPr lang="en-US" altLang="zh-CN" sz="1200" dirty="0">
                <a:ea typeface="Arial" charset="0"/>
              </a:rPr>
              <a:t>constituted the crime of robbery. …… According to the Article 263, Article 269, and the 3rd paragraph of Article 67 of the Criminal Law of the People’s Republic of China, the </a:t>
            </a:r>
            <a:r>
              <a:rPr lang="en-US" altLang="zh-CN" sz="1200" dirty="0">
                <a:ea typeface="Arial" charset="0"/>
              </a:rPr>
              <a:t>sentence is </a:t>
            </a:r>
            <a:r>
              <a:rPr lang="en-US" altLang="zh-CN" sz="1200" dirty="0">
                <a:ea typeface="Arial" charset="0"/>
              </a:rPr>
              <a:t>as follows:</a:t>
            </a:r>
            <a:endParaRPr lang="zh-CN" altLang="zh-CN" sz="1200" dirty="0">
              <a:ea typeface="Arial" charset="0"/>
            </a:endParaRPr>
          </a:p>
        </p:txBody>
      </p:sp>
      <p:sp>
        <p:nvSpPr>
          <p:cNvPr id="15" name="文本框 14"/>
          <p:cNvSpPr txBox="1"/>
          <p:nvPr/>
        </p:nvSpPr>
        <p:spPr>
          <a:xfrm>
            <a:off x="4506115" y="2348880"/>
            <a:ext cx="3197503" cy="1492716"/>
          </a:xfrm>
          <a:prstGeom prst="rect">
            <a:avLst/>
          </a:prstGeom>
          <a:noFill/>
        </p:spPr>
        <p:txBody>
          <a:bodyPr wrap="square" rtlCol="0">
            <a:spAutoFit/>
          </a:bodyPr>
          <a:lstStyle/>
          <a:p>
            <a:pPr lvl="0"/>
            <a:r>
              <a:rPr lang="zh-CN" altLang="zh-CN" sz="13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依照《中华人民共和国刑法》第二百六十三条、第二百六十九条、第六十七条第三款之规定，判决如下： </a:t>
            </a:r>
          </a:p>
          <a:p>
            <a:endParaRPr kumimoji="1" lang="zh-CN" altLang="en-US" sz="1300" dirty="0"/>
          </a:p>
        </p:txBody>
      </p:sp>
      <p:sp>
        <p:nvSpPr>
          <p:cNvPr id="17" name="文本框 16"/>
          <p:cNvSpPr txBox="1"/>
          <p:nvPr/>
        </p:nvSpPr>
        <p:spPr>
          <a:xfrm>
            <a:off x="4514941" y="984210"/>
            <a:ext cx="3188676" cy="1292662"/>
          </a:xfrm>
          <a:prstGeom prst="rect">
            <a:avLst/>
          </a:prstGeom>
          <a:noFill/>
        </p:spPr>
        <p:txBody>
          <a:bodyPr wrap="square" rtlCol="0">
            <a:spAutoFit/>
          </a:bodyPr>
          <a:lstStyle/>
          <a:p>
            <a:pPr lvl="0"/>
            <a:r>
              <a:rPr lang="zh-CN" altLang="zh-CN" sz="13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300" dirty="0">
                <a:latin typeface="Courier New" charset="0"/>
                <a:ea typeface="Courier New" charset="0"/>
              </a:rPr>
              <a:t>持刀将刘XX致伤。……</a:t>
            </a:r>
            <a:r>
              <a:rPr lang="zh-CN" altLang="zh-CN" sz="1300" dirty="0"/>
              <a:t> </a:t>
            </a:r>
          </a:p>
        </p:txBody>
      </p:sp>
      <p:sp>
        <p:nvSpPr>
          <p:cNvPr id="18" name="文本框 17"/>
          <p:cNvSpPr txBox="1"/>
          <p:nvPr/>
        </p:nvSpPr>
        <p:spPr>
          <a:xfrm>
            <a:off x="4514941" y="188641"/>
            <a:ext cx="3188676" cy="692497"/>
          </a:xfrm>
          <a:prstGeom prst="rect">
            <a:avLst/>
          </a:prstGeom>
          <a:noFill/>
        </p:spPr>
        <p:txBody>
          <a:bodyPr wrap="square" rtlCol="0">
            <a:spAutoFit/>
          </a:bodyPr>
          <a:lstStyle/>
          <a:p>
            <a:pPr lvl="0"/>
            <a:r>
              <a:rPr lang="zh-CN" altLang="zh-CN" sz="1300" dirty="0">
                <a:latin typeface="Arial Unicode MS" charset="0"/>
                <a:ea typeface="Courier New" charset="0"/>
              </a:rPr>
              <a:t>尉氏县人民检察院指控被告人刘金付犯抢劫罪，于2011年11月16日向本院提起公诉，…… 现已审理终结。</a:t>
            </a:r>
            <a:r>
              <a:rPr lang="zh-CN" altLang="zh-CN" sz="1300" dirty="0"/>
              <a:t> </a:t>
            </a:r>
          </a:p>
        </p:txBody>
      </p:sp>
      <p:sp>
        <p:nvSpPr>
          <p:cNvPr id="21" name="文本框 20"/>
          <p:cNvSpPr txBox="1"/>
          <p:nvPr/>
        </p:nvSpPr>
        <p:spPr>
          <a:xfrm>
            <a:off x="4518161" y="3744616"/>
            <a:ext cx="3185457" cy="692497"/>
          </a:xfrm>
          <a:prstGeom prst="rect">
            <a:avLst/>
          </a:prstGeom>
          <a:noFill/>
        </p:spPr>
        <p:txBody>
          <a:bodyPr wrap="square" rtlCol="0">
            <a:spAutoFit/>
          </a:bodyPr>
          <a:lstStyle/>
          <a:p>
            <a:r>
              <a:rPr lang="zh-CN" altLang="en-US" sz="1300" dirty="0">
                <a:latin typeface="Arial Unicode MS" charset="0"/>
                <a:ea typeface="Courier New" charset="0"/>
              </a:rPr>
              <a:t>被告人刘金付犯抢劫罪，判处有期徒三年，并处罚金人民币一千元。（刑期从判决执行之日起计算。</a:t>
            </a:r>
            <a:r>
              <a:rPr lang="en-US" altLang="zh-CN" sz="1300" dirty="0">
                <a:latin typeface="Arial Unicode MS" charset="0"/>
                <a:ea typeface="Courier New" charset="0"/>
              </a:rPr>
              <a:t>……</a:t>
            </a:r>
            <a:r>
              <a:rPr lang="zh-CN" altLang="en-US" sz="1300" dirty="0">
                <a:latin typeface="Arial Unicode MS" charset="0"/>
                <a:ea typeface="Courier New" charset="0"/>
              </a:rPr>
              <a:t>）</a:t>
            </a:r>
          </a:p>
        </p:txBody>
      </p:sp>
      <p:sp>
        <p:nvSpPr>
          <p:cNvPr id="22" name="文本框 21"/>
          <p:cNvSpPr txBox="1"/>
          <p:nvPr/>
        </p:nvSpPr>
        <p:spPr>
          <a:xfrm>
            <a:off x="7931687" y="3709482"/>
            <a:ext cx="3858721" cy="1015663"/>
          </a:xfrm>
          <a:prstGeom prst="rect">
            <a:avLst/>
          </a:prstGeom>
          <a:noFill/>
        </p:spPr>
        <p:txBody>
          <a:bodyPr wrap="square" rtlCol="0">
            <a:spAutoFit/>
          </a:bodyPr>
          <a:lstStyle/>
          <a:p>
            <a:r>
              <a:rPr kumimoji="1" lang="en-US" altLang="zh-CN" sz="1200"/>
              <a:t>Jinfu</a:t>
            </a:r>
            <a:r>
              <a:rPr kumimoji="1" lang="en-US" altLang="zh-CN" sz="1200" dirty="0"/>
              <a:t> </a:t>
            </a:r>
            <a:r>
              <a:rPr kumimoji="1" lang="en-US" altLang="zh-CN" sz="1200" dirty="0"/>
              <a:t>Liu </a:t>
            </a:r>
            <a:r>
              <a:rPr kumimoji="1" lang="en-US" altLang="zh-CN" sz="1200" dirty="0"/>
              <a:t>committed the crime of robbery, and shall be </a:t>
            </a:r>
            <a:r>
              <a:rPr kumimoji="1" lang="en-US" altLang="zh-CN" sz="1200" dirty="0"/>
              <a:t>sentenced to </a:t>
            </a:r>
            <a:r>
              <a:rPr kumimoji="1" lang="en-US" altLang="zh-CN" sz="1200" dirty="0"/>
              <a:t>a </a:t>
            </a:r>
            <a:r>
              <a:rPr kumimoji="1" lang="en-US" altLang="zh-CN" sz="1200" dirty="0"/>
              <a:t>fixed-term imprisonment of 3 years and a fine of 1000 yuan. (A term of fixed-term imprisonment shall be counted from the date the judgment begins to be executed……)</a:t>
            </a:r>
            <a:endParaRPr kumimoji="1" lang="zh-CN" altLang="en-US" sz="1200" dirty="0"/>
          </a:p>
        </p:txBody>
      </p:sp>
      <p:sp>
        <p:nvSpPr>
          <p:cNvPr id="25" name="文本框 24"/>
          <p:cNvSpPr txBox="1"/>
          <p:nvPr/>
        </p:nvSpPr>
        <p:spPr>
          <a:xfrm>
            <a:off x="11960703" y="247581"/>
            <a:ext cx="1249060" cy="369332"/>
          </a:xfrm>
          <a:prstGeom prst="rect">
            <a:avLst/>
          </a:prstGeom>
          <a:noFill/>
        </p:spPr>
        <p:txBody>
          <a:bodyPr wrap="none" rtlCol="0">
            <a:spAutoFit/>
          </a:bodyPr>
          <a:lstStyle/>
          <a:p>
            <a:r>
              <a:rPr kumimoji="1" lang="en-US" altLang="zh-CN" dirty="0" smtClean="0"/>
              <a:t>Procedure</a:t>
            </a:r>
            <a:endParaRPr kumimoji="1" lang="zh-CN" altLang="en-US" dirty="0"/>
          </a:p>
        </p:txBody>
      </p:sp>
      <p:sp>
        <p:nvSpPr>
          <p:cNvPr id="26" name="文本框 25"/>
          <p:cNvSpPr txBox="1"/>
          <p:nvPr/>
        </p:nvSpPr>
        <p:spPr>
          <a:xfrm>
            <a:off x="12210772" y="1331476"/>
            <a:ext cx="748923" cy="369332"/>
          </a:xfrm>
          <a:prstGeom prst="rect">
            <a:avLst/>
          </a:prstGeom>
          <a:noFill/>
        </p:spPr>
        <p:txBody>
          <a:bodyPr wrap="none" rtlCol="0">
            <a:spAutoFit/>
          </a:bodyPr>
          <a:lstStyle/>
          <a:p>
            <a:r>
              <a:rPr kumimoji="1" lang="en-US" altLang="zh-CN" smtClean="0"/>
              <a:t>Facts</a:t>
            </a:r>
            <a:endParaRPr kumimoji="1" lang="zh-CN" altLang="en-US" dirty="0"/>
          </a:p>
        </p:txBody>
      </p:sp>
      <p:sp>
        <p:nvSpPr>
          <p:cNvPr id="27" name="文本框 26"/>
          <p:cNvSpPr txBox="1"/>
          <p:nvPr/>
        </p:nvSpPr>
        <p:spPr>
          <a:xfrm>
            <a:off x="11930726" y="2627620"/>
            <a:ext cx="1309013" cy="369332"/>
          </a:xfrm>
          <a:prstGeom prst="rect">
            <a:avLst/>
          </a:prstGeom>
          <a:noFill/>
        </p:spPr>
        <p:txBody>
          <a:bodyPr wrap="none" rtlCol="0">
            <a:spAutoFit/>
          </a:bodyPr>
          <a:lstStyle/>
          <a:p>
            <a:r>
              <a:rPr kumimoji="1" lang="en-US" altLang="zh-CN" smtClean="0"/>
              <a:t>Court View</a:t>
            </a:r>
            <a:endParaRPr kumimoji="1" lang="zh-CN" altLang="en-US" dirty="0"/>
          </a:p>
        </p:txBody>
      </p:sp>
      <p:sp>
        <p:nvSpPr>
          <p:cNvPr id="28" name="文本框 27"/>
          <p:cNvSpPr txBox="1"/>
          <p:nvPr/>
        </p:nvSpPr>
        <p:spPr>
          <a:xfrm>
            <a:off x="12005585" y="3923764"/>
            <a:ext cx="1159292" cy="369332"/>
          </a:xfrm>
          <a:prstGeom prst="rect">
            <a:avLst/>
          </a:prstGeom>
          <a:noFill/>
        </p:spPr>
        <p:txBody>
          <a:bodyPr wrap="none" rtlCol="0">
            <a:spAutoFit/>
          </a:bodyPr>
          <a:lstStyle/>
          <a:p>
            <a:r>
              <a:rPr kumimoji="1" lang="en-US" altLang="zh-CN" dirty="0" smtClean="0"/>
              <a:t>Sentence</a:t>
            </a:r>
            <a:endParaRPr kumimoji="1" lang="zh-CN" altLang="en-US" dirty="0"/>
          </a:p>
        </p:txBody>
      </p:sp>
    </p:spTree>
    <p:extLst>
      <p:ext uri="{BB962C8B-B14F-4D97-AF65-F5344CB8AC3E}">
        <p14:creationId xmlns:p14="http://schemas.microsoft.com/office/powerpoint/2010/main" val="635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8783737"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a:t>
            </a:r>
            <a:r>
              <a:rPr lang="en-US" altLang="zh-CN" sz="1050" dirty="0"/>
              <a:t>prosecuted the </a:t>
            </a:r>
            <a:r>
              <a:rPr lang="en-US" altLang="zh-CN" sz="1050" dirty="0"/>
              <a:t>defendant </a:t>
            </a:r>
            <a:r>
              <a:rPr lang="en-US" altLang="zh-CN" sz="1050" dirty="0" err="1"/>
              <a:t>Jinfu</a:t>
            </a:r>
            <a:r>
              <a:rPr lang="en-US" altLang="zh-CN" sz="1050" dirty="0"/>
              <a:t> Liu </a:t>
            </a:r>
            <a:r>
              <a:rPr lang="en-US" altLang="zh-CN" sz="1050" dirty="0"/>
              <a:t>for </a:t>
            </a:r>
            <a:r>
              <a:rPr lang="en-US" altLang="zh-CN" sz="1050" dirty="0"/>
              <a:t>robbery on November 16</a:t>
            </a:r>
            <a:r>
              <a:rPr lang="en-US" altLang="zh-CN" sz="1050" baseline="30000" dirty="0"/>
              <a:t>th</a:t>
            </a:r>
            <a:r>
              <a:rPr lang="en-US" altLang="zh-CN" sz="1050" dirty="0"/>
              <a:t>, 2011. </a:t>
            </a:r>
            <a:r>
              <a:rPr lang="en-US" altLang="zh-CN" sz="1050" dirty="0"/>
              <a:t>… </a:t>
            </a:r>
            <a:r>
              <a:rPr lang="en-US" altLang="zh-CN" sz="1050" dirty="0"/>
              <a:t>The case is decided now.</a:t>
            </a:r>
            <a:endParaRPr lang="zh-CN" altLang="zh-CN" sz="1050" dirty="0"/>
          </a:p>
        </p:txBody>
      </p:sp>
      <p:sp>
        <p:nvSpPr>
          <p:cNvPr id="11" name="矩形 10"/>
          <p:cNvSpPr/>
          <p:nvPr/>
        </p:nvSpPr>
        <p:spPr>
          <a:xfrm>
            <a:off x="8855745" y="1440249"/>
            <a:ext cx="4392488" cy="738664"/>
          </a:xfrm>
          <a:prstGeom prst="rect">
            <a:avLst/>
          </a:prstGeom>
        </p:spPr>
        <p:txBody>
          <a:bodyPr wrap="square">
            <a:spAutoFit/>
          </a:bodyPr>
          <a:lstStyle/>
          <a:p>
            <a:pPr>
              <a:spcAft>
                <a:spcPts val="0"/>
              </a:spcAft>
            </a:pPr>
            <a:r>
              <a:rPr lang="en-US" altLang="zh-CN" sz="1050" dirty="0">
                <a:ea typeface="Arial" charset="0"/>
              </a:rPr>
              <a:t>After hearing, </a:t>
            </a:r>
            <a:r>
              <a:rPr lang="en-US" altLang="zh-CN" sz="1050" dirty="0">
                <a:ea typeface="Arial" charset="0"/>
              </a:rPr>
              <a:t>our </a:t>
            </a:r>
            <a:r>
              <a:rPr lang="en-US" altLang="zh-CN" sz="1050" dirty="0">
                <a:ea typeface="Arial" charset="0"/>
              </a:rPr>
              <a:t>court identified that the defendant </a:t>
            </a:r>
            <a:r>
              <a:rPr lang="en-US" altLang="zh-CN" sz="1050" dirty="0" err="1">
                <a:ea typeface="Arial" charset="0"/>
              </a:rPr>
              <a:t>Jinfu</a:t>
            </a:r>
            <a:r>
              <a:rPr lang="en-US" altLang="zh-CN" sz="1050" dirty="0">
                <a:ea typeface="Arial" charset="0"/>
              </a:rPr>
              <a:t> Liu got spotted by the victim XX Liu when he was trying to </a:t>
            </a:r>
            <a:r>
              <a:rPr lang="en-US" altLang="zh-CN" sz="1050" dirty="0">
                <a:ea typeface="Arial" charset="0"/>
              </a:rPr>
              <a:t>steel the </a:t>
            </a:r>
            <a:r>
              <a:rPr lang="en-US" altLang="zh-CN" sz="1050" dirty="0">
                <a:ea typeface="Arial" charset="0"/>
              </a:rPr>
              <a:t>battery of an agricultural vehicle </a:t>
            </a:r>
            <a:r>
              <a:rPr lang="en-US" altLang="zh-CN" sz="1050" dirty="0">
                <a:ea typeface="Arial" charset="0"/>
              </a:rPr>
              <a:t>on </a:t>
            </a:r>
            <a:r>
              <a:rPr lang="en-US" altLang="zh-CN" sz="1050" dirty="0">
                <a:ea typeface="Arial" charset="0"/>
              </a:rPr>
              <a:t>the morning of October 6</a:t>
            </a:r>
            <a:r>
              <a:rPr lang="en-US" altLang="zh-CN" sz="1050" baseline="30000" dirty="0">
                <a:ea typeface="Arial" charset="0"/>
              </a:rPr>
              <a:t>th</a:t>
            </a:r>
            <a:r>
              <a:rPr lang="en-US" altLang="zh-CN" sz="1050" dirty="0">
                <a:ea typeface="Arial" charset="0"/>
              </a:rPr>
              <a:t>, 2011. </a:t>
            </a:r>
            <a:r>
              <a:rPr lang="en-US" altLang="zh-CN" sz="1050" dirty="0" err="1">
                <a:ea typeface="Arial" charset="0"/>
              </a:rPr>
              <a:t>Jinfu</a:t>
            </a:r>
            <a:r>
              <a:rPr lang="en-US" altLang="zh-CN" sz="1050" dirty="0">
                <a:ea typeface="Arial" charset="0"/>
              </a:rPr>
              <a:t> Liu wounded XX Liu with a knife while XX Liu was trying to catch him. ……</a:t>
            </a:r>
            <a:endParaRPr lang="zh-CN" altLang="zh-CN" sz="1050" dirty="0">
              <a:ea typeface="Arial" charset="0"/>
            </a:endParaRPr>
          </a:p>
        </p:txBody>
      </p:sp>
      <p:sp>
        <p:nvSpPr>
          <p:cNvPr id="13" name="矩形 12"/>
          <p:cNvSpPr/>
          <p:nvPr/>
        </p:nvSpPr>
        <p:spPr>
          <a:xfrm>
            <a:off x="8920892" y="2548493"/>
            <a:ext cx="4419545" cy="738664"/>
          </a:xfrm>
          <a:prstGeom prst="rect">
            <a:avLst/>
          </a:prstGeom>
        </p:spPr>
        <p:txBody>
          <a:bodyPr wrap="square">
            <a:spAutoFit/>
          </a:bodyPr>
          <a:lstStyle/>
          <a:p>
            <a:pPr>
              <a:spcAft>
                <a:spcPts val="0"/>
              </a:spcAft>
            </a:pPr>
            <a:r>
              <a:rPr lang="en-US" altLang="zh-CN" sz="1050" dirty="0">
                <a:ea typeface="Arial" charset="0"/>
              </a:rPr>
              <a:t>Our court </a:t>
            </a:r>
            <a:r>
              <a:rPr lang="en-US" altLang="zh-CN" sz="1050" dirty="0">
                <a:ea typeface="Arial" charset="0"/>
              </a:rPr>
              <a:t>hold that</a:t>
            </a:r>
            <a:r>
              <a:rPr lang="en-US" altLang="zh-CN" sz="1050" dirty="0">
                <a:ea typeface="Arial" charset="0"/>
              </a:rPr>
              <a:t>, the defendant Jinfu Liu caused XX Liu minor wound during </a:t>
            </a:r>
            <a:r>
              <a:rPr lang="en-US" altLang="zh-CN" sz="1050" dirty="0">
                <a:ea typeface="Arial" charset="0"/>
              </a:rPr>
              <a:t>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a:t>
            </a:r>
            <a:r>
              <a:rPr lang="en-US" altLang="zh-CN" sz="1050" dirty="0">
                <a:ea typeface="Arial" charset="0"/>
              </a:rPr>
              <a:t>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a:t>
            </a:r>
            <a:r>
              <a:rPr lang="en-US" altLang="zh-CN" sz="1050" dirty="0">
                <a:ea typeface="Arial" charset="0"/>
              </a:rPr>
              <a:t>the Criminal Law of the People’s Republic of China, the </a:t>
            </a:r>
            <a:r>
              <a:rPr lang="en-US" altLang="zh-CN" sz="1050" dirty="0">
                <a:ea typeface="Arial" charset="0"/>
              </a:rPr>
              <a:t>sentence is </a:t>
            </a:r>
            <a:r>
              <a:rPr lang="en-US" altLang="zh-CN" sz="1050" dirty="0">
                <a:ea typeface="Arial" charset="0"/>
              </a:rPr>
              <a:t>as follows:</a:t>
            </a:r>
            <a:endParaRPr lang="zh-CN" altLang="zh-CN" sz="1050" dirty="0">
              <a:ea typeface="Arial" charset="0"/>
            </a:endParaRPr>
          </a:p>
        </p:txBody>
      </p:sp>
      <p:sp>
        <p:nvSpPr>
          <p:cNvPr id="15" name="文本框 14"/>
          <p:cNvSpPr txBox="1"/>
          <p:nvPr/>
        </p:nvSpPr>
        <p:spPr>
          <a:xfrm>
            <a:off x="4681675" y="2548494"/>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a:t>
            </a:r>
            <a:r>
              <a:rPr lang="zh-CN" altLang="zh-CN" sz="1100" dirty="0">
                <a:latin typeface="Arial Unicode MS" charset="0"/>
                <a:ea typeface="Courier New" charset="0"/>
              </a:rPr>
              <a:t>规定，判决如下： </a:t>
            </a:r>
          </a:p>
          <a:p>
            <a:endParaRPr kumimoji="1" lang="zh-CN" altLang="en-US" sz="1100" dirty="0"/>
          </a:p>
        </p:txBody>
      </p:sp>
      <p:sp>
        <p:nvSpPr>
          <p:cNvPr id="17" name="文本框 16"/>
          <p:cNvSpPr txBox="1"/>
          <p:nvPr/>
        </p:nvSpPr>
        <p:spPr>
          <a:xfrm>
            <a:off x="4707895" y="1440250"/>
            <a:ext cx="394922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4707895" y="620799"/>
            <a:ext cx="394922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a:t>
            </a:r>
            <a:r>
              <a:rPr lang="zh-CN" altLang="zh-CN" sz="1100" dirty="0">
                <a:latin typeface="Arial Unicode MS" charset="0"/>
                <a:ea typeface="Courier New" charset="0"/>
              </a:rPr>
              <a:t>… </a:t>
            </a:r>
            <a:r>
              <a:rPr lang="zh-CN" altLang="zh-CN" sz="1100" dirty="0">
                <a:latin typeface="Arial Unicode MS" charset="0"/>
                <a:ea typeface="Courier New" charset="0"/>
              </a:rPr>
              <a:t>现已审理终结。</a:t>
            </a:r>
            <a:r>
              <a:rPr lang="zh-CN" altLang="zh-CN" sz="1100" dirty="0"/>
              <a:t> </a:t>
            </a:r>
          </a:p>
        </p:txBody>
      </p:sp>
      <p:sp>
        <p:nvSpPr>
          <p:cNvPr id="21" name="文本框 20"/>
          <p:cNvSpPr txBox="1"/>
          <p:nvPr/>
        </p:nvSpPr>
        <p:spPr>
          <a:xfrm>
            <a:off x="4711699" y="3699279"/>
            <a:ext cx="3711998"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zh-CN" altLang="en-US" sz="1100" dirty="0">
                <a:latin typeface="Arial Unicode MS" charset="0"/>
                <a:ea typeface="Courier New" charset="0"/>
              </a:rPr>
              <a:t>。</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8920891" y="3661722"/>
            <a:ext cx="4327342" cy="415498"/>
          </a:xfrm>
          <a:prstGeom prst="rect">
            <a:avLst/>
          </a:prstGeom>
          <a:noFill/>
        </p:spPr>
        <p:txBody>
          <a:bodyPr wrap="square" rtlCol="0">
            <a:spAutoFit/>
          </a:bodyPr>
          <a:lstStyle/>
          <a:p>
            <a:r>
              <a:rPr kumimoji="1" lang="en-US" altLang="zh-CN" sz="1050" dirty="0" err="1"/>
              <a:t>Jinfu</a:t>
            </a:r>
            <a:r>
              <a:rPr kumimoji="1" lang="en-US" altLang="zh-CN" sz="1050" dirty="0"/>
              <a:t> </a:t>
            </a:r>
            <a:r>
              <a:rPr kumimoji="1" lang="en-US" altLang="zh-CN" sz="1050" dirty="0"/>
              <a:t>Liu </a:t>
            </a:r>
            <a:r>
              <a:rPr kumimoji="1" lang="en-US" altLang="zh-CN" sz="1050" dirty="0"/>
              <a:t>committed the crime of robbery, and shall be </a:t>
            </a:r>
            <a:r>
              <a:rPr kumimoji="1" lang="en-US" altLang="zh-CN" sz="1050" dirty="0"/>
              <a:t>sentenced to </a:t>
            </a:r>
            <a:r>
              <a:rPr kumimoji="1" lang="en-US" altLang="zh-CN" sz="1050" dirty="0"/>
              <a:t>a </a:t>
            </a:r>
            <a:r>
              <a:rPr kumimoji="1" lang="en-US" altLang="zh-CN" sz="1050" dirty="0"/>
              <a:t>fixed-term imprisonment of 3 years and a fine of 1000 yuan</a:t>
            </a:r>
            <a:r>
              <a:rPr kumimoji="1" lang="en-US" altLang="zh-CN" sz="1050" dirty="0"/>
              <a:t>.</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8146319" y="326701"/>
            <a:ext cx="955711" cy="292388"/>
          </a:xfrm>
          <a:prstGeom prst="rect">
            <a:avLst/>
          </a:prstGeom>
          <a:noFill/>
        </p:spPr>
        <p:txBody>
          <a:bodyPr wrap="none" rtlCol="0">
            <a:spAutoFit/>
          </a:bodyPr>
          <a:lstStyle/>
          <a:p>
            <a:r>
              <a:rPr kumimoji="1" lang="en-US" altLang="zh-CN" sz="1300" dirty="0"/>
              <a:t>Procedure</a:t>
            </a:r>
            <a:endParaRPr kumimoji="1" lang="zh-CN" altLang="en-US" sz="1300" dirty="0"/>
          </a:p>
        </p:txBody>
      </p:sp>
      <p:sp>
        <p:nvSpPr>
          <p:cNvPr id="26" name="文本框 25"/>
          <p:cNvSpPr txBox="1"/>
          <p:nvPr/>
        </p:nvSpPr>
        <p:spPr>
          <a:xfrm>
            <a:off x="8327459" y="1126338"/>
            <a:ext cx="593432" cy="292388"/>
          </a:xfrm>
          <a:prstGeom prst="rect">
            <a:avLst/>
          </a:prstGeom>
          <a:noFill/>
        </p:spPr>
        <p:txBody>
          <a:bodyPr wrap="none" rtlCol="0">
            <a:spAutoFit/>
          </a:bodyPr>
          <a:lstStyle/>
          <a:p>
            <a:r>
              <a:rPr kumimoji="1" lang="en-US" altLang="zh-CN" sz="1300" dirty="0"/>
              <a:t>Facts</a:t>
            </a:r>
            <a:endParaRPr kumimoji="1" lang="zh-CN" altLang="en-US" sz="1300" dirty="0"/>
          </a:p>
        </p:txBody>
      </p:sp>
      <p:sp>
        <p:nvSpPr>
          <p:cNvPr id="27" name="文本框 26"/>
          <p:cNvSpPr txBox="1"/>
          <p:nvPr/>
        </p:nvSpPr>
        <p:spPr>
          <a:xfrm>
            <a:off x="8125385" y="2203196"/>
            <a:ext cx="997581" cy="292388"/>
          </a:xfrm>
          <a:prstGeom prst="rect">
            <a:avLst/>
          </a:prstGeom>
          <a:noFill/>
        </p:spPr>
        <p:txBody>
          <a:bodyPr wrap="none" rtlCol="0">
            <a:spAutoFit/>
          </a:bodyPr>
          <a:lstStyle/>
          <a:p>
            <a:r>
              <a:rPr kumimoji="1" lang="en-US" altLang="zh-CN" sz="1300" dirty="0"/>
              <a:t>Court View</a:t>
            </a:r>
            <a:endParaRPr kumimoji="1" lang="zh-CN" altLang="en-US" sz="1300" dirty="0"/>
          </a:p>
        </p:txBody>
      </p:sp>
      <p:sp>
        <p:nvSpPr>
          <p:cNvPr id="28" name="文本框 27"/>
          <p:cNvSpPr txBox="1"/>
          <p:nvPr/>
        </p:nvSpPr>
        <p:spPr>
          <a:xfrm>
            <a:off x="8212121" y="3424644"/>
            <a:ext cx="889987" cy="292388"/>
          </a:xfrm>
          <a:prstGeom prst="rect">
            <a:avLst/>
          </a:prstGeom>
          <a:noFill/>
        </p:spPr>
        <p:txBody>
          <a:bodyPr wrap="none" rtlCol="0">
            <a:spAutoFit/>
          </a:bodyPr>
          <a:lstStyle/>
          <a:p>
            <a:r>
              <a:rPr kumimoji="1" lang="en-US" altLang="zh-CN" sz="1300" dirty="0"/>
              <a:t>Sentence</a:t>
            </a:r>
            <a:endParaRPr kumimoji="1" lang="zh-CN" altLang="en-US" sz="1300" dirty="0"/>
          </a:p>
        </p:txBody>
      </p:sp>
      <p:sp>
        <p:nvSpPr>
          <p:cNvPr id="2" name="圆角矩形 1"/>
          <p:cNvSpPr/>
          <p:nvPr/>
        </p:nvSpPr>
        <p:spPr>
          <a:xfrm>
            <a:off x="4690501" y="620799"/>
            <a:ext cx="8649936" cy="505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圆角矩形 15"/>
          <p:cNvSpPr/>
          <p:nvPr/>
        </p:nvSpPr>
        <p:spPr>
          <a:xfrm>
            <a:off x="4670305" y="1440250"/>
            <a:ext cx="8670132"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圆角矩形 18"/>
          <p:cNvSpPr/>
          <p:nvPr/>
        </p:nvSpPr>
        <p:spPr>
          <a:xfrm>
            <a:off x="4679282" y="2548493"/>
            <a:ext cx="8661155" cy="830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0" name="圆角矩形 19"/>
          <p:cNvSpPr/>
          <p:nvPr/>
        </p:nvSpPr>
        <p:spPr>
          <a:xfrm>
            <a:off x="4666874" y="3699278"/>
            <a:ext cx="8661155" cy="463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a:t>
            </a:r>
            <a:r>
              <a:rPr lang="en-US" altLang="zh-CN" sz="1050" dirty="0"/>
              <a:t>prosecuted the </a:t>
            </a:r>
            <a:r>
              <a:rPr lang="en-US" altLang="zh-CN" sz="1050" dirty="0"/>
              <a:t>defendant </a:t>
            </a:r>
            <a:r>
              <a:rPr lang="en-US" altLang="zh-CN" sz="1050" dirty="0" err="1"/>
              <a:t>Jinfu</a:t>
            </a:r>
            <a:r>
              <a:rPr lang="en-US" altLang="zh-CN" sz="1050" dirty="0"/>
              <a:t> Liu </a:t>
            </a:r>
            <a:r>
              <a:rPr lang="en-US" altLang="zh-CN" sz="1050" dirty="0"/>
              <a:t>for </a:t>
            </a:r>
            <a:r>
              <a:rPr lang="en-US" altLang="zh-CN" sz="1050" dirty="0"/>
              <a:t>robbery on November 16</a:t>
            </a:r>
            <a:r>
              <a:rPr lang="en-US" altLang="zh-CN" sz="1050" baseline="30000" dirty="0"/>
              <a:t>th</a:t>
            </a:r>
            <a:r>
              <a:rPr lang="en-US" altLang="zh-CN" sz="1050" dirty="0"/>
              <a:t>, 2011. </a:t>
            </a:r>
            <a:r>
              <a:rPr lang="en-US" altLang="zh-CN" sz="1050" dirty="0"/>
              <a:t>… </a:t>
            </a:r>
            <a:r>
              <a:rPr lang="en-US" altLang="zh-CN" sz="1050" dirty="0"/>
              <a:t>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a:t>
            </a:r>
            <a:r>
              <a:rPr lang="en-US" altLang="zh-CN" sz="1050" dirty="0">
                <a:ea typeface="Arial" charset="0"/>
              </a:rPr>
              <a:t>our </a:t>
            </a:r>
            <a:r>
              <a:rPr lang="en-US" altLang="zh-CN" sz="1050" dirty="0">
                <a:ea typeface="Arial" charset="0"/>
              </a:rPr>
              <a:t>court identified that the defendant </a:t>
            </a:r>
            <a:r>
              <a:rPr lang="en-US" altLang="zh-CN" sz="1050" dirty="0" err="1">
                <a:ea typeface="Arial" charset="0"/>
              </a:rPr>
              <a:t>Jinfu</a:t>
            </a:r>
            <a:r>
              <a:rPr lang="en-US" altLang="zh-CN" sz="1050" dirty="0">
                <a:ea typeface="Arial" charset="0"/>
              </a:rPr>
              <a:t> Liu got spotted by the victim XX Liu when he was trying to </a:t>
            </a:r>
            <a:r>
              <a:rPr lang="en-US" altLang="zh-CN" sz="1050" dirty="0">
                <a:ea typeface="Arial" charset="0"/>
              </a:rPr>
              <a:t>steel the </a:t>
            </a:r>
            <a:r>
              <a:rPr lang="en-US" altLang="zh-CN" sz="1050" dirty="0">
                <a:ea typeface="Arial" charset="0"/>
              </a:rPr>
              <a:t>battery of an agricultural vehicle </a:t>
            </a:r>
            <a:r>
              <a:rPr lang="en-US" altLang="zh-CN" sz="1050" dirty="0">
                <a:ea typeface="Arial" charset="0"/>
              </a:rPr>
              <a:t>on </a:t>
            </a:r>
            <a:r>
              <a:rPr lang="en-US" altLang="zh-CN" sz="1050" dirty="0">
                <a:ea typeface="Arial" charset="0"/>
              </a:rPr>
              <a:t>the morning of October 6</a:t>
            </a:r>
            <a:r>
              <a:rPr lang="en-US" altLang="zh-CN" sz="1050" baseline="30000" dirty="0">
                <a:ea typeface="Arial" charset="0"/>
              </a:rPr>
              <a:t>th</a:t>
            </a:r>
            <a:r>
              <a:rPr lang="en-US" altLang="zh-CN" sz="1050" dirty="0">
                <a:ea typeface="Arial" charset="0"/>
              </a:rPr>
              <a:t>, 2011. </a:t>
            </a:r>
            <a:r>
              <a:rPr lang="en-US" altLang="zh-CN" sz="1050" dirty="0" err="1">
                <a:ea typeface="Arial" charset="0"/>
              </a:rPr>
              <a:t>Jinfu</a:t>
            </a:r>
            <a:r>
              <a:rPr lang="en-US" altLang="zh-CN" sz="1050" dirty="0">
                <a:ea typeface="Arial" charset="0"/>
              </a:rPr>
              <a:t> Liu wounded XX Liu with a knife while XX Liu 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a:ea typeface="Arial" charset="0"/>
              </a:rPr>
              <a:t>Our court </a:t>
            </a:r>
            <a:r>
              <a:rPr lang="en-US" altLang="zh-CN" sz="1050" dirty="0">
                <a:ea typeface="Arial" charset="0"/>
              </a:rPr>
              <a:t>hold that</a:t>
            </a:r>
            <a:r>
              <a:rPr lang="en-US" altLang="zh-CN" sz="1050" dirty="0">
                <a:ea typeface="Arial" charset="0"/>
              </a:rPr>
              <a:t>, the defendant Jinfu Liu caused XX Liu minor wound during </a:t>
            </a:r>
            <a:r>
              <a:rPr lang="en-US" altLang="zh-CN" sz="1050" dirty="0">
                <a:ea typeface="Arial" charset="0"/>
              </a:rPr>
              <a:t>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a:t>
            </a:r>
            <a:r>
              <a:rPr lang="en-US" altLang="zh-CN" sz="1050" dirty="0">
                <a:ea typeface="Arial" charset="0"/>
              </a:rPr>
              <a:t>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a:t>
            </a:r>
            <a:r>
              <a:rPr lang="en-US" altLang="zh-CN" sz="1050" dirty="0">
                <a:ea typeface="Arial" charset="0"/>
              </a:rPr>
              <a:t>the Criminal Law of the People’s Republic of China, the </a:t>
            </a:r>
            <a:r>
              <a:rPr lang="en-US" altLang="zh-CN" sz="1050" dirty="0">
                <a:ea typeface="Arial" charset="0"/>
              </a:rPr>
              <a:t>sentence is </a:t>
            </a:r>
            <a:r>
              <a:rPr lang="en-US" altLang="zh-CN" sz="1050" dirty="0">
                <a:ea typeface="Arial" charset="0"/>
              </a:rPr>
              <a:t>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a:t>
            </a:r>
            <a:r>
              <a:rPr lang="zh-CN" altLang="zh-CN" sz="1100" dirty="0">
                <a:latin typeface="Arial Unicode MS" charset="0"/>
                <a:ea typeface="Courier New" charset="0"/>
              </a:rPr>
              <a:t>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a:t>
            </a:r>
            <a:r>
              <a:rPr lang="zh-CN" altLang="zh-CN" sz="1100" dirty="0">
                <a:latin typeface="Arial Unicode MS" charset="0"/>
                <a:ea typeface="Courier New" charset="0"/>
              </a:rPr>
              <a:t>… </a:t>
            </a:r>
            <a:r>
              <a:rPr lang="zh-CN" altLang="zh-CN" sz="1100" dirty="0">
                <a:latin typeface="Arial Unicode MS" charset="0"/>
                <a:ea typeface="Courier New" charset="0"/>
              </a:rPr>
              <a:t>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zh-CN" altLang="en-US" sz="1100" dirty="0">
                <a:latin typeface="Arial Unicode MS" charset="0"/>
                <a:ea typeface="Courier New" charset="0"/>
              </a:rPr>
              <a:t>。</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err="1"/>
              <a:t>Jinfu</a:t>
            </a:r>
            <a:r>
              <a:rPr kumimoji="1" lang="en-US" altLang="zh-CN" sz="1050" dirty="0"/>
              <a:t> </a:t>
            </a:r>
            <a:r>
              <a:rPr kumimoji="1" lang="en-US" altLang="zh-CN" sz="1050" dirty="0"/>
              <a:t>Liu </a:t>
            </a:r>
            <a:r>
              <a:rPr kumimoji="1" lang="en-US" altLang="zh-CN" sz="1050" dirty="0"/>
              <a:t>committed the crime of robbery, and shall be </a:t>
            </a:r>
            <a:r>
              <a:rPr kumimoji="1" lang="en-US" altLang="zh-CN" sz="1050" dirty="0"/>
              <a:t>sentenced to </a:t>
            </a:r>
            <a:r>
              <a:rPr kumimoji="1" lang="en-US" altLang="zh-CN" sz="1050" dirty="0"/>
              <a:t>a </a:t>
            </a:r>
            <a:r>
              <a:rPr kumimoji="1" lang="en-US" altLang="zh-CN" sz="1050" dirty="0"/>
              <a:t>fixed-term imprisonment of 3 years and a fine of 1000 yuan</a:t>
            </a:r>
            <a:r>
              <a:rPr kumimoji="1" lang="en-US" altLang="zh-CN" sz="1050" dirty="0"/>
              <a:t>.</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275874"/>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7791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634598"/>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876855542"/>
      </p:ext>
    </p:extLst>
  </p:cSld>
  <p:clrMapOvr>
    <a:masterClrMapping/>
  </p:clrMapOvr>
</p:sld>
</file>

<file path=ppt/theme/theme1.xml><?xml version="1.0" encoding="utf-8"?>
<a:theme xmlns:a="http://schemas.openxmlformats.org/drawingml/2006/main" name="Beam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8041</TotalTime>
  <Words>987</Words>
  <Application>Microsoft Macintosh PowerPoint</Application>
  <PresentationFormat>自定义</PresentationFormat>
  <Paragraphs>39</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Arial Unicode MS</vt:lpstr>
      <vt:lpstr>Calibri</vt:lpstr>
      <vt:lpstr>Courier New</vt:lpstr>
      <vt:lpstr>宋体</vt:lpstr>
      <vt:lpstr>Arial</vt:lpstr>
      <vt:lpstr>Beamer</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罗炳峰</dc:creator>
  <cp:lastModifiedBy>罗炳峰</cp:lastModifiedBy>
  <cp:revision>988</cp:revision>
  <dcterms:created xsi:type="dcterms:W3CDTF">2016-03-17T11:56:53Z</dcterms:created>
  <dcterms:modified xsi:type="dcterms:W3CDTF">2017-02-08T01:29:07Z</dcterms:modified>
</cp:coreProperties>
</file>