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008136"/>
    <a:srgbClr val="009943"/>
    <a:srgbClr val="00A549"/>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89658"/>
  </p:normalViewPr>
  <p:slideViewPr>
    <p:cSldViewPr>
      <p:cViewPr>
        <p:scale>
          <a:sx n="104" d="100"/>
          <a:sy n="104" d="100"/>
        </p:scale>
        <p:origin x="-2168" y="144"/>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2/15/17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3751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2"/>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2/15/17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 County prosecuted the defendant Jinfu Liu for robbery on November 16</a:t>
            </a:r>
            <a:r>
              <a:rPr lang="en-US" altLang="zh-CN" sz="1200" baseline="30000" dirty="0"/>
              <a:t>th</a:t>
            </a:r>
            <a:r>
              <a:rPr lang="en-US" altLang="zh-CN" sz="1200" dirty="0"/>
              <a:t>, 2011. ……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our court identified that the defendant Jinfu Liu got spotted by the victim XX Liu when he was trying to steel the 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Jinfu Liu wounded XX Liu with a knife while XX Liu was trying to catch him. ……</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hold that, the defendant Jinfu Liu caused XX Liu minor wound during 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constituted the crime of robbery. …… According to the Article 263, Article 269, and the 3rd paragraph of Article 67 of the Criminal Law of the People’s Republic of China, the sentence is 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dirty="0"/>
              <a:t>Jinfu Liu committed the crime of robbery, and shall be sentenced to a fixed-term imprisonment of 3 years and a fine of 1000 yuan. (A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hold that, the defendant Jinfu Liu caused XX Liu minor wound during 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the Criminal Law of the People’s Republic of China, the sentence is 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a:t>Jinfu Liu committed the crime of robbery,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Jinfu Liu caused XX Liu minor wound during theft.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a:t>
            </a:r>
            <a:r>
              <a:rPr lang="zh-CN" altLang="en-US" sz="1100" b="1" dirty="0">
                <a:solidFill>
                  <a:srgbClr val="C00000"/>
                </a:solidFill>
                <a:latin typeface="Arial Unicode MS" charset="0"/>
                <a:ea typeface="Courier New" charset="0"/>
              </a:rPr>
              <a:t>抢劫罪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a:t>Jinfu Liu 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116632"/>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a:t>
            </a:r>
            <a:r>
              <a:rPr lang="en-US" altLang="zh-CN" sz="1050" dirty="0" smtClean="0"/>
              <a:t>AA </a:t>
            </a:r>
            <a:r>
              <a:rPr lang="en-US" altLang="zh-CN" sz="1050" dirty="0"/>
              <a:t>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b="1" dirty="0">
                <a:solidFill>
                  <a:srgbClr val="008136"/>
                </a:solidFill>
                <a:ea typeface="Arial" charset="0"/>
              </a:rPr>
              <a:t>After hearing, our court identified </a:t>
            </a:r>
            <a:r>
              <a:rPr lang="en-US" altLang="zh-CN" sz="1050" b="1" dirty="0" smtClean="0">
                <a:solidFill>
                  <a:srgbClr val="008136"/>
                </a:solidFill>
                <a:ea typeface="Arial" charset="0"/>
              </a:rPr>
              <a:t>that </a:t>
            </a:r>
            <a:r>
              <a:rPr lang="en-US" altLang="zh-CN" sz="1050" dirty="0" smtClean="0">
                <a:ea typeface="Arial" charset="0"/>
              </a:rPr>
              <a:t>the </a:t>
            </a:r>
            <a:r>
              <a:rPr lang="en-US" altLang="zh-CN" sz="1050" dirty="0">
                <a:ea typeface="Arial" charset="0"/>
              </a:rPr>
              <a:t>defendant </a:t>
            </a:r>
            <a:r>
              <a:rPr lang="en-US" altLang="zh-CN" sz="1050" dirty="0" smtClean="0">
                <a:ea typeface="Arial" charset="0"/>
              </a:rPr>
              <a:t>AA </a:t>
            </a:r>
            <a:r>
              <a:rPr lang="en-US" altLang="zh-CN" sz="1050" dirty="0">
                <a:ea typeface="Arial" charset="0"/>
              </a:rPr>
              <a:t>got spotted by the victim </a:t>
            </a:r>
            <a:r>
              <a:rPr lang="en-US" altLang="zh-CN" sz="1050" dirty="0" smtClean="0">
                <a:ea typeface="Arial" charset="0"/>
              </a:rPr>
              <a:t>BB </a:t>
            </a:r>
            <a:r>
              <a:rPr lang="en-US" altLang="zh-CN" sz="1050" dirty="0">
                <a:ea typeface="Arial" charset="0"/>
              </a:rPr>
              <a:t>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a:t>
            </a:r>
            <a:r>
              <a:rPr lang="en-US" altLang="zh-CN" sz="1050" dirty="0" smtClean="0">
                <a:ea typeface="Arial" charset="0"/>
              </a:rPr>
              <a:t>AA wounded</a:t>
            </a:r>
            <a:r>
              <a:rPr lang="zh-CN" altLang="en-US" sz="1050" dirty="0" smtClean="0">
                <a:ea typeface="Arial" charset="0"/>
              </a:rPr>
              <a:t> </a:t>
            </a:r>
            <a:r>
              <a:rPr lang="en-US" altLang="zh-CN" sz="1050" dirty="0" smtClean="0">
                <a:ea typeface="Arial" charset="0"/>
              </a:rPr>
              <a:t>BB </a:t>
            </a:r>
            <a:r>
              <a:rPr lang="en-US" altLang="zh-CN" sz="1050" dirty="0">
                <a:ea typeface="Arial" charset="0"/>
              </a:rPr>
              <a:t>with a knife while </a:t>
            </a:r>
            <a:r>
              <a:rPr lang="en-US" altLang="zh-CN" sz="1050" dirty="0" smtClean="0">
                <a:ea typeface="Arial" charset="0"/>
              </a:rPr>
              <a:t>BB </a:t>
            </a:r>
            <a:r>
              <a:rPr lang="en-US" altLang="zh-CN" sz="1050" dirty="0">
                <a:ea typeface="Arial" charset="0"/>
              </a:rPr>
              <a:t>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b="1" dirty="0" smtClean="0">
                <a:solidFill>
                  <a:srgbClr val="008136"/>
                </a:solidFill>
                <a:ea typeface="Arial" charset="0"/>
              </a:rPr>
              <a:t>Our court hold that</a:t>
            </a:r>
            <a:r>
              <a:rPr lang="en-US" altLang="zh-CN" sz="1050" dirty="0" smtClean="0">
                <a:ea typeface="Arial" charset="0"/>
              </a:rPr>
              <a:t>, the defendant AA caused</a:t>
            </a:r>
            <a:r>
              <a:rPr lang="zh-CN" altLang="en-US" sz="1050" dirty="0" smtClean="0">
                <a:ea typeface="Arial" charset="0"/>
              </a:rPr>
              <a:t> </a:t>
            </a:r>
            <a:r>
              <a:rPr lang="en-US" altLang="zh-CN" sz="1050" dirty="0" smtClean="0">
                <a:ea typeface="Arial" charset="0"/>
              </a:rPr>
              <a:t>BB minor wound during</a:t>
            </a:r>
            <a:r>
              <a:rPr lang="zh-CN" altLang="en-US" sz="1050" dirty="0" smtClean="0">
                <a:ea typeface="Arial" charset="0"/>
              </a:rPr>
              <a:t> </a:t>
            </a:r>
            <a:r>
              <a:rPr lang="en-US" altLang="zh-CN" sz="1050" dirty="0" smtClean="0">
                <a:ea typeface="Arial" charset="0"/>
              </a:rPr>
              <a:t>the</a:t>
            </a:r>
            <a:r>
              <a:rPr lang="zh-CN" altLang="en-US" sz="1050" dirty="0" smtClean="0">
                <a:ea typeface="Arial" charset="0"/>
              </a:rPr>
              <a:t> </a:t>
            </a:r>
            <a:r>
              <a:rPr lang="en-US" altLang="zh-CN" sz="1050" dirty="0" smtClean="0">
                <a:ea typeface="Arial" charset="0"/>
              </a:rPr>
              <a:t>process</a:t>
            </a:r>
            <a:r>
              <a:rPr lang="zh-CN" altLang="en-US" sz="1050" dirty="0" smtClean="0">
                <a:ea typeface="Arial" charset="0"/>
              </a:rPr>
              <a:t> </a:t>
            </a:r>
            <a:r>
              <a:rPr lang="en-US" altLang="zh-CN" sz="1050" dirty="0" smtClean="0">
                <a:ea typeface="Arial" charset="0"/>
              </a:rPr>
              <a:t>of stealing.</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a:t>
            </a:r>
            <a:r>
              <a:rPr lang="en-US" altLang="zh-CN" sz="1050" b="1" dirty="0" smtClean="0">
                <a:solidFill>
                  <a:srgbClr val="008136"/>
                </a:solidFill>
                <a:ea typeface="Arial" charset="0"/>
              </a:rPr>
              <a:t>the </a:t>
            </a:r>
            <a:r>
              <a:rPr lang="en-US" altLang="zh-CN" sz="1050" b="1" dirty="0" smtClean="0">
                <a:solidFill>
                  <a:srgbClr val="008136"/>
                </a:solidFill>
                <a:ea typeface="Arial" charset="0"/>
              </a:rPr>
              <a:t>decisions are as </a:t>
            </a:r>
            <a:r>
              <a:rPr lang="en-US" altLang="zh-CN" sz="1050" b="1" dirty="0" smtClean="0">
                <a:solidFill>
                  <a:srgbClr val="008136"/>
                </a:solidFill>
                <a:ea typeface="Arial" charset="0"/>
              </a:rPr>
              <a:t>follows</a:t>
            </a:r>
            <a:r>
              <a:rPr lang="en-US" altLang="zh-CN" sz="1050" dirty="0" smtClean="0">
                <a:ea typeface="Arial" charset="0"/>
              </a:rPr>
              <a:t>:</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b="1" dirty="0">
                <a:solidFill>
                  <a:srgbClr val="008136"/>
                </a:solidFill>
                <a:latin typeface="Arial Unicode MS" charset="0"/>
                <a:ea typeface="Courier New" charset="0"/>
              </a:rPr>
              <a:t>本院认为</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在盗窃过程中携带凶器，为抗拒抓捕而当场使用暴力致被害人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轻微伤，其行为已构成抢劫罪，</a:t>
            </a:r>
            <a:r>
              <a:rPr lang="zh-CN" altLang="zh-CN" sz="1100" dirty="0">
                <a:latin typeface="Arial Unicode MS" charset="0"/>
                <a:ea typeface="Courier New" charset="0"/>
              </a:rPr>
              <a:t>……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a:t>
            </a:r>
            <a:r>
              <a:rPr lang="zh-CN" altLang="zh-CN" sz="1100" b="1" dirty="0">
                <a:solidFill>
                  <a:srgbClr val="008136"/>
                </a:solidFill>
                <a:latin typeface="Arial Unicode MS" charset="0"/>
                <a:ea typeface="Courier New" charset="0"/>
              </a:rPr>
              <a:t>判决如下</a:t>
            </a:r>
            <a:r>
              <a:rPr lang="zh-CN" altLang="zh-CN" sz="1100" dirty="0">
                <a:latin typeface="Arial Unicode MS" charset="0"/>
                <a:ea typeface="Courier New" charset="0"/>
              </a:rPr>
              <a:t>：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is-IS" altLang="zh-CN" sz="1100" dirty="0" smtClean="0">
                <a:latin typeface="Arial Unicode MS" charset="0"/>
                <a:ea typeface="Courier New" charset="0"/>
              </a:rPr>
              <a:t>…</a:t>
            </a:r>
            <a:r>
              <a:rPr lang="zh-CN" altLang="zh-CN" sz="1100" b="1" dirty="0" smtClean="0">
                <a:solidFill>
                  <a:srgbClr val="008136"/>
                </a:solidFill>
                <a:latin typeface="Arial Unicode MS" charset="0"/>
                <a:ea typeface="Courier New" charset="0"/>
              </a:rPr>
              <a:t>经</a:t>
            </a:r>
            <a:r>
              <a:rPr lang="zh-CN" altLang="zh-CN" sz="1100" b="1" dirty="0">
                <a:solidFill>
                  <a:srgbClr val="008136"/>
                </a:solidFill>
                <a:latin typeface="Arial Unicode MS" charset="0"/>
                <a:ea typeface="Courier New" charset="0"/>
              </a:rPr>
              <a:t>审理查明</a:t>
            </a:r>
            <a:r>
              <a:rPr lang="zh-CN" altLang="zh-CN" sz="1100" dirty="0">
                <a:latin typeface="Arial Unicode MS" charset="0"/>
                <a:ea typeface="Courier New" charset="0"/>
              </a:rPr>
              <a:t>，2011年10月6日凌晨，</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携带</a:t>
            </a:r>
            <a:r>
              <a:rPr lang="zh-CN" altLang="zh-CN" sz="1100" dirty="0">
                <a:latin typeface="Arial Unicode MS" charset="0"/>
                <a:ea typeface="Courier New" charset="0"/>
              </a:rPr>
              <a:t>改锥、扳手、破坏钳、刀等物品到尉氏县张市镇</a:t>
            </a:r>
            <a:r>
              <a:rPr lang="zh-CN" altLang="zh-CN" sz="1100" dirty="0" smtClean="0">
                <a:latin typeface="Arial Unicode MS" charset="0"/>
                <a:ea typeface="Courier New" charset="0"/>
              </a:rPr>
              <a:t>尹庄村</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家门口</a:t>
            </a:r>
            <a:r>
              <a:rPr lang="zh-CN" altLang="zh-CN" sz="1100" dirty="0">
                <a:latin typeface="Arial Unicode MS" charset="0"/>
                <a:ea typeface="Courier New" charset="0"/>
              </a:rPr>
              <a:t>盗窃农用车上的电瓶时被</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发现</a:t>
            </a:r>
            <a:r>
              <a:rPr lang="zh-CN" altLang="zh-CN" sz="1100" dirty="0">
                <a:latin typeface="Arial Unicode MS" charset="0"/>
                <a:ea typeface="Courier New" charset="0"/>
              </a:rPr>
              <a:t>，在逃跑过程</a:t>
            </a:r>
            <a:r>
              <a:rPr lang="zh-CN" altLang="zh-CN" sz="1100" dirty="0" smtClean="0">
                <a:latin typeface="Arial Unicode MS" charset="0"/>
                <a:ea typeface="Courier New" charset="0"/>
              </a:rPr>
              <a:t>中</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为</a:t>
            </a:r>
            <a:r>
              <a:rPr lang="zh-CN" altLang="zh-CN" sz="1100" dirty="0">
                <a:latin typeface="Arial Unicode MS" charset="0"/>
                <a:ea typeface="Courier New" charset="0"/>
              </a:rPr>
              <a:t>抗拒抓捕持刀将</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致伤</a:t>
            </a:r>
            <a:r>
              <a:rPr lang="zh-CN" altLang="zh-CN" sz="1100" dirty="0">
                <a:latin typeface="Courier New" charset="0"/>
                <a:ea typeface="Courier New" charset="0"/>
              </a:rPr>
              <a:t>。……</a:t>
            </a:r>
            <a:r>
              <a:rPr lang="zh-CN" altLang="zh-CN" sz="1100" dirty="0"/>
              <a:t> </a:t>
            </a:r>
          </a:p>
        </p:txBody>
      </p:sp>
      <p:sp>
        <p:nvSpPr>
          <p:cNvPr id="18" name="文本框 17"/>
          <p:cNvSpPr txBox="1"/>
          <p:nvPr/>
        </p:nvSpPr>
        <p:spPr>
          <a:xfrm>
            <a:off x="3527153" y="116743"/>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犯抢</a:t>
            </a:r>
            <a:r>
              <a:rPr lang="zh-CN" altLang="zh-CN" sz="1100" dirty="0">
                <a:latin typeface="Arial Unicode MS" charset="0"/>
                <a:ea typeface="Courier New" charset="0"/>
              </a:rPr>
              <a:t>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en-US" sz="1100" dirty="0" smtClean="0">
                <a:latin typeface="Arial Unicode MS" charset="0"/>
                <a:ea typeface="Courier New" charset="0"/>
              </a:rPr>
              <a:t>犯</a:t>
            </a:r>
            <a:r>
              <a:rPr lang="zh-CN" altLang="en-US" sz="1100" b="1" dirty="0" smtClean="0">
                <a:solidFill>
                  <a:srgbClr val="C00000"/>
                </a:solidFill>
                <a:latin typeface="Arial Unicode MS" charset="0"/>
                <a:ea typeface="Courier New" charset="0"/>
              </a:rPr>
              <a:t>抢</a:t>
            </a:r>
            <a:r>
              <a:rPr lang="zh-CN" altLang="en-US" sz="1100" b="1" dirty="0">
                <a:solidFill>
                  <a:srgbClr val="C00000"/>
                </a:solidFill>
                <a:latin typeface="Arial Unicode MS" charset="0"/>
                <a:ea typeface="Courier New" charset="0"/>
              </a:rPr>
              <a:t>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smtClean="0"/>
              <a:t>AA </a:t>
            </a:r>
            <a:r>
              <a:rPr kumimoji="1" lang="en-US" altLang="zh-CN" sz="1050" dirty="0"/>
              <a:t>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155104"/>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9923" y="1192396"/>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1683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19383" y="2601975"/>
            <a:ext cx="889985" cy="292388"/>
          </a:xfrm>
          <a:prstGeom prst="rect">
            <a:avLst/>
          </a:prstGeom>
          <a:noFill/>
        </p:spPr>
        <p:txBody>
          <a:bodyPr wrap="square" rtlCol="0">
            <a:spAutoFit/>
          </a:bodyPr>
          <a:lstStyle/>
          <a:p>
            <a:r>
              <a:rPr kumimoji="1" lang="en-US" altLang="zh-CN" sz="1300" b="1" dirty="0" smtClean="0"/>
              <a:t>Decision</a:t>
            </a:r>
            <a:endParaRPr kumimoji="1" lang="zh-CN" altLang="en-US" sz="1300" b="1" dirty="0"/>
          </a:p>
        </p:txBody>
      </p:sp>
      <p:sp>
        <p:nvSpPr>
          <p:cNvPr id="10" name="矩形 9"/>
          <p:cNvSpPr/>
          <p:nvPr/>
        </p:nvSpPr>
        <p:spPr>
          <a:xfrm>
            <a:off x="3756453" y="1075038"/>
            <a:ext cx="694277" cy="19372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7673547" y="1075038"/>
            <a:ext cx="2456548" cy="17299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543669" y="1800940"/>
            <a:ext cx="703564" cy="21497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7605073" y="1800940"/>
            <a:ext cx="1382162" cy="21497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5255345" y="2331038"/>
            <a:ext cx="762396" cy="202097"/>
          </a:xfrm>
          <a:prstGeom prst="rect">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9478956" y="2318681"/>
            <a:ext cx="1852189" cy="177384"/>
          </a:xfrm>
          <a:prstGeom prst="rect">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1115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17625</TotalTime>
  <Words>1296</Words>
  <Application>Microsoft Macintosh PowerPoint</Application>
  <PresentationFormat>自定义</PresentationFormat>
  <Paragraphs>52</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Arial Unicode MS</vt:lpstr>
      <vt:lpstr>Calibri</vt:lpstr>
      <vt:lpstr>Courier New</vt:lpstr>
      <vt:lpstr>宋体</vt:lpstr>
      <vt:lpstr>Arial</vt:lpstr>
      <vt:lpstr>Beamer</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1049</cp:revision>
  <dcterms:created xsi:type="dcterms:W3CDTF">2016-03-17T11:56:53Z</dcterms:created>
  <dcterms:modified xsi:type="dcterms:W3CDTF">2017-02-17T00:36:16Z</dcterms:modified>
</cp:coreProperties>
</file>