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58" r:id="rId10"/>
    <p:sldId id="277" r:id="rId11"/>
    <p:sldId id="259" r:id="rId12"/>
    <p:sldId id="262" r:id="rId13"/>
    <p:sldId id="263" r:id="rId14"/>
    <p:sldId id="264" r:id="rId15"/>
    <p:sldId id="265" r:id="rId16"/>
    <p:sldId id="266" r:id="rId17"/>
    <p:sldId id="269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4682"/>
  </p:normalViewPr>
  <p:slideViewPr>
    <p:cSldViewPr snapToGrid="0" snapToObjects="1">
      <p:cViewPr varScale="1">
        <p:scale>
          <a:sx n="118" d="100"/>
          <a:sy n="118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maldague/Desktop/A++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A++ code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v>A++ Code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Sheet1!$F$1:$F$3</c:f>
              <c:strCache>
                <c:ptCount val="3"/>
                <c:pt idx="0">
                  <c:v>APGen code</c:v>
                </c:pt>
                <c:pt idx="1">
                  <c:v>Framework</c:v>
                </c:pt>
                <c:pt idx="2">
                  <c:v>Adaptation</c:v>
                </c:pt>
              </c:strCache>
            </c:strRef>
          </c:cat>
          <c:val>
            <c:numRef>
              <c:f>Sheet1!$G$1:$G$3</c:f>
              <c:numCache>
                <c:formatCode>General</c:formatCode>
                <c:ptCount val="3"/>
                <c:pt idx="0">
                  <c:v>5219.0</c:v>
                </c:pt>
                <c:pt idx="1">
                  <c:v>2608.0</c:v>
                </c:pt>
                <c:pt idx="2">
                  <c:v>461.0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355F5-A625-5C43-9730-F437A3EC406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C4830-1462-8848-A88B-916DAF9C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4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C4830-1462-8848-A88B-916DAF9CE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C4830-1462-8848-A88B-916DAF9CE4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C4830-1462-8848-A88B-916DAF9CE4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17B-5C75-7D4A-95AB-733D2EE3665C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9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48CB-E712-FB49-BBE7-677A6B0452C6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A9C9-42C5-BE44-9E4C-3635D2EE6A6A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8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B27C-8CEE-1E47-BF56-BF97A891C7F8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0968-013B-DC4B-AF73-49B67936A258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4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3396-A1D1-3641-9ABD-283A970821D0}" type="datetime1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FB1E-230D-4C4A-9754-C164C2B18CAD}" type="datetime1">
              <a:rPr lang="en-US" smtClean="0"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2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7ACA-536F-6246-92D6-106C90E2F9C7}" type="datetime1">
              <a:rPr lang="en-US" smtClean="0"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7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39FD-4BE9-3740-ACB2-98FE5B9F3BBB}" type="datetime1">
              <a:rPr lang="en-US" smtClean="0"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2298-1C9F-CA4F-BE92-931397C8F1B4}" type="datetime1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0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B198-DC86-D34A-9E85-D549383CE04E}" type="datetime1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FBE9-90F7-6A4E-9743-080EB2177BC1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4870-E529-DC4F-9902-F38ADA8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6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A++: a collection of C++ idioms for activity planning and sequencing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Pierre F </a:t>
            </a:r>
            <a:r>
              <a:rPr lang="en-US" dirty="0" err="1" smtClean="0"/>
              <a:t>Maldague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5FC0-869B-9C47-9FE5-AAF2FEBC73C1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A++: a collection of C++ idioms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A++ Overview: Code 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B27C-8CEE-1E47-BF56-BF97A891C7F8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152965"/>
              </p:ext>
            </p:extLst>
          </p:nvPr>
        </p:nvGraphicFramePr>
        <p:xfrm>
          <a:off x="3181350" y="1781629"/>
          <a:ext cx="542925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63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A++ Overview: classes for  concrete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3157-6826-2A46-9C06-E76BCC64350E}" type="datetime1">
              <a:rPr lang="en-US" smtClean="0"/>
              <a:t>5/30/16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A++: a collection of C++ idioms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62743" y="1926771"/>
            <a:ext cx="94814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Resource Classes	</a:t>
            </a:r>
          </a:p>
          <a:p>
            <a:r>
              <a:rPr lang="en-US" dirty="0" smtClean="0"/>
              <a:t>class amps: public </a:t>
            </a:r>
            <a:r>
              <a:rPr lang="en-US" dirty="0" err="1" smtClean="0"/>
              <a:t>float_resource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public:	amps(string s, </a:t>
            </a:r>
            <a:r>
              <a:rPr lang="en-US" dirty="0" err="1" smtClean="0"/>
              <a:t>resource_array_base</a:t>
            </a:r>
            <a:r>
              <a:rPr lang="en-US" dirty="0" smtClean="0"/>
              <a:t>&amp; P) : </a:t>
            </a:r>
            <a:r>
              <a:rPr lang="en-US" dirty="0" err="1" smtClean="0"/>
              <a:t>float_resource</a:t>
            </a:r>
            <a:r>
              <a:rPr lang="en-US" dirty="0" smtClean="0"/>
              <a:t>(s, P) {}</a:t>
            </a:r>
          </a:p>
          <a:p>
            <a:r>
              <a:rPr lang="en-US" dirty="0" smtClean="0"/>
              <a:t>	void use(double x)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float_resource</a:t>
            </a:r>
            <a:r>
              <a:rPr lang="en-US" dirty="0" smtClean="0"/>
              <a:t>::use(x);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class power: public </a:t>
            </a:r>
            <a:r>
              <a:rPr lang="en-US" dirty="0" err="1" smtClean="0"/>
              <a:t>float_resource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public:	power() : </a:t>
            </a:r>
            <a:r>
              <a:rPr lang="en-US" dirty="0" err="1" smtClean="0"/>
              <a:t>float_resource</a:t>
            </a:r>
            <a:r>
              <a:rPr lang="en-US" dirty="0" smtClean="0"/>
              <a:t>("power") {}</a:t>
            </a:r>
          </a:p>
          <a:p>
            <a:r>
              <a:rPr lang="en-US" dirty="0" smtClean="0"/>
              <a:t>	void use(double x)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float_resource</a:t>
            </a:r>
            <a:r>
              <a:rPr lang="en-US" dirty="0" smtClean="0"/>
              <a:t>::use(x);</a:t>
            </a:r>
          </a:p>
          <a:p>
            <a:r>
              <a:rPr lang="en-US" dirty="0" smtClean="0"/>
              <a:t>	} </a:t>
            </a:r>
          </a:p>
          <a:p>
            <a:r>
              <a:rPr lang="en-US" dirty="0" smtClean="0"/>
              <a:t>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365125"/>
            <a:ext cx="11234057" cy="1325563"/>
          </a:xfrm>
        </p:spPr>
        <p:txBody>
          <a:bodyPr/>
          <a:lstStyle/>
          <a:p>
            <a:r>
              <a:rPr lang="en-US" dirty="0" smtClean="0"/>
              <a:t>A++ Overview: </a:t>
            </a:r>
            <a:r>
              <a:rPr lang="en-US" smtClean="0"/>
              <a:t>classes for abstract </a:t>
            </a:r>
            <a:r>
              <a:rPr lang="en-US" dirty="0" smtClean="0"/>
              <a:t>resources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314"/>
            <a:ext cx="10515600" cy="4452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After some trial and error, I discovered three important design principles for </a:t>
            </a:r>
            <a:r>
              <a:rPr lang="en-US" smtClean="0"/>
              <a:t>A++: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Keep data separate from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Make the methods fully generic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Collect methods in a pure virtual class template</a:t>
            </a:r>
          </a:p>
          <a:p>
            <a:endParaRPr lang="en-US" dirty="0" smtClean="0"/>
          </a:p>
          <a:p>
            <a:r>
              <a:rPr lang="en-US" dirty="0" smtClean="0"/>
              <a:t>Abstract resources become a template with the class containing the data (parameters, local variables) as a parameter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B27C-8CEE-1E47-BF56-BF97A891C7F8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125"/>
            <a:ext cx="10972800" cy="1325563"/>
          </a:xfrm>
        </p:spPr>
        <p:txBody>
          <a:bodyPr/>
          <a:lstStyle/>
          <a:p>
            <a:r>
              <a:rPr lang="en-US" smtClean="0"/>
              <a:t>A++ Overview</a:t>
            </a:r>
            <a:r>
              <a:rPr lang="en-US" dirty="0" smtClean="0"/>
              <a:t>: classes for abstract resources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2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Template definition for abstract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B27C-8CEE-1E47-BF56-BF97A891C7F8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28288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template &lt;class </a:t>
            </a:r>
            <a:r>
              <a:rPr lang="en-US" dirty="0" err="1" smtClean="0"/>
              <a:t>ext_data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class </a:t>
            </a:r>
            <a:r>
              <a:rPr lang="en-US" dirty="0" err="1" smtClean="0"/>
              <a:t>absRes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ext_data</a:t>
            </a:r>
            <a:r>
              <a:rPr lang="en-US" dirty="0" smtClean="0"/>
              <a:t> data;</a:t>
            </a:r>
          </a:p>
          <a:p>
            <a:r>
              <a:rPr lang="en-US" dirty="0" smtClean="0"/>
              <a:t>	data	</a:t>
            </a:r>
            <a:r>
              <a:rPr lang="en-US" dirty="0" err="1" smtClean="0"/>
              <a:t>myData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absRes</a:t>
            </a:r>
            <a:r>
              <a:rPr lang="en-US" dirty="0" smtClean="0"/>
              <a:t>(data D)</a:t>
            </a:r>
          </a:p>
          <a:p>
            <a:r>
              <a:rPr lang="en-US" dirty="0" smtClean="0"/>
              <a:t>		: </a:t>
            </a:r>
            <a:r>
              <a:rPr lang="en-US" dirty="0" err="1" smtClean="0"/>
              <a:t>myData</a:t>
            </a:r>
            <a:r>
              <a:rPr lang="en-US" dirty="0" smtClean="0"/>
              <a:t>(D)</a:t>
            </a:r>
          </a:p>
          <a:p>
            <a:r>
              <a:rPr lang="en-US" dirty="0" smtClean="0"/>
              <a:t>		{}</a:t>
            </a:r>
          </a:p>
          <a:p>
            <a:r>
              <a:rPr lang="en-US" dirty="0" smtClean="0"/>
              <a:t>	virtual void use() = 0;</a:t>
            </a:r>
          </a:p>
          <a:p>
            <a:r>
              <a:rPr lang="en-US" dirty="0" smtClean="0"/>
              <a:t>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365126"/>
            <a:ext cx="10907486" cy="719396"/>
          </a:xfrm>
        </p:spPr>
        <p:txBody>
          <a:bodyPr>
            <a:normAutofit/>
          </a:bodyPr>
          <a:lstStyle/>
          <a:p>
            <a:r>
              <a:rPr lang="en-US" smtClean="0"/>
              <a:t>A++ Overview</a:t>
            </a:r>
            <a:r>
              <a:rPr lang="en-US" dirty="0" smtClean="0"/>
              <a:t>: classes for abstract resources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507"/>
            <a:ext cx="10515600" cy="5773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B27C-8CEE-1E47-BF56-BF97A891C7F8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5033" y="1720840"/>
            <a:ext cx="105793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ampMgrData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ampMgrData</a:t>
            </a:r>
            <a:r>
              <a:rPr lang="en-US" dirty="0" smtClean="0"/>
              <a:t>() : current(0), </a:t>
            </a:r>
            <a:r>
              <a:rPr lang="en-US" dirty="0" err="1" smtClean="0"/>
              <a:t>duration_of_usage</a:t>
            </a:r>
            <a:r>
              <a:rPr lang="en-US" dirty="0" smtClean="0"/>
              <a:t>("00:00:00"), </a:t>
            </a:r>
            <a:r>
              <a:rPr lang="en-US" dirty="0" err="1" smtClean="0"/>
              <a:t>delay_between_uses</a:t>
            </a:r>
            <a:r>
              <a:rPr lang="en-US" dirty="0" smtClean="0"/>
              <a:t>("00:00:00") {}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ampMgrData</a:t>
            </a:r>
            <a:r>
              <a:rPr lang="en-US" dirty="0" smtClean="0"/>
              <a:t>(double x, </a:t>
            </a:r>
            <a:r>
              <a:rPr lang="en-US" dirty="0" err="1" smtClean="0"/>
              <a:t>cppDuration</a:t>
            </a:r>
            <a:r>
              <a:rPr lang="en-US" dirty="0" smtClean="0"/>
              <a:t> y, string z, </a:t>
            </a:r>
            <a:r>
              <a:rPr lang="en-US" dirty="0" err="1" smtClean="0"/>
              <a:t>cppDuration</a:t>
            </a:r>
            <a:r>
              <a:rPr lang="en-US" dirty="0" smtClean="0"/>
              <a:t> w)</a:t>
            </a:r>
          </a:p>
          <a:p>
            <a:r>
              <a:rPr lang="en-US" dirty="0" smtClean="0"/>
              <a:t>		      :	current(x), </a:t>
            </a:r>
            <a:r>
              <a:rPr lang="en-US" dirty="0" err="1" smtClean="0"/>
              <a:t>duration_of_usage</a:t>
            </a:r>
            <a:r>
              <a:rPr lang="en-US" dirty="0" smtClean="0"/>
              <a:t>(y),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which_phase</a:t>
            </a:r>
            <a:r>
              <a:rPr lang="en-US" dirty="0" smtClean="0"/>
              <a:t>(z), </a:t>
            </a:r>
            <a:r>
              <a:rPr lang="en-US" dirty="0" err="1" smtClean="0"/>
              <a:t>delay_between_uses</a:t>
            </a:r>
            <a:r>
              <a:rPr lang="en-US" dirty="0" smtClean="0"/>
              <a:t>(w) {}</a:t>
            </a:r>
          </a:p>
          <a:p>
            <a:r>
              <a:rPr lang="en-US" dirty="0" smtClean="0"/>
              <a:t>	double		current;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cppDuration</a:t>
            </a:r>
            <a:r>
              <a:rPr lang="en-US" dirty="0" smtClean="0"/>
              <a:t>	</a:t>
            </a:r>
            <a:r>
              <a:rPr lang="en-US" dirty="0" err="1" smtClean="0"/>
              <a:t>duration_of_usage</a:t>
            </a:r>
            <a:r>
              <a:rPr lang="en-US" dirty="0" smtClean="0"/>
              <a:t>;</a:t>
            </a:r>
          </a:p>
          <a:p>
            <a:r>
              <a:rPr lang="en-US" dirty="0" smtClean="0"/>
              <a:t>	string		</a:t>
            </a:r>
            <a:r>
              <a:rPr lang="en-US" dirty="0" err="1" smtClean="0"/>
              <a:t>which_phase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cppDuration</a:t>
            </a:r>
            <a:r>
              <a:rPr lang="en-US" dirty="0" smtClean="0"/>
              <a:t>	</a:t>
            </a:r>
            <a:r>
              <a:rPr lang="en-US" dirty="0" err="1" smtClean="0"/>
              <a:t>delay_between_uses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ampMgr</a:t>
            </a:r>
            <a:r>
              <a:rPr lang="en-US" dirty="0" smtClean="0"/>
              <a:t>: public </a:t>
            </a:r>
            <a:r>
              <a:rPr lang="en-US" dirty="0" err="1" smtClean="0"/>
              <a:t>absRes</a:t>
            </a:r>
            <a:r>
              <a:rPr lang="en-US" dirty="0" smtClean="0"/>
              <a:t>&lt;</a:t>
            </a:r>
            <a:r>
              <a:rPr lang="en-US" dirty="0" err="1" smtClean="0"/>
              <a:t>ampMgrData</a:t>
            </a:r>
            <a:r>
              <a:rPr lang="en-US" dirty="0" smtClean="0"/>
              <a:t>&gt; {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ampMgr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ampMgrData</a:t>
            </a:r>
            <a:r>
              <a:rPr lang="en-US" dirty="0" smtClean="0"/>
              <a:t>&amp; D) : </a:t>
            </a:r>
            <a:r>
              <a:rPr lang="en-US" dirty="0" err="1" smtClean="0"/>
              <a:t>absRes</a:t>
            </a:r>
            <a:r>
              <a:rPr lang="en-US" dirty="0" smtClean="0"/>
              <a:t>&lt;</a:t>
            </a:r>
            <a:r>
              <a:rPr lang="en-US" dirty="0" err="1" smtClean="0"/>
              <a:t>ampMgrData</a:t>
            </a:r>
            <a:r>
              <a:rPr lang="en-US" dirty="0" smtClean="0"/>
              <a:t>&gt;(D) {}</a:t>
            </a:r>
          </a:p>
          <a:p>
            <a:r>
              <a:rPr lang="en-US" dirty="0" smtClean="0"/>
              <a:t>	void	use();</a:t>
            </a:r>
          </a:p>
          <a:p>
            <a:r>
              <a:rPr lang="en-US" dirty="0" smtClean="0"/>
              <a:t>    };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07535" y="3455581"/>
            <a:ext cx="4072270" cy="1116419"/>
          </a:xfrm>
          <a:prstGeom prst="rect">
            <a:avLst/>
          </a:prstGeom>
          <a:solidFill>
            <a:schemeClr val="accent4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9805" y="3971499"/>
            <a:ext cx="1435395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93591" y="3634551"/>
            <a:ext cx="320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The only part of the definition that is not boilerplate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r>
              <a:rPr lang="en-US" dirty="0" smtClean="0"/>
              <a:t>A++ Overview: classes for activities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Two basic activity templates:</a:t>
            </a:r>
          </a:p>
          <a:p>
            <a:pPr lvl="1"/>
            <a:r>
              <a:rPr lang="en-US" dirty="0" err="1" smtClean="0"/>
              <a:t>activity_base</a:t>
            </a:r>
            <a:r>
              <a:rPr lang="en-US" dirty="0" smtClean="0"/>
              <a:t> for activity types that utilize the “resource usage” style of modeling (similar to </a:t>
            </a:r>
            <a:r>
              <a:rPr lang="en-US" dirty="0" err="1" smtClean="0"/>
              <a:t>SEQGen’s</a:t>
            </a:r>
            <a:r>
              <a:rPr lang="en-US" dirty="0" smtClean="0"/>
              <a:t> “ground-expanded activities”)</a:t>
            </a:r>
          </a:p>
          <a:p>
            <a:pPr lvl="1"/>
            <a:r>
              <a:rPr lang="en-US" dirty="0" err="1" smtClean="0"/>
              <a:t>activity_thread</a:t>
            </a:r>
            <a:r>
              <a:rPr lang="en-US" dirty="0" smtClean="0"/>
              <a:t> for activity types that utilize the “modeling” style of modeling (similar to </a:t>
            </a:r>
            <a:r>
              <a:rPr lang="en-US" dirty="0" err="1" smtClean="0"/>
              <a:t>SEQGen’s</a:t>
            </a:r>
            <a:r>
              <a:rPr lang="en-US" dirty="0" smtClean="0"/>
              <a:t> use of execution engines)</a:t>
            </a:r>
          </a:p>
          <a:p>
            <a:r>
              <a:rPr lang="en-US" dirty="0" smtClean="0"/>
              <a:t>Both templates provide the standard activity attributes:</a:t>
            </a:r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US" dirty="0" smtClean="0"/>
              <a:t>ype, id, start, span, finish, Color, subsystem, legend, pattern, name, baggage</a:t>
            </a:r>
          </a:p>
          <a:p>
            <a:r>
              <a:rPr lang="en-US" dirty="0" smtClean="0"/>
              <a:t>The adapter must provide the following:</a:t>
            </a:r>
          </a:p>
          <a:p>
            <a:pPr lvl="1"/>
            <a:r>
              <a:rPr lang="en-US" dirty="0" smtClean="0"/>
              <a:t>Activity parameters</a:t>
            </a:r>
          </a:p>
          <a:p>
            <a:pPr lvl="1"/>
            <a:r>
              <a:rPr lang="en-US" dirty="0" smtClean="0"/>
              <a:t>model() or modeling() functions that mimic the AAF’s resource usage or modeling section</a:t>
            </a:r>
          </a:p>
          <a:p>
            <a:pPr lvl="1"/>
            <a:r>
              <a:rPr lang="en-US" dirty="0" smtClean="0"/>
              <a:t>A method that expresses parameters as an </a:t>
            </a:r>
            <a:r>
              <a:rPr lang="en-US" dirty="0" err="1" smtClean="0"/>
              <a:t>APGen</a:t>
            </a:r>
            <a:r>
              <a:rPr lang="en-US" dirty="0" smtClean="0"/>
              <a:t>-like “</a:t>
            </a:r>
            <a:r>
              <a:rPr lang="en-US" dirty="0" err="1" smtClean="0"/>
              <a:t>flexval</a:t>
            </a:r>
            <a:r>
              <a:rPr lang="en-US" dirty="0" smtClean="0"/>
              <a:t> array”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B27C-8CEE-1E47-BF56-BF97A891C7F8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93"/>
            <a:ext cx="10515600" cy="713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A++ Overview: classes for activities (2) -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B27C-8CEE-1E47-BF56-BF97A891C7F8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1595" y="1001038"/>
            <a:ext cx="114447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threaded_act</a:t>
            </a:r>
            <a:r>
              <a:rPr lang="en-US" dirty="0" smtClean="0"/>
              <a:t>: public </a:t>
            </a:r>
            <a:r>
              <a:rPr lang="en-US" dirty="0" err="1" smtClean="0"/>
              <a:t>activity_thread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cppDuration</a:t>
            </a:r>
            <a:r>
              <a:rPr lang="en-US" dirty="0" smtClean="0"/>
              <a:t>	Duration;</a:t>
            </a:r>
          </a:p>
          <a:p>
            <a:r>
              <a:rPr lang="en-US" dirty="0" smtClean="0"/>
              <a:t>	double		power;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threaded_act</a:t>
            </a:r>
            <a:r>
              <a:rPr lang="en-US" dirty="0" smtClean="0"/>
              <a:t>(	</a:t>
            </a:r>
            <a:r>
              <a:rPr lang="en-US" dirty="0" err="1" smtClean="0"/>
              <a:t>const</a:t>
            </a:r>
            <a:r>
              <a:rPr lang="en-US" dirty="0" smtClean="0"/>
              <a:t> string&amp; Name,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cppTime</a:t>
            </a:r>
            <a:r>
              <a:rPr lang="en-US" dirty="0" smtClean="0"/>
              <a:t>&amp;	</a:t>
            </a:r>
            <a:r>
              <a:rPr lang="en-US" dirty="0" err="1" smtClean="0"/>
              <a:t>start_time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cppDuration</a:t>
            </a:r>
            <a:r>
              <a:rPr lang="en-US" dirty="0" smtClean="0"/>
              <a:t>&amp; param_1, </a:t>
            </a:r>
            <a:r>
              <a:rPr lang="en-US" dirty="0" err="1" smtClean="0"/>
              <a:t>const</a:t>
            </a:r>
            <a:r>
              <a:rPr lang="en-US" dirty="0" smtClean="0"/>
              <a:t> double&amp; param_2)</a:t>
            </a:r>
          </a:p>
          <a:p>
            <a:r>
              <a:rPr lang="en-US" dirty="0" smtClean="0"/>
              <a:t>	      : </a:t>
            </a:r>
            <a:r>
              <a:rPr lang="en-US" dirty="0" err="1" smtClean="0"/>
              <a:t>activity_thread</a:t>
            </a:r>
            <a:r>
              <a:rPr lang="en-US" dirty="0" smtClean="0"/>
              <a:t>(Name, "</a:t>
            </a:r>
            <a:r>
              <a:rPr lang="en-US" dirty="0" err="1" smtClean="0"/>
              <a:t>threaded_act</a:t>
            </a:r>
            <a:r>
              <a:rPr lang="en-US" dirty="0" smtClean="0"/>
              <a:t>", </a:t>
            </a:r>
            <a:r>
              <a:rPr lang="en-US" dirty="0" err="1" smtClean="0"/>
              <a:t>start_time</a:t>
            </a:r>
            <a:r>
              <a:rPr lang="en-US" dirty="0" smtClean="0"/>
              <a:t>, param_1),</a:t>
            </a:r>
          </a:p>
          <a:p>
            <a:r>
              <a:rPr lang="en-US" dirty="0" smtClean="0"/>
              <a:t>		Duration(param_1), power(param_2) {}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threaded_act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threaded_act</a:t>
            </a:r>
            <a:r>
              <a:rPr lang="en-US" dirty="0" smtClean="0"/>
              <a:t>&amp; A)</a:t>
            </a:r>
          </a:p>
          <a:p>
            <a:r>
              <a:rPr lang="en-US" dirty="0" smtClean="0"/>
              <a:t>	      : </a:t>
            </a:r>
            <a:r>
              <a:rPr lang="en-US" dirty="0" err="1" smtClean="0"/>
              <a:t>activity_thread</a:t>
            </a:r>
            <a:r>
              <a:rPr lang="en-US" dirty="0" smtClean="0"/>
              <a:t>(A), Duration(</a:t>
            </a:r>
            <a:r>
              <a:rPr lang="en-US" dirty="0" err="1" smtClean="0"/>
              <a:t>A.Duration</a:t>
            </a:r>
            <a:r>
              <a:rPr lang="en-US" dirty="0" smtClean="0"/>
              <a:t>), power(</a:t>
            </a:r>
            <a:r>
              <a:rPr lang="en-US" dirty="0" err="1" smtClean="0"/>
              <a:t>A.power</a:t>
            </a:r>
            <a:r>
              <a:rPr lang="en-US" dirty="0" smtClean="0"/>
              <a:t>) {}</a:t>
            </a:r>
          </a:p>
          <a:p>
            <a:r>
              <a:rPr lang="en-US" dirty="0" smtClean="0"/>
              <a:t>	~</a:t>
            </a:r>
            <a:r>
              <a:rPr lang="en-US" dirty="0" err="1" smtClean="0"/>
              <a:t>threaded_act</a:t>
            </a:r>
            <a:r>
              <a:rPr lang="en-US" dirty="0" smtClean="0"/>
              <a:t>() {}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flexval</a:t>
            </a:r>
            <a:r>
              <a:rPr lang="en-US" dirty="0" smtClean="0"/>
              <a:t>	</a:t>
            </a:r>
            <a:r>
              <a:rPr lang="en-US" dirty="0" err="1" smtClean="0"/>
              <a:t>get_parameters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flexval</a:t>
            </a:r>
            <a:r>
              <a:rPr lang="en-US" dirty="0" smtClean="0"/>
              <a:t> V, W;</a:t>
            </a:r>
          </a:p>
          <a:p>
            <a:r>
              <a:rPr lang="en-US" dirty="0" smtClean="0"/>
              <a:t>		W["name"] = "Duration"; W["value"] = Duration;</a:t>
            </a:r>
          </a:p>
          <a:p>
            <a:r>
              <a:rPr lang="en-US" dirty="0" smtClean="0"/>
              <a:t>		V[0] = W;</a:t>
            </a:r>
          </a:p>
          <a:p>
            <a:r>
              <a:rPr lang="en-US" dirty="0" smtClean="0"/>
              <a:t>		W["name"] = "power"; W["value"] = power;</a:t>
            </a:r>
          </a:p>
          <a:p>
            <a:r>
              <a:rPr lang="en-US" dirty="0" smtClean="0"/>
              <a:t>		V[1] = W;	</a:t>
            </a:r>
          </a:p>
          <a:p>
            <a:r>
              <a:rPr lang="en-US" dirty="0" smtClean="0"/>
              <a:t>		return V;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void		modeling();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0807" y="1353826"/>
            <a:ext cx="4072270" cy="543213"/>
          </a:xfrm>
          <a:prstGeom prst="rect">
            <a:avLst/>
          </a:prstGeom>
          <a:solidFill>
            <a:schemeClr val="accent4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70372" y="1587656"/>
            <a:ext cx="1435395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84158" y="1250708"/>
            <a:ext cx="320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The only part of the definition that is not boilerplate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9368" y="3855089"/>
            <a:ext cx="4072270" cy="239240"/>
          </a:xfrm>
          <a:prstGeom prst="rect">
            <a:avLst/>
          </a:prstGeom>
          <a:solidFill>
            <a:schemeClr val="accent4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441638" y="3964641"/>
            <a:ext cx="1435395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77033" y="3613153"/>
            <a:ext cx="320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This method allows the activity to export its parameters e. g. to an activity editor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r>
              <a:rPr lang="en-US" dirty="0" smtClean="0"/>
              <a:t>A++ Overview: beyond the AAF language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696"/>
            <a:ext cx="10515600" cy="12965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A++ you can do things that cannot be done in the AAF, like an instance of an abstract resource destroying itself when it is no longer needed: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B27C-8CEE-1E47-BF56-BF97A891C7F8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940" y="2823165"/>
            <a:ext cx="114641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Res::</a:t>
            </a:r>
            <a:r>
              <a:rPr lang="en-US" dirty="0" err="1" smtClean="0"/>
              <a:t>ampMgr</a:t>
            </a:r>
            <a:r>
              <a:rPr lang="en-US" dirty="0" smtClean="0"/>
              <a:t>::use()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cppTime</a:t>
            </a:r>
            <a:r>
              <a:rPr lang="en-US" dirty="0" smtClean="0"/>
              <a:t>			S(</a:t>
            </a:r>
            <a:r>
              <a:rPr lang="en-US" dirty="0" err="1" smtClean="0"/>
              <a:t>model_intfc</a:t>
            </a:r>
            <a:r>
              <a:rPr lang="en-US" dirty="0" smtClean="0"/>
              <a:t>::now());</a:t>
            </a:r>
          </a:p>
          <a:p>
            <a:r>
              <a:rPr lang="en-US" dirty="0"/>
              <a:t> </a:t>
            </a:r>
            <a:r>
              <a:rPr lang="en-US" dirty="0" smtClean="0"/>
              <a:t>   for(</a:t>
            </a:r>
            <a:r>
              <a:rPr lang="en-US" dirty="0" err="1" smtClean="0"/>
              <a:t>int</a:t>
            </a:r>
            <a:r>
              <a:rPr lang="en-US" dirty="0" smtClean="0"/>
              <a:t> k = 0; k &lt; 10; k++)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AbsResEvent</a:t>
            </a:r>
            <a:r>
              <a:rPr lang="en-US" dirty="0" smtClean="0"/>
              <a:t>&lt;</a:t>
            </a:r>
            <a:r>
              <a:rPr lang="en-US" dirty="0" err="1" smtClean="0"/>
              <a:t>start_using</a:t>
            </a:r>
            <a:r>
              <a:rPr lang="en-US" dirty="0" smtClean="0"/>
              <a:t>&gt;().use(</a:t>
            </a:r>
            <a:r>
              <a:rPr lang="en-US" dirty="0" err="1" smtClean="0"/>
              <a:t>start_using</a:t>
            </a:r>
            <a:r>
              <a:rPr lang="en-US" dirty="0" smtClean="0"/>
              <a:t>::data(k, </a:t>
            </a:r>
            <a:r>
              <a:rPr lang="en-US" dirty="0" err="1" smtClean="0"/>
              <a:t>myData.current</a:t>
            </a:r>
            <a:r>
              <a:rPr lang="en-US" dirty="0" smtClean="0"/>
              <a:t>)).at(S);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AbsResEvent</a:t>
            </a:r>
            <a:r>
              <a:rPr lang="en-US" dirty="0" smtClean="0"/>
              <a:t>&lt;</a:t>
            </a:r>
            <a:r>
              <a:rPr lang="en-US" dirty="0" err="1" smtClean="0"/>
              <a:t>stop_using</a:t>
            </a:r>
            <a:r>
              <a:rPr lang="en-US" dirty="0" smtClean="0"/>
              <a:t>&gt;().use(</a:t>
            </a:r>
            <a:r>
              <a:rPr lang="en-US" dirty="0" err="1" smtClean="0"/>
              <a:t>stop_using</a:t>
            </a:r>
            <a:r>
              <a:rPr lang="en-US" dirty="0" smtClean="0"/>
              <a:t>::data(k, </a:t>
            </a:r>
            <a:r>
              <a:rPr lang="en-US" dirty="0" err="1" smtClean="0"/>
              <a:t>myData.current</a:t>
            </a:r>
            <a:r>
              <a:rPr lang="en-US" dirty="0" smtClean="0"/>
              <a:t>)).at(S + </a:t>
            </a:r>
            <a:r>
              <a:rPr lang="en-US" dirty="0" err="1" smtClean="0"/>
              <a:t>myData.duration_of_usage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S = S + </a:t>
            </a:r>
            <a:r>
              <a:rPr lang="en-US" dirty="0" err="1" smtClean="0"/>
              <a:t>myData.delay_between_uses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cppDuration</a:t>
            </a:r>
            <a:r>
              <a:rPr lang="en-US" dirty="0" smtClean="0"/>
              <a:t> margin("00:01:00");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cppTime</a:t>
            </a:r>
            <a:r>
              <a:rPr lang="en-US" dirty="0" smtClean="0"/>
              <a:t> </a:t>
            </a:r>
            <a:r>
              <a:rPr lang="en-US" dirty="0" err="1" smtClean="0"/>
              <a:t>time_of_death</a:t>
            </a:r>
            <a:r>
              <a:rPr lang="en-US" dirty="0" smtClean="0"/>
              <a:t> = S + </a:t>
            </a:r>
            <a:r>
              <a:rPr lang="en-US" dirty="0" err="1" smtClean="0"/>
              <a:t>myData.duration_of_usage</a:t>
            </a:r>
            <a:r>
              <a:rPr lang="en-US" dirty="0" smtClean="0"/>
              <a:t> + margin;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AbsResEvent</a:t>
            </a:r>
            <a:r>
              <a:rPr lang="en-US" dirty="0" smtClean="0"/>
              <a:t>&lt;</a:t>
            </a:r>
            <a:r>
              <a:rPr lang="en-US" dirty="0" err="1" smtClean="0"/>
              <a:t>kill_mgr</a:t>
            </a:r>
            <a:r>
              <a:rPr lang="en-US" dirty="0" smtClean="0"/>
              <a:t>&gt;().use(this).at(</a:t>
            </a:r>
            <a:r>
              <a:rPr lang="en-US" dirty="0" err="1" smtClean="0"/>
              <a:t>time_of_death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/>
          <a:lstStyle/>
          <a:p>
            <a:r>
              <a:rPr lang="en-US"/>
              <a:t>A++ Overview: beyond the AAF language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4" y="1077687"/>
            <a:ext cx="10515600" cy="1790998"/>
          </a:xfrm>
        </p:spPr>
        <p:txBody>
          <a:bodyPr>
            <a:normAutofit/>
          </a:bodyPr>
          <a:lstStyle/>
          <a:p>
            <a:r>
              <a:rPr lang="en-US" dirty="0" smtClean="0"/>
              <a:t>You can introduce new adaptation style – e. g. an “operator/assistant” to whom you delegate a “list of things to do”</a:t>
            </a:r>
          </a:p>
          <a:p>
            <a:r>
              <a:rPr lang="en-US" dirty="0" smtClean="0"/>
              <a:t>Future possibility: define templates to specify “goals to achieve” and link the things to do to the goals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B27C-8CEE-1E47-BF56-BF97A891C7F8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3042857"/>
            <a:ext cx="106036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Res::</a:t>
            </a:r>
            <a:r>
              <a:rPr lang="en-US" dirty="0" err="1"/>
              <a:t>ampMgr</a:t>
            </a:r>
            <a:r>
              <a:rPr lang="en-US" dirty="0"/>
              <a:t>::use()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cppTime</a:t>
            </a:r>
            <a:r>
              <a:rPr lang="en-US" dirty="0"/>
              <a:t>			start(</a:t>
            </a:r>
            <a:r>
              <a:rPr lang="en-US" dirty="0" err="1"/>
              <a:t>model_intfc</a:t>
            </a:r>
            <a:r>
              <a:rPr lang="en-US" dirty="0"/>
              <a:t>::now</a:t>
            </a:r>
            <a:r>
              <a:rPr lang="en-US" dirty="0" smtClean="0"/>
              <a:t>());</a:t>
            </a:r>
          </a:p>
          <a:p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k = 0; k &lt; 10; k++) </a:t>
            </a:r>
            <a:r>
              <a:rPr lang="en-US" dirty="0" smtClean="0"/>
              <a:t>{</a:t>
            </a:r>
          </a:p>
          <a:p>
            <a:r>
              <a:rPr lang="en-US" dirty="0"/>
              <a:t>		</a:t>
            </a:r>
            <a:r>
              <a:rPr lang="en-US" dirty="0" err="1"/>
              <a:t>thingsForOpToDo.add</a:t>
            </a:r>
            <a:r>
              <a:rPr lang="en-US" dirty="0"/>
              <a:t>(&amp;Op::</a:t>
            </a:r>
            <a:r>
              <a:rPr lang="en-US" dirty="0" err="1"/>
              <a:t>start_using</a:t>
            </a:r>
            <a:r>
              <a:rPr lang="en-US" dirty="0"/>
              <a:t>, Op::data(k)).at(start</a:t>
            </a:r>
            <a:r>
              <a:rPr lang="en-US" dirty="0" smtClean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thingsForOpToDo.add</a:t>
            </a:r>
            <a:r>
              <a:rPr lang="en-US" dirty="0"/>
              <a:t>(&amp;Op::</a:t>
            </a:r>
            <a:r>
              <a:rPr lang="en-US" dirty="0" err="1"/>
              <a:t>stop_using</a:t>
            </a:r>
            <a:r>
              <a:rPr lang="en-US" dirty="0"/>
              <a:t>, Op::data(k)).at(start + </a:t>
            </a:r>
            <a:r>
              <a:rPr lang="en-US" dirty="0" err="1"/>
              <a:t>myData.duration_of_usage</a:t>
            </a:r>
            <a:r>
              <a:rPr lang="en-US" dirty="0" smtClean="0"/>
              <a:t>);</a:t>
            </a:r>
          </a:p>
          <a:p>
            <a:r>
              <a:rPr lang="en-US" dirty="0"/>
              <a:t>		start = start + </a:t>
            </a:r>
            <a:r>
              <a:rPr lang="en-US" dirty="0" err="1"/>
              <a:t>myData.delay_between_uses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err="1"/>
              <a:t>cppDuration</a:t>
            </a:r>
            <a:r>
              <a:rPr lang="en-US" dirty="0"/>
              <a:t> margin("00:01:00</a:t>
            </a:r>
            <a:r>
              <a:rPr lang="en-US" dirty="0" smtClean="0"/>
              <a:t>");</a:t>
            </a:r>
          </a:p>
          <a:p>
            <a:r>
              <a:rPr lang="en-US" dirty="0"/>
              <a:t>	</a:t>
            </a:r>
            <a:r>
              <a:rPr lang="en-US" dirty="0" err="1"/>
              <a:t>cppTime</a:t>
            </a:r>
            <a:r>
              <a:rPr lang="en-US" dirty="0"/>
              <a:t> </a:t>
            </a:r>
            <a:r>
              <a:rPr lang="en-US" dirty="0" err="1"/>
              <a:t>time_of_death</a:t>
            </a:r>
            <a:r>
              <a:rPr lang="en-US" dirty="0"/>
              <a:t> = start + </a:t>
            </a:r>
            <a:r>
              <a:rPr lang="en-US" dirty="0" err="1"/>
              <a:t>myData.duration_of_usage</a:t>
            </a:r>
            <a:r>
              <a:rPr lang="en-US" dirty="0"/>
              <a:t> + margin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thingsForOpToDo.add</a:t>
            </a:r>
            <a:r>
              <a:rPr lang="en-US" dirty="0"/>
              <a:t>(&amp;Op::</a:t>
            </a:r>
            <a:r>
              <a:rPr lang="en-US" dirty="0" err="1"/>
              <a:t>kill_mgr</a:t>
            </a:r>
            <a:r>
              <a:rPr lang="en-US" dirty="0"/>
              <a:t>, Op::data(-1)).at(</a:t>
            </a:r>
            <a:r>
              <a:rPr lang="en-US" dirty="0" err="1"/>
              <a:t>time_of_death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thingsForOpToDo.schedule_everything</a:t>
            </a:r>
            <a:r>
              <a:rPr lang="en-US" dirty="0"/>
              <a:t>(); // including my own </a:t>
            </a:r>
            <a:r>
              <a:rPr lang="en-US" dirty="0" smtClean="0"/>
              <a:t>demise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Things that naturally come to mind:</a:t>
            </a:r>
          </a:p>
          <a:p>
            <a:pPr lvl="1"/>
            <a:r>
              <a:rPr lang="en-US" dirty="0" smtClean="0"/>
              <a:t>Implement mechanism for importing A++ resources into </a:t>
            </a:r>
            <a:r>
              <a:rPr lang="en-US" dirty="0" err="1" smtClean="0"/>
              <a:t>APGen</a:t>
            </a:r>
            <a:endParaRPr lang="en-US" dirty="0" smtClean="0"/>
          </a:p>
          <a:p>
            <a:pPr lvl="1"/>
            <a:r>
              <a:rPr lang="en-US" dirty="0" smtClean="0"/>
              <a:t>Modify the </a:t>
            </a:r>
            <a:r>
              <a:rPr lang="en-US" dirty="0" err="1" smtClean="0"/>
              <a:t>APGen</a:t>
            </a:r>
            <a:r>
              <a:rPr lang="en-US" dirty="0" smtClean="0"/>
              <a:t> event loop so it can include A++ events</a:t>
            </a:r>
          </a:p>
          <a:p>
            <a:pPr lvl="1"/>
            <a:r>
              <a:rPr lang="en-US" dirty="0" smtClean="0"/>
              <a:t>Convert the basic Europa schedulers (DSN allocations, Telecom activities) </a:t>
            </a:r>
            <a:r>
              <a:rPr lang="en-US" dirty="0" smtClean="0"/>
              <a:t>to </a:t>
            </a:r>
            <a:r>
              <a:rPr lang="en-US" dirty="0" smtClean="0"/>
              <a:t>an A++ implementation; this would allow potential enthusiasts like Eric Ferguson and Mike Schaffer to provide feedback on A++</a:t>
            </a:r>
          </a:p>
          <a:p>
            <a:pPr lvl="1"/>
            <a:r>
              <a:rPr lang="en-US" dirty="0" smtClean="0"/>
              <a:t>Extend the IMCE ontology so it can capture the behavior expressed in the A++ adaptation templates</a:t>
            </a:r>
          </a:p>
          <a:p>
            <a:pPr lvl="1"/>
            <a:r>
              <a:rPr lang="en-US" dirty="0" smtClean="0"/>
              <a:t>Extend the A++ methodology to an SMF++ framework for </a:t>
            </a:r>
            <a:r>
              <a:rPr lang="en-US" dirty="0" err="1" smtClean="0"/>
              <a:t>SEQGen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B27C-8CEE-1E47-BF56-BF97A891C7F8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428" y="2471057"/>
            <a:ext cx="9013371" cy="37059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Executive Summary</a:t>
            </a:r>
          </a:p>
          <a:p>
            <a:r>
              <a:rPr lang="en-US" sz="3600" dirty="0" smtClean="0"/>
              <a:t>Overview of A++</a:t>
            </a:r>
          </a:p>
          <a:p>
            <a:r>
              <a:rPr lang="en-US" sz="3600" dirty="0" smtClean="0"/>
              <a:t>Where to go from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99A3-86C7-5B4A-9B71-AC515B2C10FD}" type="datetime1">
              <a:rPr lang="en-US" smtClean="0"/>
              <a:t>5/30/16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131933"/>
          </a:xfrm>
        </p:spPr>
        <p:txBody>
          <a:bodyPr>
            <a:normAutofit/>
          </a:bodyPr>
          <a:lstStyle/>
          <a:p>
            <a:r>
              <a:rPr lang="en-US" dirty="0" smtClean="0"/>
              <a:t>GOAL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nswer </a:t>
            </a:r>
            <a:r>
              <a:rPr lang="en-US" dirty="0" err="1" smtClean="0"/>
              <a:t>Seung</a:t>
            </a:r>
            <a:r>
              <a:rPr lang="en-US" dirty="0" smtClean="0"/>
              <a:t> Chung’s question: “Can you do </a:t>
            </a:r>
            <a:r>
              <a:rPr lang="en-US" dirty="0" err="1" smtClean="0"/>
              <a:t>APGen</a:t>
            </a:r>
            <a:r>
              <a:rPr lang="en-US" dirty="0" smtClean="0"/>
              <a:t> adaptation in C++?”</a:t>
            </a:r>
          </a:p>
          <a:p>
            <a:r>
              <a:rPr lang="en-US" dirty="0" smtClean="0"/>
              <a:t>METHOD</a:t>
            </a:r>
          </a:p>
          <a:p>
            <a:pPr marL="457200" lvl="1" indent="0">
              <a:buNone/>
            </a:pPr>
            <a:r>
              <a:rPr lang="en-US" dirty="0" smtClean="0"/>
              <a:t>Provide C++ idioms that resemble the AAF language in style and meaning</a:t>
            </a:r>
          </a:p>
          <a:p>
            <a:r>
              <a:rPr lang="en-US" dirty="0" smtClean="0"/>
              <a:t>HOPES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Achieve (significantly?) better performance than </a:t>
            </a:r>
            <a:r>
              <a:rPr lang="en-US" dirty="0" err="1" smtClean="0"/>
              <a:t>APGen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Minimize danger that present-day adapters will run away screaming when they see the A++ version of their beautiful AAFs</a:t>
            </a:r>
          </a:p>
          <a:p>
            <a:r>
              <a:rPr lang="en-US" dirty="0" smtClean="0"/>
              <a:t>RESULTS</a:t>
            </a:r>
          </a:p>
          <a:p>
            <a:pPr marL="457200" lvl="1" indent="0">
              <a:buNone/>
            </a:pPr>
            <a:r>
              <a:rPr lang="en-US" dirty="0" smtClean="0"/>
              <a:t>The next </a:t>
            </a:r>
            <a:r>
              <a:rPr lang="en-US" dirty="0" smtClean="0"/>
              <a:t>slides show </a:t>
            </a:r>
            <a:r>
              <a:rPr lang="en-US" dirty="0" smtClean="0"/>
              <a:t>a summary of what was accomplished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F44B-BB71-7A4C-B6D9-8A603CFDAF5C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(1): Adaptation – activity resource usage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B27C-8CEE-1E47-BF56-BF97A891C7F8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8099" y="1352809"/>
            <a:ext cx="115740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AAF:</a:t>
            </a:r>
          </a:p>
          <a:p>
            <a:r>
              <a:rPr lang="en-US" dirty="0" smtClean="0"/>
              <a:t>resource usage</a:t>
            </a:r>
          </a:p>
          <a:p>
            <a:r>
              <a:rPr lang="en-US" dirty="0"/>
              <a:t>	step: duration default to 00:30:00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every_time</a:t>
            </a:r>
            <a:r>
              <a:rPr lang="en-US" dirty="0"/>
              <a:t>: time default to start</a:t>
            </a:r>
            <a:r>
              <a:rPr lang="en-US" dirty="0" smtClean="0"/>
              <a:t>;</a:t>
            </a:r>
          </a:p>
          <a:p>
            <a:r>
              <a:rPr lang="en-US" dirty="0"/>
              <a:t>	while(</a:t>
            </a:r>
            <a:r>
              <a:rPr lang="en-US" dirty="0" err="1"/>
              <a:t>every_time</a:t>
            </a:r>
            <a:r>
              <a:rPr lang="en-US" dirty="0"/>
              <a:t> &lt;= finish)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use </a:t>
            </a:r>
            <a:r>
              <a:rPr lang="en-US" dirty="0" err="1"/>
              <a:t>ampMgr</a:t>
            </a:r>
            <a:r>
              <a:rPr lang="en-US" dirty="0"/>
              <a:t>(current, Duration, phase, delay_1) at </a:t>
            </a:r>
            <a:r>
              <a:rPr lang="en-US" dirty="0" err="1"/>
              <a:t>every_time</a:t>
            </a:r>
            <a:r>
              <a:rPr lang="en-US" dirty="0"/>
              <a:t>;			</a:t>
            </a:r>
            <a:r>
              <a:rPr lang="en-US" dirty="0" smtClean="0"/>
              <a:t>			</a:t>
            </a:r>
            <a:r>
              <a:rPr lang="en-US" dirty="0" err="1" smtClean="0"/>
              <a:t>every_time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every_time</a:t>
            </a:r>
            <a:r>
              <a:rPr lang="en-US" dirty="0"/>
              <a:t> + step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sz="2400" b="1" dirty="0" smtClean="0"/>
              <a:t>A++:</a:t>
            </a:r>
          </a:p>
          <a:p>
            <a:r>
              <a:rPr lang="en-US" dirty="0"/>
              <a:t>void </a:t>
            </a:r>
            <a:r>
              <a:rPr lang="en-US" dirty="0" err="1"/>
              <a:t>real_activity</a:t>
            </a:r>
            <a:r>
              <a:rPr lang="en-US" dirty="0"/>
              <a:t>::model()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cppDuration</a:t>
            </a:r>
            <a:r>
              <a:rPr lang="en-US" dirty="0" smtClean="0"/>
              <a:t> </a:t>
            </a:r>
            <a:r>
              <a:rPr lang="en-US" dirty="0"/>
              <a:t>step("00:30:00</a:t>
            </a:r>
            <a:r>
              <a:rPr lang="en-US" dirty="0" smtClean="0"/>
              <a:t>");</a:t>
            </a:r>
          </a:p>
          <a:p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cppTime</a:t>
            </a:r>
            <a:r>
              <a:rPr lang="en-US" dirty="0" smtClean="0"/>
              <a:t> </a:t>
            </a:r>
            <a:r>
              <a:rPr lang="en-US" dirty="0" err="1"/>
              <a:t>every_time</a:t>
            </a:r>
            <a:r>
              <a:rPr lang="en-US" dirty="0"/>
              <a:t> = start; </a:t>
            </a:r>
            <a:r>
              <a:rPr lang="en-US" dirty="0" err="1"/>
              <a:t>every_time</a:t>
            </a:r>
            <a:r>
              <a:rPr lang="en-US" dirty="0"/>
              <a:t> &lt;= finish; </a:t>
            </a:r>
            <a:r>
              <a:rPr lang="en-US" dirty="0" err="1"/>
              <a:t>every_time</a:t>
            </a:r>
            <a:r>
              <a:rPr lang="en-US" dirty="0"/>
              <a:t> += step)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AbsResEvent</a:t>
            </a:r>
            <a:r>
              <a:rPr lang="en-US" dirty="0" smtClean="0"/>
              <a:t>&lt;</a:t>
            </a:r>
            <a:r>
              <a:rPr lang="en-US" dirty="0" err="1" smtClean="0"/>
              <a:t>ampMgr</a:t>
            </a:r>
            <a:r>
              <a:rPr lang="en-US" dirty="0"/>
              <a:t>&gt;().use(</a:t>
            </a:r>
            <a:r>
              <a:rPr lang="en-US" dirty="0" err="1"/>
              <a:t>ampMgr</a:t>
            </a:r>
            <a:r>
              <a:rPr lang="en-US" dirty="0"/>
              <a:t>::data(current, Duration, phase, delay_1)).at(</a:t>
            </a:r>
            <a:r>
              <a:rPr lang="en-US" dirty="0" err="1"/>
              <a:t>every_time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(2): Adaptation – activity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B27C-8CEE-1E47-BF56-BF97A891C7F8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A++: a collection of C++ idioms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8099" y="1352809"/>
            <a:ext cx="1157404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AAF: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/>
              <a:t>	</a:t>
            </a:r>
            <a:r>
              <a:rPr lang="en-US" dirty="0" smtClean="0"/>
              <a:t>use Power( -power ); wait </a:t>
            </a:r>
            <a:r>
              <a:rPr lang="en-US" dirty="0"/>
              <a:t>for </a:t>
            </a:r>
            <a:r>
              <a:rPr lang="en-US" dirty="0" smtClean="0"/>
              <a:t>00:30:00;</a:t>
            </a:r>
          </a:p>
          <a:p>
            <a:r>
              <a:rPr lang="en-US" dirty="0"/>
              <a:t>	</a:t>
            </a:r>
            <a:r>
              <a:rPr lang="en-US" dirty="0" smtClean="0"/>
              <a:t>use Power( power ); wait </a:t>
            </a:r>
            <a:r>
              <a:rPr lang="en-US" dirty="0"/>
              <a:t>for </a:t>
            </a:r>
            <a:r>
              <a:rPr lang="en-US" dirty="0" smtClean="0"/>
              <a:t>01:30:00;</a:t>
            </a:r>
          </a:p>
          <a:p>
            <a:r>
              <a:rPr lang="en-US" dirty="0"/>
              <a:t>	</a:t>
            </a:r>
            <a:r>
              <a:rPr lang="en-US" dirty="0" smtClean="0"/>
              <a:t>use Power( -power ); wait </a:t>
            </a:r>
            <a:r>
              <a:rPr lang="en-US" dirty="0"/>
              <a:t>for </a:t>
            </a:r>
            <a:r>
              <a:rPr lang="en-US" dirty="0" smtClean="0"/>
              <a:t>00:30:00;</a:t>
            </a:r>
          </a:p>
          <a:p>
            <a:r>
              <a:rPr lang="en-US" dirty="0"/>
              <a:t>	</a:t>
            </a:r>
            <a:r>
              <a:rPr lang="en-US" dirty="0" smtClean="0"/>
              <a:t>use Power( power );</a:t>
            </a:r>
          </a:p>
          <a:p>
            <a:r>
              <a:rPr lang="en-US" sz="2400" b="1" dirty="0" smtClean="0"/>
              <a:t>A++:</a:t>
            </a:r>
          </a:p>
          <a:p>
            <a:r>
              <a:rPr lang="en-US" dirty="0"/>
              <a:t>void </a:t>
            </a:r>
            <a:r>
              <a:rPr lang="en-US" dirty="0" err="1"/>
              <a:t>threaded_act</a:t>
            </a:r>
            <a:r>
              <a:rPr lang="en-US" dirty="0"/>
              <a:t>::modeling()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ResEvent</a:t>
            </a:r>
            <a:r>
              <a:rPr lang="en-US" dirty="0" smtClean="0"/>
              <a:t>&lt;</a:t>
            </a:r>
            <a:r>
              <a:rPr lang="en-US" dirty="0" err="1" smtClean="0"/>
              <a:t>float_resource</a:t>
            </a:r>
            <a:r>
              <a:rPr lang="en-US" dirty="0" smtClean="0"/>
              <a:t>&gt;( Power ). </a:t>
            </a:r>
            <a:r>
              <a:rPr lang="en-US" dirty="0"/>
              <a:t>u</a:t>
            </a:r>
            <a:r>
              <a:rPr lang="en-US" dirty="0" smtClean="0"/>
              <a:t>se ( -power ). ASAP(); </a:t>
            </a:r>
            <a:r>
              <a:rPr lang="en-US" dirty="0" err="1" smtClean="0"/>
              <a:t>wait_for</a:t>
            </a:r>
            <a:r>
              <a:rPr lang="en-US" dirty="0" smtClean="0"/>
              <a:t>( </a:t>
            </a:r>
            <a:r>
              <a:rPr lang="en-US" dirty="0" err="1" smtClean="0"/>
              <a:t>cppDuration</a:t>
            </a:r>
            <a:r>
              <a:rPr lang="en-US" dirty="0" smtClean="0"/>
              <a:t>( "00:30:00” ));</a:t>
            </a:r>
          </a:p>
          <a:p>
            <a:r>
              <a:rPr lang="en-US" dirty="0"/>
              <a:t>	</a:t>
            </a:r>
            <a:r>
              <a:rPr lang="en-US" dirty="0" err="1" smtClean="0"/>
              <a:t>ResEvent</a:t>
            </a:r>
            <a:r>
              <a:rPr lang="en-US" dirty="0" smtClean="0"/>
              <a:t>&lt;</a:t>
            </a:r>
            <a:r>
              <a:rPr lang="en-US" dirty="0" err="1" smtClean="0"/>
              <a:t>float_resource</a:t>
            </a:r>
            <a:r>
              <a:rPr lang="en-US" dirty="0" smtClean="0"/>
              <a:t>&gt;( Power ). </a:t>
            </a:r>
            <a:r>
              <a:rPr lang="en-US" dirty="0"/>
              <a:t>u</a:t>
            </a:r>
            <a:r>
              <a:rPr lang="en-US" dirty="0" smtClean="0"/>
              <a:t>se ( power ). ASAP(); </a:t>
            </a:r>
            <a:r>
              <a:rPr lang="en-US" dirty="0" err="1" smtClean="0"/>
              <a:t>wait_for</a:t>
            </a:r>
            <a:r>
              <a:rPr lang="en-US" dirty="0" smtClean="0"/>
              <a:t>( </a:t>
            </a:r>
            <a:r>
              <a:rPr lang="en-US" dirty="0" err="1" smtClean="0"/>
              <a:t>cppDuration</a:t>
            </a:r>
            <a:r>
              <a:rPr lang="en-US" dirty="0" smtClean="0"/>
              <a:t>( "01:30:00” ));</a:t>
            </a:r>
          </a:p>
          <a:p>
            <a:r>
              <a:rPr lang="en-US" dirty="0"/>
              <a:t>	</a:t>
            </a:r>
            <a:r>
              <a:rPr lang="en-US" dirty="0" err="1" smtClean="0"/>
              <a:t>ResEvent</a:t>
            </a:r>
            <a:r>
              <a:rPr lang="en-US" dirty="0" smtClean="0"/>
              <a:t>&lt;</a:t>
            </a:r>
            <a:r>
              <a:rPr lang="en-US" dirty="0" err="1" smtClean="0"/>
              <a:t>float_resource</a:t>
            </a:r>
            <a:r>
              <a:rPr lang="en-US" dirty="0" smtClean="0"/>
              <a:t>&gt;( Power ). </a:t>
            </a:r>
            <a:r>
              <a:rPr lang="en-US" dirty="0"/>
              <a:t>u</a:t>
            </a:r>
            <a:r>
              <a:rPr lang="en-US" dirty="0" smtClean="0"/>
              <a:t>se ( -power ). ASAP(); </a:t>
            </a:r>
            <a:r>
              <a:rPr lang="en-US" dirty="0" err="1" smtClean="0"/>
              <a:t>wait_for</a:t>
            </a:r>
            <a:r>
              <a:rPr lang="en-US" dirty="0" smtClean="0"/>
              <a:t>( </a:t>
            </a:r>
            <a:r>
              <a:rPr lang="en-US" dirty="0" err="1" smtClean="0"/>
              <a:t>cppDuration</a:t>
            </a:r>
            <a:r>
              <a:rPr lang="en-US" dirty="0" smtClean="0"/>
              <a:t>( "00:30:00” ));</a:t>
            </a:r>
          </a:p>
          <a:p>
            <a:r>
              <a:rPr lang="en-US" dirty="0"/>
              <a:t>	</a:t>
            </a:r>
            <a:r>
              <a:rPr lang="en-US" dirty="0" err="1" smtClean="0"/>
              <a:t>ResEvent</a:t>
            </a:r>
            <a:r>
              <a:rPr lang="en-US" dirty="0" smtClean="0"/>
              <a:t>&lt;</a:t>
            </a:r>
            <a:r>
              <a:rPr lang="en-US" dirty="0" err="1" smtClean="0"/>
              <a:t>float_resource</a:t>
            </a:r>
            <a:r>
              <a:rPr lang="en-US" dirty="0" smtClean="0"/>
              <a:t>&gt;( Power ). </a:t>
            </a:r>
            <a:r>
              <a:rPr lang="en-US" dirty="0"/>
              <a:t>u</a:t>
            </a:r>
            <a:r>
              <a:rPr lang="en-US" dirty="0" smtClean="0"/>
              <a:t>se ( power ). ASAP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RESULTS(3): Testing, Measuring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B27C-8CEE-1E47-BF56-BF97A891C7F8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A++: a collection of C++ idioms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522" y="1082076"/>
            <a:ext cx="1732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AAF process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2522" y="3689323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A++ </a:t>
            </a:r>
            <a:r>
              <a:rPr lang="en-US" sz="2400" b="1" dirty="0" smtClean="0"/>
              <a:t>process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2522" y="1657998"/>
            <a:ext cx="3158878" cy="2031325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AAF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Concrete resources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Abstract resources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Real_activity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Threaded_activity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Apf</a:t>
            </a:r>
            <a:r>
              <a:rPr lang="en-US" dirty="0" smtClean="0"/>
              <a:t> activity</a:t>
            </a:r>
          </a:p>
          <a:p>
            <a:pPr lvl="1"/>
            <a:r>
              <a:rPr lang="en-US" dirty="0" smtClean="0"/>
              <a:t>Creates 4000 sub-activities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742006" y="2460473"/>
            <a:ext cx="1316009" cy="42637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841" y="951730"/>
            <a:ext cx="4688879" cy="33631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2522" y="4230982"/>
            <a:ext cx="3616078" cy="1950152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Main.C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Adaptation.C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Framework.C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Concrete </a:t>
            </a:r>
            <a:r>
              <a:rPr lang="en-US" dirty="0" smtClean="0">
                <a:solidFill>
                  <a:schemeClr val="tx1"/>
                </a:solidFill>
              </a:rPr>
              <a:t>resources classes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Abstract </a:t>
            </a:r>
            <a:r>
              <a:rPr lang="en-US" dirty="0" smtClean="0">
                <a:solidFill>
                  <a:schemeClr val="tx1"/>
                </a:solidFill>
              </a:rPr>
              <a:t>resources classes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ctivity classes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Apf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Creates 4000 sub-activities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09140" y="203817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178589" y="5055105"/>
            <a:ext cx="1287194" cy="42637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75988" y="4606496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Model_intfc</a:t>
            </a:r>
            <a:r>
              <a:rPr lang="en-US" dirty="0" smtClean="0"/>
              <a:t>::run()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17280" y="5022767"/>
            <a:ext cx="2180304" cy="1158367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Internal Data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Activity Instances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Event Queue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Resource histories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934136" y="5346131"/>
            <a:ext cx="1442128" cy="42637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34136" y="4975828"/>
            <a:ext cx="154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Write_xmltol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8599" y="5260813"/>
            <a:ext cx="1014933" cy="574545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XMLTOL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flipV="1">
            <a:off x="9361319" y="4363560"/>
            <a:ext cx="460520" cy="70728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821839" y="457055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OPENFILE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93989" y="2898692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102 sec.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1641" y="5510894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4.2 sec.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10001033" y="2460472"/>
            <a:ext cx="831090" cy="42637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976314" y="2386385"/>
            <a:ext cx="1014933" cy="574545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XMLTOL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19918" y="2935511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40 sec.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5623" y="5696812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2 sec.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193"/>
            <a:ext cx="10515600" cy="5096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RESULTS(4): AAF vs. A++ function (from Europa)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B27C-8CEE-1E47-BF56-BF97A891C7F8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A++: a collection of C++ idioms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958" y="721207"/>
            <a:ext cx="5855257" cy="5755422"/>
          </a:xfrm>
          <a:prstGeom prst="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function euler0(DCM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parameters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DCM: array default to [[0.0,0.0,0.0],[0.0,0.0,0.0],[0.0,0.0,0.0]] </a:t>
            </a:r>
            <a:r>
              <a:rPr lang="en-US" sz="1600" dirty="0" smtClean="0"/>
              <a:t>; {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q: array default to [0.0,0.0,0.0,0.0]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TC: float default to 0.0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QM: array default to [0.0,0.0,0.0,0.0]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X: float default to 0.0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 err="1"/>
              <a:t>i</a:t>
            </a:r>
            <a:r>
              <a:rPr lang="en-US" sz="1600" dirty="0"/>
              <a:t>: integer default to 0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ID0: integer default to 0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 err="1"/>
              <a:t>qn</a:t>
            </a:r>
            <a:r>
              <a:rPr lang="en-US" sz="1600" dirty="0"/>
              <a:t>: float default to 0.0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TC = DCM[0][0] + DCM[1][1] + DCM[2][2]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QM[0] = </a:t>
            </a:r>
            <a:r>
              <a:rPr lang="en-US" sz="1600" dirty="0" err="1"/>
              <a:t>sqrt</a:t>
            </a:r>
            <a:r>
              <a:rPr lang="en-US" sz="1600" dirty="0"/>
              <a:t>(</a:t>
            </a:r>
            <a:r>
              <a:rPr lang="en-US" sz="1600" dirty="0" err="1"/>
              <a:t>fabs</a:t>
            </a:r>
            <a:r>
              <a:rPr lang="en-US" sz="1600" dirty="0"/>
              <a:t>(2.0 * DCM[0][0] + 1.0 - TC) / 4.0)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QM[1] = </a:t>
            </a:r>
            <a:r>
              <a:rPr lang="en-US" sz="1600" dirty="0" err="1"/>
              <a:t>sqrt</a:t>
            </a:r>
            <a:r>
              <a:rPr lang="en-US" sz="1600" dirty="0"/>
              <a:t>(</a:t>
            </a:r>
            <a:r>
              <a:rPr lang="en-US" sz="1600" dirty="0" err="1"/>
              <a:t>fabs</a:t>
            </a:r>
            <a:r>
              <a:rPr lang="en-US" sz="1600" dirty="0"/>
              <a:t>(2.0 * DCM[1][1] + 1.0 - TC) / 4.0)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QM[2] = </a:t>
            </a:r>
            <a:r>
              <a:rPr lang="en-US" sz="1600" dirty="0" err="1"/>
              <a:t>sqrt</a:t>
            </a:r>
            <a:r>
              <a:rPr lang="en-US" sz="1600" dirty="0"/>
              <a:t>(</a:t>
            </a:r>
            <a:r>
              <a:rPr lang="en-US" sz="1600" dirty="0" err="1"/>
              <a:t>fabs</a:t>
            </a:r>
            <a:r>
              <a:rPr lang="en-US" sz="1600" dirty="0"/>
              <a:t>(2.0 * DCM[2][2] + 1.0 - TC) / 4.0)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QM[3] = </a:t>
            </a:r>
            <a:r>
              <a:rPr lang="en-US" sz="1600" dirty="0" err="1"/>
              <a:t>sqrt</a:t>
            </a:r>
            <a:r>
              <a:rPr lang="en-US" sz="1600" dirty="0"/>
              <a:t>(</a:t>
            </a:r>
            <a:r>
              <a:rPr lang="en-US" sz="1600" dirty="0" err="1"/>
              <a:t>fabs</a:t>
            </a:r>
            <a:r>
              <a:rPr lang="en-US" sz="1600" dirty="0"/>
              <a:t>(1.0 + TC) / 4.0)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X = QM[0]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ID0 = 0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 err="1"/>
              <a:t>i</a:t>
            </a:r>
            <a:r>
              <a:rPr lang="en-US" sz="1600" dirty="0"/>
              <a:t> = 1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while( </a:t>
            </a:r>
            <a:r>
              <a:rPr lang="en-US" sz="1600" dirty="0" err="1"/>
              <a:t>i</a:t>
            </a:r>
            <a:r>
              <a:rPr lang="en-US" sz="1600" dirty="0"/>
              <a:t> &lt;= 3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        </a:t>
            </a:r>
            <a:r>
              <a:rPr lang="en-US" sz="1600" dirty="0"/>
              <a:t>if( X &lt; QM[</a:t>
            </a:r>
            <a:r>
              <a:rPr lang="en-US" sz="1600" dirty="0" err="1"/>
              <a:t>i</a:t>
            </a:r>
            <a:r>
              <a:rPr lang="en-US" sz="1600" dirty="0" smtClean="0"/>
              <a:t>]) { </a:t>
            </a:r>
          </a:p>
          <a:p>
            <a:r>
              <a:rPr lang="en-US" sz="1600" dirty="0" smtClean="0"/>
              <a:t>               </a:t>
            </a:r>
            <a:r>
              <a:rPr lang="en-US" sz="1600" dirty="0"/>
              <a:t>X = QM[</a:t>
            </a:r>
            <a:r>
              <a:rPr lang="en-US" sz="1600" dirty="0" err="1"/>
              <a:t>i</a:t>
            </a:r>
            <a:r>
              <a:rPr lang="en-US" sz="1600" dirty="0"/>
              <a:t>] ;  </a:t>
            </a:r>
            <a:r>
              <a:rPr lang="en-US" sz="1600" dirty="0" smtClean="0"/>
              <a:t>ID0 </a:t>
            </a:r>
            <a:r>
              <a:rPr lang="en-US" sz="1600" dirty="0"/>
              <a:t>=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    }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 </a:t>
            </a:r>
            <a:r>
              <a:rPr lang="en-US" sz="1600" dirty="0" smtClean="0"/>
              <a:t>; }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719832"/>
            <a:ext cx="6094827" cy="5755422"/>
          </a:xfrm>
          <a:prstGeom prst="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flexval</a:t>
            </a:r>
            <a:r>
              <a:rPr lang="en-US" sz="1600" dirty="0"/>
              <a:t> euler0</a:t>
            </a:r>
            <a:r>
              <a:rPr lang="en-US" sz="1600" dirty="0" smtClean="0"/>
              <a:t>(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flexval</a:t>
            </a:r>
            <a:r>
              <a:rPr lang="en-US" sz="1600" dirty="0" smtClean="0"/>
              <a:t> DCM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/>
              <a:t>flexval</a:t>
            </a:r>
            <a:r>
              <a:rPr lang="en-US" sz="1600" dirty="0"/>
              <a:t> q; // array default to [0.0,0.0,0.0,0.0]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double TC = 0.0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 err="1"/>
              <a:t>flexval</a:t>
            </a:r>
            <a:r>
              <a:rPr lang="en-US" sz="1600" dirty="0"/>
              <a:t> QM; // array default to [0.0,0.0,0.0,0.0]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double X = 0.0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long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long </a:t>
            </a:r>
            <a:r>
              <a:rPr lang="en-US" sz="1600" dirty="0" err="1"/>
              <a:t>int</a:t>
            </a:r>
            <a:r>
              <a:rPr lang="en-US" sz="1600" dirty="0"/>
              <a:t> ID0 = 0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double </a:t>
            </a:r>
            <a:r>
              <a:rPr lang="en-US" sz="1600" dirty="0" err="1"/>
              <a:t>qn</a:t>
            </a:r>
            <a:r>
              <a:rPr lang="en-US" sz="1600" dirty="0"/>
              <a:t> = 0.0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TC = </a:t>
            </a:r>
            <a:r>
              <a:rPr lang="en-US" sz="1600" dirty="0" smtClean="0"/>
              <a:t>DCM[0</a:t>
            </a:r>
            <a:r>
              <a:rPr lang="en-US" sz="1600" dirty="0"/>
              <a:t>][0] + </a:t>
            </a:r>
            <a:r>
              <a:rPr lang="en-US" sz="1600" dirty="0" smtClean="0"/>
              <a:t>DCM[1</a:t>
            </a:r>
            <a:r>
              <a:rPr lang="en-US" sz="1600" dirty="0"/>
              <a:t>][1] + </a:t>
            </a:r>
            <a:r>
              <a:rPr lang="en-US" sz="1600" dirty="0" smtClean="0"/>
              <a:t>DCM[2</a:t>
            </a:r>
            <a:r>
              <a:rPr lang="en-US" sz="1600" dirty="0"/>
              <a:t>][2]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QM[0] = </a:t>
            </a:r>
            <a:r>
              <a:rPr lang="en-US" sz="1600" dirty="0" err="1"/>
              <a:t>sqrt</a:t>
            </a:r>
            <a:r>
              <a:rPr lang="en-US" sz="1600" dirty="0"/>
              <a:t>(</a:t>
            </a:r>
            <a:r>
              <a:rPr lang="en-US" sz="1600" dirty="0" err="1"/>
              <a:t>fabs</a:t>
            </a:r>
            <a:r>
              <a:rPr lang="en-US" sz="1600" dirty="0"/>
              <a:t>(2.0 * </a:t>
            </a:r>
            <a:r>
              <a:rPr lang="en-US" sz="1600" dirty="0" smtClean="0"/>
              <a:t>DCM[0</a:t>
            </a:r>
            <a:r>
              <a:rPr lang="en-US" sz="1600" dirty="0"/>
              <a:t>][0</a:t>
            </a:r>
            <a:r>
              <a:rPr lang="en-US" sz="1600" dirty="0" smtClean="0"/>
              <a:t>] </a:t>
            </a:r>
            <a:r>
              <a:rPr lang="en-US" sz="1600" dirty="0"/>
              <a:t>+ 1.0 - TC) / 4.0)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QM[1] = </a:t>
            </a:r>
            <a:r>
              <a:rPr lang="en-US" sz="1600" dirty="0" err="1"/>
              <a:t>sqrt</a:t>
            </a:r>
            <a:r>
              <a:rPr lang="en-US" sz="1600" dirty="0"/>
              <a:t>(</a:t>
            </a:r>
            <a:r>
              <a:rPr lang="en-US" sz="1600" dirty="0" err="1"/>
              <a:t>fabs</a:t>
            </a:r>
            <a:r>
              <a:rPr lang="en-US" sz="1600" dirty="0"/>
              <a:t>(2.0 * </a:t>
            </a:r>
            <a:r>
              <a:rPr lang="en-US" sz="1600" dirty="0" smtClean="0"/>
              <a:t>DCM[1</a:t>
            </a:r>
            <a:r>
              <a:rPr lang="en-US" sz="1600" dirty="0"/>
              <a:t>][1</a:t>
            </a:r>
            <a:r>
              <a:rPr lang="en-US" sz="1600" dirty="0" smtClean="0"/>
              <a:t>] </a:t>
            </a:r>
            <a:r>
              <a:rPr lang="en-US" sz="1600" dirty="0"/>
              <a:t>+ 1.0 - TC) / 4.0)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QM[2] = </a:t>
            </a:r>
            <a:r>
              <a:rPr lang="en-US" sz="1600" dirty="0" err="1"/>
              <a:t>sqrt</a:t>
            </a:r>
            <a:r>
              <a:rPr lang="en-US" sz="1600" dirty="0"/>
              <a:t>(</a:t>
            </a:r>
            <a:r>
              <a:rPr lang="en-US" sz="1600" dirty="0" err="1"/>
              <a:t>fabs</a:t>
            </a:r>
            <a:r>
              <a:rPr lang="en-US" sz="1600" dirty="0"/>
              <a:t>(2.0 * </a:t>
            </a:r>
            <a:r>
              <a:rPr lang="en-US" sz="1600" dirty="0" smtClean="0"/>
              <a:t>DCM[2</a:t>
            </a:r>
            <a:r>
              <a:rPr lang="en-US" sz="1600" dirty="0"/>
              <a:t>][2</a:t>
            </a:r>
            <a:r>
              <a:rPr lang="en-US" sz="1600" dirty="0" smtClean="0"/>
              <a:t>] </a:t>
            </a:r>
            <a:r>
              <a:rPr lang="en-US" sz="1600" dirty="0"/>
              <a:t>+ 1.0 - TC) / 4.0)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QM[3] = </a:t>
            </a:r>
            <a:r>
              <a:rPr lang="en-US" sz="1600" dirty="0" err="1"/>
              <a:t>sqrt</a:t>
            </a:r>
            <a:r>
              <a:rPr lang="en-US" sz="1600" dirty="0"/>
              <a:t>(</a:t>
            </a:r>
            <a:r>
              <a:rPr lang="en-US" sz="1600" dirty="0" err="1"/>
              <a:t>fabs</a:t>
            </a:r>
            <a:r>
              <a:rPr lang="en-US" sz="1600" dirty="0"/>
              <a:t>(1.0 + TC) / 4.0)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X = </a:t>
            </a:r>
            <a:r>
              <a:rPr lang="en-US" sz="1600" dirty="0" smtClean="0"/>
              <a:t>QM[0</a:t>
            </a:r>
            <a:r>
              <a:rPr lang="en-US" sz="1600" dirty="0"/>
              <a:t>]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ID0 = 0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 err="1"/>
              <a:t>i</a:t>
            </a:r>
            <a:r>
              <a:rPr lang="en-US" sz="1600" dirty="0"/>
              <a:t> = 1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while( </a:t>
            </a:r>
            <a:r>
              <a:rPr lang="en-US" sz="1600" dirty="0" err="1"/>
              <a:t>i</a:t>
            </a:r>
            <a:r>
              <a:rPr lang="en-US" sz="1600" dirty="0"/>
              <a:t> &lt;= 3) 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            </a:t>
            </a:r>
            <a:r>
              <a:rPr lang="en-US" sz="1600" dirty="0"/>
              <a:t>if( X &lt; (double)QM[</a:t>
            </a:r>
            <a:r>
              <a:rPr lang="en-US" sz="1600" dirty="0" err="1"/>
              <a:t>i</a:t>
            </a:r>
            <a:r>
              <a:rPr lang="en-US" sz="1600" dirty="0"/>
              <a:t>]) 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                </a:t>
            </a:r>
            <a:r>
              <a:rPr lang="en-US" sz="1600" dirty="0"/>
              <a:t>X = </a:t>
            </a:r>
            <a:r>
              <a:rPr lang="en-US" sz="1600" dirty="0" smtClean="0"/>
              <a:t>QM[</a:t>
            </a:r>
            <a:r>
              <a:rPr lang="en-US" sz="1600" dirty="0" err="1" smtClean="0"/>
              <a:t>i</a:t>
            </a:r>
            <a:r>
              <a:rPr lang="en-US" sz="1600" dirty="0"/>
              <a:t>] </a:t>
            </a:r>
            <a:r>
              <a:rPr lang="en-US" sz="1600" dirty="0" smtClean="0"/>
              <a:t>; ID0 </a:t>
            </a:r>
            <a:r>
              <a:rPr lang="en-US" sz="1600" dirty="0"/>
              <a:t>=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    }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 </a:t>
            </a:r>
            <a:r>
              <a:rPr lang="en-US" sz="1600" dirty="0" smtClean="0"/>
              <a:t>;  </a:t>
            </a: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87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RESULTS(5): Testing, Measuring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B27C-8CEE-1E47-BF56-BF97A891C7F8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A++: a collection of C++ idioms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914911"/>
            <a:ext cx="1732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AAF process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3600969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A++ </a:t>
            </a:r>
            <a:r>
              <a:rPr lang="en-US" sz="2400" b="1" dirty="0" smtClean="0"/>
              <a:t>process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29808" y="1490278"/>
            <a:ext cx="2667397" cy="1477328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AAF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Function definitions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Global invokes function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 20,000 calls to</a:t>
            </a:r>
          </a:p>
          <a:p>
            <a:pPr lvl="1"/>
            <a:r>
              <a:rPr lang="en-US" dirty="0" smtClean="0"/>
              <a:t>ComputeQI2R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570096" y="2770105"/>
            <a:ext cx="868071" cy="42637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78494" y="4098107"/>
            <a:ext cx="3834648" cy="1561126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Main.C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flexval.H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Simple driver reads the ASCII dump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Calls C++ version of ComputeQI2R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40032" y="1718644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OPENFILE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7600485" y="4919203"/>
            <a:ext cx="1287194" cy="42637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47434" y="451369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run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39238" y="2538944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4.87 sec.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73706" y="5433462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0.50 sec.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243" y="990687"/>
            <a:ext cx="19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Europa model</a:t>
            </a:r>
            <a:endParaRPr lang="en-US" sz="2400" b="1" dirty="0"/>
          </a:p>
        </p:txBody>
      </p:sp>
      <p:sp>
        <p:nvSpPr>
          <p:cNvPr id="3" name="Down Arrow 2"/>
          <p:cNvSpPr/>
          <p:nvPr/>
        </p:nvSpPr>
        <p:spPr>
          <a:xfrm>
            <a:off x="492369" y="1534318"/>
            <a:ext cx="345831" cy="140623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737998"/>
            <a:ext cx="1704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Capture via</a:t>
            </a:r>
          </a:p>
          <a:p>
            <a:r>
              <a:rPr lang="en-US" dirty="0" err="1" smtClean="0"/>
              <a:t>write_to</a:t>
            </a:r>
            <a:r>
              <a:rPr lang="en-US" dirty="0" err="1"/>
              <a:t>_</a:t>
            </a:r>
            <a:r>
              <a:rPr lang="en-US" dirty="0" err="1" smtClean="0"/>
              <a:t>stdout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7631" y="3195670"/>
            <a:ext cx="1964897" cy="923330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ASCII text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20,000 Calls to</a:t>
            </a:r>
          </a:p>
          <a:p>
            <a:pPr lvl="1"/>
            <a:r>
              <a:rPr lang="en-US" dirty="0" smtClean="0"/>
              <a:t>ComputeQI2R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42641" y="259489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2556552" y="4078721"/>
            <a:ext cx="933028" cy="42930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993330" y="2061163"/>
            <a:ext cx="2052195" cy="42637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369647" y="4488535"/>
            <a:ext cx="2209456" cy="1322873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Optional ASCII output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20,000 computation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369647" y="1795241"/>
            <a:ext cx="2209456" cy="1322873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Optional ASCII output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20,000 computation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5813" y="4386917"/>
            <a:ext cx="737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A++ Overview: “a collection of C++ idioms”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What’s an idiom?</a:t>
            </a:r>
          </a:p>
          <a:p>
            <a:r>
              <a:rPr lang="en-US" dirty="0" smtClean="0"/>
              <a:t>Google: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group of words established by usage as having a meaning not deducible from those of the individual words (e. g., rain cats and dogs, see the light).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characteristic mode of expression in music or art.</a:t>
            </a:r>
          </a:p>
          <a:p>
            <a:r>
              <a:rPr lang="en-US" dirty="0" smtClean="0"/>
              <a:t>Both definitions are appropriate:</a:t>
            </a:r>
          </a:p>
          <a:p>
            <a:pPr lvl="1"/>
            <a:r>
              <a:rPr lang="en-US" dirty="0" smtClean="0"/>
              <a:t>The collection of A++ idioms, together with foundation classes adapted from </a:t>
            </a:r>
            <a:r>
              <a:rPr lang="en-US" dirty="0" err="1" smtClean="0"/>
              <a:t>APGen</a:t>
            </a:r>
            <a:r>
              <a:rPr lang="en-US" dirty="0" smtClean="0"/>
              <a:t>, provide a powerful planning and simulation capability that is not obvious in the underlying C++.</a:t>
            </a:r>
          </a:p>
          <a:p>
            <a:pPr lvl="1"/>
            <a:r>
              <a:rPr lang="en-US" dirty="0" smtClean="0"/>
              <a:t>The idioms provide strong hints about how to implement specific behaviors, based on experience with </a:t>
            </a:r>
            <a:r>
              <a:rPr lang="en-US" dirty="0" err="1" smtClean="0"/>
              <a:t>APGen</a:t>
            </a:r>
            <a:r>
              <a:rPr lang="en-US" dirty="0" smtClean="0"/>
              <a:t> adaptation – which may not be music but definitely qualifies as art or craft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A820-7BD2-754C-8C21-699227737653}" type="datetime1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A++: a collection of C++ idioms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4870-E529-DC4F-9902-F38ADA84D4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1349</Words>
  <Application>Microsoft Macintosh PowerPoint</Application>
  <PresentationFormat>Widescreen</PresentationFormat>
  <Paragraphs>344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A++: a collection of C++ idioms for activity planning and sequencing</vt:lpstr>
      <vt:lpstr>Contents</vt:lpstr>
      <vt:lpstr>Executive Summary</vt:lpstr>
      <vt:lpstr>RESULTS (1): Adaptation – activity resource usage</vt:lpstr>
      <vt:lpstr>RESULTS (2): Adaptation – activity modeling</vt:lpstr>
      <vt:lpstr>RESULTS(3): Testing, Measuring Performance</vt:lpstr>
      <vt:lpstr>RESULTS(4): AAF vs. A++ function (from Europa)</vt:lpstr>
      <vt:lpstr>RESULTS(5): Testing, Measuring Performance</vt:lpstr>
      <vt:lpstr>A++ Overview: “a collection of C++ idioms”</vt:lpstr>
      <vt:lpstr>A++ Overview: Code composition</vt:lpstr>
      <vt:lpstr>A++ Overview: classes for  concrete resources</vt:lpstr>
      <vt:lpstr>A++ Overview: classes for abstract resources (1)</vt:lpstr>
      <vt:lpstr>A++ Overview: classes for abstract resources (2)</vt:lpstr>
      <vt:lpstr>A++ Overview: classes for abstract resources (3)</vt:lpstr>
      <vt:lpstr>A++ Overview: classes for activities (1)</vt:lpstr>
      <vt:lpstr>A++ Overview: classes for activities (2) - example</vt:lpstr>
      <vt:lpstr>A++ Overview: beyond the AAF language (1)</vt:lpstr>
      <vt:lpstr>A++ Overview: beyond the AAF language (2)</vt:lpstr>
      <vt:lpstr>Where to go from here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A++: a collection of C++ idioms for activity planning and sequencing</dc:title>
  <dc:creator>Microsoft Office User</dc:creator>
  <cp:lastModifiedBy>Microsoft Office User</cp:lastModifiedBy>
  <cp:revision>38</cp:revision>
  <dcterms:created xsi:type="dcterms:W3CDTF">2016-05-26T22:12:44Z</dcterms:created>
  <dcterms:modified xsi:type="dcterms:W3CDTF">2016-05-30T20:37:09Z</dcterms:modified>
</cp:coreProperties>
</file>