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1" r:id="rId2"/>
    <p:sldId id="274" r:id="rId3"/>
    <p:sldId id="275" r:id="rId4"/>
    <p:sldId id="271" r:id="rId5"/>
    <p:sldId id="277" r:id="rId6"/>
    <p:sldId id="278" r:id="rId7"/>
    <p:sldId id="279" r:id="rId8"/>
    <p:sldId id="270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DA5E-EA7D-43E0-8589-FB7B27EEF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F8B7F-14D4-4D49-AB46-30AAA3BAF1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508C97-7D20-4575-86B8-83E096B3D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DE033F-D21A-4CAB-9E9F-7B26475B1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AD6E1-4AD4-4B8D-8A74-585AB262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690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8687D-DA00-4A18-8D51-412DB02C5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724B4C-DC4B-4E2E-906E-FC5C15C94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B2868-187E-48FB-B9E0-E693C991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19A3A-58DD-4E4A-A79B-480EA135F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49FA-0303-4D60-8B8C-F583C36A1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6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BB001A-6B2D-4B80-B7D3-143BF93C66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F1CFC-7DA5-47B4-884D-4D1860CA5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57B2D7-F189-4132-972F-8E7A75EE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679C8-67FC-447D-986E-3136339C0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1511-7CFA-44FC-98FF-20DD1276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844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48BD1-507D-4033-938D-069FA3A36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0B95A-461A-4778-80D8-346AB34EB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2BDF8D-FBF8-40B4-9316-74EAA2051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1F22A-57AF-44F4-8ECB-A51132B0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75B62-5588-4354-9E20-8EAE5D26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28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8EE67-23CD-4B64-BCB8-FE12D223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9BED88-6A40-4F79-9DFA-6D527A7A9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79174C-9DF1-4E99-85D6-B3D9EA30E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4681C-4CF8-4C43-92D4-BFDA289DA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EB648-6406-4879-BD42-5A8BD2282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22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7F0BB-3AF6-4139-85CD-13573D034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42C56-E2DB-433B-83CB-DC8175825F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73B71-28CA-441E-8C9C-585CE77E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392ABE-E651-42BD-8772-3932CFC8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D031D-C2D1-4813-91A3-7DCAAFB9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30CD13-0AE5-493D-9036-D37462796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64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47BE-C37B-4671-867A-4835DD339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4E6C2-2CAB-4DBB-8BA1-42B34480A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32AF9-1CD9-4222-951B-D542FE7E1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2DAA1F-6D28-44A2-9EBC-1D790B379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E35DC7-E7FD-4EDA-989D-5AB443750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FD188D-46B2-4356-9FEB-1524F788F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7FBE04-722B-433B-A012-284FD058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DF598-F373-4FCD-ABD7-B594C61E9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71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F617B-3ADB-4403-B386-D977E3E2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B54419-8AED-41D0-91F6-7E5E4E6E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5540D3-AD02-4F5E-AD16-426827831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FDF25-0EE7-4E11-A787-2E133ADF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725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3B88-FA5E-45E6-8CD2-79C01F06F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9847BF-7818-4519-A839-C84DAF6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142290-D468-4BD2-B54F-6BF311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82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232A0-D2CB-42BA-AA9B-82FF49794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D2403-B34A-48E0-B5BC-23ACC5D91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23EFC-9744-4C24-8753-645837BE2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7146E-CA3C-47F6-BF52-F7325A05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00AEBC-44BE-4ECF-9792-0759593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C2E0F-A3F2-4F95-8FB7-FF1AF96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615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A12E-A656-4092-8641-6D264341D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6787D-AF05-4E57-AF08-F44D59872C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50350E-666F-4784-BC3B-A5E80D032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6A031-4ADC-4512-8E03-55A51BE3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20E8-442E-4F05-9532-59B6F125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C900C-CD24-407E-86AC-4186F37F0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758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FC7653-91DE-4129-B5AA-7E74ED6A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1485-FD3E-44B1-BFD5-7A1EB56F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2DFE0F-D4FD-44B9-9FF8-39EC44CACF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88FBB-EC71-4EEF-838D-624D5C479C71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76F05C-EFBC-49CA-919A-8B218FE2E5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294F5A-5CBB-45DE-B6EB-01AAF42787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8371CB-C072-4ED8-BC82-E2147CA35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8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8"/>
            <a:ext cx="10515600" cy="1325563"/>
          </a:xfrm>
        </p:spPr>
        <p:txBody>
          <a:bodyPr/>
          <a:lstStyle/>
          <a:p>
            <a:r>
              <a:rPr lang="en-US" dirty="0"/>
              <a:t>Widow rockfish MDT discard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19D3E4-41B0-42F4-BC78-D65CAD153F9C}"/>
              </a:ext>
            </a:extLst>
          </p:cNvPr>
          <p:cNvGrpSpPr/>
          <p:nvPr/>
        </p:nvGrpSpPr>
        <p:grpSpPr>
          <a:xfrm>
            <a:off x="693625" y="4695270"/>
            <a:ext cx="9595578" cy="1992016"/>
            <a:chOff x="312650" y="3957983"/>
            <a:chExt cx="11188090" cy="269023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FB8F56-E33A-453C-BE82-F260E6D646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949" b="35201"/>
            <a:stretch/>
          </p:blipFill>
          <p:spPr>
            <a:xfrm>
              <a:off x="312650" y="3957983"/>
              <a:ext cx="10809481" cy="225287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4E6CCB8-53F3-435A-98E2-150787C952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94622"/>
            <a:stretch/>
          </p:blipFill>
          <p:spPr>
            <a:xfrm>
              <a:off x="691259" y="6279367"/>
              <a:ext cx="10809481" cy="368852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A65E144-BFCA-4892-AE3A-157A7ABA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19" y="1345944"/>
            <a:ext cx="6220502" cy="2787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5D5162-C423-4DEC-A5AB-B2D6CCC99441}"/>
              </a:ext>
            </a:extLst>
          </p:cNvPr>
          <p:cNvSpPr txBox="1"/>
          <p:nvPr/>
        </p:nvSpPr>
        <p:spPr>
          <a:xfrm>
            <a:off x="6859211" y="1253112"/>
            <a:ext cx="435935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To fit discard amount (or fraction) the model uses the retention asymptote (retention parameter 3 in the selectivity section of the control file)</a:t>
            </a:r>
          </a:p>
        </p:txBody>
      </p:sp>
    </p:spTree>
    <p:extLst>
      <p:ext uri="{BB962C8B-B14F-4D97-AF65-F5344CB8AC3E}">
        <p14:creationId xmlns:p14="http://schemas.microsoft.com/office/powerpoint/2010/main" val="273176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415A9BD-E896-486E-A18B-CFFCDF85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12" b="12649"/>
          <a:stretch/>
        </p:blipFill>
        <p:spPr>
          <a:xfrm>
            <a:off x="747871" y="1908886"/>
            <a:ext cx="10696257" cy="47878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9"/>
            <a:ext cx="10515600" cy="690992"/>
          </a:xfrm>
        </p:spPr>
        <p:txBody>
          <a:bodyPr>
            <a:normAutofit fontScale="90000"/>
          </a:bodyPr>
          <a:lstStyle/>
          <a:p>
            <a:r>
              <a:rPr lang="en-US" dirty="0"/>
              <a:t>2019 model time varying retention asymptote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EB08-E94C-4C8F-BC45-17261902D077}"/>
              </a:ext>
            </a:extLst>
          </p:cNvPr>
          <p:cNvSpPr/>
          <p:nvPr/>
        </p:nvSpPr>
        <p:spPr>
          <a:xfrm>
            <a:off x="8446052" y="2042605"/>
            <a:ext cx="2412563" cy="4116311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E3528-10CC-4C28-A931-947AEC58A264}"/>
              </a:ext>
            </a:extLst>
          </p:cNvPr>
          <p:cNvSpPr txBox="1"/>
          <p:nvPr/>
        </p:nvSpPr>
        <p:spPr>
          <a:xfrm>
            <a:off x="8343932" y="2126275"/>
            <a:ext cx="24525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Base parameter </a:t>
            </a:r>
          </a:p>
          <a:p>
            <a:pPr algn="ctr"/>
            <a:r>
              <a:rPr lang="en-US" b="1" dirty="0"/>
              <a:t>2011 forward</a:t>
            </a:r>
            <a:r>
              <a:rPr lang="en-US" dirty="0"/>
              <a:t>:</a:t>
            </a:r>
          </a:p>
          <a:p>
            <a:pPr algn="ctr"/>
            <a:r>
              <a:rPr lang="en-US" dirty="0"/>
              <a:t>Retention asymptote fixed at a low value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2E15-4487-417E-851B-3A386C0845A3}"/>
              </a:ext>
            </a:extLst>
          </p:cNvPr>
          <p:cNvSpPr/>
          <p:nvPr/>
        </p:nvSpPr>
        <p:spPr>
          <a:xfrm>
            <a:off x="1859722" y="2061039"/>
            <a:ext cx="641188" cy="410563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4FE898B-4CC9-4C5A-9191-F8EEB43B2347}"/>
              </a:ext>
            </a:extLst>
          </p:cNvPr>
          <p:cNvGrpSpPr/>
          <p:nvPr/>
        </p:nvGrpSpPr>
        <p:grpSpPr>
          <a:xfrm>
            <a:off x="2500909" y="2061039"/>
            <a:ext cx="3935227" cy="4105638"/>
            <a:chOff x="2500910" y="2061039"/>
            <a:chExt cx="3740864" cy="410563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E160B2-DAEB-4C3B-92A1-C54F8E779FCA}"/>
                </a:ext>
              </a:extLst>
            </p:cNvPr>
            <p:cNvSpPr/>
            <p:nvPr/>
          </p:nvSpPr>
          <p:spPr>
            <a:xfrm>
              <a:off x="2500910" y="2061039"/>
              <a:ext cx="3740864" cy="4105638"/>
            </a:xfrm>
            <a:prstGeom prst="rect">
              <a:avLst/>
            </a:prstGeom>
            <a:solidFill>
              <a:schemeClr val="accent2"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DCDE02B-47BE-48F9-AF41-6BF7E70109A3}"/>
                </a:ext>
              </a:extLst>
            </p:cNvPr>
            <p:cNvSpPr txBox="1"/>
            <p:nvPr/>
          </p:nvSpPr>
          <p:spPr>
            <a:xfrm>
              <a:off x="3281244" y="2129493"/>
              <a:ext cx="276517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1983-2001</a:t>
              </a:r>
              <a:r>
                <a:rPr lang="en-US" dirty="0"/>
                <a:t>: </a:t>
              </a:r>
            </a:p>
            <a:p>
              <a:pPr algn="ctr"/>
              <a:r>
                <a:rPr lang="en-US" dirty="0"/>
                <a:t>Retention asymptote estimated 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DB3ABDE-16B0-4E7C-9CC5-DA024256743D}"/>
              </a:ext>
            </a:extLst>
          </p:cNvPr>
          <p:cNvGrpSpPr/>
          <p:nvPr/>
        </p:nvGrpSpPr>
        <p:grpSpPr>
          <a:xfrm>
            <a:off x="6021196" y="2047942"/>
            <a:ext cx="2559910" cy="4105638"/>
            <a:chOff x="6021196" y="2047942"/>
            <a:chExt cx="2559910" cy="41056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5BF90FD-A5DF-466D-A0EF-18352578F95E}"/>
                </a:ext>
              </a:extLst>
            </p:cNvPr>
            <p:cNvSpPr/>
            <p:nvPr/>
          </p:nvSpPr>
          <p:spPr>
            <a:xfrm>
              <a:off x="6436138" y="2047942"/>
              <a:ext cx="2009913" cy="4105638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4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3D7544-328B-40C3-95DF-F1487B18DFB2}"/>
                </a:ext>
              </a:extLst>
            </p:cNvPr>
            <p:cNvSpPr txBox="1"/>
            <p:nvPr/>
          </p:nvSpPr>
          <p:spPr>
            <a:xfrm>
              <a:off x="6021196" y="2135426"/>
              <a:ext cx="2559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2002-2010</a:t>
              </a:r>
              <a:r>
                <a:rPr lang="en-US" dirty="0"/>
                <a:t>: estimated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0957DB0-B499-48F7-B044-1BB304D6AA17}"/>
              </a:ext>
            </a:extLst>
          </p:cNvPr>
          <p:cNvGrpSpPr/>
          <p:nvPr/>
        </p:nvGrpSpPr>
        <p:grpSpPr>
          <a:xfrm>
            <a:off x="643275" y="930098"/>
            <a:ext cx="2634430" cy="1565728"/>
            <a:chOff x="643275" y="930098"/>
            <a:chExt cx="2634430" cy="15657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11E7C76-BC18-4319-8947-3E2C584D2EDC}"/>
                </a:ext>
              </a:extLst>
            </p:cNvPr>
            <p:cNvSpPr txBox="1"/>
            <p:nvPr/>
          </p:nvSpPr>
          <p:spPr>
            <a:xfrm>
              <a:off x="643275" y="1128737"/>
              <a:ext cx="263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1916-1982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fixed at base value </a:t>
              </a:r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FE4359D-DF22-414C-8AD5-E14DDD592B23}"/>
                </a:ext>
              </a:extLst>
            </p:cNvPr>
            <p:cNvSpPr/>
            <p:nvPr/>
          </p:nvSpPr>
          <p:spPr>
            <a:xfrm>
              <a:off x="747871" y="930098"/>
              <a:ext cx="2388920" cy="9787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940D73-9F83-40D5-86AD-B737BBEACB6B}"/>
                </a:ext>
              </a:extLst>
            </p:cNvPr>
            <p:cNvCxnSpPr>
              <a:stCxn id="3" idx="4"/>
            </p:cNvCxnSpPr>
            <p:nvPr/>
          </p:nvCxnSpPr>
          <p:spPr>
            <a:xfrm>
              <a:off x="1942331" y="1908886"/>
              <a:ext cx="208939" cy="586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789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8C5084-8B6F-48DC-B3C4-0A4232838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8" b="12680"/>
          <a:stretch/>
        </p:blipFill>
        <p:spPr>
          <a:xfrm>
            <a:off x="437102" y="1837634"/>
            <a:ext cx="11343405" cy="510650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9"/>
            <a:ext cx="10515600" cy="690992"/>
          </a:xfrm>
        </p:spPr>
        <p:txBody>
          <a:bodyPr>
            <a:normAutofit fontScale="90000"/>
          </a:bodyPr>
          <a:lstStyle/>
          <a:p>
            <a:r>
              <a:rPr lang="en-US" dirty="0"/>
              <a:t>2019 model time varying retention asymptote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EB08-E94C-4C8F-BC45-17261902D077}"/>
              </a:ext>
            </a:extLst>
          </p:cNvPr>
          <p:cNvSpPr/>
          <p:nvPr/>
        </p:nvSpPr>
        <p:spPr>
          <a:xfrm>
            <a:off x="9815442" y="2037269"/>
            <a:ext cx="1378227" cy="4319357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E3528-10CC-4C28-A931-947AEC58A264}"/>
              </a:ext>
            </a:extLst>
          </p:cNvPr>
          <p:cNvSpPr txBox="1"/>
          <p:nvPr/>
        </p:nvSpPr>
        <p:spPr>
          <a:xfrm>
            <a:off x="9830901" y="2187460"/>
            <a:ext cx="1276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Base parameter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2E15-4487-417E-851B-3A386C0845A3}"/>
              </a:ext>
            </a:extLst>
          </p:cNvPr>
          <p:cNvSpPr/>
          <p:nvPr/>
        </p:nvSpPr>
        <p:spPr>
          <a:xfrm>
            <a:off x="2288208" y="2037268"/>
            <a:ext cx="5205899" cy="4319357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1E7C76-BC18-4319-8947-3E2C584D2EDC}"/>
              </a:ext>
            </a:extLst>
          </p:cNvPr>
          <p:cNvSpPr txBox="1"/>
          <p:nvPr/>
        </p:nvSpPr>
        <p:spPr>
          <a:xfrm>
            <a:off x="4194487" y="2325959"/>
            <a:ext cx="2634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Block 1916-1982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160B2-DAEB-4C3B-92A1-C54F8E779FCA}"/>
              </a:ext>
            </a:extLst>
          </p:cNvPr>
          <p:cNvSpPr/>
          <p:nvPr/>
        </p:nvSpPr>
        <p:spPr>
          <a:xfrm>
            <a:off x="7476767" y="2037268"/>
            <a:ext cx="1519796" cy="4319357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DE02B-47BE-48F9-AF41-6BF7E70109A3}"/>
              </a:ext>
            </a:extLst>
          </p:cNvPr>
          <p:cNvSpPr txBox="1"/>
          <p:nvPr/>
        </p:nvSpPr>
        <p:spPr>
          <a:xfrm>
            <a:off x="7699517" y="2223773"/>
            <a:ext cx="90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Block 1983-2001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F90FD-A5DF-466D-A0EF-18352578F95E}"/>
              </a:ext>
            </a:extLst>
          </p:cNvPr>
          <p:cNvSpPr/>
          <p:nvPr/>
        </p:nvSpPr>
        <p:spPr>
          <a:xfrm>
            <a:off x="8996563" y="2037268"/>
            <a:ext cx="818879" cy="4319357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7544-328B-40C3-95DF-F1487B18DFB2}"/>
              </a:ext>
            </a:extLst>
          </p:cNvPr>
          <p:cNvSpPr txBox="1"/>
          <p:nvPr/>
        </p:nvSpPr>
        <p:spPr>
          <a:xfrm>
            <a:off x="8872334" y="2223773"/>
            <a:ext cx="907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Block 2002-2010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381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8"/>
            <a:ext cx="10515600" cy="1325563"/>
          </a:xfrm>
        </p:spPr>
        <p:txBody>
          <a:bodyPr/>
          <a:lstStyle/>
          <a:p>
            <a:r>
              <a:rPr lang="en-US" dirty="0"/>
              <a:t>2025 model time varying retention asymptote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862037-8561-4C9A-86D3-0A95AAAF3F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82" r="4469"/>
          <a:stretch/>
        </p:blipFill>
        <p:spPr>
          <a:xfrm>
            <a:off x="6259444" y="2096850"/>
            <a:ext cx="5813288" cy="3194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363709-35BC-4B57-AB67-7A80678460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4589"/>
          <a:stretch/>
        </p:blipFill>
        <p:spPr>
          <a:xfrm>
            <a:off x="180895" y="2096850"/>
            <a:ext cx="6078549" cy="319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463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EC890-13BC-4662-89C1-F163455A441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8760"/>
          <a:stretch/>
        </p:blipFill>
        <p:spPr>
          <a:xfrm>
            <a:off x="453326" y="1919177"/>
            <a:ext cx="10664478" cy="47687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9"/>
            <a:ext cx="10515600" cy="690992"/>
          </a:xfrm>
        </p:spPr>
        <p:txBody>
          <a:bodyPr>
            <a:normAutofit fontScale="90000"/>
          </a:bodyPr>
          <a:lstStyle/>
          <a:p>
            <a:r>
              <a:rPr lang="en-US" dirty="0"/>
              <a:t>2025 model time varying retention asymptote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EB08-E94C-4C8F-BC45-17261902D077}"/>
              </a:ext>
            </a:extLst>
          </p:cNvPr>
          <p:cNvSpPr/>
          <p:nvPr/>
        </p:nvSpPr>
        <p:spPr>
          <a:xfrm>
            <a:off x="7674340" y="2072048"/>
            <a:ext cx="3184274" cy="4094630"/>
          </a:xfrm>
          <a:prstGeom prst="rect">
            <a:avLst/>
          </a:prstGeom>
          <a:solidFill>
            <a:schemeClr val="bg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E3528-10CC-4C28-A931-947AEC58A264}"/>
              </a:ext>
            </a:extLst>
          </p:cNvPr>
          <p:cNvSpPr txBox="1"/>
          <p:nvPr/>
        </p:nvSpPr>
        <p:spPr>
          <a:xfrm>
            <a:off x="7391039" y="2081467"/>
            <a:ext cx="4231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Base parameter </a:t>
            </a:r>
          </a:p>
          <a:p>
            <a:pPr algn="ctr"/>
            <a:r>
              <a:rPr lang="en-US" b="1" dirty="0"/>
              <a:t>2011 forward (</a:t>
            </a:r>
            <a:r>
              <a:rPr lang="en-US" dirty="0"/>
              <a:t>fixed</a:t>
            </a:r>
            <a:r>
              <a:rPr lang="en-US" b="1" dirty="0"/>
              <a:t>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2E15-4487-417E-851B-3A386C0845A3}"/>
              </a:ext>
            </a:extLst>
          </p:cNvPr>
          <p:cNvSpPr/>
          <p:nvPr/>
        </p:nvSpPr>
        <p:spPr>
          <a:xfrm>
            <a:off x="1859722" y="2061039"/>
            <a:ext cx="641188" cy="410563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160B2-DAEB-4C3B-92A1-C54F8E779FCA}"/>
              </a:ext>
            </a:extLst>
          </p:cNvPr>
          <p:cNvSpPr/>
          <p:nvPr/>
        </p:nvSpPr>
        <p:spPr>
          <a:xfrm>
            <a:off x="2500910" y="2061039"/>
            <a:ext cx="3369803" cy="4105638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DE02B-47BE-48F9-AF41-6BF7E70109A3}"/>
              </a:ext>
            </a:extLst>
          </p:cNvPr>
          <p:cNvSpPr txBox="1"/>
          <p:nvPr/>
        </p:nvSpPr>
        <p:spPr>
          <a:xfrm>
            <a:off x="3020389" y="2107525"/>
            <a:ext cx="2765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Block 1983-2001</a:t>
            </a:r>
            <a:r>
              <a:rPr lang="en-US" dirty="0"/>
              <a:t>: estimated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F90FD-A5DF-466D-A0EF-18352578F95E}"/>
              </a:ext>
            </a:extLst>
          </p:cNvPr>
          <p:cNvSpPr/>
          <p:nvPr/>
        </p:nvSpPr>
        <p:spPr>
          <a:xfrm>
            <a:off x="5870713" y="2061039"/>
            <a:ext cx="1803627" cy="410563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7544-328B-40C3-95DF-F1487B18DFB2}"/>
              </a:ext>
            </a:extLst>
          </p:cNvPr>
          <p:cNvSpPr txBox="1"/>
          <p:nvPr/>
        </p:nvSpPr>
        <p:spPr>
          <a:xfrm>
            <a:off x="5508199" y="2075973"/>
            <a:ext cx="255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Block 2002-2010</a:t>
            </a:r>
            <a:r>
              <a:rPr lang="en-US" dirty="0"/>
              <a:t>: estimated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8A6651-6010-4309-A2CB-7D357D99520F}"/>
              </a:ext>
            </a:extLst>
          </p:cNvPr>
          <p:cNvGrpSpPr/>
          <p:nvPr/>
        </p:nvGrpSpPr>
        <p:grpSpPr>
          <a:xfrm>
            <a:off x="643275" y="930098"/>
            <a:ext cx="2634430" cy="1565728"/>
            <a:chOff x="643275" y="930098"/>
            <a:chExt cx="2634430" cy="1565728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D1546C7-CA56-4D6C-8D30-3B24C3FF246A}"/>
                </a:ext>
              </a:extLst>
            </p:cNvPr>
            <p:cNvSpPr txBox="1"/>
            <p:nvPr/>
          </p:nvSpPr>
          <p:spPr>
            <a:xfrm>
              <a:off x="643275" y="1128737"/>
              <a:ext cx="263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1916-1982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fixed at base value 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14C2699-E855-43CD-8AD4-5CFF0BDD36E9}"/>
                </a:ext>
              </a:extLst>
            </p:cNvPr>
            <p:cNvSpPr/>
            <p:nvPr/>
          </p:nvSpPr>
          <p:spPr>
            <a:xfrm>
              <a:off x="747871" y="930098"/>
              <a:ext cx="2388920" cy="9787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28E520A-809B-46BE-8D63-80E1ACC64CBF}"/>
                </a:ext>
              </a:extLst>
            </p:cNvPr>
            <p:cNvCxnSpPr>
              <a:stCxn id="17" idx="4"/>
            </p:cNvCxnSpPr>
            <p:nvPr/>
          </p:nvCxnSpPr>
          <p:spPr>
            <a:xfrm>
              <a:off x="1942331" y="1908886"/>
              <a:ext cx="208939" cy="586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3742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3DA16CC-AF85-454E-A66A-72B7A8E248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392"/>
          <a:stretch/>
        </p:blipFill>
        <p:spPr>
          <a:xfrm>
            <a:off x="768113" y="1914408"/>
            <a:ext cx="10213522" cy="47514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9"/>
            <a:ext cx="10515600" cy="690992"/>
          </a:xfrm>
        </p:spPr>
        <p:txBody>
          <a:bodyPr>
            <a:normAutofit fontScale="90000"/>
          </a:bodyPr>
          <a:lstStyle/>
          <a:p>
            <a:r>
              <a:rPr lang="en-US" dirty="0"/>
              <a:t>2025 model time varying retention asymptote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EB08-E94C-4C8F-BC45-17261902D077}"/>
              </a:ext>
            </a:extLst>
          </p:cNvPr>
          <p:cNvSpPr/>
          <p:nvPr/>
        </p:nvSpPr>
        <p:spPr>
          <a:xfrm>
            <a:off x="7530580" y="2072048"/>
            <a:ext cx="1229107" cy="409463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E3528-10CC-4C28-A931-947AEC58A264}"/>
              </a:ext>
            </a:extLst>
          </p:cNvPr>
          <p:cNvSpPr txBox="1"/>
          <p:nvPr/>
        </p:nvSpPr>
        <p:spPr>
          <a:xfrm>
            <a:off x="8570922" y="2072047"/>
            <a:ext cx="241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Base parameter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2017 forward’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estimated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2E15-4487-417E-851B-3A386C0845A3}"/>
              </a:ext>
            </a:extLst>
          </p:cNvPr>
          <p:cNvSpPr/>
          <p:nvPr/>
        </p:nvSpPr>
        <p:spPr>
          <a:xfrm>
            <a:off x="1859722" y="2061039"/>
            <a:ext cx="641188" cy="410563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160B2-DAEB-4C3B-92A1-C54F8E779FCA}"/>
              </a:ext>
            </a:extLst>
          </p:cNvPr>
          <p:cNvSpPr/>
          <p:nvPr/>
        </p:nvSpPr>
        <p:spPr>
          <a:xfrm>
            <a:off x="2500910" y="2061039"/>
            <a:ext cx="3184273" cy="4105638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DE02B-47BE-48F9-AF41-6BF7E70109A3}"/>
              </a:ext>
            </a:extLst>
          </p:cNvPr>
          <p:cNvSpPr txBox="1"/>
          <p:nvPr/>
        </p:nvSpPr>
        <p:spPr>
          <a:xfrm>
            <a:off x="3292008" y="2144262"/>
            <a:ext cx="156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 1983-2001</a:t>
            </a:r>
            <a:r>
              <a:rPr lang="en-US" sz="1400" dirty="0"/>
              <a:t>: estimated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F90FD-A5DF-466D-A0EF-18352578F95E}"/>
              </a:ext>
            </a:extLst>
          </p:cNvPr>
          <p:cNvSpPr/>
          <p:nvPr/>
        </p:nvSpPr>
        <p:spPr>
          <a:xfrm>
            <a:off x="5701779" y="2061039"/>
            <a:ext cx="1828801" cy="410563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7544-328B-40C3-95DF-F1487B18DFB2}"/>
              </a:ext>
            </a:extLst>
          </p:cNvPr>
          <p:cNvSpPr txBox="1"/>
          <p:nvPr/>
        </p:nvSpPr>
        <p:spPr>
          <a:xfrm>
            <a:off x="5525045" y="2069566"/>
            <a:ext cx="193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 2002-2010</a:t>
            </a:r>
            <a:r>
              <a:rPr lang="en-US" sz="1400" dirty="0"/>
              <a:t>: estimated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24C7-A268-446D-99C1-573C01E564A0}"/>
              </a:ext>
            </a:extLst>
          </p:cNvPr>
          <p:cNvSpPr txBox="1"/>
          <p:nvPr/>
        </p:nvSpPr>
        <p:spPr>
          <a:xfrm>
            <a:off x="7247124" y="1245940"/>
            <a:ext cx="186153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Block 2011-2016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fixed (just like in was in 2019 base parameter)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C8ED63D-A479-4342-92BD-71360E818594}"/>
              </a:ext>
            </a:extLst>
          </p:cNvPr>
          <p:cNvGrpSpPr/>
          <p:nvPr/>
        </p:nvGrpSpPr>
        <p:grpSpPr>
          <a:xfrm>
            <a:off x="643275" y="930098"/>
            <a:ext cx="2634430" cy="1565728"/>
            <a:chOff x="643275" y="930098"/>
            <a:chExt cx="2634430" cy="15657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3BDD5B7-3358-4BB2-A2A6-4F69C219B4E2}"/>
                </a:ext>
              </a:extLst>
            </p:cNvPr>
            <p:cNvSpPr txBox="1"/>
            <p:nvPr/>
          </p:nvSpPr>
          <p:spPr>
            <a:xfrm>
              <a:off x="643275" y="1128737"/>
              <a:ext cx="263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1916-1982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fixed at base value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A0CB61D-2BC8-4217-BC9F-B2F8FCAE8D71}"/>
                </a:ext>
              </a:extLst>
            </p:cNvPr>
            <p:cNvSpPr/>
            <p:nvPr/>
          </p:nvSpPr>
          <p:spPr>
            <a:xfrm>
              <a:off x="747871" y="930098"/>
              <a:ext cx="2388920" cy="9787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BF45AB8-59E9-4E12-957A-31BB43A2772C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1942331" y="1908886"/>
              <a:ext cx="208939" cy="586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42535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316BB1-1ACD-4E77-B8AA-66A0EB96D5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59" b="12270"/>
          <a:stretch/>
        </p:blipFill>
        <p:spPr>
          <a:xfrm>
            <a:off x="758894" y="1988924"/>
            <a:ext cx="10674212" cy="47472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9"/>
            <a:ext cx="10515600" cy="690992"/>
          </a:xfrm>
        </p:spPr>
        <p:txBody>
          <a:bodyPr>
            <a:normAutofit fontScale="90000"/>
          </a:bodyPr>
          <a:lstStyle/>
          <a:p>
            <a:r>
              <a:rPr lang="en-US" dirty="0"/>
              <a:t>2025 model time varying retention asymptote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7EB08-E94C-4C8F-BC45-17261902D077}"/>
              </a:ext>
            </a:extLst>
          </p:cNvPr>
          <p:cNvSpPr/>
          <p:nvPr/>
        </p:nvSpPr>
        <p:spPr>
          <a:xfrm>
            <a:off x="7530580" y="2072048"/>
            <a:ext cx="1206701" cy="4094630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2E3528-10CC-4C28-A931-947AEC58A264}"/>
              </a:ext>
            </a:extLst>
          </p:cNvPr>
          <p:cNvSpPr txBox="1"/>
          <p:nvPr/>
        </p:nvSpPr>
        <p:spPr>
          <a:xfrm>
            <a:off x="8570922" y="2072047"/>
            <a:ext cx="24107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Base parameter 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2017 forward</a:t>
            </a:r>
          </a:p>
          <a:p>
            <a:pPr algn="ctr"/>
            <a:r>
              <a:rPr lang="en-US" sz="1400" b="1" dirty="0">
                <a:solidFill>
                  <a:srgbClr val="FF0000"/>
                </a:solidFill>
              </a:rPr>
              <a:t>estimated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02E15-4487-417E-851B-3A386C0845A3}"/>
              </a:ext>
            </a:extLst>
          </p:cNvPr>
          <p:cNvSpPr/>
          <p:nvPr/>
        </p:nvSpPr>
        <p:spPr>
          <a:xfrm>
            <a:off x="1859722" y="2061039"/>
            <a:ext cx="641188" cy="4105638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E160B2-DAEB-4C3B-92A1-C54F8E779FCA}"/>
              </a:ext>
            </a:extLst>
          </p:cNvPr>
          <p:cNvSpPr/>
          <p:nvPr/>
        </p:nvSpPr>
        <p:spPr>
          <a:xfrm>
            <a:off x="2500910" y="2061039"/>
            <a:ext cx="3184273" cy="4105638"/>
          </a:xfrm>
          <a:prstGeom prst="rect">
            <a:avLst/>
          </a:prstGeom>
          <a:solidFill>
            <a:schemeClr val="accent2"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CDE02B-47BE-48F9-AF41-6BF7E70109A3}"/>
              </a:ext>
            </a:extLst>
          </p:cNvPr>
          <p:cNvSpPr txBox="1"/>
          <p:nvPr/>
        </p:nvSpPr>
        <p:spPr>
          <a:xfrm>
            <a:off x="3292008" y="2144262"/>
            <a:ext cx="1567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 1983-2001</a:t>
            </a:r>
            <a:r>
              <a:rPr lang="en-US" sz="1400" dirty="0"/>
              <a:t>: estimated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BF90FD-A5DF-466D-A0EF-18352578F95E}"/>
              </a:ext>
            </a:extLst>
          </p:cNvPr>
          <p:cNvSpPr/>
          <p:nvPr/>
        </p:nvSpPr>
        <p:spPr>
          <a:xfrm>
            <a:off x="5701779" y="2061039"/>
            <a:ext cx="1828801" cy="4105638"/>
          </a:xfrm>
          <a:prstGeom prst="rect">
            <a:avLst/>
          </a:prstGeom>
          <a:solidFill>
            <a:schemeClr val="accent4">
              <a:lumMod val="60000"/>
              <a:lumOff val="40000"/>
              <a:alpha val="4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3D7544-328B-40C3-95DF-F1487B18DFB2}"/>
              </a:ext>
            </a:extLst>
          </p:cNvPr>
          <p:cNvSpPr txBox="1"/>
          <p:nvPr/>
        </p:nvSpPr>
        <p:spPr>
          <a:xfrm>
            <a:off x="5525045" y="2069566"/>
            <a:ext cx="19303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Block 2002-2010</a:t>
            </a:r>
            <a:r>
              <a:rPr lang="en-US" sz="1400" dirty="0"/>
              <a:t>: estimated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A424C7-A268-446D-99C1-573C01E564A0}"/>
              </a:ext>
            </a:extLst>
          </p:cNvPr>
          <p:cNvSpPr txBox="1"/>
          <p:nvPr/>
        </p:nvSpPr>
        <p:spPr>
          <a:xfrm>
            <a:off x="6906985" y="1402237"/>
            <a:ext cx="2559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Block 2011-2016</a:t>
            </a:r>
            <a:r>
              <a:rPr lang="en-US" sz="1400" dirty="0">
                <a:solidFill>
                  <a:srgbClr val="FF0000"/>
                </a:solidFill>
              </a:rPr>
              <a:t>: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fixed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1ABFE3-7BD8-4048-9106-64F93AD9875C}"/>
              </a:ext>
            </a:extLst>
          </p:cNvPr>
          <p:cNvGrpSpPr/>
          <p:nvPr/>
        </p:nvGrpSpPr>
        <p:grpSpPr>
          <a:xfrm>
            <a:off x="643275" y="930098"/>
            <a:ext cx="2634430" cy="1565728"/>
            <a:chOff x="643275" y="930098"/>
            <a:chExt cx="2634430" cy="156572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5244B2-C5D2-4972-AF90-F51114633606}"/>
                </a:ext>
              </a:extLst>
            </p:cNvPr>
            <p:cNvSpPr txBox="1"/>
            <p:nvPr/>
          </p:nvSpPr>
          <p:spPr>
            <a:xfrm>
              <a:off x="643275" y="1128737"/>
              <a:ext cx="263443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Block 1916-1982</a:t>
              </a:r>
              <a:r>
                <a:rPr lang="en-US" dirty="0"/>
                <a:t>:</a:t>
              </a:r>
            </a:p>
            <a:p>
              <a:pPr algn="ctr"/>
              <a:r>
                <a:rPr lang="en-US" dirty="0"/>
                <a:t>fixed at base value 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2D5E56-2968-4B20-B28D-7AC324A9152F}"/>
                </a:ext>
              </a:extLst>
            </p:cNvPr>
            <p:cNvSpPr/>
            <p:nvPr/>
          </p:nvSpPr>
          <p:spPr>
            <a:xfrm>
              <a:off x="747871" y="930098"/>
              <a:ext cx="2388920" cy="978788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C99648D-DABB-4D40-AF6D-F0C3DF43D0C8}"/>
                </a:ext>
              </a:extLst>
            </p:cNvPr>
            <p:cNvCxnSpPr>
              <a:stCxn id="18" idx="4"/>
            </p:cNvCxnSpPr>
            <p:nvPr/>
          </p:nvCxnSpPr>
          <p:spPr>
            <a:xfrm>
              <a:off x="1942331" y="1908886"/>
              <a:ext cx="208939" cy="5869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2793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87A00-981C-46DB-8304-7CF1D056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926" y="121808"/>
            <a:ext cx="10515600" cy="1325563"/>
          </a:xfrm>
        </p:spPr>
        <p:txBody>
          <a:bodyPr/>
          <a:lstStyle/>
          <a:p>
            <a:r>
              <a:rPr lang="en-US" dirty="0"/>
              <a:t>2025 model time varying retention asymptote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1E9553-CD22-4EF7-87AE-57513173D13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568"/>
          <a:stretch/>
        </p:blipFill>
        <p:spPr>
          <a:xfrm>
            <a:off x="996535" y="1568174"/>
            <a:ext cx="9212056" cy="484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04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0A626-5EBE-4975-9201-D47E6CE03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new block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DA7F-201F-4708-91F7-84E6A4C5E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Retention in 2019 model used block pattern 7 was used for selectivity and </a:t>
            </a:r>
            <a:r>
              <a:rPr lang="en-US" dirty="0" err="1"/>
              <a:t>retentioan</a:t>
            </a:r>
            <a:r>
              <a:rPr lang="en-US" dirty="0"/>
              <a:t> </a:t>
            </a:r>
            <a:r>
              <a:rPr lang="en-US" dirty="0" err="1"/>
              <a:t>parametets</a:t>
            </a:r>
            <a:r>
              <a:rPr lang="en-US" dirty="0"/>
              <a:t> (not only retention)</a:t>
            </a:r>
          </a:p>
          <a:p>
            <a:r>
              <a:rPr lang="en-US" dirty="0"/>
              <a:t>We duplicated block pattern 7, and named it block pattern 12</a:t>
            </a:r>
          </a:p>
          <a:p>
            <a:r>
              <a:rPr lang="en-US" dirty="0"/>
              <a:t>Added a new block (2011-2016) to pattern 12</a:t>
            </a:r>
          </a:p>
          <a:p>
            <a:r>
              <a:rPr lang="en-US" dirty="0"/>
              <a:t>Used that new block pattern 12 to only retention asymptote.</a:t>
            </a:r>
          </a:p>
        </p:txBody>
      </p:sp>
    </p:spTree>
    <p:extLst>
      <p:ext uri="{BB962C8B-B14F-4D97-AF65-F5344CB8AC3E}">
        <p14:creationId xmlns:p14="http://schemas.microsoft.com/office/powerpoint/2010/main" val="1941798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5621</TotalTime>
  <Words>249</Words>
  <Application>Microsoft Office PowerPoint</Application>
  <PresentationFormat>Widescreen</PresentationFormat>
  <Paragraphs>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Widow rockfish MDT discard</vt:lpstr>
      <vt:lpstr>2019 model time varying retention asymptote</vt:lpstr>
      <vt:lpstr>2019 model time varying retention asymptote</vt:lpstr>
      <vt:lpstr>2025 model time varying retention asymptote</vt:lpstr>
      <vt:lpstr>2025 model time varying retention asymptote</vt:lpstr>
      <vt:lpstr>2025 model time varying retention asymptote</vt:lpstr>
      <vt:lpstr>2025 model time varying retention asymptote</vt:lpstr>
      <vt:lpstr>2025 model time varying retention asymptote</vt:lpstr>
      <vt:lpstr>Adding a new block pattern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Vladlena.Gertseva</dc:creator>
  <cp:lastModifiedBy>Vladlena.Gertseva</cp:lastModifiedBy>
  <cp:revision>23</cp:revision>
  <dcterms:created xsi:type="dcterms:W3CDTF">2025-04-18T02:07:13Z</dcterms:created>
  <dcterms:modified xsi:type="dcterms:W3CDTF">2025-05-02T15:51:13Z</dcterms:modified>
</cp:coreProperties>
</file>