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59" r:id="rId4"/>
    <p:sldId id="260" r:id="rId5"/>
    <p:sldId id="263" r:id="rId6"/>
    <p:sldId id="264" r:id="rId7"/>
    <p:sldId id="265" r:id="rId8"/>
    <p:sldId id="266" r:id="rId9"/>
    <p:sldId id="268" r:id="rId10"/>
    <p:sldId id="269" r:id="rId11"/>
    <p:sldId id="270" r:id="rId12"/>
    <p:sldId id="271" r:id="rId13"/>
    <p:sldId id="272" r:id="rId14"/>
    <p:sldId id="273" r:id="rId15"/>
    <p:sldId id="274" r:id="rId16"/>
    <p:sldId id="275" r:id="rId17"/>
    <p:sldId id="276" r:id="rId18"/>
    <p:sldId id="277" r:id="rId19"/>
    <p:sldId id="280" r:id="rId20"/>
    <p:sldId id="281" r:id="rId21"/>
    <p:sldId id="282" r:id="rId22"/>
    <p:sldId id="283" r:id="rId23"/>
    <p:sldId id="284" r:id="rId24"/>
    <p:sldId id="285" r:id="rId25"/>
    <p:sldId id="295" r:id="rId26"/>
    <p:sldId id="286" r:id="rId27"/>
    <p:sldId id="287" r:id="rId28"/>
    <p:sldId id="288" r:id="rId29"/>
    <p:sldId id="289" r:id="rId30"/>
    <p:sldId id="294" r:id="rId31"/>
    <p:sldId id="293" r:id="rId32"/>
    <p:sldId id="290"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fWJeIjTBoHu1CKevD6inSt9hoT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368" y="60"/>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 name="Google Shape;4;n"/>
          <p:cNvSpPr/>
          <p:nvPr/>
        </p:nvSpPr>
        <p:spPr>
          <a:xfrm>
            <a:off x="0" y="0"/>
            <a:ext cx="6858000" cy="9144000"/>
          </a:xfrm>
          <a:prstGeom prst="roundRect">
            <a:avLst>
              <a:gd name="adj" fmla="val 5"/>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 name="Google Shape;5;n"/>
          <p:cNvSpPr>
            <a:spLocks noGrp="1" noRot="1" noChangeAspect="1"/>
          </p:cNvSpPr>
          <p:nvPr>
            <p:ph type="sldImg" idx="2"/>
          </p:nvPr>
        </p:nvSpPr>
        <p:spPr>
          <a:xfrm>
            <a:off x="-11798300" y="-11796712"/>
            <a:ext cx="11795125" cy="1248886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 name="Google Shape;6;n"/>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connect.fisheries.noaa.gov/ss3-help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p:nvPr/>
        </p:nvSpPr>
        <p:spPr>
          <a:xfrm>
            <a:off x="1209675" y="693737"/>
            <a:ext cx="4437062" cy="34290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9" name="Google Shape;89;p1:notes"/>
          <p:cNvSpPr txBox="1">
            <a:spLocks noGrp="1"/>
          </p:cNvSpPr>
          <p:nvPr>
            <p:ph type="body" idx="1"/>
          </p:nvPr>
        </p:nvSpPr>
        <p:spPr>
          <a:xfrm>
            <a:off x="685800" y="4343400"/>
            <a:ext cx="5483225" cy="4111625"/>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
        <p:nvSpPr>
          <p:cNvPr id="90" name="Google Shape;90;p1: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1: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11: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a:spLocks noGrp="1" noRot="1" noChangeAspect="1"/>
          </p:cNvSpPr>
          <p:nvPr>
            <p:ph type="sldImg" idx="2"/>
          </p:nvPr>
        </p:nvSpPr>
        <p:spPr>
          <a:xfrm>
            <a:off x="-14225588" y="-11796713"/>
            <a:ext cx="16651288" cy="124904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9" name="Google Shape;229;p12:notes"/>
          <p:cNvSpPr txBox="1">
            <a:spLocks noGrp="1"/>
          </p:cNvSpPr>
          <p:nvPr>
            <p:ph type="body" idx="1"/>
          </p:nvPr>
        </p:nvSpPr>
        <p:spPr>
          <a:xfrm>
            <a:off x="685800" y="4343400"/>
            <a:ext cx="5483225" cy="4021137"/>
          </a:xfrm>
          <a:prstGeom prst="rect">
            <a:avLst/>
          </a:prstGeom>
          <a:noFill/>
          <a:ln>
            <a:noFill/>
          </a:ln>
        </p:spPr>
        <p:txBody>
          <a:bodyPr spcFirstLastPara="1" wrap="square" lIns="0" tIns="0" rIns="0" bIns="0" anchor="ctr" anchorCtr="0">
            <a:noAutofit/>
          </a:bodyPr>
          <a:lstStyle/>
          <a:p>
            <a:pPr marL="0" lvl="0" indent="0" algn="l" rtl="0">
              <a:lnSpc>
                <a:spcPct val="115000"/>
              </a:lnSpc>
              <a:spcBef>
                <a:spcPts val="400"/>
              </a:spcBef>
              <a:spcAft>
                <a:spcPts val="0"/>
              </a:spcAft>
              <a:buClr>
                <a:schemeClr val="dk1"/>
              </a:buClr>
              <a:buSzPts val="1100"/>
              <a:buFont typeface="Arial"/>
              <a:buNone/>
            </a:pPr>
            <a:r>
              <a:rPr lang="en-US" sz="1200">
                <a:solidFill>
                  <a:schemeClr val="dk1"/>
                </a:solidFill>
              </a:rPr>
              <a:t>Download the simple example to try this out!</a:t>
            </a:r>
            <a:endParaRPr sz="12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US" sz="1200">
                <a:solidFill>
                  <a:schemeClr val="dk1"/>
                </a:solidFill>
              </a:rPr>
              <a:t>From within the folder with the SS model, also control+shift+right click to open the command line. No need to back out of the folder as shown on the slide.</a:t>
            </a:r>
            <a:endParaRPr sz="12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US" sz="1200">
                <a:solidFill>
                  <a:schemeClr val="dk1"/>
                </a:solidFill>
              </a:rPr>
              <a:t>On Windows, there are several command line options. Two of the most common ones are the command prompt or PowerShell (Windows modern successor to the command prompt), which work differently, but it is possible to run SS from either of them.</a:t>
            </a:r>
            <a:endParaRPr sz="12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US" sz="1200">
                <a:solidFill>
                  <a:schemeClr val="dk1"/>
                </a:solidFill>
              </a:rPr>
              <a:t>Finally, you may be able to simply click on the ss.exe to run it with the model files when they are in the same folder</a:t>
            </a:r>
            <a:endParaRPr sz="12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US" sz="1200" b="1">
                <a:solidFill>
                  <a:schemeClr val="dk1"/>
                </a:solidFill>
              </a:rPr>
              <a:t>Some tips if you have issues:</a:t>
            </a:r>
            <a:r>
              <a:rPr lang="en-US" sz="1200">
                <a:solidFill>
                  <a:schemeClr val="dk1"/>
                </a:solidFill>
              </a:rPr>
              <a:t> If typing ss doesn’t work, check that the file path is correct. In this example, the executable ss.exe would need to be directly in the folder SS_example_1dir , and not inside of a subfolder within it. If the executable is named something else, then you would type that into the command line. (for example, an executable named ss_opt.exe would require typing ss_opt into the command line. You can also try typing the executable name with extension .exe if running on Windows.</a:t>
            </a:r>
            <a:endParaRPr sz="1200">
              <a:solidFill>
                <a:schemeClr val="dk1"/>
              </a:solidFill>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3:notes"/>
          <p:cNvSpPr>
            <a:spLocks noGrp="1" noRot="1" noChangeAspect="1"/>
          </p:cNvSpPr>
          <p:nvPr>
            <p:ph type="sldImg" idx="2"/>
          </p:nvPr>
        </p:nvSpPr>
        <p:spPr>
          <a:xfrm>
            <a:off x="-2427288" y="0"/>
            <a:ext cx="16651288" cy="1249045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1" name="Google Shape;241;p13:notes"/>
          <p:cNvSpPr txBox="1">
            <a:spLocks noGrp="1"/>
          </p:cNvSpPr>
          <p:nvPr>
            <p:ph type="body" idx="1"/>
          </p:nvPr>
        </p:nvSpPr>
        <p:spPr>
          <a:xfrm>
            <a:off x="685800" y="4343400"/>
            <a:ext cx="5483225" cy="402113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8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4: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4: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54" name="Google Shape;254;p15: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6: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t>With this approach, you can have one (or more) folders with various versions of SS and many model user folders each with one (or more) batch files that point to various versions of SS.</a:t>
            </a:r>
            <a:endParaRPr/>
          </a:p>
          <a:p>
            <a:pPr marL="0" lvl="0" indent="0" algn="l" rtl="0">
              <a:lnSpc>
                <a:spcPct val="100000"/>
              </a:lnSpc>
              <a:spcBef>
                <a:spcPts val="0"/>
              </a:spcBef>
              <a:spcAft>
                <a:spcPts val="0"/>
              </a:spcAft>
              <a:buSzPts val="1800"/>
              <a:buNone/>
            </a:pPr>
            <a:endParaRPr/>
          </a:p>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17: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8: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72" name="Google Shape;272;p18: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9: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79" name="Google Shape;279;p19: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96" name="Google Shape;296;p22: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3: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23: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7: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47: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4: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4" name="Google Shape;314;p24: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t>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25: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25: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800"/>
              <a:buNone/>
            </a:pPr>
            <a:r>
              <a:rPr lang="en-US"/>
              <a:t>“C</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a:spLocks noGrp="1" noRot="1" noChangeAspect="1"/>
          </p:cNvSpPr>
          <p:nvPr>
            <p:ph type="sldImg" idx="2"/>
          </p:nvPr>
        </p:nvSpPr>
        <p:spPr>
          <a:xfrm>
            <a:off x="-14225588" y="-11796713"/>
            <a:ext cx="16651288" cy="124904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6" name="Google Shape;326;p26:notes"/>
          <p:cNvSpPr txBox="1">
            <a:spLocks noGrp="1"/>
          </p:cNvSpPr>
          <p:nvPr>
            <p:ph type="body" idx="1"/>
          </p:nvPr>
        </p:nvSpPr>
        <p:spPr>
          <a:xfrm>
            <a:off x="685800" y="4343400"/>
            <a:ext cx="5483225" cy="402113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6:notes"/>
          <p:cNvSpPr>
            <a:spLocks noGrp="1" noRot="1" noChangeAspect="1"/>
          </p:cNvSpPr>
          <p:nvPr>
            <p:ph type="sldImg" idx="2"/>
          </p:nvPr>
        </p:nvSpPr>
        <p:spPr>
          <a:xfrm>
            <a:off x="-14225588" y="-11796713"/>
            <a:ext cx="16651288" cy="12490451"/>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326" name="Google Shape;326;p26:notes"/>
          <p:cNvSpPr txBox="1">
            <a:spLocks noGrp="1"/>
          </p:cNvSpPr>
          <p:nvPr>
            <p:ph type="body" idx="1"/>
          </p:nvPr>
        </p:nvSpPr>
        <p:spPr>
          <a:xfrm>
            <a:off x="685800" y="4343400"/>
            <a:ext cx="5483225" cy="4021137"/>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272347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7: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32" name="Google Shape;332;p27: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8: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37" name="Google Shape;337;p28: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30: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1: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31: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4: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31: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9" name="Google Shape;349;p31: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715499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17: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23823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32: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32: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15000"/>
              </a:lnSpc>
              <a:spcBef>
                <a:spcPts val="400"/>
              </a:spcBef>
              <a:spcAft>
                <a:spcPts val="0"/>
              </a:spcAft>
              <a:buClr>
                <a:schemeClr val="dk1"/>
              </a:buClr>
              <a:buSzPts val="1100"/>
              <a:buFont typeface="Arial"/>
              <a:buNone/>
            </a:pPr>
            <a:r>
              <a:rPr lang="en-US" sz="1200">
                <a:solidFill>
                  <a:schemeClr val="dk1"/>
                </a:solidFill>
              </a:rPr>
              <a:t>Some definitions:</a:t>
            </a:r>
            <a:endParaRPr sz="12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US" sz="1200" b="1">
                <a:solidFill>
                  <a:schemeClr val="dk1"/>
                </a:solidFill>
              </a:rPr>
              <a:t>r4ss: </a:t>
            </a:r>
            <a:r>
              <a:rPr lang="en-US" sz="1200">
                <a:solidFill>
                  <a:schemeClr val="dk1"/>
                </a:solidFill>
              </a:rPr>
              <a:t>an R package. Available at: https://github.com/r4ss/r4ss</a:t>
            </a:r>
            <a:endParaRPr sz="1200">
              <a:solidFill>
                <a:schemeClr val="dk1"/>
              </a:solidFill>
            </a:endParaRPr>
          </a:p>
          <a:p>
            <a:pPr marL="0" lvl="0" indent="0" algn="l" rtl="0">
              <a:lnSpc>
                <a:spcPct val="115000"/>
              </a:lnSpc>
              <a:spcBef>
                <a:spcPts val="400"/>
              </a:spcBef>
              <a:spcAft>
                <a:spcPts val="0"/>
              </a:spcAft>
              <a:buClr>
                <a:schemeClr val="dk1"/>
              </a:buClr>
              <a:buSzPts val="1100"/>
              <a:buFont typeface="Arial"/>
              <a:buNone/>
            </a:pPr>
            <a:r>
              <a:rPr lang="en-US" sz="1200">
                <a:solidFill>
                  <a:schemeClr val="dk1"/>
                </a:solidFill>
              </a:rPr>
              <a:t>The </a:t>
            </a:r>
            <a:r>
              <a:rPr lang="en-US" sz="1200" b="1">
                <a:solidFill>
                  <a:schemeClr val="dk1"/>
                </a:solidFill>
              </a:rPr>
              <a:t>Helper Shiny App</a:t>
            </a:r>
            <a:r>
              <a:rPr lang="en-US" sz="1200">
                <a:solidFill>
                  <a:schemeClr val="dk1"/>
                </a:solidFill>
              </a:rPr>
              <a:t> is also available through the following link: </a:t>
            </a:r>
            <a:r>
              <a:rPr lang="en-US" sz="1200" u="sng">
                <a:solidFill>
                  <a:schemeClr val="hlink"/>
                </a:solidFill>
                <a:hlinkClick r:id="rId3"/>
              </a:rPr>
              <a:t>https://connect.fisheries.noaa.gov/ss3-helper/</a:t>
            </a:r>
            <a:r>
              <a:rPr lang="en-US" sz="1200">
                <a:solidFill>
                  <a:schemeClr val="dk1"/>
                </a:solidFill>
              </a:rPr>
              <a:t>. Note that the shiny app is designed as a reference to help the user set up their model..</a:t>
            </a:r>
            <a:endParaRPr sz="1200">
              <a:solidFill>
                <a:schemeClr val="dk1"/>
              </a:solidFill>
            </a:endParaRPr>
          </a:p>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6: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6: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7: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7: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8: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8: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46: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46: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85800" y="4343400"/>
            <a:ext cx="5481637" cy="41100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10:notes"/>
          <p:cNvSpPr>
            <a:spLocks noGrp="1" noRot="1" noChangeAspect="1"/>
          </p:cNvSpPr>
          <p:nvPr>
            <p:ph type="sldImg" idx="2"/>
          </p:nvPr>
        </p:nvSpPr>
        <p:spPr>
          <a:xfrm>
            <a:off x="-14225588" y="-11796713"/>
            <a:ext cx="16649701" cy="1248886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34"/>
          <p:cNvSpPr txBox="1">
            <a:spLocks noGrp="1"/>
          </p:cNvSpPr>
          <p:nvPr>
            <p:ph type="title"/>
          </p:nvPr>
        </p:nvSpPr>
        <p:spPr>
          <a:xfrm>
            <a:off x="457200" y="274638"/>
            <a:ext cx="8224838" cy="865187"/>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5" name="Google Shape;15;p34"/>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34"/>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4"/>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6"/>
        <p:cNvGrpSpPr/>
        <p:nvPr/>
      </p:nvGrpSpPr>
      <p:grpSpPr>
        <a:xfrm>
          <a:off x="0" y="0"/>
          <a:ext cx="0" cy="0"/>
          <a:chOff x="0" y="0"/>
          <a:chExt cx="0" cy="0"/>
        </a:xfrm>
      </p:grpSpPr>
      <p:sp>
        <p:nvSpPr>
          <p:cNvPr id="67" name="Google Shape;67;p43"/>
          <p:cNvSpPr txBox="1">
            <a:spLocks noGrp="1"/>
          </p:cNvSpPr>
          <p:nvPr>
            <p:ph type="title"/>
          </p:nvPr>
        </p:nvSpPr>
        <p:spPr>
          <a:xfrm>
            <a:off x="457200" y="274638"/>
            <a:ext cx="8229600" cy="1143000"/>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43"/>
          <p:cNvSpPr txBox="1">
            <a:spLocks noGrp="1"/>
          </p:cNvSpPr>
          <p:nvPr>
            <p:ph type="body" idx="1"/>
          </p:nvPr>
        </p:nvSpPr>
        <p:spPr>
          <a:xfrm>
            <a:off x="457200" y="1535113"/>
            <a:ext cx="4040188" cy="639762"/>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69" name="Google Shape;69;p43"/>
          <p:cNvSpPr txBox="1">
            <a:spLocks noGrp="1"/>
          </p:cNvSpPr>
          <p:nvPr>
            <p:ph type="body" idx="2"/>
          </p:nvPr>
        </p:nvSpPr>
        <p:spPr>
          <a:xfrm>
            <a:off x="457200" y="2174875"/>
            <a:ext cx="4040188" cy="3951288"/>
          </a:xfrm>
          <a:prstGeom prst="rect">
            <a:avLst/>
          </a:prstGeom>
          <a:noFill/>
          <a:ln>
            <a:noFill/>
          </a:ln>
        </p:spPr>
        <p:txBody>
          <a:bodyPr spcFirstLastPara="1" wrap="square" lIns="90000" tIns="46800" rIns="90000" bIns="46800" anchor="t" anchorCtr="0">
            <a:noAutofit/>
          </a:bodyPr>
          <a:lstStyle>
            <a:lvl1pPr marL="457200" lvl="0" indent="-381000" algn="l">
              <a:lnSpc>
                <a:spcPct val="100000"/>
              </a:lnSpc>
              <a:spcBef>
                <a:spcPts val="800"/>
              </a:spcBef>
              <a:spcAft>
                <a:spcPts val="0"/>
              </a:spcAft>
              <a:buSzPts val="240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600"/>
              </a:spcBef>
              <a:spcAft>
                <a:spcPts val="0"/>
              </a:spcAft>
              <a:buSzPts val="1800"/>
              <a:buChar char="•"/>
              <a:defRPr sz="1800"/>
            </a:lvl3pPr>
            <a:lvl4pPr marL="1828800" lvl="3" indent="-330200" algn="l">
              <a:lnSpc>
                <a:spcPct val="100000"/>
              </a:lnSpc>
              <a:spcBef>
                <a:spcPts val="500"/>
              </a:spcBef>
              <a:spcAft>
                <a:spcPts val="0"/>
              </a:spcAft>
              <a:buSzPts val="1600"/>
              <a:buChar char="–"/>
              <a:defRPr sz="1600"/>
            </a:lvl4pPr>
            <a:lvl5pPr marL="2286000" lvl="4" indent="-330200" algn="l">
              <a:lnSpc>
                <a:spcPct val="100000"/>
              </a:lnSpc>
              <a:spcBef>
                <a:spcPts val="500"/>
              </a:spcBef>
              <a:spcAft>
                <a:spcPts val="0"/>
              </a:spcAft>
              <a:buSzPts val="1600"/>
              <a:buChar char="»"/>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
        <p:nvSpPr>
          <p:cNvPr id="70" name="Google Shape;70;p43"/>
          <p:cNvSpPr txBox="1">
            <a:spLocks noGrp="1"/>
          </p:cNvSpPr>
          <p:nvPr>
            <p:ph type="body" idx="3"/>
          </p:nvPr>
        </p:nvSpPr>
        <p:spPr>
          <a:xfrm>
            <a:off x="4645025" y="1535113"/>
            <a:ext cx="4041775" cy="639762"/>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71" name="Google Shape;71;p43"/>
          <p:cNvSpPr txBox="1">
            <a:spLocks noGrp="1"/>
          </p:cNvSpPr>
          <p:nvPr>
            <p:ph type="body" idx="4"/>
          </p:nvPr>
        </p:nvSpPr>
        <p:spPr>
          <a:xfrm>
            <a:off x="4645025" y="2174875"/>
            <a:ext cx="4041775" cy="3951288"/>
          </a:xfrm>
          <a:prstGeom prst="rect">
            <a:avLst/>
          </a:prstGeom>
          <a:noFill/>
          <a:ln>
            <a:noFill/>
          </a:ln>
        </p:spPr>
        <p:txBody>
          <a:bodyPr spcFirstLastPara="1" wrap="square" lIns="90000" tIns="46800" rIns="90000" bIns="46800" anchor="t" anchorCtr="0">
            <a:noAutofit/>
          </a:bodyPr>
          <a:lstStyle>
            <a:lvl1pPr marL="457200" lvl="0" indent="-381000" algn="l">
              <a:lnSpc>
                <a:spcPct val="100000"/>
              </a:lnSpc>
              <a:spcBef>
                <a:spcPts val="800"/>
              </a:spcBef>
              <a:spcAft>
                <a:spcPts val="0"/>
              </a:spcAft>
              <a:buSzPts val="2400"/>
              <a:buChar char="•"/>
              <a:defRPr sz="2400"/>
            </a:lvl1pPr>
            <a:lvl2pPr marL="914400" lvl="1" indent="-355600" algn="l">
              <a:lnSpc>
                <a:spcPct val="100000"/>
              </a:lnSpc>
              <a:spcBef>
                <a:spcPts val="700"/>
              </a:spcBef>
              <a:spcAft>
                <a:spcPts val="0"/>
              </a:spcAft>
              <a:buSzPts val="2000"/>
              <a:buChar char="–"/>
              <a:defRPr sz="2000"/>
            </a:lvl2pPr>
            <a:lvl3pPr marL="1371600" lvl="2" indent="-342900" algn="l">
              <a:lnSpc>
                <a:spcPct val="100000"/>
              </a:lnSpc>
              <a:spcBef>
                <a:spcPts val="600"/>
              </a:spcBef>
              <a:spcAft>
                <a:spcPts val="0"/>
              </a:spcAft>
              <a:buSzPts val="1800"/>
              <a:buChar char="•"/>
              <a:defRPr sz="1800"/>
            </a:lvl3pPr>
            <a:lvl4pPr marL="1828800" lvl="3" indent="-330200" algn="l">
              <a:lnSpc>
                <a:spcPct val="100000"/>
              </a:lnSpc>
              <a:spcBef>
                <a:spcPts val="500"/>
              </a:spcBef>
              <a:spcAft>
                <a:spcPts val="0"/>
              </a:spcAft>
              <a:buSzPts val="1600"/>
              <a:buChar char="–"/>
              <a:defRPr sz="1600"/>
            </a:lvl4pPr>
            <a:lvl5pPr marL="2286000" lvl="4" indent="-330200" algn="l">
              <a:lnSpc>
                <a:spcPct val="100000"/>
              </a:lnSpc>
              <a:spcBef>
                <a:spcPts val="500"/>
              </a:spcBef>
              <a:spcAft>
                <a:spcPts val="0"/>
              </a:spcAft>
              <a:buSzPts val="1600"/>
              <a:buChar char="»"/>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
        <p:nvSpPr>
          <p:cNvPr id="72" name="Google Shape;72;p43"/>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3"/>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3"/>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5"/>
        <p:cNvGrpSpPr/>
        <p:nvPr/>
      </p:nvGrpSpPr>
      <p:grpSpPr>
        <a:xfrm>
          <a:off x="0" y="0"/>
          <a:ext cx="0" cy="0"/>
          <a:chOff x="0" y="0"/>
          <a:chExt cx="0" cy="0"/>
        </a:xfrm>
      </p:grpSpPr>
      <p:sp>
        <p:nvSpPr>
          <p:cNvPr id="76" name="Google Shape;76;p44"/>
          <p:cNvSpPr txBox="1">
            <a:spLocks noGrp="1"/>
          </p:cNvSpPr>
          <p:nvPr>
            <p:ph type="title"/>
          </p:nvPr>
        </p:nvSpPr>
        <p:spPr>
          <a:xfrm>
            <a:off x="722313" y="4406900"/>
            <a:ext cx="7772400" cy="1362075"/>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44"/>
          <p:cNvSpPr txBox="1">
            <a:spLocks noGrp="1"/>
          </p:cNvSpPr>
          <p:nvPr>
            <p:ph type="body" idx="1"/>
          </p:nvPr>
        </p:nvSpPr>
        <p:spPr>
          <a:xfrm>
            <a:off x="722313" y="2906713"/>
            <a:ext cx="7772400" cy="1500187"/>
          </a:xfrm>
          <a:prstGeom prst="rect">
            <a:avLst/>
          </a:prstGeom>
          <a:noFill/>
          <a:ln>
            <a:noFill/>
          </a:ln>
        </p:spPr>
        <p:txBody>
          <a:bodyPr spcFirstLastPara="1" wrap="square" lIns="90000" tIns="46800" rIns="90000" bIns="46800" anchor="b" anchorCtr="0">
            <a:noAutofit/>
          </a:bodyPr>
          <a:lstStyle>
            <a:lvl1pPr marL="457200" lvl="0" indent="-228600" algn="l">
              <a:lnSpc>
                <a:spcPct val="100000"/>
              </a:lnSpc>
              <a:spcBef>
                <a:spcPts val="800"/>
              </a:spcBef>
              <a:spcAft>
                <a:spcPts val="0"/>
              </a:spcAft>
              <a:buSzPts val="2000"/>
              <a:buNone/>
              <a:defRPr sz="2000"/>
            </a:lvl1pPr>
            <a:lvl2pPr marL="914400" lvl="1" indent="-228600" algn="l">
              <a:lnSpc>
                <a:spcPct val="100000"/>
              </a:lnSpc>
              <a:spcBef>
                <a:spcPts val="700"/>
              </a:spcBef>
              <a:spcAft>
                <a:spcPts val="0"/>
              </a:spcAft>
              <a:buSzPts val="180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500"/>
              </a:spcBef>
              <a:spcAft>
                <a:spcPts val="0"/>
              </a:spcAft>
              <a:buSzPts val="1400"/>
              <a:buNone/>
              <a:defRPr sz="1400"/>
            </a:lvl4pPr>
            <a:lvl5pPr marL="2286000" lvl="4" indent="-228600" algn="l">
              <a:lnSpc>
                <a:spcPct val="100000"/>
              </a:lnSpc>
              <a:spcBef>
                <a:spcPts val="500"/>
              </a:spcBef>
              <a:spcAft>
                <a:spcPts val="0"/>
              </a:spcAft>
              <a:buSzPts val="1400"/>
              <a:buNone/>
              <a:defRPr sz="1400"/>
            </a:lvl5pPr>
            <a:lvl6pPr marL="2743200" lvl="5" indent="-228600" algn="l">
              <a:lnSpc>
                <a:spcPct val="100000"/>
              </a:lnSpc>
              <a:spcBef>
                <a:spcPts val="500"/>
              </a:spcBef>
              <a:spcAft>
                <a:spcPts val="0"/>
              </a:spcAft>
              <a:buSzPts val="1400"/>
              <a:buNone/>
              <a:defRPr sz="1400"/>
            </a:lvl6pPr>
            <a:lvl7pPr marL="3200400" lvl="6" indent="-228600" algn="l">
              <a:lnSpc>
                <a:spcPct val="100000"/>
              </a:lnSpc>
              <a:spcBef>
                <a:spcPts val="500"/>
              </a:spcBef>
              <a:spcAft>
                <a:spcPts val="0"/>
              </a:spcAft>
              <a:buSzPts val="1400"/>
              <a:buNone/>
              <a:defRPr sz="1400"/>
            </a:lvl7pPr>
            <a:lvl8pPr marL="3657600" lvl="7" indent="-228600" algn="l">
              <a:lnSpc>
                <a:spcPct val="100000"/>
              </a:lnSpc>
              <a:spcBef>
                <a:spcPts val="500"/>
              </a:spcBef>
              <a:spcAft>
                <a:spcPts val="0"/>
              </a:spcAft>
              <a:buSzPts val="1400"/>
              <a:buNone/>
              <a:defRPr sz="1400"/>
            </a:lvl8pPr>
            <a:lvl9pPr marL="4114800" lvl="8" indent="-228600" algn="l">
              <a:lnSpc>
                <a:spcPct val="100000"/>
              </a:lnSpc>
              <a:spcBef>
                <a:spcPts val="500"/>
              </a:spcBef>
              <a:spcAft>
                <a:spcPts val="0"/>
              </a:spcAft>
              <a:buSzPts val="1400"/>
              <a:buNone/>
              <a:defRPr sz="1400"/>
            </a:lvl9pPr>
          </a:lstStyle>
          <a:p>
            <a:endParaRPr/>
          </a:p>
        </p:txBody>
      </p:sp>
      <p:sp>
        <p:nvSpPr>
          <p:cNvPr id="78" name="Google Shape;78;p44"/>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4"/>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4"/>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1"/>
        <p:cNvGrpSpPr/>
        <p:nvPr/>
      </p:nvGrpSpPr>
      <p:grpSpPr>
        <a:xfrm>
          <a:off x="0" y="0"/>
          <a:ext cx="0" cy="0"/>
          <a:chOff x="0" y="0"/>
          <a:chExt cx="0" cy="0"/>
        </a:xfrm>
      </p:grpSpPr>
      <p:sp>
        <p:nvSpPr>
          <p:cNvPr id="82" name="Google Shape;82;p45"/>
          <p:cNvSpPr txBox="1">
            <a:spLocks noGrp="1"/>
          </p:cNvSpPr>
          <p:nvPr>
            <p:ph type="ctrTitle"/>
          </p:nvPr>
        </p:nvSpPr>
        <p:spPr>
          <a:xfrm>
            <a:off x="685800" y="2130425"/>
            <a:ext cx="7772400" cy="1470025"/>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3" name="Google Shape;83;p45"/>
          <p:cNvSpPr txBox="1">
            <a:spLocks noGrp="1"/>
          </p:cNvSpPr>
          <p:nvPr>
            <p:ph type="subTitle" idx="1"/>
          </p:nvPr>
        </p:nvSpPr>
        <p:spPr>
          <a:xfrm>
            <a:off x="1371600" y="3886200"/>
            <a:ext cx="6400800" cy="1752600"/>
          </a:xfrm>
          <a:prstGeom prst="rect">
            <a:avLst/>
          </a:prstGeom>
          <a:noFill/>
          <a:ln>
            <a:noFill/>
          </a:ln>
        </p:spPr>
        <p:txBody>
          <a:bodyPr spcFirstLastPara="1" wrap="square" lIns="90000" tIns="46800" rIns="90000" bIns="46800" anchor="t" anchorCtr="0">
            <a:noAutofit/>
          </a:bodyPr>
          <a:lstStyle>
            <a:lvl1pPr lvl="0" algn="ctr">
              <a:lnSpc>
                <a:spcPct val="100000"/>
              </a:lnSpc>
              <a:spcBef>
                <a:spcPts val="800"/>
              </a:spcBef>
              <a:spcAft>
                <a:spcPts val="0"/>
              </a:spcAft>
              <a:buSzPts val="3200"/>
              <a:buNone/>
              <a:defRPr/>
            </a:lvl1pPr>
            <a:lvl2pPr lvl="1" algn="ctr">
              <a:lnSpc>
                <a:spcPct val="100000"/>
              </a:lnSpc>
              <a:spcBef>
                <a:spcPts val="700"/>
              </a:spcBef>
              <a:spcAft>
                <a:spcPts val="0"/>
              </a:spcAft>
              <a:buSzPts val="2800"/>
              <a:buNone/>
              <a:defRPr/>
            </a:lvl2pPr>
            <a:lvl3pPr lvl="2" algn="ctr">
              <a:lnSpc>
                <a:spcPct val="100000"/>
              </a:lnSpc>
              <a:spcBef>
                <a:spcPts val="600"/>
              </a:spcBef>
              <a:spcAft>
                <a:spcPts val="0"/>
              </a:spcAft>
              <a:buSzPts val="2400"/>
              <a:buNone/>
              <a:defRPr/>
            </a:lvl3pPr>
            <a:lvl4pPr lvl="3" algn="ctr">
              <a:lnSpc>
                <a:spcPct val="100000"/>
              </a:lnSpc>
              <a:spcBef>
                <a:spcPts val="5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a:endParaRPr/>
          </a:p>
        </p:txBody>
      </p:sp>
      <p:sp>
        <p:nvSpPr>
          <p:cNvPr id="84" name="Google Shape;84;p45"/>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5"/>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5"/>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5"/>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5"/>
          <p:cNvSpPr txBox="1">
            <a:spLocks noGrp="1"/>
          </p:cNvSpPr>
          <p:nvPr>
            <p:ph type="body" idx="1"/>
          </p:nvPr>
        </p:nvSpPr>
        <p:spPr>
          <a:xfrm>
            <a:off x="457200" y="1371600"/>
            <a:ext cx="8224837" cy="4524375"/>
          </a:xfrm>
          <a:prstGeom prst="rect">
            <a:avLst/>
          </a:prstGeom>
          <a:noFill/>
          <a:ln>
            <a:noFill/>
          </a:ln>
        </p:spPr>
        <p:txBody>
          <a:bodyPr spcFirstLastPara="1" wrap="square" lIns="90000" tIns="46800" rIns="90000" bIns="46800" anchor="t" anchorCtr="0">
            <a:noAutofit/>
          </a:bodyPr>
          <a:lstStyle>
            <a:lvl1pPr marL="457200" lvl="0" indent="-342900" algn="l">
              <a:lnSpc>
                <a:spcPct val="100000"/>
              </a:lnSpc>
              <a:spcBef>
                <a:spcPts val="800"/>
              </a:spcBef>
              <a:spcAft>
                <a:spcPts val="0"/>
              </a:spcAft>
              <a:buSzPts val="1800"/>
              <a:buChar char="•"/>
              <a:defRPr/>
            </a:lvl1pPr>
            <a:lvl2pPr marL="914400" lvl="1" indent="-342900" algn="l">
              <a:lnSpc>
                <a:spcPct val="100000"/>
              </a:lnSpc>
              <a:spcBef>
                <a:spcPts val="7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21" name="Google Shape;21;p35"/>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5"/>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5"/>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36"/>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6" name="Google Shape;26;p36"/>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6"/>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6"/>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7"/>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37"/>
          <p:cNvSpPr txBox="1">
            <a:spLocks noGrp="1"/>
          </p:cNvSpPr>
          <p:nvPr>
            <p:ph type="body" idx="1"/>
          </p:nvPr>
        </p:nvSpPr>
        <p:spPr>
          <a:xfrm>
            <a:off x="457200" y="1371600"/>
            <a:ext cx="4035425" cy="4524375"/>
          </a:xfrm>
          <a:prstGeom prst="rect">
            <a:avLst/>
          </a:prstGeom>
          <a:noFill/>
          <a:ln>
            <a:noFill/>
          </a:ln>
        </p:spPr>
        <p:txBody>
          <a:bodyPr spcFirstLastPara="1" wrap="square" lIns="90000" tIns="46800" rIns="90000" bIns="46800" anchor="t" anchorCtr="0">
            <a:noAutofit/>
          </a:bodyPr>
          <a:lstStyle>
            <a:lvl1pPr marL="457200" lvl="0" indent="-406400" algn="l">
              <a:lnSpc>
                <a:spcPct val="100000"/>
              </a:lnSpc>
              <a:spcBef>
                <a:spcPts val="800"/>
              </a:spcBef>
              <a:spcAft>
                <a:spcPts val="0"/>
              </a:spcAft>
              <a:buSzPts val="2800"/>
              <a:buChar char="•"/>
              <a:defRPr sz="2800"/>
            </a:lvl1pPr>
            <a:lvl2pPr marL="914400" lvl="1" indent="-381000" algn="l">
              <a:lnSpc>
                <a:spcPct val="100000"/>
              </a:lnSpc>
              <a:spcBef>
                <a:spcPts val="700"/>
              </a:spcBef>
              <a:spcAft>
                <a:spcPts val="0"/>
              </a:spcAft>
              <a:buSzPts val="2400"/>
              <a:buChar char="–"/>
              <a:defRPr sz="2400"/>
            </a:lvl2pPr>
            <a:lvl3pPr marL="1371600" lvl="2" indent="-355600" algn="l">
              <a:lnSpc>
                <a:spcPct val="100000"/>
              </a:lnSpc>
              <a:spcBef>
                <a:spcPts val="600"/>
              </a:spcBef>
              <a:spcAft>
                <a:spcPts val="0"/>
              </a:spcAft>
              <a:buSzPts val="2000"/>
              <a:buChar char="•"/>
              <a:defRPr sz="2000"/>
            </a:lvl3pPr>
            <a:lvl4pPr marL="1828800" lvl="3" indent="-342900" algn="l">
              <a:lnSpc>
                <a:spcPct val="100000"/>
              </a:lnSpc>
              <a:spcBef>
                <a:spcPts val="500"/>
              </a:spcBef>
              <a:spcAft>
                <a:spcPts val="0"/>
              </a:spcAft>
              <a:buSzPts val="1800"/>
              <a:buChar char="–"/>
              <a:defRPr sz="1800"/>
            </a:lvl4pPr>
            <a:lvl5pPr marL="2286000" lvl="4" indent="-342900" algn="l">
              <a:lnSpc>
                <a:spcPct val="100000"/>
              </a:lnSpc>
              <a:spcBef>
                <a:spcPts val="500"/>
              </a:spcBef>
              <a:spcAft>
                <a:spcPts val="0"/>
              </a:spcAft>
              <a:buSzPts val="1800"/>
              <a:buChar char="»"/>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
        <p:nvSpPr>
          <p:cNvPr id="32" name="Google Shape;32;p37"/>
          <p:cNvSpPr txBox="1">
            <a:spLocks noGrp="1"/>
          </p:cNvSpPr>
          <p:nvPr>
            <p:ph type="body" idx="2"/>
          </p:nvPr>
        </p:nvSpPr>
        <p:spPr>
          <a:xfrm>
            <a:off x="4645025" y="1371600"/>
            <a:ext cx="4037013" cy="4524375"/>
          </a:xfrm>
          <a:prstGeom prst="rect">
            <a:avLst/>
          </a:prstGeom>
          <a:noFill/>
          <a:ln>
            <a:noFill/>
          </a:ln>
        </p:spPr>
        <p:txBody>
          <a:bodyPr spcFirstLastPara="1" wrap="square" lIns="90000" tIns="46800" rIns="90000" bIns="46800" anchor="t" anchorCtr="0">
            <a:noAutofit/>
          </a:bodyPr>
          <a:lstStyle>
            <a:lvl1pPr marL="457200" lvl="0" indent="-406400" algn="l">
              <a:lnSpc>
                <a:spcPct val="100000"/>
              </a:lnSpc>
              <a:spcBef>
                <a:spcPts val="800"/>
              </a:spcBef>
              <a:spcAft>
                <a:spcPts val="0"/>
              </a:spcAft>
              <a:buSzPts val="2800"/>
              <a:buChar char="•"/>
              <a:defRPr sz="2800"/>
            </a:lvl1pPr>
            <a:lvl2pPr marL="914400" lvl="1" indent="-381000" algn="l">
              <a:lnSpc>
                <a:spcPct val="100000"/>
              </a:lnSpc>
              <a:spcBef>
                <a:spcPts val="700"/>
              </a:spcBef>
              <a:spcAft>
                <a:spcPts val="0"/>
              </a:spcAft>
              <a:buSzPts val="2400"/>
              <a:buChar char="–"/>
              <a:defRPr sz="2400"/>
            </a:lvl2pPr>
            <a:lvl3pPr marL="1371600" lvl="2" indent="-355600" algn="l">
              <a:lnSpc>
                <a:spcPct val="100000"/>
              </a:lnSpc>
              <a:spcBef>
                <a:spcPts val="600"/>
              </a:spcBef>
              <a:spcAft>
                <a:spcPts val="0"/>
              </a:spcAft>
              <a:buSzPts val="2000"/>
              <a:buChar char="•"/>
              <a:defRPr sz="2000"/>
            </a:lvl3pPr>
            <a:lvl4pPr marL="1828800" lvl="3" indent="-342900" algn="l">
              <a:lnSpc>
                <a:spcPct val="100000"/>
              </a:lnSpc>
              <a:spcBef>
                <a:spcPts val="500"/>
              </a:spcBef>
              <a:spcAft>
                <a:spcPts val="0"/>
              </a:spcAft>
              <a:buSzPts val="1800"/>
              <a:buChar char="–"/>
              <a:defRPr sz="1800"/>
            </a:lvl4pPr>
            <a:lvl5pPr marL="2286000" lvl="4" indent="-342900" algn="l">
              <a:lnSpc>
                <a:spcPct val="100000"/>
              </a:lnSpc>
              <a:spcBef>
                <a:spcPts val="500"/>
              </a:spcBef>
              <a:spcAft>
                <a:spcPts val="0"/>
              </a:spcAft>
              <a:buSzPts val="1800"/>
              <a:buChar char="»"/>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
        <p:nvSpPr>
          <p:cNvPr id="33" name="Google Shape;33;p37"/>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7"/>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7"/>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6"/>
        <p:cNvGrpSpPr/>
        <p:nvPr/>
      </p:nvGrpSpPr>
      <p:grpSpPr>
        <a:xfrm>
          <a:off x="0" y="0"/>
          <a:ext cx="0" cy="0"/>
          <a:chOff x="0" y="0"/>
          <a:chExt cx="0" cy="0"/>
        </a:xfrm>
      </p:grpSpPr>
      <p:sp>
        <p:nvSpPr>
          <p:cNvPr id="37" name="Google Shape;37;p38"/>
          <p:cNvSpPr txBox="1">
            <a:spLocks noGrp="1"/>
          </p:cNvSpPr>
          <p:nvPr>
            <p:ph type="title"/>
          </p:nvPr>
        </p:nvSpPr>
        <p:spPr>
          <a:xfrm rot="5400000">
            <a:off x="4843463" y="2057400"/>
            <a:ext cx="5621337" cy="2055813"/>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38"/>
          <p:cNvSpPr txBox="1">
            <a:spLocks noGrp="1"/>
          </p:cNvSpPr>
          <p:nvPr>
            <p:ph type="body" idx="1"/>
          </p:nvPr>
        </p:nvSpPr>
        <p:spPr>
          <a:xfrm rot="5400000">
            <a:off x="654844" y="76994"/>
            <a:ext cx="5621337" cy="6016625"/>
          </a:xfrm>
          <a:prstGeom prst="rect">
            <a:avLst/>
          </a:prstGeom>
          <a:noFill/>
          <a:ln>
            <a:noFill/>
          </a:ln>
        </p:spPr>
        <p:txBody>
          <a:bodyPr spcFirstLastPara="1" wrap="square" lIns="90000" tIns="46800" rIns="90000" bIns="46800" anchor="t" anchorCtr="0">
            <a:noAutofit/>
          </a:bodyPr>
          <a:lstStyle>
            <a:lvl1pPr marL="457200" lvl="0" indent="-342900" algn="l">
              <a:lnSpc>
                <a:spcPct val="100000"/>
              </a:lnSpc>
              <a:spcBef>
                <a:spcPts val="800"/>
              </a:spcBef>
              <a:spcAft>
                <a:spcPts val="0"/>
              </a:spcAft>
              <a:buSzPts val="1800"/>
              <a:buChar char="•"/>
              <a:defRPr/>
            </a:lvl1pPr>
            <a:lvl2pPr marL="914400" lvl="1" indent="-342900" algn="l">
              <a:lnSpc>
                <a:spcPct val="100000"/>
              </a:lnSpc>
              <a:spcBef>
                <a:spcPts val="7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39" name="Google Shape;39;p38"/>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8"/>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8"/>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39"/>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39"/>
          <p:cNvSpPr txBox="1">
            <a:spLocks noGrp="1"/>
          </p:cNvSpPr>
          <p:nvPr>
            <p:ph type="body" idx="1"/>
          </p:nvPr>
        </p:nvSpPr>
        <p:spPr>
          <a:xfrm rot="5400000">
            <a:off x="2307431" y="-478631"/>
            <a:ext cx="4524375" cy="8224837"/>
          </a:xfrm>
          <a:prstGeom prst="rect">
            <a:avLst/>
          </a:prstGeom>
          <a:noFill/>
          <a:ln>
            <a:noFill/>
          </a:ln>
        </p:spPr>
        <p:txBody>
          <a:bodyPr spcFirstLastPara="1" wrap="square" lIns="90000" tIns="46800" rIns="90000" bIns="46800" anchor="t" anchorCtr="0">
            <a:noAutofit/>
          </a:bodyPr>
          <a:lstStyle>
            <a:lvl1pPr marL="457200" lvl="0" indent="-342900" algn="l">
              <a:lnSpc>
                <a:spcPct val="100000"/>
              </a:lnSpc>
              <a:spcBef>
                <a:spcPts val="800"/>
              </a:spcBef>
              <a:spcAft>
                <a:spcPts val="0"/>
              </a:spcAft>
              <a:buSzPts val="1800"/>
              <a:buChar char="•"/>
              <a:defRPr/>
            </a:lvl1pPr>
            <a:lvl2pPr marL="914400" lvl="1" indent="-342900" algn="l">
              <a:lnSpc>
                <a:spcPct val="100000"/>
              </a:lnSpc>
              <a:spcBef>
                <a:spcPts val="7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500"/>
              </a:spcBef>
              <a:spcAft>
                <a:spcPts val="0"/>
              </a:spcAft>
              <a:buSzPts val="1800"/>
              <a:buChar char="–"/>
              <a:defRPr/>
            </a:lvl4pPr>
            <a:lvl5pPr marL="2286000" lvl="4" indent="-342900" algn="l">
              <a:lnSpc>
                <a:spcPct val="100000"/>
              </a:lnSpc>
              <a:spcBef>
                <a:spcPts val="500"/>
              </a:spcBef>
              <a:spcAft>
                <a:spcPts val="0"/>
              </a:spcAft>
              <a:buSzPts val="1800"/>
              <a:buChar char="»"/>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
        <p:nvSpPr>
          <p:cNvPr id="45" name="Google Shape;45;p39"/>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9"/>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9"/>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40"/>
          <p:cNvSpPr txBox="1">
            <a:spLocks noGrp="1"/>
          </p:cNvSpPr>
          <p:nvPr>
            <p:ph type="title"/>
          </p:nvPr>
        </p:nvSpPr>
        <p:spPr>
          <a:xfrm>
            <a:off x="1792288" y="4800600"/>
            <a:ext cx="5486400" cy="566738"/>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40"/>
          <p:cNvSpPr>
            <a:spLocks noGrp="1"/>
          </p:cNvSpPr>
          <p:nvPr>
            <p:ph type="pic" idx="2"/>
          </p:nvPr>
        </p:nvSpPr>
        <p:spPr>
          <a:xfrm>
            <a:off x="1792288" y="612775"/>
            <a:ext cx="5486400" cy="4114800"/>
          </a:xfrm>
          <a:prstGeom prst="rect">
            <a:avLst/>
          </a:prstGeom>
          <a:noFill/>
          <a:ln>
            <a:noFill/>
          </a:ln>
        </p:spPr>
      </p:sp>
      <p:sp>
        <p:nvSpPr>
          <p:cNvPr id="51" name="Google Shape;51;p40"/>
          <p:cNvSpPr txBox="1">
            <a:spLocks noGrp="1"/>
          </p:cNvSpPr>
          <p:nvPr>
            <p:ph type="body" idx="1"/>
          </p:nvPr>
        </p:nvSpPr>
        <p:spPr>
          <a:xfrm>
            <a:off x="1792288" y="5367338"/>
            <a:ext cx="5486400" cy="804862"/>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52" name="Google Shape;52;p40"/>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457200" y="273050"/>
            <a:ext cx="3008313" cy="1162050"/>
          </a:xfrm>
          <a:prstGeom prst="rect">
            <a:avLst/>
          </a:prstGeom>
          <a:noFill/>
          <a:ln>
            <a:noFill/>
          </a:ln>
        </p:spPr>
        <p:txBody>
          <a:bodyPr spcFirstLastPara="1" wrap="square" lIns="90000" tIns="46800" rIns="90000" bIns="468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3575050" y="273050"/>
            <a:ext cx="5111750" cy="5853113"/>
          </a:xfrm>
          <a:prstGeom prst="rect">
            <a:avLst/>
          </a:prstGeom>
          <a:noFill/>
          <a:ln>
            <a:noFill/>
          </a:ln>
        </p:spPr>
        <p:txBody>
          <a:bodyPr spcFirstLastPara="1" wrap="square" lIns="90000" tIns="46800" rIns="90000" bIns="46800" anchor="t" anchorCtr="0">
            <a:noAutofit/>
          </a:bodyPr>
          <a:lstStyle>
            <a:lvl1pPr marL="457200" lvl="0" indent="-431800" algn="l">
              <a:lnSpc>
                <a:spcPct val="100000"/>
              </a:lnSpc>
              <a:spcBef>
                <a:spcPts val="800"/>
              </a:spcBef>
              <a:spcAft>
                <a:spcPts val="0"/>
              </a:spcAft>
              <a:buSzPts val="3200"/>
              <a:buChar char="•"/>
              <a:defRPr sz="3200"/>
            </a:lvl1pPr>
            <a:lvl2pPr marL="914400" lvl="1" indent="-406400" algn="l">
              <a:lnSpc>
                <a:spcPct val="100000"/>
              </a:lnSpc>
              <a:spcBef>
                <a:spcPts val="700"/>
              </a:spcBef>
              <a:spcAft>
                <a:spcPts val="0"/>
              </a:spcAft>
              <a:buSzPts val="2800"/>
              <a:buChar char="–"/>
              <a:defRPr sz="2800"/>
            </a:lvl2pPr>
            <a:lvl3pPr marL="1371600" lvl="2" indent="-381000" algn="l">
              <a:lnSpc>
                <a:spcPct val="100000"/>
              </a:lnSpc>
              <a:spcBef>
                <a:spcPts val="600"/>
              </a:spcBef>
              <a:spcAft>
                <a:spcPts val="0"/>
              </a:spcAft>
              <a:buSzPts val="2400"/>
              <a:buChar char="•"/>
              <a:defRPr sz="2400"/>
            </a:lvl3pPr>
            <a:lvl4pPr marL="1828800" lvl="3" indent="-355600" algn="l">
              <a:lnSpc>
                <a:spcPct val="100000"/>
              </a:lnSpc>
              <a:spcBef>
                <a:spcPts val="5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228600" algn="l">
              <a:lnSpc>
                <a:spcPct val="100000"/>
              </a:lnSpc>
              <a:spcBef>
                <a:spcPts val="500"/>
              </a:spcBef>
              <a:spcAft>
                <a:spcPts val="0"/>
              </a:spcAft>
              <a:buSzPts val="1400"/>
              <a:buNone/>
              <a:defRPr sz="2000"/>
            </a:lvl6pPr>
            <a:lvl7pPr marL="3200400" lvl="6" indent="-228600" algn="l">
              <a:lnSpc>
                <a:spcPct val="100000"/>
              </a:lnSpc>
              <a:spcBef>
                <a:spcPts val="500"/>
              </a:spcBef>
              <a:spcAft>
                <a:spcPts val="0"/>
              </a:spcAft>
              <a:buSzPts val="1400"/>
              <a:buNone/>
              <a:defRPr sz="2000"/>
            </a:lvl7pPr>
            <a:lvl8pPr marL="3657600" lvl="7" indent="-228600" algn="l">
              <a:lnSpc>
                <a:spcPct val="100000"/>
              </a:lnSpc>
              <a:spcBef>
                <a:spcPts val="500"/>
              </a:spcBef>
              <a:spcAft>
                <a:spcPts val="0"/>
              </a:spcAft>
              <a:buSzPts val="1400"/>
              <a:buNone/>
              <a:defRPr sz="2000"/>
            </a:lvl8pPr>
            <a:lvl9pPr marL="4114800" lvl="8" indent="-228600" algn="l">
              <a:lnSpc>
                <a:spcPct val="100000"/>
              </a:lnSpc>
              <a:spcBef>
                <a:spcPts val="500"/>
              </a:spcBef>
              <a:spcAft>
                <a:spcPts val="0"/>
              </a:spcAft>
              <a:buSzPts val="1400"/>
              <a:buNone/>
              <a:defRPr sz="2000"/>
            </a:lvl9pPr>
          </a:lstStyle>
          <a:p>
            <a:endParaRPr/>
          </a:p>
        </p:txBody>
      </p:sp>
      <p:sp>
        <p:nvSpPr>
          <p:cNvPr id="58" name="Google Shape;58;p41"/>
          <p:cNvSpPr txBox="1">
            <a:spLocks noGrp="1"/>
          </p:cNvSpPr>
          <p:nvPr>
            <p:ph type="body" idx="2"/>
          </p:nvPr>
        </p:nvSpPr>
        <p:spPr>
          <a:xfrm>
            <a:off x="457200" y="1435100"/>
            <a:ext cx="3008313" cy="4691063"/>
          </a:xfrm>
          <a:prstGeom prst="rect">
            <a:avLst/>
          </a:prstGeom>
          <a:noFill/>
          <a:ln>
            <a:noFill/>
          </a:ln>
        </p:spPr>
        <p:txBody>
          <a:bodyPr spcFirstLastPara="1" wrap="square" lIns="90000" tIns="46800" rIns="90000" bIns="4680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
        <p:nvSpPr>
          <p:cNvPr id="59" name="Google Shape;59;p41"/>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42"/>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2"/>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2"/>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
        <p:cNvGrpSpPr/>
        <p:nvPr/>
      </p:nvGrpSpPr>
      <p:grpSpPr>
        <a:xfrm>
          <a:off x="0" y="0"/>
          <a:ext cx="0" cy="0"/>
          <a:chOff x="0" y="0"/>
          <a:chExt cx="0" cy="0"/>
        </a:xfrm>
      </p:grpSpPr>
      <p:sp>
        <p:nvSpPr>
          <p:cNvPr id="8" name="Google Shape;8;p33"/>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9pPr>
          </a:lstStyle>
          <a:p>
            <a:endParaRPr/>
          </a:p>
        </p:txBody>
      </p:sp>
      <p:sp>
        <p:nvSpPr>
          <p:cNvPr id="9" name="Google Shape;9;p33"/>
          <p:cNvSpPr txBox="1">
            <a:spLocks noGrp="1"/>
          </p:cNvSpPr>
          <p:nvPr>
            <p:ph type="body" idx="1"/>
          </p:nvPr>
        </p:nvSpPr>
        <p:spPr>
          <a:xfrm>
            <a:off x="457200" y="1371600"/>
            <a:ext cx="8224837" cy="4524375"/>
          </a:xfrm>
          <a:prstGeom prst="rect">
            <a:avLst/>
          </a:prstGeom>
          <a:noFill/>
          <a:ln>
            <a:noFill/>
          </a:ln>
        </p:spPr>
        <p:txBody>
          <a:bodyPr spcFirstLastPara="1" wrap="square" lIns="90000" tIns="46800" rIns="90000" bIns="46800" anchor="t" anchorCtr="0">
            <a:noAutofit/>
          </a:bodyPr>
          <a:lstStyle>
            <a:lvl1pPr marL="457200" marR="0" lvl="0" indent="-431800" algn="l" rtl="0">
              <a:lnSpc>
                <a:spcPct val="100000"/>
              </a:lnSpc>
              <a:spcBef>
                <a:spcPts val="800"/>
              </a:spcBef>
              <a:spcAft>
                <a:spcPts val="0"/>
              </a:spcAft>
              <a:buClr>
                <a:srgbClr val="000000"/>
              </a:buClr>
              <a:buSzPts val="3200"/>
              <a:buFont typeface="Times New Roman"/>
              <a:buChar char="•"/>
              <a:defRPr sz="3200" b="0" i="0" u="none" strike="noStrike" cap="none">
                <a:solidFill>
                  <a:srgbClr val="000000"/>
                </a:solidFill>
                <a:latin typeface="Arial"/>
                <a:ea typeface="Arial"/>
                <a:cs typeface="Arial"/>
                <a:sym typeface="Arial"/>
              </a:defRPr>
            </a:lvl1pPr>
            <a:lvl2pPr marL="914400" marR="0" lvl="1" indent="-406400" algn="l" rtl="0">
              <a:lnSpc>
                <a:spcPct val="100000"/>
              </a:lnSpc>
              <a:spcBef>
                <a:spcPts val="700"/>
              </a:spcBef>
              <a:spcAft>
                <a:spcPts val="0"/>
              </a:spcAft>
              <a:buClr>
                <a:srgbClr val="000000"/>
              </a:buClr>
              <a:buSzPts val="2800"/>
              <a:buFont typeface="Times New Roman"/>
              <a:buChar char="–"/>
              <a:defRPr sz="2800" b="0" i="0" u="none" strike="noStrike" cap="none">
                <a:solidFill>
                  <a:srgbClr val="000000"/>
                </a:solidFill>
                <a:latin typeface="Arial"/>
                <a:ea typeface="Arial"/>
                <a:cs typeface="Arial"/>
                <a:sym typeface="Arial"/>
              </a:defRPr>
            </a:lvl2pPr>
            <a:lvl3pPr marL="1371600" marR="0" lvl="2" indent="-381000" algn="l" rtl="0">
              <a:lnSpc>
                <a:spcPct val="100000"/>
              </a:lnSpc>
              <a:spcBef>
                <a:spcPts val="600"/>
              </a:spcBef>
              <a:spcAft>
                <a:spcPts val="0"/>
              </a:spcAft>
              <a:buClr>
                <a:srgbClr val="000000"/>
              </a:buClr>
              <a:buSzPts val="2400"/>
              <a:buFont typeface="Times New Roman"/>
              <a:buChar char="•"/>
              <a:defRPr sz="2400" b="0" i="0" u="none" strike="noStrike" cap="none">
                <a:solidFill>
                  <a:srgbClr val="000000"/>
                </a:solidFill>
                <a:latin typeface="Arial"/>
                <a:ea typeface="Arial"/>
                <a:cs typeface="Arial"/>
                <a:sym typeface="Arial"/>
              </a:defRPr>
            </a:lvl3pPr>
            <a:lvl4pPr marL="1828800" marR="0" lvl="3" indent="-355600" algn="l" rtl="0">
              <a:lnSpc>
                <a:spcPct val="100000"/>
              </a:lnSpc>
              <a:spcBef>
                <a:spcPts val="500"/>
              </a:spcBef>
              <a:spcAft>
                <a:spcPts val="0"/>
              </a:spcAft>
              <a:buClr>
                <a:srgbClr val="000000"/>
              </a:buClr>
              <a:buSzPts val="2000"/>
              <a:buFont typeface="Times New Roman"/>
              <a:buChar char="–"/>
              <a:defRPr sz="2000" b="0" i="0" u="none" strike="noStrike" cap="none">
                <a:solidFill>
                  <a:srgbClr val="000000"/>
                </a:solidFill>
                <a:latin typeface="Arial"/>
                <a:ea typeface="Arial"/>
                <a:cs typeface="Arial"/>
                <a:sym typeface="Arial"/>
              </a:defRPr>
            </a:lvl4pPr>
            <a:lvl5pPr marL="2286000" marR="0" lvl="4" indent="-355600" algn="l" rtl="0">
              <a:lnSpc>
                <a:spcPct val="100000"/>
              </a:lnSpc>
              <a:spcBef>
                <a:spcPts val="500"/>
              </a:spcBef>
              <a:spcAft>
                <a:spcPts val="0"/>
              </a:spcAft>
              <a:buClr>
                <a:srgbClr val="000000"/>
              </a:buClr>
              <a:buSzPts val="2000"/>
              <a:buFont typeface="Times New Roman"/>
              <a:buChar char="»"/>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10" name="Google Shape;10;p33"/>
          <p:cNvSpPr txBox="1">
            <a:spLocks noGrp="1"/>
          </p:cNvSpPr>
          <p:nvPr>
            <p:ph type="dt" idx="10"/>
          </p:nvPr>
        </p:nvSpPr>
        <p:spPr>
          <a:xfrm>
            <a:off x="457200" y="6245225"/>
            <a:ext cx="2128837" cy="471487"/>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1" name="Google Shape;11;p33"/>
          <p:cNvSpPr txBox="1">
            <a:spLocks noGrp="1"/>
          </p:cNvSpPr>
          <p:nvPr>
            <p:ph type="ftr" idx="11"/>
          </p:nvPr>
        </p:nvSpPr>
        <p:spPr>
          <a:xfrm>
            <a:off x="3124200" y="6245225"/>
            <a:ext cx="2890837" cy="471487"/>
          </a:xfrm>
          <a:prstGeom prst="rect">
            <a:avLst/>
          </a:prstGeom>
          <a:noFill/>
          <a:ln>
            <a:noFill/>
          </a:ln>
        </p:spPr>
        <p:txBody>
          <a:bodyPr spcFirstLastPara="1" wrap="square" lIns="90000" tIns="46800" rIns="90000" bIns="468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Arial"/>
                <a:ea typeface="Arial"/>
                <a:cs typeface="Arial"/>
                <a:sym typeface="Arial"/>
              </a:defRPr>
            </a:lvl9pPr>
          </a:lstStyle>
          <a:p>
            <a:endParaRPr/>
          </a:p>
        </p:txBody>
      </p:sp>
      <p:sp>
        <p:nvSpPr>
          <p:cNvPr id="12" name="Google Shape;12;p33"/>
          <p:cNvSpPr txBox="1">
            <a:spLocks noGrp="1"/>
          </p:cNvSpPr>
          <p:nvPr>
            <p:ph type="sldNum" idx="12"/>
          </p:nvPr>
        </p:nvSpPr>
        <p:spPr>
          <a:xfrm>
            <a:off x="7446962" y="6472237"/>
            <a:ext cx="1595437" cy="315912"/>
          </a:xfrm>
          <a:prstGeom prst="rect">
            <a:avLst/>
          </a:prstGeom>
          <a:noFill/>
          <a:ln>
            <a:noFill/>
          </a:ln>
        </p:spPr>
        <p:txBody>
          <a:bodyPr spcFirstLastPara="1" wrap="square" lIns="90000" tIns="46800" rIns="90000" bIns="468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mfs-stock-synthesis.github.io/do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admb-project.org/docs/manuals/"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r4ss.github.io/r4s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www.sciencedirect.com/journal/fisheries-research/vol/142" TargetMode="External"/><Relationship Id="rId3" Type="http://schemas.openxmlformats.org/officeDocument/2006/relationships/hyperlink" Target="https://github.com/nmfs-stock-synthesis/stock-synthesis" TargetMode="External"/><Relationship Id="rId7" Type="http://schemas.openxmlformats.org/officeDocument/2006/relationships/hyperlink" Target="https://groups.google.com/g/ss3-foru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github.com/nmfs-stock-synthesis/stock-synthesis/discussions" TargetMode="External"/><Relationship Id="rId5" Type="http://schemas.openxmlformats.org/officeDocument/2006/relationships/hyperlink" Target="https://github.com/nmfs-stock-synthesis/doc" TargetMode="External"/><Relationship Id="rId10" Type="http://schemas.openxmlformats.org/officeDocument/2006/relationships/hyperlink" Target="http://www.capamresearch.org/" TargetMode="External"/><Relationship Id="rId4" Type="http://schemas.openxmlformats.org/officeDocument/2006/relationships/hyperlink" Target="https://nmfs-stock-synthesis.github.io/doc/" TargetMode="External"/><Relationship Id="rId9" Type="http://schemas.openxmlformats.org/officeDocument/2006/relationships/hyperlink" Target="mailto:nmfs.stock.synthesis@noaa.gov"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title"/>
          </p:nvPr>
        </p:nvSpPr>
        <p:spPr>
          <a:xfrm>
            <a:off x="325437" y="587375"/>
            <a:ext cx="8445500" cy="1341437"/>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1" i="0" u="none">
                <a:solidFill>
                  <a:srgbClr val="0070C0"/>
                </a:solidFill>
                <a:latin typeface="Arial"/>
                <a:ea typeface="Arial"/>
                <a:cs typeface="Arial"/>
                <a:sym typeface="Arial"/>
              </a:rPr>
              <a:t>Getting Started with </a:t>
            </a:r>
            <a:br>
              <a:rPr lang="en-US" sz="4400" b="1" i="0" u="none">
                <a:solidFill>
                  <a:srgbClr val="0070C0"/>
                </a:solidFill>
                <a:latin typeface="Arial"/>
                <a:ea typeface="Arial"/>
                <a:cs typeface="Arial"/>
                <a:sym typeface="Arial"/>
              </a:rPr>
            </a:br>
            <a:r>
              <a:rPr lang="en-US" sz="4400" b="1" i="0" u="none">
                <a:solidFill>
                  <a:srgbClr val="0070C0"/>
                </a:solidFill>
                <a:latin typeface="Arial"/>
                <a:ea typeface="Arial"/>
                <a:cs typeface="Arial"/>
                <a:sym typeface="Arial"/>
              </a:rPr>
              <a:t>Stock Synthesis (SS3)</a:t>
            </a:r>
            <a:endParaRPr/>
          </a:p>
        </p:txBody>
      </p:sp>
      <p:pic>
        <p:nvPicPr>
          <p:cNvPr id="93" name="Google Shape;93;p1"/>
          <p:cNvPicPr preferRelativeResize="0"/>
          <p:nvPr/>
        </p:nvPicPr>
        <p:blipFill rotWithShape="1">
          <a:blip r:embed="rId3">
            <a:alphaModFix/>
          </a:blip>
          <a:srcRect/>
          <a:stretch/>
        </p:blipFill>
        <p:spPr>
          <a:xfrm>
            <a:off x="1676400" y="2327275"/>
            <a:ext cx="5948362" cy="358616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11"/>
          <p:cNvSpPr txBox="1">
            <a:spLocks noGrp="1"/>
          </p:cNvSpPr>
          <p:nvPr>
            <p:ph type="title"/>
          </p:nvPr>
        </p:nvSpPr>
        <p:spPr>
          <a:xfrm>
            <a:off x="457200" y="274637"/>
            <a:ext cx="82248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Pros and cons of the one folder approach</a:t>
            </a:r>
            <a:endParaRPr/>
          </a:p>
        </p:txBody>
      </p:sp>
      <p:sp>
        <p:nvSpPr>
          <p:cNvPr id="226" name="Google Shape;226;p11"/>
          <p:cNvSpPr txBox="1">
            <a:spLocks noGrp="1"/>
          </p:cNvSpPr>
          <p:nvPr>
            <p:ph type="body" idx="1"/>
          </p:nvPr>
        </p:nvSpPr>
        <p:spPr>
          <a:xfrm>
            <a:off x="457200" y="1371600"/>
            <a:ext cx="8224800" cy="3200400"/>
          </a:xfrm>
          <a:prstGeom prst="rect">
            <a:avLst/>
          </a:prstGeom>
          <a:noFill/>
          <a:ln>
            <a:noFill/>
          </a:ln>
        </p:spPr>
        <p:txBody>
          <a:bodyPr spcFirstLastPara="1" wrap="square" lIns="90000" tIns="46800" rIns="90000" bIns="46800" anchor="t" anchorCtr="0">
            <a:noAutofit/>
          </a:bodyPr>
          <a:lstStyle/>
          <a:p>
            <a:pPr marL="342900" marR="0" lvl="0" indent="-355600" algn="l" rtl="0">
              <a:lnSpc>
                <a:spcPct val="100000"/>
              </a:lnSpc>
              <a:spcBef>
                <a:spcPts val="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Pro: </a:t>
            </a:r>
            <a:r>
              <a:rPr lang="en-US" sz="2400" b="0" i="0" u="none">
                <a:solidFill>
                  <a:srgbClr val="000000"/>
                </a:solidFill>
                <a:latin typeface="Arial"/>
                <a:ea typeface="Arial"/>
                <a:cs typeface="Arial"/>
                <a:sym typeface="Arial"/>
              </a:rPr>
              <a:t>Simple setup to run models</a:t>
            </a:r>
            <a:endParaRPr sz="3400"/>
          </a:p>
          <a:p>
            <a:pPr marL="342900" marR="0" lvl="0" indent="-355600" algn="l" rtl="0">
              <a:lnSpc>
                <a:spcPct val="100000"/>
              </a:lnSpc>
              <a:spcBef>
                <a:spcPts val="8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Con:  </a:t>
            </a:r>
            <a:r>
              <a:rPr lang="en-US" sz="2400" b="0" i="0" u="none">
                <a:solidFill>
                  <a:srgbClr val="000000"/>
                </a:solidFill>
                <a:latin typeface="Arial"/>
                <a:ea typeface="Arial"/>
                <a:cs typeface="Arial"/>
                <a:sym typeface="Arial"/>
              </a:rPr>
              <a:t>If you update your version of SS3, then you may need to update it in many folders</a:t>
            </a:r>
            <a:endParaRPr sz="3400"/>
          </a:p>
          <a:p>
            <a:pPr marL="342900" marR="0" lvl="0" indent="-355600" algn="l" rtl="0">
              <a:lnSpc>
                <a:spcPct val="100000"/>
              </a:lnSpc>
              <a:spcBef>
                <a:spcPts val="800"/>
              </a:spcBef>
              <a:spcAft>
                <a:spcPts val="0"/>
              </a:spcAft>
              <a:buClr>
                <a:srgbClr val="000000"/>
              </a:buClr>
              <a:buSzPts val="2400"/>
              <a:buFont typeface="Times New Roman"/>
              <a:buChar char="•"/>
            </a:pPr>
            <a:r>
              <a:rPr lang="en-US" sz="2400" b="1" i="0" u="none">
                <a:solidFill>
                  <a:srgbClr val="000000"/>
                </a:solidFill>
                <a:latin typeface="Arial"/>
                <a:ea typeface="Arial"/>
                <a:cs typeface="Arial"/>
                <a:sym typeface="Arial"/>
              </a:rPr>
              <a:t>Con: </a:t>
            </a:r>
            <a:r>
              <a:rPr lang="en-US" sz="2400" b="0" i="0" u="none">
                <a:solidFill>
                  <a:srgbClr val="000000"/>
                </a:solidFill>
                <a:latin typeface="Arial"/>
                <a:ea typeface="Arial"/>
                <a:cs typeface="Arial"/>
                <a:sym typeface="Arial"/>
              </a:rPr>
              <a:t>Requires 1 copy of the executable per folder, which will take up a large amount of space when running many models</a:t>
            </a:r>
            <a:endParaRPr sz="3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2"/>
          <p:cNvSpPr txBox="1">
            <a:spLocks noGrp="1"/>
          </p:cNvSpPr>
          <p:nvPr>
            <p:ph type="title"/>
          </p:nvPr>
        </p:nvSpPr>
        <p:spPr>
          <a:xfrm>
            <a:off x="457200" y="273050"/>
            <a:ext cx="82206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Starting SS3 from the command line</a:t>
            </a:r>
            <a:endParaRPr/>
          </a:p>
        </p:txBody>
      </p:sp>
      <p:pic>
        <p:nvPicPr>
          <p:cNvPr id="232" name="Google Shape;232;p12"/>
          <p:cNvPicPr preferRelativeResize="0"/>
          <p:nvPr/>
        </p:nvPicPr>
        <p:blipFill rotWithShape="1">
          <a:blip r:embed="rId3">
            <a:alphaModFix/>
          </a:blip>
          <a:srcRect/>
          <a:stretch/>
        </p:blipFill>
        <p:spPr>
          <a:xfrm>
            <a:off x="3572375" y="1371600"/>
            <a:ext cx="5038224" cy="3483150"/>
          </a:xfrm>
          <a:prstGeom prst="rect">
            <a:avLst/>
          </a:prstGeom>
          <a:noFill/>
          <a:ln>
            <a:noFill/>
          </a:ln>
        </p:spPr>
      </p:pic>
      <p:sp>
        <p:nvSpPr>
          <p:cNvPr id="233" name="Google Shape;233;p12"/>
          <p:cNvSpPr/>
          <p:nvPr/>
        </p:nvSpPr>
        <p:spPr>
          <a:xfrm>
            <a:off x="531800" y="1384125"/>
            <a:ext cx="2716800" cy="457200"/>
          </a:xfrm>
          <a:prstGeom prst="wedgeRoundRectCallout">
            <a:avLst>
              <a:gd name="adj1" fmla="val 127719"/>
              <a:gd name="adj2" fmla="val 99234"/>
              <a:gd name="adj3" fmla="val 0"/>
            </a:avLst>
          </a:prstGeom>
          <a:solidFill>
            <a:srgbClr val="0070C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Click here to highlight.</a:t>
            </a:r>
            <a:endParaRPr sz="1400" b="0" i="0" u="none" strike="noStrike" cap="none">
              <a:solidFill>
                <a:srgbClr val="000000"/>
              </a:solidFill>
              <a:latin typeface="Arial"/>
              <a:ea typeface="Arial"/>
              <a:cs typeface="Arial"/>
              <a:sym typeface="Arial"/>
            </a:endParaRPr>
          </a:p>
        </p:txBody>
      </p:sp>
      <p:sp>
        <p:nvSpPr>
          <p:cNvPr id="234" name="Google Shape;234;p12"/>
          <p:cNvSpPr/>
          <p:nvPr/>
        </p:nvSpPr>
        <p:spPr>
          <a:xfrm>
            <a:off x="531800" y="2043050"/>
            <a:ext cx="2716800" cy="1037700"/>
          </a:xfrm>
          <a:prstGeom prst="wedgeRoundRectCallout">
            <a:avLst>
              <a:gd name="adj1" fmla="val 89190"/>
              <a:gd name="adj2" fmla="val -1660"/>
              <a:gd name="adj3" fmla="val 0"/>
            </a:avLst>
          </a:prstGeom>
          <a:solidFill>
            <a:srgbClr val="0070C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Then shift right-click to get to “open command window here” option.</a:t>
            </a:r>
            <a:endParaRPr sz="1400" b="0" i="0" u="none" strike="noStrike" cap="none">
              <a:solidFill>
                <a:srgbClr val="000000"/>
              </a:solidFill>
              <a:latin typeface="Arial"/>
              <a:ea typeface="Arial"/>
              <a:cs typeface="Arial"/>
              <a:sym typeface="Arial"/>
            </a:endParaRPr>
          </a:p>
        </p:txBody>
      </p:sp>
      <p:sp>
        <p:nvSpPr>
          <p:cNvPr id="235" name="Google Shape;235;p12"/>
          <p:cNvSpPr/>
          <p:nvPr/>
        </p:nvSpPr>
        <p:spPr>
          <a:xfrm>
            <a:off x="531799" y="3282475"/>
            <a:ext cx="2716800" cy="762000"/>
          </a:xfrm>
          <a:prstGeom prst="wedgeRoundRectCallout">
            <a:avLst>
              <a:gd name="adj1" fmla="val 121408"/>
              <a:gd name="adj2" fmla="val -59193"/>
              <a:gd name="adj3" fmla="val 0"/>
            </a:avLst>
          </a:prstGeom>
          <a:solidFill>
            <a:srgbClr val="0070C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Which opens cmd.exe in that directory.</a:t>
            </a:r>
            <a:endParaRPr sz="1400" b="0" i="0" u="none" strike="noStrike" cap="none">
              <a:solidFill>
                <a:srgbClr val="000000"/>
              </a:solidFill>
              <a:latin typeface="Arial"/>
              <a:ea typeface="Arial"/>
              <a:cs typeface="Arial"/>
              <a:sym typeface="Arial"/>
            </a:endParaRPr>
          </a:p>
        </p:txBody>
      </p:sp>
      <p:sp>
        <p:nvSpPr>
          <p:cNvPr id="236" name="Google Shape;236;p12"/>
          <p:cNvSpPr/>
          <p:nvPr/>
        </p:nvSpPr>
        <p:spPr>
          <a:xfrm>
            <a:off x="531800" y="4246200"/>
            <a:ext cx="2716800" cy="1037700"/>
          </a:xfrm>
          <a:prstGeom prst="wedgeRoundRectCallout">
            <a:avLst>
              <a:gd name="adj1" fmla="val 78893"/>
              <a:gd name="adj2" fmla="val -78315"/>
              <a:gd name="adj3" fmla="val 0"/>
            </a:avLst>
          </a:prstGeom>
          <a:solidFill>
            <a:srgbClr val="0070C0"/>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US" sz="1800" b="0" i="0" u="none" strike="noStrike" cap="none">
                <a:solidFill>
                  <a:schemeClr val="lt1"/>
                </a:solidFill>
                <a:latin typeface="Arial"/>
                <a:ea typeface="Arial"/>
                <a:cs typeface="Arial"/>
                <a:sym typeface="Arial"/>
              </a:rPr>
              <a:t>Then type ss3 (or other name of the ss3 exe) and hit &lt;enter&gt;</a:t>
            </a:r>
            <a:endParaRPr sz="1400" b="0" i="0" u="none" strike="noStrike" cap="none">
              <a:solidFill>
                <a:srgbClr val="000000"/>
              </a:solidFill>
              <a:latin typeface="Arial"/>
              <a:ea typeface="Arial"/>
              <a:cs typeface="Arial"/>
              <a:sym typeface="Arial"/>
            </a:endParaRPr>
          </a:p>
        </p:txBody>
      </p:sp>
      <p:sp>
        <p:nvSpPr>
          <p:cNvPr id="237" name="Google Shape;237;p12"/>
          <p:cNvSpPr txBox="1"/>
          <p:nvPr/>
        </p:nvSpPr>
        <p:spPr>
          <a:xfrm>
            <a:off x="457200" y="6335712"/>
            <a:ext cx="86121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rPr>
              <a:t>See notes for more tips on running an SS3 model from the command line.</a:t>
            </a:r>
            <a:endParaRPr sz="1400" b="0" i="0" u="none" strike="noStrike" cap="none">
              <a:solidFill>
                <a:srgbClr val="000000"/>
              </a:solidFill>
              <a:latin typeface="Arial"/>
              <a:ea typeface="Arial"/>
              <a:cs typeface="Arial"/>
              <a:sym typeface="Arial"/>
            </a:endParaRPr>
          </a:p>
        </p:txBody>
      </p:sp>
      <p:pic>
        <p:nvPicPr>
          <p:cNvPr id="238" name="Google Shape;238;p12"/>
          <p:cNvPicPr preferRelativeResize="0"/>
          <p:nvPr/>
        </p:nvPicPr>
        <p:blipFill rotWithShape="1">
          <a:blip r:embed="rId3">
            <a:alphaModFix/>
          </a:blip>
          <a:srcRect l="46415" t="59353" r="51033" b="27294"/>
          <a:stretch/>
        </p:blipFill>
        <p:spPr>
          <a:xfrm>
            <a:off x="3922776" y="3706368"/>
            <a:ext cx="126351" cy="457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3"/>
          <p:cNvSpPr txBox="1">
            <a:spLocks noGrp="1"/>
          </p:cNvSpPr>
          <p:nvPr>
            <p:ph type="title"/>
          </p:nvPr>
        </p:nvSpPr>
        <p:spPr>
          <a:xfrm>
            <a:off x="457200" y="423862"/>
            <a:ext cx="8220600" cy="8715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Command line messages after </a:t>
            </a:r>
            <a:r>
              <a:rPr lang="en-US" sz="3000" b="1" i="0" u="none">
                <a:solidFill>
                  <a:srgbClr val="0070C0"/>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starting</a:t>
            </a:r>
            <a:r>
              <a:rPr lang="en-US" sz="3000" b="1" i="0" u="none">
                <a:solidFill>
                  <a:srgbClr val="0070C0"/>
                </a:solidFill>
                <a:latin typeface="Arial"/>
                <a:ea typeface="Arial"/>
                <a:cs typeface="Arial"/>
                <a:sym typeface="Arial"/>
              </a:rPr>
              <a:t> an SS3 run</a:t>
            </a:r>
            <a:endParaRPr/>
          </a:p>
        </p:txBody>
      </p:sp>
      <p:sp>
        <p:nvSpPr>
          <p:cNvPr id="244" name="Google Shape;244;p13"/>
          <p:cNvSpPr txBox="1">
            <a:spLocks noGrp="1"/>
          </p:cNvSpPr>
          <p:nvPr>
            <p:ph type="body" idx="1"/>
          </p:nvPr>
        </p:nvSpPr>
        <p:spPr>
          <a:xfrm>
            <a:off x="461700" y="4889100"/>
            <a:ext cx="8220600" cy="1750200"/>
          </a:xfrm>
          <a:prstGeom prst="rect">
            <a:avLst/>
          </a:prstGeom>
          <a:noFill/>
          <a:ln>
            <a:noFill/>
          </a:ln>
        </p:spPr>
        <p:txBody>
          <a:bodyPr spcFirstLastPara="1" wrap="square" lIns="90000" tIns="46800" rIns="90000" bIns="46800" anchor="t" anchorCtr="0">
            <a:noAutofit/>
          </a:bodyPr>
          <a:lstStyle/>
          <a:p>
            <a:pPr marL="0" lvl="0" indent="0" algn="l" rtl="0">
              <a:lnSpc>
                <a:spcPct val="100000"/>
              </a:lnSpc>
              <a:spcBef>
                <a:spcPts val="0"/>
              </a:spcBef>
              <a:spcAft>
                <a:spcPts val="0"/>
              </a:spcAft>
              <a:buNone/>
            </a:pPr>
            <a:endParaRPr sz="2400" b="0" i="0" u="none">
              <a:solidFill>
                <a:srgbClr val="000000"/>
              </a:solidFill>
              <a:latin typeface="Arial"/>
              <a:ea typeface="Arial"/>
              <a:cs typeface="Arial"/>
              <a:sym typeface="Arial"/>
            </a:endParaRPr>
          </a:p>
          <a:p>
            <a:pPr marL="344487" lvl="0" indent="-349248" algn="l" rtl="0">
              <a:lnSpc>
                <a:spcPct val="100000"/>
              </a:lnSpc>
              <a:spcBef>
                <a:spcPts val="800"/>
              </a:spcBef>
              <a:spcAft>
                <a:spcPts val="0"/>
              </a:spcAft>
              <a:buClr>
                <a:srgbClr val="000000"/>
              </a:buClr>
              <a:buSzPts val="2300"/>
              <a:buFont typeface="Arial"/>
              <a:buChar char="•"/>
            </a:pPr>
            <a:r>
              <a:rPr lang="en-US" sz="2300" b="0" i="0" u="none">
                <a:solidFill>
                  <a:srgbClr val="000000"/>
                </a:solidFill>
                <a:latin typeface="Arial"/>
                <a:ea typeface="Arial"/>
                <a:cs typeface="Arial"/>
                <a:sym typeface="Arial"/>
              </a:rPr>
              <a:t>Volume of information controlled in starter.ss file:</a:t>
            </a:r>
            <a:br>
              <a:rPr lang="en-US" sz="2300" b="0" i="0" u="none">
                <a:solidFill>
                  <a:srgbClr val="000000"/>
                </a:solidFill>
                <a:latin typeface="Arial"/>
                <a:ea typeface="Arial"/>
                <a:cs typeface="Arial"/>
                <a:sym typeface="Arial"/>
              </a:rPr>
            </a:br>
            <a:r>
              <a:rPr lang="en-US" sz="2300" b="0" i="0" u="none">
                <a:solidFill>
                  <a:srgbClr val="000000"/>
                </a:solidFill>
                <a:latin typeface="Courier New"/>
                <a:ea typeface="Courier New"/>
                <a:cs typeface="Courier New"/>
                <a:sym typeface="Courier New"/>
              </a:rPr>
              <a:t>1 # run display detail (0,1,2)</a:t>
            </a:r>
            <a:br>
              <a:rPr lang="en-US" sz="2300" b="0" i="0" u="none">
                <a:solidFill>
                  <a:srgbClr val="000000"/>
                </a:solidFill>
                <a:latin typeface="Courier New"/>
                <a:ea typeface="Courier New"/>
                <a:cs typeface="Courier New"/>
                <a:sym typeface="Courier New"/>
              </a:rPr>
            </a:br>
            <a:r>
              <a:rPr lang="en-US" sz="2300" b="0" i="0" u="none">
                <a:solidFill>
                  <a:srgbClr val="000000"/>
                </a:solidFill>
                <a:latin typeface="Arial"/>
                <a:ea typeface="Arial"/>
                <a:cs typeface="Arial"/>
                <a:sym typeface="Arial"/>
              </a:rPr>
              <a:t>Middle level (1) is usually best.</a:t>
            </a:r>
            <a:endParaRPr sz="2200" b="0" i="0" u="none">
              <a:solidFill>
                <a:srgbClr val="000000"/>
              </a:solidFill>
              <a:latin typeface="Arial"/>
              <a:ea typeface="Arial"/>
              <a:cs typeface="Arial"/>
              <a:sym typeface="Arial"/>
            </a:endParaRPr>
          </a:p>
        </p:txBody>
      </p:sp>
      <p:pic>
        <p:nvPicPr>
          <p:cNvPr id="245" name="Google Shape;245;p13"/>
          <p:cNvPicPr preferRelativeResize="0"/>
          <p:nvPr/>
        </p:nvPicPr>
        <p:blipFill rotWithShape="1">
          <a:blip r:embed="rId3">
            <a:alphaModFix/>
          </a:blip>
          <a:srcRect t="1613" r="5490"/>
          <a:stretch/>
        </p:blipFill>
        <p:spPr>
          <a:xfrm>
            <a:off x="607425" y="1367450"/>
            <a:ext cx="7974725" cy="3959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4"/>
          <p:cNvSpPr txBox="1">
            <a:spLocks noGrp="1"/>
          </p:cNvSpPr>
          <p:nvPr>
            <p:ph type="title"/>
          </p:nvPr>
        </p:nvSpPr>
        <p:spPr>
          <a:xfrm>
            <a:off x="362325" y="274625"/>
            <a:ext cx="8458800" cy="868800"/>
          </a:xfrm>
          <a:prstGeom prst="rect">
            <a:avLst/>
          </a:prstGeom>
          <a:noFill/>
          <a:ln>
            <a:noFill/>
          </a:ln>
        </p:spPr>
        <p:txBody>
          <a:bodyPr spcFirstLastPara="1" wrap="square" lIns="90000" tIns="46800" rIns="457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SS3 always opens and reads files in the same order, writing to echoinput.sso as it reads</a:t>
            </a:r>
            <a:endParaRPr/>
          </a:p>
        </p:txBody>
      </p:sp>
      <p:sp>
        <p:nvSpPr>
          <p:cNvPr id="251" name="Google Shape;251;p14"/>
          <p:cNvSpPr txBox="1">
            <a:spLocks noGrp="1"/>
          </p:cNvSpPr>
          <p:nvPr>
            <p:ph type="body" idx="1"/>
          </p:nvPr>
        </p:nvSpPr>
        <p:spPr>
          <a:xfrm>
            <a:off x="457200" y="1371600"/>
            <a:ext cx="8224800" cy="4495800"/>
          </a:xfrm>
          <a:prstGeom prst="rect">
            <a:avLst/>
          </a:prstGeom>
          <a:noFill/>
          <a:ln>
            <a:noFill/>
          </a:ln>
        </p:spPr>
        <p:txBody>
          <a:bodyPr spcFirstLastPara="1" wrap="square" lIns="90000" tIns="46800" rIns="90000" bIns="46800" anchor="t" anchorCtr="0">
            <a:noAutofit/>
          </a:bodyPr>
          <a:lstStyle/>
          <a:p>
            <a:pPr marL="342900" marR="0" lvl="0" indent="-355600"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SS3 inputs are read in order by value, without reference to comments. Depending on the SS3 options selected, SS3 will expect a certain number of values in a certain order, so failing to provide them will result in errors or at least a different model specification than intended.</a:t>
            </a:r>
            <a:endParaRPr sz="340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Reading order of files: SS3 opens and reads starter.ss, then the data file, then forecast.ss, then the control file, then wtatage if using (optional), and finally ss3.par if using (optional).</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5"/>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SS3 run order of operations</a:t>
            </a:r>
            <a:endParaRPr/>
          </a:p>
        </p:txBody>
      </p:sp>
      <p:sp>
        <p:nvSpPr>
          <p:cNvPr id="257" name="Google Shape;257;p15"/>
          <p:cNvSpPr txBox="1">
            <a:spLocks noGrp="1"/>
          </p:cNvSpPr>
          <p:nvPr>
            <p:ph type="body" idx="1"/>
          </p:nvPr>
        </p:nvSpPr>
        <p:spPr>
          <a:xfrm>
            <a:off x="457200" y="1139825"/>
            <a:ext cx="8224800" cy="5565900"/>
          </a:xfrm>
          <a:prstGeom prst="rect">
            <a:avLst/>
          </a:prstGeom>
          <a:noFill/>
          <a:ln>
            <a:noFill/>
          </a:ln>
        </p:spPr>
        <p:txBody>
          <a:bodyPr spcFirstLastPara="1" wrap="square" lIns="90000" tIns="46800" rIns="90000" bIns="46800" anchor="t" anchorCtr="0">
            <a:noAutofit/>
          </a:bodyPr>
          <a:lstStyle/>
          <a:p>
            <a:pPr marL="342900" marR="0" lvl="0" indent="-349250" algn="l" rtl="0">
              <a:lnSpc>
                <a:spcPct val="100000"/>
              </a:lnSpc>
              <a:spcBef>
                <a:spcPts val="0"/>
              </a:spcBef>
              <a:spcAft>
                <a:spcPts val="0"/>
              </a:spcAft>
              <a:buClr>
                <a:srgbClr val="000000"/>
              </a:buClr>
              <a:buSzPts val="2300"/>
              <a:buFont typeface="Arial"/>
              <a:buAutoNum type="arabicPeriod"/>
            </a:pPr>
            <a:r>
              <a:rPr lang="en-US" sz="2300" b="0" i="0" u="none">
                <a:solidFill>
                  <a:srgbClr val="000000"/>
                </a:solidFill>
                <a:latin typeface="Arial"/>
                <a:ea typeface="Arial"/>
                <a:cs typeface="Arial"/>
                <a:sym typeface="Arial"/>
              </a:rPr>
              <a:t>SS3 proceeds immediately to pre-processing of the data, creation of internal parameter labels, etc. (order as described on the previous slide)</a:t>
            </a:r>
            <a:endParaRPr sz="3300"/>
          </a:p>
          <a:p>
            <a:pPr marL="742950" marR="0" lvl="1" indent="-285750" algn="l" rtl="0">
              <a:lnSpc>
                <a:spcPct val="100000"/>
              </a:lnSpc>
              <a:spcBef>
                <a:spcPts val="700"/>
              </a:spcBef>
              <a:spcAft>
                <a:spcPts val="0"/>
              </a:spcAft>
              <a:buClr>
                <a:srgbClr val="000000"/>
              </a:buClr>
              <a:buSzPts val="2200"/>
              <a:buFont typeface="Arial"/>
              <a:buChar char="•"/>
            </a:pPr>
            <a:r>
              <a:rPr lang="en-US" sz="2200" b="0" i="0" u="none" strike="noStrike" cap="none">
                <a:solidFill>
                  <a:schemeClr val="dk1"/>
                </a:solidFill>
                <a:latin typeface="Arial"/>
                <a:ea typeface="Arial"/>
                <a:cs typeface="Arial"/>
                <a:sym typeface="Arial"/>
              </a:rPr>
              <a:t>Some checks are written to echoinput.sso.</a:t>
            </a:r>
            <a:endParaRPr/>
          </a:p>
          <a:p>
            <a:pPr marL="742950" marR="0" lvl="1" indent="-285750" algn="l" rtl="0">
              <a:lnSpc>
                <a:spcPct val="100000"/>
              </a:lnSpc>
              <a:spcBef>
                <a:spcPts val="700"/>
              </a:spcBef>
              <a:spcAft>
                <a:spcPts val="0"/>
              </a:spcAft>
              <a:buClr>
                <a:srgbClr val="000000"/>
              </a:buClr>
              <a:buSzPts val="2200"/>
              <a:buFont typeface="Arial"/>
              <a:buChar char="•"/>
            </a:pPr>
            <a:r>
              <a:rPr lang="en-US" sz="2200" b="0" i="0" u="none" strike="noStrike" cap="none">
                <a:solidFill>
                  <a:schemeClr val="dk1"/>
                </a:solidFill>
                <a:latin typeface="Arial"/>
                <a:ea typeface="Arial"/>
                <a:cs typeface="Arial"/>
                <a:sym typeface="Arial"/>
              </a:rPr>
              <a:t>Problems written to warnings.sso.</a:t>
            </a:r>
            <a:endParaRPr/>
          </a:p>
          <a:p>
            <a:pPr marL="342900" marR="0" lvl="0" indent="-349250" algn="l" rtl="0">
              <a:lnSpc>
                <a:spcPct val="100000"/>
              </a:lnSpc>
              <a:spcBef>
                <a:spcPts val="800"/>
              </a:spcBef>
              <a:spcAft>
                <a:spcPts val="0"/>
              </a:spcAft>
              <a:buClr>
                <a:srgbClr val="000000"/>
              </a:buClr>
              <a:buSzPts val="2300"/>
              <a:buFont typeface="Arial"/>
              <a:buAutoNum type="arabicPeriod"/>
            </a:pPr>
            <a:r>
              <a:rPr lang="en-US" sz="2300" b="0" i="0" u="none">
                <a:solidFill>
                  <a:srgbClr val="000000"/>
                </a:solidFill>
                <a:latin typeface="Arial"/>
                <a:ea typeface="Arial"/>
                <a:cs typeface="Arial"/>
                <a:sym typeface="Arial"/>
              </a:rPr>
              <a:t>Then, SS3 goes to the procedure section where ADMB makes iterative parameter changes to minimize the negative log likelihood</a:t>
            </a:r>
            <a:endParaRPr sz="3300"/>
          </a:p>
          <a:p>
            <a:pPr marL="342900" marR="0" lvl="0" indent="-349250" algn="l" rtl="0">
              <a:lnSpc>
                <a:spcPct val="100000"/>
              </a:lnSpc>
              <a:spcBef>
                <a:spcPts val="800"/>
              </a:spcBef>
              <a:spcAft>
                <a:spcPts val="0"/>
              </a:spcAft>
              <a:buClr>
                <a:srgbClr val="000000"/>
              </a:buClr>
              <a:buSzPts val="2300"/>
              <a:buFont typeface="Arial"/>
              <a:buAutoNum type="arabicPeriod"/>
            </a:pPr>
            <a:r>
              <a:rPr lang="en-US" sz="2300" b="0" i="0" u="none">
                <a:solidFill>
                  <a:schemeClr val="dk1"/>
                </a:solidFill>
                <a:latin typeface="Arial"/>
                <a:ea typeface="Arial"/>
                <a:cs typeface="Arial"/>
                <a:sym typeface="Arial"/>
              </a:rPr>
              <a:t>When ADMB achieves convergence, control passes to the sd_phase for calculation of parameter variance (unless –nohess option).  After the sd_phase, it then goes to the benchmark and forecast code section, and then to the final reporting.</a:t>
            </a:r>
            <a:endParaRPr sz="3300"/>
          </a:p>
          <a:p>
            <a:pPr marL="342900" marR="0" lvl="0" indent="-349250" algn="l" rtl="0">
              <a:lnSpc>
                <a:spcPct val="100000"/>
              </a:lnSpc>
              <a:spcBef>
                <a:spcPts val="800"/>
              </a:spcBef>
              <a:spcAft>
                <a:spcPts val="0"/>
              </a:spcAft>
              <a:buClr>
                <a:srgbClr val="000000"/>
              </a:buClr>
              <a:buSzPts val="2300"/>
              <a:buFont typeface="Arial"/>
              <a:buAutoNum type="arabicPeriod"/>
            </a:pPr>
            <a:r>
              <a:rPr lang="en-US" sz="2300" b="0" i="0" u="none">
                <a:solidFill>
                  <a:schemeClr val="dk1"/>
                </a:solidFill>
                <a:latin typeface="Arial"/>
                <a:ea typeface="Arial"/>
                <a:cs typeface="Arial"/>
                <a:sym typeface="Arial"/>
              </a:rPr>
              <a:t>Results are written to the same directory</a:t>
            </a:r>
            <a:endParaRPr sz="3300"/>
          </a:p>
          <a:p>
            <a:pPr marL="342900" marR="0" lvl="0" indent="-203200" algn="l" rtl="0">
              <a:lnSpc>
                <a:spcPct val="100000"/>
              </a:lnSpc>
              <a:spcBef>
                <a:spcPts val="800"/>
              </a:spcBef>
              <a:spcAft>
                <a:spcPts val="0"/>
              </a:spcAft>
              <a:buClr>
                <a:srgbClr val="000000"/>
              </a:buClr>
              <a:buSzPts val="2200"/>
              <a:buFont typeface="Times New Roman"/>
              <a:buNone/>
            </a:pPr>
            <a:endParaRPr sz="2100" b="0" i="0" u="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16"/>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Screen output at the end of a run</a:t>
            </a:r>
            <a:endParaRPr/>
          </a:p>
        </p:txBody>
      </p:sp>
      <p:sp>
        <p:nvSpPr>
          <p:cNvPr id="263" name="Google Shape;263;p16"/>
          <p:cNvSpPr txBox="1">
            <a:spLocks noGrp="1"/>
          </p:cNvSpPr>
          <p:nvPr>
            <p:ph type="body" idx="1"/>
          </p:nvPr>
        </p:nvSpPr>
        <p:spPr>
          <a:xfrm>
            <a:off x="457200" y="1371600"/>
            <a:ext cx="8224800" cy="4800600"/>
          </a:xfrm>
          <a:prstGeom prst="rect">
            <a:avLst/>
          </a:prstGeom>
          <a:noFill/>
          <a:ln>
            <a:noFill/>
          </a:ln>
        </p:spPr>
        <p:txBody>
          <a:bodyPr spcFirstLastPara="1" wrap="square" lIns="90000" tIns="46800" rIns="90000" bIns="46800" anchor="t" anchorCtr="0">
            <a:noAutofit/>
          </a:bodyPr>
          <a:lstStyle/>
          <a:p>
            <a:pPr marL="342900" marR="0" lvl="0" indent="-355600"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If a run finishes, you will see something like: </a:t>
            </a:r>
            <a:endParaRPr sz="3000"/>
          </a:p>
          <a:p>
            <a:pPr marL="0" marR="0" lvl="0" indent="342900" algn="l" rtl="0">
              <a:lnSpc>
                <a:spcPct val="100000"/>
              </a:lnSpc>
              <a:spcBef>
                <a:spcPts val="0"/>
              </a:spcBef>
              <a:spcAft>
                <a:spcPts val="0"/>
              </a:spcAft>
              <a:buClr>
                <a:srgbClr val="000000"/>
              </a:buClr>
              <a:buSzPts val="2200"/>
              <a:buFont typeface="Times New Roman"/>
              <a:buNone/>
            </a:pPr>
            <a:r>
              <a:rPr lang="en-US" sz="2400" b="0" i="0" u="none">
                <a:solidFill>
                  <a:srgbClr val="000000"/>
                </a:solidFill>
                <a:latin typeface="Courier New"/>
                <a:ea typeface="Courier New"/>
                <a:cs typeface="Courier New"/>
                <a:sym typeface="Courier New"/>
              </a:rPr>
              <a:t>!! Run has completed !! No warnings</a:t>
            </a:r>
            <a:endParaRPr sz="3000"/>
          </a:p>
          <a:p>
            <a:pPr marL="342900" marR="0" lvl="0" indent="-342900" algn="l" rtl="0">
              <a:lnSpc>
                <a:spcPct val="100000"/>
              </a:lnSpc>
              <a:spcBef>
                <a:spcPts val="0"/>
              </a:spcBef>
              <a:spcAft>
                <a:spcPts val="0"/>
              </a:spcAft>
              <a:buClr>
                <a:srgbClr val="000000"/>
              </a:buClr>
              <a:buSzPts val="2200"/>
              <a:buFont typeface="Times New Roman"/>
              <a:buNone/>
            </a:pPr>
            <a:r>
              <a:rPr lang="en-US" sz="2400" b="0" i="0" u="none">
                <a:solidFill>
                  <a:srgbClr val="000000"/>
                </a:solidFill>
                <a:latin typeface="Arial"/>
                <a:ea typeface="Arial"/>
                <a:cs typeface="Arial"/>
                <a:sym typeface="Arial"/>
              </a:rPr>
              <a:t> 	(although it can complete with warnings also.)</a:t>
            </a:r>
            <a:endParaRPr sz="300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If a run does not finish, you will not see this line and likely will see some other error message output. </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Examining the output</a:t>
            </a:r>
            <a:endParaRPr/>
          </a:p>
        </p:txBody>
      </p:sp>
      <p:sp>
        <p:nvSpPr>
          <p:cNvPr id="269" name="Google Shape;269;p17"/>
          <p:cNvSpPr txBox="1">
            <a:spLocks noGrp="1"/>
          </p:cNvSpPr>
          <p:nvPr>
            <p:ph type="body" idx="1"/>
          </p:nvPr>
        </p:nvSpPr>
        <p:spPr>
          <a:xfrm>
            <a:off x="457200" y="1371600"/>
            <a:ext cx="8224800" cy="5025900"/>
          </a:xfrm>
          <a:prstGeom prst="rect">
            <a:avLst/>
          </a:prstGeom>
          <a:noFill/>
          <a:ln>
            <a:noFill/>
          </a:ln>
        </p:spPr>
        <p:txBody>
          <a:bodyPr spcFirstLastPara="1" wrap="square" lIns="90000" tIns="46800" rIns="90000" bIns="46800" anchor="t" anchorCtr="0">
            <a:noAutofit/>
          </a:bodyPr>
          <a:lstStyle/>
          <a:p>
            <a:pPr marL="342900" marR="0" lvl="0" indent="-349250" algn="l" rtl="0">
              <a:lnSpc>
                <a:spcPct val="100000"/>
              </a:lnSpc>
              <a:spcBef>
                <a:spcPts val="0"/>
              </a:spcBef>
              <a:spcAft>
                <a:spcPts val="0"/>
              </a:spcAft>
              <a:buClr>
                <a:srgbClr val="000000"/>
              </a:buClr>
              <a:buSzPts val="2300"/>
              <a:buFont typeface="Arial"/>
              <a:buChar char="•"/>
            </a:pPr>
            <a:r>
              <a:rPr lang="en-US" sz="2300" b="0" i="0" u="none" dirty="0">
                <a:solidFill>
                  <a:srgbClr val="000000"/>
                </a:solidFill>
                <a:latin typeface="Arial"/>
                <a:ea typeface="Arial"/>
                <a:cs typeface="Arial"/>
                <a:sym typeface="Arial"/>
              </a:rPr>
              <a:t>Examine </a:t>
            </a:r>
            <a:r>
              <a:rPr lang="en-US" sz="2300" b="0" i="0" u="none" dirty="0" err="1">
                <a:solidFill>
                  <a:srgbClr val="000000"/>
                </a:solidFill>
                <a:latin typeface="Arial"/>
                <a:ea typeface="Arial"/>
                <a:cs typeface="Arial"/>
                <a:sym typeface="Arial"/>
              </a:rPr>
              <a:t>warnings.sso</a:t>
            </a:r>
            <a:r>
              <a:rPr lang="en-US" sz="2300" b="0" i="0" u="none" dirty="0">
                <a:solidFill>
                  <a:srgbClr val="000000"/>
                </a:solidFill>
                <a:latin typeface="Arial"/>
                <a:ea typeface="Arial"/>
                <a:cs typeface="Arial"/>
                <a:sym typeface="Arial"/>
              </a:rPr>
              <a:t> for issues and suggestions.</a:t>
            </a:r>
            <a:endParaRPr sz="3300" dirty="0"/>
          </a:p>
          <a:p>
            <a:pPr marL="342900" marR="0" lvl="0" indent="-349250" algn="l" rtl="0">
              <a:lnSpc>
                <a:spcPct val="100000"/>
              </a:lnSpc>
              <a:spcBef>
                <a:spcPts val="800"/>
              </a:spcBef>
              <a:spcAft>
                <a:spcPts val="0"/>
              </a:spcAft>
              <a:buClr>
                <a:srgbClr val="000000"/>
              </a:buClr>
              <a:buSzPts val="2300"/>
              <a:buFont typeface="Arial"/>
              <a:buChar char="•"/>
            </a:pPr>
            <a:r>
              <a:rPr lang="en-US" sz="2300" b="0" i="0" u="none" dirty="0">
                <a:solidFill>
                  <a:srgbClr val="000000"/>
                </a:solidFill>
                <a:latin typeface="Arial"/>
                <a:ea typeface="Arial"/>
                <a:cs typeface="Arial"/>
                <a:sym typeface="Arial"/>
              </a:rPr>
              <a:t>Many output files are created: </a:t>
            </a:r>
            <a:r>
              <a:rPr lang="en-US" sz="2300" b="0" i="0" u="none" dirty="0" err="1">
                <a:solidFill>
                  <a:srgbClr val="000000"/>
                </a:solidFill>
                <a:latin typeface="Arial"/>
                <a:ea typeface="Arial"/>
                <a:cs typeface="Arial"/>
                <a:sym typeface="Arial"/>
              </a:rPr>
              <a:t>Report.sso</a:t>
            </a:r>
            <a:r>
              <a:rPr lang="en-US" sz="2300" b="0" i="0" u="none" dirty="0">
                <a:solidFill>
                  <a:srgbClr val="000000"/>
                </a:solidFill>
                <a:latin typeface="Arial"/>
                <a:ea typeface="Arial"/>
                <a:cs typeface="Arial"/>
                <a:sym typeface="Arial"/>
              </a:rPr>
              <a:t>, Forecast-</a:t>
            </a:r>
            <a:r>
              <a:rPr lang="en-US" sz="2300" b="0" i="0" u="none" dirty="0" err="1">
                <a:solidFill>
                  <a:srgbClr val="000000"/>
                </a:solidFill>
                <a:latin typeface="Arial"/>
                <a:ea typeface="Arial"/>
                <a:cs typeface="Arial"/>
                <a:sym typeface="Arial"/>
              </a:rPr>
              <a:t>report.sso</a:t>
            </a:r>
            <a:r>
              <a:rPr lang="en-US" sz="2300" b="0" i="0" u="none" dirty="0">
                <a:solidFill>
                  <a:srgbClr val="000000"/>
                </a:solidFill>
                <a:latin typeface="Arial"/>
                <a:ea typeface="Arial"/>
                <a:cs typeface="Arial"/>
                <a:sym typeface="Arial"/>
              </a:rPr>
              <a:t>, etc.</a:t>
            </a:r>
            <a:endParaRPr sz="3300" dirty="0"/>
          </a:p>
          <a:p>
            <a:pPr marL="342900" marR="0" lvl="0" indent="-349250" algn="l" rtl="0">
              <a:lnSpc>
                <a:spcPct val="100000"/>
              </a:lnSpc>
              <a:spcBef>
                <a:spcPts val="800"/>
              </a:spcBef>
              <a:spcAft>
                <a:spcPts val="0"/>
              </a:spcAft>
              <a:buClr>
                <a:srgbClr val="000000"/>
              </a:buClr>
              <a:buSzPts val="2300"/>
              <a:buFont typeface="Arial"/>
              <a:buChar char="•"/>
            </a:pPr>
            <a:r>
              <a:rPr lang="en-US" sz="2300" b="0" i="0" u="none" dirty="0">
                <a:solidFill>
                  <a:srgbClr val="000000"/>
                </a:solidFill>
                <a:latin typeface="Arial"/>
                <a:ea typeface="Arial"/>
                <a:cs typeface="Arial"/>
                <a:sym typeface="Arial"/>
              </a:rPr>
              <a:t>Read the output and results into </a:t>
            </a:r>
            <a:r>
              <a:rPr lang="en-US" sz="2300" dirty="0">
                <a:solidFill>
                  <a:schemeClr val="dk1"/>
                </a:solidFill>
              </a:rPr>
              <a:t>R using the {r4ss} function </a:t>
            </a:r>
            <a:r>
              <a:rPr lang="en-US" sz="2300" dirty="0" err="1">
                <a:solidFill>
                  <a:schemeClr val="dk1"/>
                </a:solidFill>
                <a:latin typeface="Courier New"/>
                <a:ea typeface="Courier New"/>
                <a:cs typeface="Courier New"/>
                <a:sym typeface="Courier New"/>
              </a:rPr>
              <a:t>SS_output</a:t>
            </a:r>
            <a:r>
              <a:rPr lang="en-US" sz="2300" dirty="0">
                <a:solidFill>
                  <a:schemeClr val="dk1"/>
                </a:solidFill>
                <a:latin typeface="Courier New"/>
                <a:ea typeface="Courier New"/>
                <a:cs typeface="Courier New"/>
                <a:sym typeface="Courier New"/>
              </a:rPr>
              <a:t>()</a:t>
            </a:r>
            <a:endParaRPr sz="2900" dirty="0">
              <a:latin typeface="Courier New"/>
              <a:ea typeface="Courier New"/>
              <a:cs typeface="Courier New"/>
              <a:sym typeface="Courier New"/>
            </a:endParaRPr>
          </a:p>
          <a:p>
            <a:pPr marL="342900" marR="0" lvl="0" indent="-349250" algn="l" rtl="0">
              <a:lnSpc>
                <a:spcPct val="100000"/>
              </a:lnSpc>
              <a:spcBef>
                <a:spcPts val="800"/>
              </a:spcBef>
              <a:spcAft>
                <a:spcPts val="0"/>
              </a:spcAft>
              <a:buClr>
                <a:srgbClr val="000000"/>
              </a:buClr>
              <a:buSzPts val="2300"/>
              <a:buFont typeface="Arial"/>
              <a:buChar char="•"/>
            </a:pPr>
            <a:r>
              <a:rPr lang="en-US" sz="2300" b="0" i="0" u="none" dirty="0">
                <a:solidFill>
                  <a:schemeClr val="dk1"/>
                </a:solidFill>
                <a:latin typeface="Arial"/>
                <a:ea typeface="Arial"/>
                <a:cs typeface="Arial"/>
                <a:sym typeface="Arial"/>
              </a:rPr>
              <a:t>The results will include the following:</a:t>
            </a:r>
            <a:endParaRPr sz="3300" dirty="0"/>
          </a:p>
          <a:p>
            <a:pPr marL="742950" marR="0" lvl="1" indent="-292100" algn="l" rtl="0">
              <a:lnSpc>
                <a:spcPct val="100000"/>
              </a:lnSpc>
              <a:spcBef>
                <a:spcPts val="700"/>
              </a:spcBef>
              <a:spcAft>
                <a:spcPts val="0"/>
              </a:spcAft>
              <a:buClr>
                <a:srgbClr val="000000"/>
              </a:buClr>
              <a:buSzPts val="2300"/>
              <a:buFont typeface="Arial"/>
              <a:buChar char="•"/>
            </a:pPr>
            <a:r>
              <a:rPr lang="en-US" sz="2300" b="0" i="0" u="none" strike="noStrike" cap="none" dirty="0">
                <a:solidFill>
                  <a:schemeClr val="dk1"/>
                </a:solidFill>
                <a:latin typeface="Arial"/>
                <a:ea typeface="Arial"/>
                <a:cs typeface="Arial"/>
                <a:sym typeface="Arial"/>
              </a:rPr>
              <a:t>Calculated selectivity, biomass, F time series, numbers-at-age, fit to data, etc.</a:t>
            </a:r>
            <a:endParaRPr sz="2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18"/>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Warning.sso File</a:t>
            </a:r>
            <a:endParaRPr/>
          </a:p>
        </p:txBody>
      </p:sp>
      <p:sp>
        <p:nvSpPr>
          <p:cNvPr id="275" name="Google Shape;275;p18"/>
          <p:cNvSpPr txBox="1">
            <a:spLocks noGrp="1"/>
          </p:cNvSpPr>
          <p:nvPr>
            <p:ph type="body" idx="1"/>
          </p:nvPr>
        </p:nvSpPr>
        <p:spPr>
          <a:xfrm>
            <a:off x="457200" y="1371600"/>
            <a:ext cx="8224800" cy="4714800"/>
          </a:xfrm>
          <a:prstGeom prst="rect">
            <a:avLst/>
          </a:prstGeom>
          <a:noFill/>
          <a:ln>
            <a:noFill/>
          </a:ln>
        </p:spPr>
        <p:txBody>
          <a:bodyPr spcFirstLastPara="1" wrap="square" lIns="90000" tIns="46800" rIns="90000" bIns="46800" anchor="t" anchorCtr="0">
            <a:noAutofit/>
          </a:bodyPr>
          <a:lstStyle/>
          <a:p>
            <a:pPr marL="342900" marR="0" lvl="0" indent="-355600"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Always look at after running a model, regardless of whether the model run completed or not</a:t>
            </a:r>
            <a:endParaRPr sz="340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Contains a list of warnings generated during program execution. </a:t>
            </a:r>
            <a:endParaRPr sz="340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Note in command line if N warnings &gt; 0</a:t>
            </a:r>
            <a:endParaRPr sz="3400"/>
          </a:p>
          <a:p>
            <a:pPr marL="342900" marR="0" lvl="0" indent="-342900" algn="l" rtl="0">
              <a:lnSpc>
                <a:spcPct val="100000"/>
              </a:lnSpc>
              <a:spcBef>
                <a:spcPts val="800"/>
              </a:spcBef>
              <a:spcAft>
                <a:spcPts val="0"/>
              </a:spcAft>
              <a:buClr>
                <a:srgbClr val="000000"/>
              </a:buClr>
              <a:buSzPts val="2200"/>
              <a:buFont typeface="Times New Roman"/>
              <a:buNone/>
            </a:pPr>
            <a:endParaRPr sz="2400" b="0" i="0" u="none">
              <a:solidFill>
                <a:srgbClr val="000000"/>
              </a:solidFill>
              <a:latin typeface="Arial"/>
              <a:ea typeface="Arial"/>
              <a:cs typeface="Arial"/>
              <a:sym typeface="Arial"/>
            </a:endParaRPr>
          </a:p>
          <a:p>
            <a:pPr marL="342900" marR="0" lvl="0" indent="-203200" algn="l" rtl="0">
              <a:lnSpc>
                <a:spcPct val="100000"/>
              </a:lnSpc>
              <a:spcBef>
                <a:spcPts val="800"/>
              </a:spcBef>
              <a:spcAft>
                <a:spcPts val="0"/>
              </a:spcAft>
              <a:buClr>
                <a:srgbClr val="000000"/>
              </a:buClr>
              <a:buSzPts val="2200"/>
              <a:buFont typeface="Times New Roman"/>
              <a:buNone/>
            </a:pPr>
            <a:endParaRPr sz="2400" b="0" i="0" u="none">
              <a:solidFill>
                <a:srgbClr val="000000"/>
              </a:solidFill>
              <a:latin typeface="Arial"/>
              <a:ea typeface="Arial"/>
              <a:cs typeface="Arial"/>
              <a:sym typeface="Arial"/>
            </a:endParaRPr>
          </a:p>
          <a:p>
            <a:pPr marL="342900" marR="0" lvl="0" indent="-203200" algn="l" rtl="0">
              <a:lnSpc>
                <a:spcPct val="100000"/>
              </a:lnSpc>
              <a:spcBef>
                <a:spcPts val="800"/>
              </a:spcBef>
              <a:spcAft>
                <a:spcPts val="0"/>
              </a:spcAft>
              <a:buClr>
                <a:srgbClr val="000000"/>
              </a:buClr>
              <a:buSzPts val="2200"/>
              <a:buFont typeface="Times New Roman"/>
              <a:buNone/>
            </a:pPr>
            <a:endParaRPr sz="2400" b="0" i="0" u="none">
              <a:solidFill>
                <a:srgbClr val="000000"/>
              </a:solidFill>
              <a:latin typeface="Arial"/>
              <a:ea typeface="Arial"/>
              <a:cs typeface="Arial"/>
              <a:sym typeface="Arial"/>
            </a:endParaRPr>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a:solidFill>
                  <a:schemeClr val="dk1"/>
                </a:solidFill>
                <a:latin typeface="Arial"/>
                <a:ea typeface="Arial"/>
                <a:cs typeface="Arial"/>
                <a:sym typeface="Arial"/>
              </a:rPr>
              <a:t>N warnings include: </a:t>
            </a:r>
            <a:endParaRPr sz="3400"/>
          </a:p>
          <a:p>
            <a:pPr marL="742950" marR="0" lvl="1" indent="-298450"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Notification of errors in input files. </a:t>
            </a:r>
            <a:endParaRPr sz="3000"/>
          </a:p>
          <a:p>
            <a:pPr marL="742950" marR="0" lvl="1" indent="-298450" algn="l" rtl="0">
              <a:lnSpc>
                <a:spcPct val="100000"/>
              </a:lnSpc>
              <a:spcBef>
                <a:spcPts val="700"/>
              </a:spcBef>
              <a:spcAft>
                <a:spcPts val="0"/>
              </a:spcAft>
              <a:buClr>
                <a:srgbClr val="000000"/>
              </a:buClr>
              <a:buSzPts val="2400"/>
              <a:buFont typeface="Times New Roman"/>
              <a:buChar char="–"/>
            </a:pPr>
            <a:r>
              <a:rPr lang="en-US" sz="2400" b="0" i="0" u="none" strike="noStrike" cap="none">
                <a:solidFill>
                  <a:srgbClr val="000000"/>
                </a:solidFill>
                <a:latin typeface="Arial"/>
                <a:ea typeface="Arial"/>
                <a:cs typeface="Arial"/>
                <a:sym typeface="Arial"/>
              </a:rPr>
              <a:t>Some advice on parameter settings.</a:t>
            </a:r>
            <a:endParaRPr sz="3000"/>
          </a:p>
        </p:txBody>
      </p:sp>
      <p:pic>
        <p:nvPicPr>
          <p:cNvPr id="276" name="Google Shape;276;p18"/>
          <p:cNvPicPr preferRelativeResize="0"/>
          <p:nvPr/>
        </p:nvPicPr>
        <p:blipFill rotWithShape="1">
          <a:blip r:embed="rId3">
            <a:alphaModFix/>
          </a:blip>
          <a:srcRect/>
          <a:stretch/>
        </p:blipFill>
        <p:spPr>
          <a:xfrm>
            <a:off x="914400" y="3657600"/>
            <a:ext cx="6362700" cy="10953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9"/>
          <p:cNvSpPr txBox="1">
            <a:spLocks noGrp="1"/>
          </p:cNvSpPr>
          <p:nvPr>
            <p:ph type="title"/>
          </p:nvPr>
        </p:nvSpPr>
        <p:spPr>
          <a:xfrm>
            <a:off x="457200" y="2819400"/>
            <a:ext cx="8224837" cy="865187"/>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400" b="1" i="0" u="none">
                <a:solidFill>
                  <a:srgbClr val="0070C0"/>
                </a:solidFill>
                <a:latin typeface="Arial"/>
                <a:ea typeface="Arial"/>
                <a:cs typeface="Arial"/>
                <a:sym typeface="Arial"/>
              </a:rPr>
              <a:t>Other SS3 run workflows and optional ways to run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2"/>
          <p:cNvSpPr txBox="1">
            <a:spLocks noGrp="1"/>
          </p:cNvSpPr>
          <p:nvPr>
            <p:ph type="title"/>
          </p:nvPr>
        </p:nvSpPr>
        <p:spPr>
          <a:xfrm>
            <a:off x="457200" y="201612"/>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Run SS3: Using an SS3.exe in your PATH</a:t>
            </a:r>
            <a:endParaRPr/>
          </a:p>
        </p:txBody>
      </p:sp>
      <p:sp>
        <p:nvSpPr>
          <p:cNvPr id="299" name="Google Shape;299;p22"/>
          <p:cNvSpPr txBox="1">
            <a:spLocks noGrp="1"/>
          </p:cNvSpPr>
          <p:nvPr>
            <p:ph type="body" idx="1"/>
          </p:nvPr>
        </p:nvSpPr>
        <p:spPr>
          <a:xfrm>
            <a:off x="457200" y="1371600"/>
            <a:ext cx="8224800" cy="4800600"/>
          </a:xfrm>
          <a:prstGeom prst="rect">
            <a:avLst/>
          </a:prstGeom>
          <a:noFill/>
          <a:ln>
            <a:noFill/>
          </a:ln>
        </p:spPr>
        <p:txBody>
          <a:bodyPr spcFirstLastPara="1" wrap="square" lIns="90000" tIns="46800" rIns="90000" bIns="46800" anchor="t" anchorCtr="0">
            <a:noAutofit/>
          </a:bodyPr>
          <a:lstStyle/>
          <a:p>
            <a:pPr marL="342900" marR="0" lvl="0" indent="-355600" algn="l" rtl="0">
              <a:lnSpc>
                <a:spcPct val="100000"/>
              </a:lnSpc>
              <a:spcBef>
                <a:spcPts val="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The PATH is where your computer will search for files be default. Therefore, if an </a:t>
            </a:r>
            <a:r>
              <a:rPr lang="en-US" sz="2400"/>
              <a:t>SS</a:t>
            </a:r>
            <a:r>
              <a:rPr lang="en-US" sz="2400" b="0" i="0" u="none">
                <a:solidFill>
                  <a:srgbClr val="000000"/>
                </a:solidFill>
                <a:latin typeface="Arial"/>
                <a:ea typeface="Arial"/>
                <a:cs typeface="Arial"/>
                <a:sym typeface="Arial"/>
              </a:rPr>
              <a:t>3 executable called ss3.exe is in your path, when you type ss3 into the command window, your computer will be able to find ss3.exe and use it with the model files in the current directory.</a:t>
            </a:r>
            <a:endParaRPr sz="340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For more information, see the “Putting Stock Synthesis in your PATH” doc in the </a:t>
            </a:r>
            <a:r>
              <a:rPr lang="en-US" sz="2400"/>
              <a:t>user manual.</a:t>
            </a:r>
            <a:endParaRPr sz="340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a:solidFill>
                  <a:srgbClr val="000000"/>
                </a:solidFill>
                <a:latin typeface="Arial"/>
                <a:ea typeface="Arial"/>
                <a:cs typeface="Arial"/>
                <a:sym typeface="Arial"/>
              </a:rPr>
              <a:t>After initial setup (once per computer), this makes using the same </a:t>
            </a:r>
            <a:r>
              <a:rPr lang="en-US" sz="2400"/>
              <a:t>SS3</a:t>
            </a:r>
            <a:r>
              <a:rPr lang="en-US" sz="2400" b="0" i="0" u="none">
                <a:solidFill>
                  <a:srgbClr val="000000"/>
                </a:solidFill>
                <a:latin typeface="Arial"/>
                <a:ea typeface="Arial"/>
                <a:cs typeface="Arial"/>
                <a:sym typeface="Arial"/>
              </a:rPr>
              <a:t> executable from many folders easy – you can run SS</a:t>
            </a:r>
            <a:r>
              <a:rPr lang="en-US" sz="2400"/>
              <a:t>3 </a:t>
            </a:r>
            <a:r>
              <a:rPr lang="en-US" sz="2400" b="0" i="0" u="none">
                <a:solidFill>
                  <a:srgbClr val="000000"/>
                </a:solidFill>
                <a:latin typeface="Arial"/>
                <a:ea typeface="Arial"/>
                <a:cs typeface="Arial"/>
                <a:sym typeface="Arial"/>
              </a:rPr>
              <a:t>as if using the one folder approach, but there is no need to have the exe in the folder.</a:t>
            </a:r>
            <a:endParaRPr sz="3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4813" y="274625"/>
            <a:ext cx="8220600" cy="8652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How to use these slides</a:t>
            </a:r>
            <a:endParaRPr/>
          </a:p>
        </p:txBody>
      </p:sp>
      <p:sp>
        <p:nvSpPr>
          <p:cNvPr id="99" name="Google Shape;99;p2"/>
          <p:cNvSpPr txBox="1">
            <a:spLocks noGrp="1"/>
          </p:cNvSpPr>
          <p:nvPr>
            <p:ph type="body" idx="1"/>
          </p:nvPr>
        </p:nvSpPr>
        <p:spPr>
          <a:xfrm>
            <a:off x="457200" y="1371600"/>
            <a:ext cx="8224837" cy="5257800"/>
          </a:xfrm>
          <a:prstGeom prst="rect">
            <a:avLst/>
          </a:prstGeom>
          <a:noFill/>
          <a:ln>
            <a:noFill/>
          </a:ln>
        </p:spPr>
        <p:txBody>
          <a:bodyPr spcFirstLastPara="1" wrap="square" lIns="90000" tIns="46800" rIns="90000" bIns="46800" anchor="t" anchorCtr="0">
            <a:noAutofit/>
          </a:bodyPr>
          <a:lstStyle/>
          <a:p>
            <a:pPr marL="342900" marR="0" lvl="0" indent="-361950" algn="l" rtl="0">
              <a:lnSpc>
                <a:spcPct val="100000"/>
              </a:lnSpc>
              <a:spcBef>
                <a:spcPts val="0"/>
              </a:spcBef>
              <a:spcAft>
                <a:spcPts val="0"/>
              </a:spcAft>
              <a:buClr>
                <a:srgbClr val="000000"/>
              </a:buClr>
              <a:buSzPts val="2500"/>
              <a:buFont typeface="Times New Roman"/>
              <a:buChar char="•"/>
            </a:pPr>
            <a:r>
              <a:rPr lang="en-US" sz="2500" b="0" i="0" u="none" strike="noStrike" cap="none">
                <a:solidFill>
                  <a:srgbClr val="000000"/>
                </a:solidFill>
                <a:latin typeface="Arial"/>
                <a:ea typeface="Arial"/>
                <a:cs typeface="Arial"/>
                <a:sym typeface="Arial"/>
              </a:rPr>
              <a:t>This powerpoint is aimed at users who are new to SS</a:t>
            </a:r>
            <a:r>
              <a:rPr lang="en-US" sz="2500"/>
              <a:t>3</a:t>
            </a:r>
            <a:r>
              <a:rPr lang="en-US" sz="2500" b="0" i="0" u="none" strike="noStrike" cap="none">
                <a:solidFill>
                  <a:srgbClr val="000000"/>
                </a:solidFill>
                <a:latin typeface="Arial"/>
                <a:ea typeface="Arial"/>
                <a:cs typeface="Arial"/>
                <a:sym typeface="Arial"/>
              </a:rPr>
              <a:t> and to running executables via the command line.</a:t>
            </a:r>
            <a:endParaRPr sz="3500"/>
          </a:p>
          <a:p>
            <a:pPr marL="342900" marR="0" lvl="0" indent="-361950" algn="l" rtl="0">
              <a:lnSpc>
                <a:spcPct val="100000"/>
              </a:lnSpc>
              <a:spcBef>
                <a:spcPts val="800"/>
              </a:spcBef>
              <a:spcAft>
                <a:spcPts val="0"/>
              </a:spcAft>
              <a:buClr>
                <a:srgbClr val="000000"/>
              </a:buClr>
              <a:buSzPts val="2500"/>
              <a:buFont typeface="Times New Roman"/>
              <a:buChar char="•"/>
            </a:pPr>
            <a:r>
              <a:rPr lang="en-US" sz="2500" b="0" i="0" u="none" strike="noStrike" cap="none">
                <a:solidFill>
                  <a:srgbClr val="000000"/>
                </a:solidFill>
                <a:latin typeface="Arial"/>
                <a:ea typeface="Arial"/>
                <a:cs typeface="Arial"/>
                <a:sym typeface="Arial"/>
              </a:rPr>
              <a:t>This will cover several workflows for running existing SS3 models.</a:t>
            </a:r>
            <a:endParaRPr sz="3500"/>
          </a:p>
          <a:p>
            <a:pPr marL="342900" marR="0" lvl="0" indent="-361950" algn="l" rtl="0">
              <a:lnSpc>
                <a:spcPct val="100000"/>
              </a:lnSpc>
              <a:spcBef>
                <a:spcPts val="800"/>
              </a:spcBef>
              <a:spcAft>
                <a:spcPts val="0"/>
              </a:spcAft>
              <a:buSzPts val="2500"/>
              <a:buChar char="•"/>
            </a:pPr>
            <a:r>
              <a:rPr lang="en-US" sz="2500"/>
              <a:t>Please see the </a:t>
            </a:r>
            <a:r>
              <a:rPr lang="en-US" sz="2500" u="sng">
                <a:solidFill>
                  <a:schemeClr val="hlink"/>
                </a:solidFill>
                <a:hlinkClick r:id="rId3"/>
              </a:rPr>
              <a:t>SS3 user manual</a:t>
            </a:r>
            <a:r>
              <a:rPr lang="en-US" sz="2500"/>
              <a:t> for more details</a:t>
            </a:r>
            <a:endParaRPr sz="2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3"/>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Running SS3 from within R</a:t>
            </a:r>
            <a:endParaRPr/>
          </a:p>
        </p:txBody>
      </p:sp>
      <p:sp>
        <p:nvSpPr>
          <p:cNvPr id="305" name="Google Shape;305;p23"/>
          <p:cNvSpPr txBox="1">
            <a:spLocks noGrp="1"/>
          </p:cNvSpPr>
          <p:nvPr>
            <p:ph type="body" idx="1"/>
          </p:nvPr>
        </p:nvSpPr>
        <p:spPr>
          <a:xfrm>
            <a:off x="457200" y="1371600"/>
            <a:ext cx="8224837" cy="5029200"/>
          </a:xfrm>
          <a:prstGeom prst="rect">
            <a:avLst/>
          </a:prstGeom>
          <a:noFill/>
          <a:ln>
            <a:noFill/>
          </a:ln>
        </p:spPr>
        <p:txBody>
          <a:bodyPr spcFirstLastPara="1" wrap="square" lIns="90000" tIns="46800" rIns="90000" bIns="46800" anchor="t" anchorCtr="0">
            <a:noAutofit/>
          </a:bodyPr>
          <a:lstStyle/>
          <a:p>
            <a:pPr marL="342900" lvl="0" indent="-355600" algn="l" rtl="0">
              <a:lnSpc>
                <a:spcPct val="100000"/>
              </a:lnSpc>
              <a:spcBef>
                <a:spcPts val="0"/>
              </a:spcBef>
              <a:spcAft>
                <a:spcPts val="0"/>
              </a:spcAft>
              <a:buSzPts val="2400"/>
              <a:buChar char="•"/>
            </a:pPr>
            <a:r>
              <a:rPr lang="en-US" sz="2400"/>
              <a:t>Running SS3 from within R may be desirable for setting up simulations where many runs of SS3 models are required or if {r4ss} is being used to read SS3 model output</a:t>
            </a:r>
            <a:endParaRPr sz="2400"/>
          </a:p>
          <a:p>
            <a:pPr marL="342900" lvl="0" indent="-355600" algn="l" rtl="0">
              <a:lnSpc>
                <a:spcPct val="100000"/>
              </a:lnSpc>
              <a:spcBef>
                <a:spcPts val="0"/>
              </a:spcBef>
              <a:spcAft>
                <a:spcPts val="0"/>
              </a:spcAft>
              <a:buSzPts val="2400"/>
              <a:buChar char="•"/>
            </a:pPr>
            <a:r>
              <a:rPr lang="en-US" sz="2400"/>
              <a:t>You can use the function </a:t>
            </a:r>
            <a:r>
              <a:rPr lang="en-US" sz="2400">
                <a:latin typeface="Courier New"/>
                <a:ea typeface="Courier New"/>
                <a:cs typeface="Courier New"/>
                <a:sym typeface="Courier New"/>
              </a:rPr>
              <a:t>run("ss3")</a:t>
            </a:r>
            <a:r>
              <a:rPr lang="en-US" sz="2400"/>
              <a:t>from the R console to run </a:t>
            </a:r>
            <a:r>
              <a:rPr lang="en-US" sz="2400">
                <a:solidFill>
                  <a:schemeClr val="dk1"/>
                </a:solidFill>
              </a:rPr>
              <a:t>when executable ss3.exe in the same folder as model input files</a:t>
            </a:r>
            <a:r>
              <a:rPr lang="en-US" sz="2400"/>
              <a:t>.</a:t>
            </a:r>
            <a:endParaRPr sz="2400"/>
          </a:p>
          <a:p>
            <a:pPr marL="342900" marR="0" lvl="0" indent="-355600" algn="l" rtl="0">
              <a:lnSpc>
                <a:spcPct val="100000"/>
              </a:lnSpc>
              <a:spcBef>
                <a:spcPts val="0"/>
              </a:spcBef>
              <a:spcAft>
                <a:spcPts val="0"/>
              </a:spcAft>
              <a:buClr>
                <a:srgbClr val="000000"/>
              </a:buClr>
              <a:buSzPts val="2400"/>
              <a:buFont typeface="Times New Roman"/>
              <a:buChar char="•"/>
            </a:pPr>
            <a:r>
              <a:rPr lang="en-US" sz="2400"/>
              <a:t>Another way is to </a:t>
            </a:r>
            <a:r>
              <a:rPr lang="en-US" sz="2400" b="0" i="0" u="none">
                <a:solidFill>
                  <a:srgbClr val="000000"/>
                </a:solidFill>
                <a:latin typeface="Arial"/>
                <a:ea typeface="Arial"/>
                <a:cs typeface="Arial"/>
                <a:sym typeface="Arial"/>
              </a:rPr>
              <a:t>use </a:t>
            </a:r>
            <a:r>
              <a:rPr lang="en-US" sz="2400" b="0" i="0" u="none">
                <a:solidFill>
                  <a:srgbClr val="000000"/>
                </a:solidFill>
                <a:latin typeface="Courier New"/>
                <a:ea typeface="Courier New"/>
                <a:cs typeface="Courier New"/>
                <a:sym typeface="Courier New"/>
              </a:rPr>
              <a:t>system(</a:t>
            </a:r>
            <a:r>
              <a:rPr lang="en-US" sz="2400">
                <a:latin typeface="Courier New"/>
                <a:ea typeface="Courier New"/>
                <a:cs typeface="Courier New"/>
                <a:sym typeface="Courier New"/>
              </a:rPr>
              <a:t>"</a:t>
            </a:r>
            <a:r>
              <a:rPr lang="en-US" sz="2400" b="0" i="0" u="none">
                <a:solidFill>
                  <a:srgbClr val="000000"/>
                </a:solidFill>
                <a:latin typeface="Courier New"/>
                <a:ea typeface="Courier New"/>
                <a:cs typeface="Courier New"/>
                <a:sym typeface="Courier New"/>
              </a:rPr>
              <a:t>ss3</a:t>
            </a:r>
            <a:r>
              <a:rPr lang="en-US" sz="2400">
                <a:latin typeface="Courier New"/>
                <a:ea typeface="Courier New"/>
                <a:cs typeface="Courier New"/>
                <a:sym typeface="Courier New"/>
              </a:rPr>
              <a:t>"</a:t>
            </a:r>
            <a:r>
              <a:rPr lang="en-US" sz="2400" b="0" i="0" u="none">
                <a:solidFill>
                  <a:srgbClr val="000000"/>
                </a:solidFill>
                <a:latin typeface="Courier New"/>
                <a:ea typeface="Courier New"/>
                <a:cs typeface="Courier New"/>
                <a:sym typeface="Courier New"/>
              </a:rPr>
              <a:t>)</a:t>
            </a:r>
            <a:r>
              <a:rPr lang="en-US" sz="2400" b="0" i="0" u="none">
                <a:solidFill>
                  <a:srgbClr val="000000"/>
                </a:solidFill>
                <a:latin typeface="Arial"/>
                <a:ea typeface="Arial"/>
                <a:cs typeface="Arial"/>
                <a:sym typeface="Arial"/>
              </a:rPr>
              <a:t>from the R console</a:t>
            </a:r>
            <a:r>
              <a:rPr lang="en-US" sz="2400"/>
              <a:t>.</a:t>
            </a:r>
            <a:endParaRPr sz="2400"/>
          </a:p>
          <a:p>
            <a:pPr marL="342900" marR="0" lvl="0" indent="-355600" algn="l" rtl="0">
              <a:lnSpc>
                <a:spcPct val="100000"/>
              </a:lnSpc>
              <a:spcBef>
                <a:spcPts val="0"/>
              </a:spcBef>
              <a:spcAft>
                <a:spcPts val="0"/>
              </a:spcAft>
              <a:buClr>
                <a:srgbClr val="000000"/>
              </a:buClr>
              <a:buSzPts val="2400"/>
              <a:buFont typeface="Times New Roman"/>
              <a:buChar char="•"/>
            </a:pPr>
            <a:r>
              <a:rPr lang="en-US" sz="2400"/>
              <a:t>A variation on the two folder approach is in next slide</a:t>
            </a:r>
            <a:endParaRPr sz="2400" b="0" i="0" u="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7"/>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Running SS3 from within R</a:t>
            </a:r>
            <a:endParaRPr/>
          </a:p>
        </p:txBody>
      </p:sp>
      <p:sp>
        <p:nvSpPr>
          <p:cNvPr id="311" name="Google Shape;311;p47"/>
          <p:cNvSpPr txBox="1">
            <a:spLocks noGrp="1"/>
          </p:cNvSpPr>
          <p:nvPr>
            <p:ph type="body" idx="1"/>
          </p:nvPr>
        </p:nvSpPr>
        <p:spPr>
          <a:xfrm>
            <a:off x="457200" y="1139825"/>
            <a:ext cx="8224800" cy="5261100"/>
          </a:xfrm>
          <a:prstGeom prst="rect">
            <a:avLst/>
          </a:prstGeom>
          <a:noFill/>
          <a:ln>
            <a:noFill/>
          </a:ln>
        </p:spPr>
        <p:txBody>
          <a:bodyPr spcFirstLastPara="1" wrap="square" lIns="90000" tIns="46800" rIns="90000" bIns="46800" anchor="t" anchorCtr="0">
            <a:noAutofit/>
          </a:bodyPr>
          <a:lstStyle/>
          <a:p>
            <a:pPr marL="0" marR="0" lvl="0" indent="0" algn="l" rtl="0">
              <a:lnSpc>
                <a:spcPct val="100000"/>
              </a:lnSpc>
              <a:spcBef>
                <a:spcPts val="800"/>
              </a:spcBef>
              <a:spcAft>
                <a:spcPts val="0"/>
              </a:spcAft>
              <a:buClr>
                <a:srgbClr val="000000"/>
              </a:buClr>
              <a:buSzPts val="2200"/>
              <a:buNone/>
            </a:pPr>
            <a:r>
              <a:rPr lang="en-US" sz="2500" b="0" i="0" u="none">
                <a:solidFill>
                  <a:srgbClr val="000000"/>
                </a:solidFill>
                <a:latin typeface="Arial"/>
                <a:ea typeface="Arial"/>
                <a:cs typeface="Arial"/>
                <a:sym typeface="Arial"/>
              </a:rPr>
              <a:t>For direct specification of model location, use:</a:t>
            </a:r>
            <a:endParaRPr sz="1800" b="1">
              <a:latin typeface="Courier New"/>
              <a:ea typeface="Courier New"/>
              <a:cs typeface="Courier New"/>
              <a:sym typeface="Courier New"/>
            </a:endParaRPr>
          </a:p>
          <a:p>
            <a:pPr marL="0" lvl="0" indent="0" algn="l" rtl="0">
              <a:spcBef>
                <a:spcPts val="800"/>
              </a:spcBef>
              <a:spcAft>
                <a:spcPts val="0"/>
              </a:spcAft>
              <a:buClr>
                <a:schemeClr val="dk1"/>
              </a:buClr>
              <a:buSzPts val="2200"/>
              <a:buFont typeface="Arial"/>
              <a:buNone/>
            </a:pPr>
            <a:r>
              <a:rPr lang="en-US" sz="1800">
                <a:solidFill>
                  <a:schemeClr val="dk1"/>
                </a:solidFill>
                <a:latin typeface="Courier New"/>
                <a:ea typeface="Courier New"/>
                <a:cs typeface="Courier New"/>
                <a:sym typeface="Courier New"/>
              </a:rPr>
              <a:t>run_dir &lt;- "C:/users/Richard.Methot/Documents/SS3_Model/</a:t>
            </a:r>
            <a:endParaRPr sz="1800">
              <a:solidFill>
                <a:schemeClr val="dk1"/>
              </a:solidFill>
              <a:latin typeface="Courier New"/>
              <a:ea typeface="Courier New"/>
              <a:cs typeface="Courier New"/>
              <a:sym typeface="Courier New"/>
            </a:endParaRPr>
          </a:p>
          <a:p>
            <a:pPr marL="0" lvl="0" indent="0" algn="l" rtl="0">
              <a:spcBef>
                <a:spcPts val="0"/>
              </a:spcBef>
              <a:spcAft>
                <a:spcPts val="0"/>
              </a:spcAft>
              <a:buClr>
                <a:schemeClr val="dk1"/>
              </a:buClr>
              <a:buSzPts val="2200"/>
              <a:buFont typeface="Arial"/>
              <a:buNone/>
            </a:pPr>
            <a:r>
              <a:rPr lang="en-US" sz="1800">
                <a:solidFill>
                  <a:schemeClr val="dk1"/>
                </a:solidFill>
                <a:latin typeface="Courier New"/>
                <a:ea typeface="Courier New"/>
                <a:cs typeface="Courier New"/>
                <a:sym typeface="Courier New"/>
              </a:rPr>
              <a:t>Training/2021_AFS/simple_long"</a:t>
            </a:r>
            <a:endParaRPr sz="3500">
              <a:solidFill>
                <a:schemeClr val="dk1"/>
              </a:solidFill>
            </a:endParaRPr>
          </a:p>
          <a:p>
            <a:pPr marL="0" lvl="0" indent="0" algn="l" rtl="0">
              <a:spcBef>
                <a:spcPts val="800"/>
              </a:spcBef>
              <a:spcAft>
                <a:spcPts val="0"/>
              </a:spcAft>
              <a:buClr>
                <a:schemeClr val="dk1"/>
              </a:buClr>
              <a:buSzPts val="2200"/>
              <a:buFont typeface="Arial"/>
              <a:buNone/>
            </a:pPr>
            <a:r>
              <a:rPr lang="en-US" sz="1800">
                <a:solidFill>
                  <a:schemeClr val="dk1"/>
                </a:solidFill>
                <a:latin typeface="Courier New"/>
                <a:ea typeface="Courier New"/>
                <a:cs typeface="Courier New"/>
                <a:sym typeface="Courier New"/>
              </a:rPr>
              <a:t>setwd(run_dir)</a:t>
            </a:r>
            <a:endParaRPr sz="1800">
              <a:latin typeface="Courier New"/>
              <a:ea typeface="Courier New"/>
              <a:cs typeface="Courier New"/>
              <a:sym typeface="Courier New"/>
            </a:endParaRPr>
          </a:p>
          <a:p>
            <a:pPr marL="0" lvl="0" indent="0" algn="l" rtl="0">
              <a:lnSpc>
                <a:spcPct val="100000"/>
              </a:lnSpc>
              <a:spcBef>
                <a:spcPts val="800"/>
              </a:spcBef>
              <a:spcAft>
                <a:spcPts val="0"/>
              </a:spcAft>
              <a:buSzPts val="2200"/>
              <a:buNone/>
            </a:pPr>
            <a:r>
              <a:rPr lang="en-US" sz="1800">
                <a:latin typeface="Courier New"/>
                <a:ea typeface="Courier New"/>
                <a:cs typeface="Courier New"/>
                <a:sym typeface="Courier New"/>
              </a:rPr>
              <a:t>SS3_exe_path &lt;- "C:/Users/Richard.Methot/Documents/GitHub/StockSynthesis_git/stock-synthesis/Compile/ss3.exe" #if you downloaded ss3 exe yourself</a:t>
            </a:r>
            <a:endParaRPr sz="3500"/>
          </a:p>
          <a:p>
            <a:pPr marL="0" lvl="0" indent="0" algn="l" rtl="0">
              <a:lnSpc>
                <a:spcPct val="100000"/>
              </a:lnSpc>
              <a:spcBef>
                <a:spcPts val="800"/>
              </a:spcBef>
              <a:spcAft>
                <a:spcPts val="0"/>
              </a:spcAft>
              <a:buSzPts val="2200"/>
              <a:buNone/>
            </a:pPr>
            <a:r>
              <a:rPr lang="en-US" sz="1800">
                <a:latin typeface="Courier New"/>
                <a:ea typeface="Courier New"/>
                <a:cs typeface="Courier New"/>
                <a:sym typeface="Courier New"/>
              </a:rPr>
              <a:t>r4ss::run(dirvec = run_dir, model = SS3_exe_path, extras="-nohess -nox -maxI 10", intern=TRUE, verbose=FALSE, skipfinished = FALSE)</a:t>
            </a:r>
            <a:endParaRPr sz="3500"/>
          </a:p>
          <a:p>
            <a:pPr marL="0" lvl="0" indent="0" algn="l" rtl="0">
              <a:lnSpc>
                <a:spcPct val="100000"/>
              </a:lnSpc>
              <a:spcBef>
                <a:spcPts val="800"/>
              </a:spcBef>
              <a:spcAft>
                <a:spcPts val="0"/>
              </a:spcAft>
              <a:buSzPts val="2200"/>
              <a:buNone/>
            </a:pPr>
            <a:r>
              <a:rPr lang="en-US" sz="1800">
                <a:latin typeface="Courier New"/>
                <a:ea typeface="Courier New"/>
                <a:cs typeface="Courier New"/>
                <a:sym typeface="Courier New"/>
              </a:rPr>
              <a:t>tmp &lt;- SS_output(run_dir, covar=F)</a:t>
            </a:r>
            <a:endParaRPr sz="3500"/>
          </a:p>
          <a:p>
            <a:pPr marL="0" lvl="0" indent="0" algn="l" rtl="0">
              <a:lnSpc>
                <a:spcPct val="100000"/>
              </a:lnSpc>
              <a:spcBef>
                <a:spcPts val="800"/>
              </a:spcBef>
              <a:spcAft>
                <a:spcPts val="0"/>
              </a:spcAft>
              <a:buSzPts val="2200"/>
              <a:buNone/>
            </a:pPr>
            <a:r>
              <a:rPr lang="en-US" sz="1800">
                <a:latin typeface="Courier New"/>
                <a:ea typeface="Courier New"/>
                <a:cs typeface="Courier New"/>
                <a:sym typeface="Courier New"/>
              </a:rPr>
              <a:t>SS_plots(tmp, uncertainty=F)</a:t>
            </a:r>
            <a:endParaRPr sz="3500"/>
          </a:p>
          <a:p>
            <a:pPr marL="0" marR="0" lvl="0" indent="0" algn="l" rtl="0">
              <a:lnSpc>
                <a:spcPct val="100000"/>
              </a:lnSpc>
              <a:spcBef>
                <a:spcPts val="800"/>
              </a:spcBef>
              <a:spcAft>
                <a:spcPts val="0"/>
              </a:spcAft>
              <a:buClr>
                <a:srgbClr val="000000"/>
              </a:buClr>
              <a:buSzPts val="2200"/>
              <a:buFont typeface="Times New Roman"/>
              <a:buNone/>
            </a:pPr>
            <a:r>
              <a:rPr lang="en-US" sz="2200"/>
              <a:t>You can also use get_ss3_exe() to get the the ss3 exe.</a:t>
            </a:r>
            <a:endParaRPr sz="1800">
              <a:solidFill>
                <a:schemeClr val="dk1"/>
              </a:solidFill>
              <a:latin typeface="Courier New"/>
              <a:ea typeface="Courier New"/>
              <a:cs typeface="Courier New"/>
              <a:sym typeface="Courier New"/>
            </a:endParaRPr>
          </a:p>
          <a:p>
            <a:pPr marL="0" lvl="0" indent="0" algn="l" rtl="0">
              <a:spcBef>
                <a:spcPts val="800"/>
              </a:spcBef>
              <a:spcAft>
                <a:spcPts val="0"/>
              </a:spcAft>
              <a:buClr>
                <a:schemeClr val="dk1"/>
              </a:buClr>
              <a:buSzPts val="2200"/>
              <a:buFont typeface="Arial"/>
              <a:buNone/>
            </a:pPr>
            <a:r>
              <a:rPr lang="en-US" sz="1800">
                <a:solidFill>
                  <a:schemeClr val="dk1"/>
                </a:solidFill>
                <a:latin typeface="Courier New"/>
                <a:ea typeface="Courier New"/>
                <a:cs typeface="Courier New"/>
                <a:sym typeface="Courier New"/>
              </a:rPr>
              <a:t>SS3_exe_path&lt;-get_ss3_exe() #downloads exe to working directory</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4"/>
          <p:cNvSpPr txBox="1">
            <a:spLocks noGrp="1"/>
          </p:cNvSpPr>
          <p:nvPr>
            <p:ph type="title"/>
          </p:nvPr>
        </p:nvSpPr>
        <p:spPr>
          <a:xfrm>
            <a:off x="457200" y="274320"/>
            <a:ext cx="82248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Using ss3.par (pr</a:t>
            </a:r>
            <a:r>
              <a:rPr lang="en-US" sz="3000" b="1">
                <a:solidFill>
                  <a:srgbClr val="0070C0"/>
                </a:solidFill>
              </a:rPr>
              <a:t>eviously ss.par) </a:t>
            </a:r>
            <a:r>
              <a:rPr lang="en-US" sz="3000" b="1" i="0" u="none">
                <a:solidFill>
                  <a:srgbClr val="0070C0"/>
                </a:solidFill>
                <a:latin typeface="Arial"/>
                <a:ea typeface="Arial"/>
                <a:cs typeface="Arial"/>
                <a:sym typeface="Arial"/>
              </a:rPr>
              <a:t>for initial values </a:t>
            </a:r>
            <a:endParaRPr/>
          </a:p>
        </p:txBody>
      </p:sp>
      <p:sp>
        <p:nvSpPr>
          <p:cNvPr id="317" name="Google Shape;317;p24"/>
          <p:cNvSpPr txBox="1">
            <a:spLocks noGrp="1"/>
          </p:cNvSpPr>
          <p:nvPr>
            <p:ph type="body" idx="1"/>
          </p:nvPr>
        </p:nvSpPr>
        <p:spPr>
          <a:xfrm>
            <a:off x="457200" y="1371600"/>
            <a:ext cx="8224800" cy="4953000"/>
          </a:xfrm>
          <a:prstGeom prst="rect">
            <a:avLst/>
          </a:prstGeom>
          <a:noFill/>
          <a:ln>
            <a:noFill/>
          </a:ln>
        </p:spPr>
        <p:txBody>
          <a:bodyPr spcFirstLastPara="1" wrap="square" lIns="90000" tIns="46800" rIns="90000" bIns="46800" anchor="t" anchorCtr="0">
            <a:noAutofit/>
          </a:bodyPr>
          <a:lstStyle/>
          <a:p>
            <a:pPr marL="342900" marR="0" lvl="0" indent="-342900" algn="l" rtl="0">
              <a:lnSpc>
                <a:spcPct val="100000"/>
              </a:lnSpc>
              <a:spcBef>
                <a:spcPts val="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Typically, SS3 uses initial parameter values in the control file. However, initial values can be read from the ss3.par file instead.</a:t>
            </a:r>
            <a:endParaRPr sz="2200"/>
          </a:p>
          <a:p>
            <a:pPr marL="342900" marR="0" lvl="0" indent="-342900" algn="l"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To use ss3.par instead, in starter.ss below the names of the data and control files, set the value to 1 rather than 0 on the line with comment </a:t>
            </a:r>
            <a:endParaRPr sz="2200" b="0" i="0" u="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000000"/>
              </a:buClr>
              <a:buSzPts val="2000"/>
              <a:buFont typeface="Times New Roman"/>
              <a:buNone/>
            </a:pPr>
            <a:r>
              <a:rPr lang="en-US" sz="1900" b="0" i="0" u="none">
                <a:solidFill>
                  <a:srgbClr val="000000"/>
                </a:solidFill>
                <a:latin typeface="Courier New"/>
                <a:ea typeface="Courier New"/>
                <a:cs typeface="Courier New"/>
                <a:sym typeface="Courier New"/>
              </a:rPr>
              <a:t># 0=use init values in control file; 1=use ss3.par</a:t>
            </a:r>
            <a:endParaRPr sz="1900"/>
          </a:p>
          <a:p>
            <a:pPr marL="342900" marR="0" lvl="0" indent="-342900" algn="l"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Run model using one of the previously described workflows</a:t>
            </a:r>
            <a:endParaRPr sz="2200" b="0" i="0" u="none">
              <a:solidFill>
                <a:srgbClr val="000000"/>
              </a:solidFill>
              <a:latin typeface="Arial"/>
              <a:ea typeface="Arial"/>
              <a:cs typeface="Arial"/>
              <a:sym typeface="Arial"/>
            </a:endParaRPr>
          </a:p>
          <a:p>
            <a:pPr marL="342900" marR="0" lvl="0" indent="-342900" algn="l" rtl="0">
              <a:lnSpc>
                <a:spcPct val="100000"/>
              </a:lnSpc>
              <a:spcBef>
                <a:spcPts val="800"/>
              </a:spcBef>
              <a:spcAft>
                <a:spcPts val="0"/>
              </a:spcAft>
              <a:buClr>
                <a:srgbClr val="000000"/>
              </a:buClr>
              <a:buSzPts val="2200"/>
              <a:buFont typeface="Times New Roman"/>
              <a:buChar char="•"/>
            </a:pPr>
            <a:r>
              <a:rPr lang="en-US" sz="2200" b="0" i="0" u="none">
                <a:solidFill>
                  <a:srgbClr val="000000"/>
                </a:solidFill>
                <a:latin typeface="Arial"/>
                <a:ea typeface="Arial"/>
                <a:cs typeface="Arial"/>
                <a:sym typeface="Arial"/>
              </a:rPr>
              <a:t>Using the ss3.par file comes in handy when you want to use different initial values without modifying the control file. A ss3.par file is created during each model run, so using an ss3.par file from a previous model run will speed up run time if the initial values are closer to the MLE parameter estimates</a:t>
            </a:r>
            <a:endParaRPr sz="22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25"/>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Creating and modifying files</a:t>
            </a:r>
            <a:endParaRPr/>
          </a:p>
        </p:txBody>
      </p:sp>
      <p:sp>
        <p:nvSpPr>
          <p:cNvPr id="323" name="Google Shape;323;p25"/>
          <p:cNvSpPr txBox="1">
            <a:spLocks noGrp="1"/>
          </p:cNvSpPr>
          <p:nvPr>
            <p:ph type="body" idx="1"/>
          </p:nvPr>
        </p:nvSpPr>
        <p:spPr>
          <a:xfrm>
            <a:off x="457200" y="1371600"/>
            <a:ext cx="8224837" cy="4876800"/>
          </a:xfrm>
          <a:prstGeom prst="rect">
            <a:avLst/>
          </a:prstGeom>
          <a:noFill/>
          <a:ln>
            <a:noFill/>
          </a:ln>
        </p:spPr>
        <p:txBody>
          <a:bodyPr spcFirstLastPara="1" wrap="square" lIns="90000" tIns="46800" rIns="90000" bIns="46800" anchor="t" anchorCtr="0">
            <a:noAutofit/>
          </a:bodyPr>
          <a:lstStyle/>
          <a:p>
            <a:pPr marL="342900" marR="0" lvl="0" indent="-355600" algn="l" rtl="0">
              <a:lnSpc>
                <a:spcPct val="100000"/>
              </a:lnSpc>
              <a:spcBef>
                <a:spcPts val="0"/>
              </a:spcBef>
              <a:spcAft>
                <a:spcPts val="0"/>
              </a:spcAft>
              <a:buClr>
                <a:srgbClr val="000000"/>
              </a:buClr>
              <a:buSzPts val="2400"/>
              <a:buFont typeface="Times New Roman"/>
              <a:buChar char="•"/>
            </a:pPr>
            <a:r>
              <a:rPr lang="en-US" sz="2400" b="0" i="0" u="none" dirty="0">
                <a:solidFill>
                  <a:schemeClr val="dk1"/>
                </a:solidFill>
                <a:latin typeface="Arial"/>
                <a:ea typeface="Arial"/>
                <a:cs typeface="Arial"/>
                <a:sym typeface="Arial"/>
              </a:rPr>
              <a:t>Start from an existing data, control, forecast, and starter *.</a:t>
            </a:r>
            <a:r>
              <a:rPr lang="en-US" sz="2400" b="0" i="0" u="none" dirty="0" err="1">
                <a:solidFill>
                  <a:schemeClr val="dk1"/>
                </a:solidFill>
                <a:latin typeface="Arial"/>
                <a:ea typeface="Arial"/>
                <a:cs typeface="Arial"/>
                <a:sym typeface="Arial"/>
              </a:rPr>
              <a:t>ss_new</a:t>
            </a:r>
            <a:r>
              <a:rPr lang="en-US" sz="2400" b="0" i="0" u="none" dirty="0">
                <a:solidFill>
                  <a:schemeClr val="dk1"/>
                </a:solidFill>
                <a:latin typeface="Arial"/>
                <a:ea typeface="Arial"/>
                <a:cs typeface="Arial"/>
                <a:sym typeface="Arial"/>
              </a:rPr>
              <a:t> files (which will be heavily annotated by SS3) as a template</a:t>
            </a:r>
            <a:endParaRPr sz="3400" dirty="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dirty="0">
                <a:solidFill>
                  <a:schemeClr val="dk1"/>
                </a:solidFill>
                <a:latin typeface="Arial"/>
                <a:ea typeface="Arial"/>
                <a:cs typeface="Arial"/>
                <a:sym typeface="Arial"/>
              </a:rPr>
              <a:t>Replace the file content with your data/parameter setup and update the descriptors in the text file.</a:t>
            </a:r>
            <a:endParaRPr sz="3400" dirty="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dirty="0">
                <a:solidFill>
                  <a:schemeClr val="dk1"/>
                </a:solidFill>
                <a:latin typeface="Arial"/>
                <a:ea typeface="Arial"/>
                <a:cs typeface="Arial"/>
                <a:sym typeface="Arial"/>
              </a:rPr>
              <a:t>Save each *.</a:t>
            </a:r>
            <a:r>
              <a:rPr lang="en-US" sz="2400" b="0" i="0" u="none" dirty="0" err="1">
                <a:solidFill>
                  <a:schemeClr val="dk1"/>
                </a:solidFill>
                <a:latin typeface="Arial"/>
                <a:ea typeface="Arial"/>
                <a:cs typeface="Arial"/>
                <a:sym typeface="Arial"/>
              </a:rPr>
              <a:t>ss_new</a:t>
            </a:r>
            <a:r>
              <a:rPr lang="en-US" sz="2400" b="0" i="0" u="none" dirty="0">
                <a:solidFill>
                  <a:schemeClr val="dk1"/>
                </a:solidFill>
                <a:latin typeface="Arial"/>
                <a:ea typeface="Arial"/>
                <a:cs typeface="Arial"/>
                <a:sym typeface="Arial"/>
              </a:rPr>
              <a:t> file as a *.</a:t>
            </a:r>
            <a:r>
              <a:rPr lang="en-US" sz="2400" b="0" i="0" u="none" dirty="0" err="1">
                <a:solidFill>
                  <a:schemeClr val="dk1"/>
                </a:solidFill>
                <a:latin typeface="Arial"/>
                <a:ea typeface="Arial"/>
                <a:cs typeface="Arial"/>
                <a:sym typeface="Arial"/>
              </a:rPr>
              <a:t>ss</a:t>
            </a:r>
            <a:r>
              <a:rPr lang="en-US" sz="2400" b="0" i="0" u="none" dirty="0">
                <a:solidFill>
                  <a:schemeClr val="dk1"/>
                </a:solidFill>
                <a:latin typeface="Arial"/>
                <a:ea typeface="Arial"/>
                <a:cs typeface="Arial"/>
                <a:sym typeface="Arial"/>
              </a:rPr>
              <a:t> and insert the new filenames for control and data files in the </a:t>
            </a:r>
            <a:r>
              <a:rPr lang="en-US" sz="2400" b="0" i="0" u="none" dirty="0" err="1">
                <a:solidFill>
                  <a:schemeClr val="dk1"/>
                </a:solidFill>
                <a:latin typeface="Arial"/>
                <a:ea typeface="Arial"/>
                <a:cs typeface="Arial"/>
                <a:sym typeface="Arial"/>
              </a:rPr>
              <a:t>starter.ss</a:t>
            </a:r>
            <a:r>
              <a:rPr lang="en-US" sz="2400" b="0" i="0" u="none" dirty="0">
                <a:solidFill>
                  <a:schemeClr val="dk1"/>
                </a:solidFill>
                <a:latin typeface="Arial"/>
                <a:ea typeface="Arial"/>
                <a:cs typeface="Arial"/>
                <a:sym typeface="Arial"/>
              </a:rPr>
              <a:t> file.</a:t>
            </a:r>
            <a:endParaRPr sz="3400" dirty="0"/>
          </a:p>
          <a:p>
            <a:pPr marL="342900" marR="0" lvl="0" indent="-355600" algn="l" rtl="0">
              <a:lnSpc>
                <a:spcPct val="100000"/>
              </a:lnSpc>
              <a:spcBef>
                <a:spcPts val="800"/>
              </a:spcBef>
              <a:spcAft>
                <a:spcPts val="0"/>
              </a:spcAft>
              <a:buClr>
                <a:srgbClr val="000000"/>
              </a:buClr>
              <a:buSzPts val="2400"/>
              <a:buFont typeface="Times New Roman"/>
              <a:buChar char="•"/>
            </a:pPr>
            <a:r>
              <a:rPr lang="en-US" sz="2400" b="0" i="0" u="none" dirty="0">
                <a:solidFill>
                  <a:schemeClr val="dk1"/>
                </a:solidFill>
                <a:latin typeface="Arial"/>
                <a:ea typeface="Arial"/>
                <a:cs typeface="Arial"/>
                <a:sym typeface="Arial"/>
              </a:rPr>
              <a:t>Do the same for the parameter file starting from an SS3 annotated </a:t>
            </a:r>
            <a:r>
              <a:rPr lang="en-US" sz="2400" b="0" i="0" u="none" dirty="0" err="1">
                <a:solidFill>
                  <a:schemeClr val="dk1"/>
                </a:solidFill>
                <a:latin typeface="Arial"/>
                <a:ea typeface="Arial"/>
                <a:cs typeface="Arial"/>
                <a:sym typeface="Arial"/>
              </a:rPr>
              <a:t>control.ss_new</a:t>
            </a:r>
            <a:r>
              <a:rPr lang="en-US" sz="2400" b="0" i="0" u="none" dirty="0">
                <a:solidFill>
                  <a:schemeClr val="dk1"/>
                </a:solidFill>
                <a:latin typeface="Arial"/>
                <a:ea typeface="Arial"/>
                <a:cs typeface="Arial"/>
                <a:sym typeface="Arial"/>
              </a:rPr>
              <a:t>, forecast, and starter *.</a:t>
            </a:r>
            <a:r>
              <a:rPr lang="en-US" sz="2400" b="0" i="0" u="none" dirty="0" err="1">
                <a:solidFill>
                  <a:schemeClr val="dk1"/>
                </a:solidFill>
                <a:latin typeface="Arial"/>
                <a:ea typeface="Arial"/>
                <a:cs typeface="Arial"/>
                <a:sym typeface="Arial"/>
              </a:rPr>
              <a:t>ss_new</a:t>
            </a:r>
            <a:r>
              <a:rPr lang="en-US" sz="2400" b="0" i="0" u="none" dirty="0">
                <a:solidFill>
                  <a:schemeClr val="dk1"/>
                </a:solidFill>
                <a:latin typeface="Arial"/>
                <a:ea typeface="Arial"/>
                <a:cs typeface="Arial"/>
                <a:sym typeface="Arial"/>
              </a:rPr>
              <a:t> files.</a:t>
            </a:r>
            <a:endParaRPr sz="34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457200" y="273050"/>
            <a:ext cx="8226425" cy="87153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Command line options</a:t>
            </a:r>
            <a:endParaRPr/>
          </a:p>
        </p:txBody>
      </p:sp>
      <p:sp>
        <p:nvSpPr>
          <p:cNvPr id="329" name="Google Shape;329;p26"/>
          <p:cNvSpPr txBox="1">
            <a:spLocks noGrp="1"/>
          </p:cNvSpPr>
          <p:nvPr>
            <p:ph type="body" idx="1"/>
          </p:nvPr>
        </p:nvSpPr>
        <p:spPr>
          <a:xfrm>
            <a:off x="457200" y="1371600"/>
            <a:ext cx="8226300" cy="3429000"/>
          </a:xfrm>
          <a:prstGeom prst="rect">
            <a:avLst/>
          </a:prstGeom>
          <a:noFill/>
          <a:ln>
            <a:noFill/>
          </a:ln>
        </p:spPr>
        <p:txBody>
          <a:bodyPr spcFirstLastPara="1" wrap="square" lIns="90000" tIns="46800" rIns="90000" bIns="46800" anchor="t" anchorCtr="0">
            <a:noAutofit/>
          </a:bodyPr>
          <a:lstStyle/>
          <a:p>
            <a:pPr marL="344487" lvl="0" indent="-355598" algn="l" rtl="0">
              <a:lnSpc>
                <a:spcPct val="100000"/>
              </a:lnSpc>
              <a:spcBef>
                <a:spcPts val="0"/>
              </a:spcBef>
              <a:spcAft>
                <a:spcPts val="0"/>
              </a:spcAft>
              <a:buClr>
                <a:srgbClr val="000000"/>
              </a:buClr>
              <a:buSzPts val="2400"/>
              <a:buFont typeface="Arial"/>
              <a:buChar char="•"/>
            </a:pPr>
            <a:r>
              <a:rPr lang="en-US" sz="2000" b="0" i="0" u="none" dirty="0">
                <a:solidFill>
                  <a:srgbClr val="000000"/>
                </a:solidFill>
                <a:sym typeface="Arial"/>
              </a:rPr>
              <a:t>ADMB options can be added to command line (ADMB).</a:t>
            </a:r>
            <a:endParaRPr sz="2000" dirty="0"/>
          </a:p>
          <a:p>
            <a:pPr marL="744537" lvl="1" indent="-355599" algn="l" rtl="0">
              <a:lnSpc>
                <a:spcPct val="100000"/>
              </a:lnSpc>
              <a:spcBef>
                <a:spcPts val="700"/>
              </a:spcBef>
              <a:spcAft>
                <a:spcPts val="0"/>
              </a:spcAft>
              <a:buClr>
                <a:srgbClr val="000000"/>
              </a:buClr>
              <a:buSzPts val="2400"/>
              <a:buFont typeface="Arial"/>
              <a:buChar char="•"/>
            </a:pPr>
            <a:r>
              <a:rPr lang="en-US" sz="2000" b="0" i="0" u="none" dirty="0" smtClean="0">
                <a:solidFill>
                  <a:srgbClr val="000000"/>
                </a:solidFill>
                <a:sym typeface="Arial"/>
              </a:rPr>
              <a:t>Run without estimating anything: </a:t>
            </a:r>
            <a:r>
              <a:rPr lang="en-US" sz="2000" b="0" i="0" u="none" dirty="0" smtClean="0">
                <a:solidFill>
                  <a:srgbClr val="000000"/>
                </a:solidFill>
                <a:latin typeface="Courier New" panose="02070309020205020404" pitchFamily="49" charset="0"/>
                <a:cs typeface="Courier New" panose="02070309020205020404" pitchFamily="49" charset="0"/>
                <a:sym typeface="Arial"/>
              </a:rPr>
              <a:t>ss3 –</a:t>
            </a:r>
            <a:r>
              <a:rPr lang="en-US" sz="2000" b="0" i="0" u="none" dirty="0" err="1" smtClean="0">
                <a:solidFill>
                  <a:srgbClr val="000000"/>
                </a:solidFill>
                <a:latin typeface="Courier New" panose="02070309020205020404" pitchFamily="49" charset="0"/>
                <a:cs typeface="Courier New" panose="02070309020205020404" pitchFamily="49" charset="0"/>
                <a:sym typeface="Arial"/>
              </a:rPr>
              <a:t>noest</a:t>
            </a:r>
            <a:r>
              <a:rPr lang="en-US" sz="2000" b="0" i="0" u="none" dirty="0" smtClean="0">
                <a:solidFill>
                  <a:srgbClr val="000000"/>
                </a:solidFill>
                <a:latin typeface="Courier New" panose="02070309020205020404" pitchFamily="49" charset="0"/>
                <a:cs typeface="Courier New" panose="02070309020205020404" pitchFamily="49" charset="0"/>
                <a:sym typeface="Arial"/>
              </a:rPr>
              <a:t> </a:t>
            </a:r>
            <a:r>
              <a:rPr lang="en-US" sz="2000" b="0" i="0" u="none" dirty="0" smtClean="0">
                <a:solidFill>
                  <a:srgbClr val="000000"/>
                </a:solidFill>
                <a:latin typeface="+mj-lt"/>
                <a:cs typeface="Courier New" panose="02070309020205020404" pitchFamily="49" charset="0"/>
                <a:sym typeface="Arial"/>
              </a:rPr>
              <a:t>OR</a:t>
            </a:r>
            <a:r>
              <a:rPr lang="en-US" sz="2000" b="0" i="0" u="none" dirty="0" smtClean="0">
                <a:solidFill>
                  <a:srgbClr val="000000"/>
                </a:solidFill>
                <a:latin typeface="Courier New" panose="02070309020205020404" pitchFamily="49" charset="0"/>
                <a:cs typeface="Courier New" panose="02070309020205020404" pitchFamily="49" charset="0"/>
                <a:sym typeface="Arial"/>
              </a:rPr>
              <a:t> ss3 –</a:t>
            </a:r>
            <a:r>
              <a:rPr lang="en-US" sz="2000" b="0" i="0" u="none" dirty="0" err="1" smtClean="0">
                <a:solidFill>
                  <a:srgbClr val="000000"/>
                </a:solidFill>
                <a:latin typeface="Courier New" panose="02070309020205020404" pitchFamily="49" charset="0"/>
                <a:cs typeface="Courier New" panose="02070309020205020404" pitchFamily="49" charset="0"/>
                <a:sym typeface="Arial"/>
              </a:rPr>
              <a:t>stopph</a:t>
            </a:r>
            <a:r>
              <a:rPr lang="en-US" sz="2000" b="0" i="0" u="none" dirty="0" smtClean="0">
                <a:solidFill>
                  <a:srgbClr val="000000"/>
                </a:solidFill>
                <a:latin typeface="Courier New" panose="02070309020205020404" pitchFamily="49" charset="0"/>
                <a:cs typeface="Courier New" panose="02070309020205020404" pitchFamily="49" charset="0"/>
                <a:sym typeface="Arial"/>
              </a:rPr>
              <a:t> 0</a:t>
            </a:r>
          </a:p>
          <a:p>
            <a:pPr marL="744537" lvl="1" indent="-355599" algn="l" rtl="0">
              <a:lnSpc>
                <a:spcPct val="100000"/>
              </a:lnSpc>
              <a:spcBef>
                <a:spcPts val="700"/>
              </a:spcBef>
              <a:spcAft>
                <a:spcPts val="0"/>
              </a:spcAft>
              <a:buClr>
                <a:srgbClr val="000000"/>
              </a:buClr>
              <a:buSzPts val="2400"/>
              <a:buFont typeface="Arial"/>
              <a:buChar char="•"/>
            </a:pPr>
            <a:r>
              <a:rPr lang="en-US" sz="2000" b="0" i="0" u="none" dirty="0" smtClean="0">
                <a:solidFill>
                  <a:srgbClr val="000000"/>
                </a:solidFill>
                <a:sym typeface="Arial"/>
              </a:rPr>
              <a:t>Skip </a:t>
            </a:r>
            <a:r>
              <a:rPr lang="en-US" sz="2000" b="0" i="0" u="none" dirty="0">
                <a:solidFill>
                  <a:srgbClr val="000000"/>
                </a:solidFill>
                <a:sym typeface="Arial"/>
              </a:rPr>
              <a:t>standard errors (for quicker  results, or to get </a:t>
            </a:r>
            <a:r>
              <a:rPr lang="en-US" sz="2000" b="0" i="0" u="none" dirty="0" err="1">
                <a:solidFill>
                  <a:srgbClr val="000000"/>
                </a:solidFill>
                <a:sym typeface="Arial"/>
              </a:rPr>
              <a:t>Report.sso</a:t>
            </a:r>
            <a:r>
              <a:rPr lang="en-US" sz="2000" b="0" i="0" u="none" dirty="0">
                <a:solidFill>
                  <a:srgbClr val="000000"/>
                </a:solidFill>
                <a:sym typeface="Arial"/>
              </a:rPr>
              <a:t>  if Hessian does not invert): </a:t>
            </a:r>
            <a:r>
              <a:rPr lang="en-US" sz="2000" dirty="0">
                <a:latin typeface="Courier New"/>
                <a:ea typeface="Courier New"/>
                <a:cs typeface="Courier New"/>
                <a:sym typeface="Courier New"/>
              </a:rPr>
              <a:t>ss3</a:t>
            </a:r>
            <a:r>
              <a:rPr lang="en-US" sz="2000" b="0" i="0" u="none" dirty="0">
                <a:solidFill>
                  <a:srgbClr val="000000"/>
                </a:solidFill>
                <a:latin typeface="Courier New"/>
                <a:ea typeface="Courier New"/>
                <a:cs typeface="Courier New"/>
                <a:sym typeface="Courier New"/>
              </a:rPr>
              <a:t> </a:t>
            </a:r>
            <a:r>
              <a:rPr lang="en-US" sz="2000" b="0" i="0" u="none" dirty="0" smtClean="0">
                <a:solidFill>
                  <a:srgbClr val="000000"/>
                </a:solidFill>
                <a:latin typeface="Courier New"/>
                <a:ea typeface="Courier New"/>
                <a:cs typeface="Courier New"/>
                <a:sym typeface="Courier New"/>
              </a:rPr>
              <a:t>–</a:t>
            </a:r>
            <a:r>
              <a:rPr lang="en-US" sz="2000" b="0" i="0" u="none" dirty="0" err="1" smtClean="0">
                <a:solidFill>
                  <a:srgbClr val="000000"/>
                </a:solidFill>
                <a:latin typeface="Courier New"/>
                <a:ea typeface="Courier New"/>
                <a:cs typeface="Courier New"/>
                <a:sym typeface="Courier New"/>
              </a:rPr>
              <a:t>nohess</a:t>
            </a:r>
            <a:endParaRPr lang="en-US" sz="2000" b="0" i="0" u="none" dirty="0" smtClean="0">
              <a:solidFill>
                <a:srgbClr val="000000"/>
              </a:solidFill>
              <a:latin typeface="Courier New"/>
              <a:ea typeface="Courier New"/>
              <a:cs typeface="Courier New"/>
              <a:sym typeface="Courier New"/>
            </a:endParaRPr>
          </a:p>
          <a:p>
            <a:pPr marL="744537" lvl="1" indent="-355599" algn="l" rtl="0">
              <a:lnSpc>
                <a:spcPct val="100000"/>
              </a:lnSpc>
              <a:spcBef>
                <a:spcPts val="700"/>
              </a:spcBef>
              <a:spcAft>
                <a:spcPts val="0"/>
              </a:spcAft>
              <a:buClr>
                <a:srgbClr val="000000"/>
              </a:buClr>
              <a:buSzPts val="2400"/>
              <a:buFont typeface="Arial"/>
              <a:buChar char="•"/>
            </a:pPr>
            <a:r>
              <a:rPr lang="en-US" sz="2000" dirty="0" smtClean="0">
                <a:latin typeface="+mj-lt"/>
                <a:cs typeface="Courier New"/>
                <a:sym typeface="Courier New"/>
              </a:rPr>
              <a:t>Run MCMC</a:t>
            </a:r>
          </a:p>
          <a:p>
            <a:pPr marL="1201737" lvl="2" indent="-355599">
              <a:spcBef>
                <a:spcPts val="700"/>
              </a:spcBef>
              <a:buSzPts val="2400"/>
              <a:buFont typeface="Arial"/>
              <a:buChar char="•"/>
            </a:pPr>
            <a:r>
              <a:rPr lang="en-US" sz="1800" dirty="0">
                <a:latin typeface="Courier New" panose="02070309020205020404" pitchFamily="49" charset="0"/>
                <a:cs typeface="Courier New" panose="02070309020205020404" pitchFamily="49" charset="0"/>
              </a:rPr>
              <a:t>SS -</a:t>
            </a:r>
            <a:r>
              <a:rPr lang="en-US" sz="1800" dirty="0" err="1">
                <a:latin typeface="Courier New" panose="02070309020205020404" pitchFamily="49" charset="0"/>
                <a:cs typeface="Courier New" panose="02070309020205020404" pitchFamily="49" charset="0"/>
              </a:rPr>
              <a:t>mcmc</a:t>
            </a:r>
            <a:r>
              <a:rPr lang="en-US" sz="1800" dirty="0">
                <a:latin typeface="Courier New" panose="02070309020205020404" pitchFamily="49" charset="0"/>
                <a:cs typeface="Courier New" panose="02070309020205020404" pitchFamily="49" charset="0"/>
              </a:rPr>
              <a:t> 100000 -</a:t>
            </a:r>
            <a:r>
              <a:rPr lang="en-US" sz="1800" dirty="0" err="1">
                <a:latin typeface="Courier New" panose="02070309020205020404" pitchFamily="49" charset="0"/>
                <a:cs typeface="Courier New" panose="02070309020205020404" pitchFamily="49" charset="0"/>
              </a:rPr>
              <a:t>mcsave</a:t>
            </a:r>
            <a:r>
              <a:rPr lang="en-US" sz="1800" dirty="0">
                <a:latin typeface="Courier New" panose="02070309020205020404" pitchFamily="49" charset="0"/>
                <a:cs typeface="Courier New" panose="02070309020205020404" pitchFamily="49" charset="0"/>
              </a:rPr>
              <a:t> 100</a:t>
            </a:r>
            <a:r>
              <a:rPr lang="en-US" sz="1800" dirty="0"/>
              <a:t/>
            </a:r>
            <a:br>
              <a:rPr lang="en-US" sz="1800" dirty="0"/>
            </a:br>
            <a:r>
              <a:rPr lang="en-US" sz="1800" dirty="0"/>
              <a:t>(Runs 100,000 draws and saves every 100th.)</a:t>
            </a:r>
          </a:p>
          <a:p>
            <a:pPr marL="1201737" lvl="2" indent="-355599">
              <a:spcBef>
                <a:spcPts val="700"/>
              </a:spcBef>
              <a:buSzPts val="2400"/>
              <a:buFont typeface="Arial"/>
              <a:buChar char="•"/>
            </a:pPr>
            <a:r>
              <a:rPr lang="en-US" sz="1800" dirty="0">
                <a:latin typeface="Courier New" panose="02070309020205020404" pitchFamily="49" charset="0"/>
                <a:cs typeface="Courier New" panose="02070309020205020404" pitchFamily="49" charset="0"/>
              </a:rPr>
              <a:t>SS -</a:t>
            </a:r>
            <a:r>
              <a:rPr lang="en-US" sz="1800" dirty="0" err="1">
                <a:latin typeface="Courier New" panose="02070309020205020404" pitchFamily="49" charset="0"/>
                <a:cs typeface="Courier New" panose="02070309020205020404" pitchFamily="49" charset="0"/>
              </a:rPr>
              <a:t>mceval</a:t>
            </a:r>
            <a:r>
              <a:rPr lang="en-US" sz="1800" dirty="0"/>
              <a:t/>
            </a:r>
            <a:br>
              <a:rPr lang="en-US" sz="1800" dirty="0"/>
            </a:br>
            <a:r>
              <a:rPr lang="en-US" sz="1800" dirty="0"/>
              <a:t>(Evaluates saved draws</a:t>
            </a:r>
            <a:r>
              <a:rPr lang="en-US" sz="1800" dirty="0" smtClean="0"/>
              <a:t>.)</a:t>
            </a:r>
            <a:endParaRPr sz="1800" dirty="0"/>
          </a:p>
          <a:p>
            <a:pPr marL="744537" lvl="1" indent="-355600" algn="l" rtl="0">
              <a:lnSpc>
                <a:spcPct val="100000"/>
              </a:lnSpc>
              <a:spcBef>
                <a:spcPts val="700"/>
              </a:spcBef>
              <a:spcAft>
                <a:spcPts val="0"/>
              </a:spcAft>
              <a:buClr>
                <a:srgbClr val="000000"/>
              </a:buClr>
              <a:buSzPts val="2400"/>
              <a:buFont typeface="Arial"/>
              <a:buChar char="•"/>
            </a:pPr>
            <a:r>
              <a:rPr lang="en-US" sz="2000" b="0" i="0" u="none" dirty="0">
                <a:solidFill>
                  <a:srgbClr val="000000"/>
                </a:solidFill>
                <a:sym typeface="Arial"/>
              </a:rPr>
              <a:t>List all command line options: </a:t>
            </a:r>
            <a:r>
              <a:rPr lang="en-US" sz="2000" dirty="0">
                <a:latin typeface="Courier New"/>
                <a:ea typeface="Courier New"/>
                <a:cs typeface="Courier New"/>
                <a:sym typeface="Courier New"/>
              </a:rPr>
              <a:t>ss3</a:t>
            </a:r>
            <a:r>
              <a:rPr lang="en-US" sz="2000" b="0" i="0" u="none" dirty="0">
                <a:solidFill>
                  <a:srgbClr val="000000"/>
                </a:solidFill>
                <a:latin typeface="Courier New"/>
                <a:ea typeface="Courier New"/>
                <a:cs typeface="Courier New"/>
                <a:sym typeface="Courier New"/>
              </a:rPr>
              <a:t> -? </a:t>
            </a:r>
            <a:r>
              <a:rPr lang="en-US" sz="2000" b="0" i="0" u="none" dirty="0">
                <a:solidFill>
                  <a:srgbClr val="000000"/>
                </a:solidFill>
                <a:sym typeface="Arial"/>
              </a:rPr>
              <a:t>OR </a:t>
            </a:r>
            <a:r>
              <a:rPr lang="en-US" sz="2000" dirty="0">
                <a:latin typeface="Courier New"/>
                <a:ea typeface="Courier New"/>
                <a:cs typeface="Courier New"/>
                <a:sym typeface="Courier New"/>
              </a:rPr>
              <a:t>ss3</a:t>
            </a:r>
            <a:r>
              <a:rPr lang="en-US" sz="2000" b="0" i="0" u="none" dirty="0">
                <a:solidFill>
                  <a:srgbClr val="000000"/>
                </a:solidFill>
                <a:latin typeface="Courier New"/>
                <a:ea typeface="Courier New"/>
                <a:cs typeface="Courier New"/>
                <a:sym typeface="Courier New"/>
              </a:rPr>
              <a:t> -help</a:t>
            </a:r>
            <a:endParaRPr sz="2000" b="0" i="0" u="none" dirty="0">
              <a:solidFill>
                <a:srgbClr val="000000"/>
              </a:solidFill>
              <a:latin typeface="Courier New"/>
              <a:ea typeface="Courier New"/>
              <a:cs typeface="Courier New"/>
              <a:sym typeface="Courier New"/>
            </a:endParaRPr>
          </a:p>
          <a:p>
            <a:pPr marL="344487" lvl="0" indent="-355598" algn="l" rtl="0">
              <a:lnSpc>
                <a:spcPct val="100000"/>
              </a:lnSpc>
              <a:spcBef>
                <a:spcPts val="800"/>
              </a:spcBef>
              <a:spcAft>
                <a:spcPts val="0"/>
              </a:spcAft>
              <a:buClr>
                <a:srgbClr val="000000"/>
              </a:buClr>
              <a:buSzPts val="2400"/>
              <a:buFont typeface="Arial"/>
              <a:buChar char="•"/>
            </a:pPr>
            <a:r>
              <a:rPr lang="en-US" sz="2000" b="0" i="0" u="none" dirty="0" smtClean="0">
                <a:solidFill>
                  <a:srgbClr val="000000"/>
                </a:solidFill>
                <a:sym typeface="Arial"/>
              </a:rPr>
              <a:t>More </a:t>
            </a:r>
            <a:r>
              <a:rPr lang="en-US" sz="2000" b="0" i="0" u="none" dirty="0">
                <a:solidFill>
                  <a:srgbClr val="000000"/>
                </a:solidFill>
                <a:sym typeface="Arial"/>
              </a:rPr>
              <a:t>info in ADMB Manual (Chapter 12: Command line options) </a:t>
            </a:r>
            <a:r>
              <a:rPr lang="en-US" sz="2000" b="0" i="0" u="sng" dirty="0">
                <a:solidFill>
                  <a:srgbClr val="000000"/>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http://www.admb-project.org/docs/manuals/</a:t>
            </a:r>
            <a:endParaRPr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457200" y="273050"/>
            <a:ext cx="8226425" cy="871537"/>
          </a:xfrm>
          <a:prstGeom prst="rect">
            <a:avLst/>
          </a:prstGeom>
          <a:noFill/>
          <a:ln>
            <a:noFill/>
          </a:ln>
        </p:spPr>
        <p:txBody>
          <a:bodyPr spcFirstLastPara="1" wrap="square" lIns="90000" tIns="46800" rIns="90000" bIns="46800" anchor="ctr" anchorCtr="0">
            <a:noAutofit/>
          </a:bodyPr>
          <a:lstStyle/>
          <a:p>
            <a:pPr lvl="0" algn="l">
              <a:buSzPts val="3000"/>
            </a:pPr>
            <a:r>
              <a:rPr lang="en-US" sz="3000" b="1" dirty="0">
                <a:solidFill>
                  <a:srgbClr val="0070C0"/>
                </a:solidFill>
              </a:rPr>
              <a:t>Some ADMB Tips</a:t>
            </a:r>
            <a:endParaRPr dirty="0"/>
          </a:p>
        </p:txBody>
      </p:sp>
      <p:sp>
        <p:nvSpPr>
          <p:cNvPr id="329" name="Google Shape;329;p26"/>
          <p:cNvSpPr txBox="1">
            <a:spLocks noGrp="1"/>
          </p:cNvSpPr>
          <p:nvPr>
            <p:ph type="body" idx="1"/>
          </p:nvPr>
        </p:nvSpPr>
        <p:spPr>
          <a:xfrm>
            <a:off x="457200" y="1371600"/>
            <a:ext cx="8226300" cy="3429000"/>
          </a:xfrm>
          <a:prstGeom prst="rect">
            <a:avLst/>
          </a:prstGeom>
          <a:noFill/>
          <a:ln>
            <a:noFill/>
          </a:ln>
        </p:spPr>
        <p:txBody>
          <a:bodyPr spcFirstLastPara="1" wrap="square" lIns="90000" tIns="46800" rIns="90000" bIns="46800" anchor="t" anchorCtr="0">
            <a:noAutofit/>
          </a:bodyPr>
          <a:lstStyle/>
          <a:p>
            <a:pPr marL="344487" lvl="0" indent="-355598">
              <a:spcBef>
                <a:spcPts val="0"/>
              </a:spcBef>
              <a:buSzPts val="2400"/>
              <a:buFont typeface="Arial"/>
              <a:buChar char="•"/>
            </a:pPr>
            <a:r>
              <a:rPr lang="en-US" sz="2400" dirty="0"/>
              <a:t>If you receive a memory allocation error.</a:t>
            </a:r>
          </a:p>
          <a:p>
            <a:pPr marL="801687" lvl="1" indent="-355598">
              <a:spcBef>
                <a:spcPts val="0"/>
              </a:spcBef>
              <a:buSzPts val="2400"/>
              <a:buFont typeface="Arial"/>
              <a:buChar char="•"/>
            </a:pPr>
            <a:r>
              <a:rPr lang="en-US" sz="2300" dirty="0"/>
              <a:t>Try </a:t>
            </a:r>
            <a:r>
              <a:rPr lang="en-US" sz="2300" dirty="0" smtClean="0">
                <a:latin typeface="Courier New" panose="02070309020205020404" pitchFamily="49" charset="0"/>
                <a:cs typeface="Courier New" panose="02070309020205020404" pitchFamily="49" charset="0"/>
              </a:rPr>
              <a:t>ss3 </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ams</a:t>
            </a:r>
            <a:r>
              <a:rPr lang="en-US" sz="2300" dirty="0">
                <a:latin typeface="Courier New" panose="02070309020205020404" pitchFamily="49" charset="0"/>
                <a:cs typeface="Courier New" panose="02070309020205020404" pitchFamily="49" charset="0"/>
              </a:rPr>
              <a:t> XXXXXX </a:t>
            </a:r>
            <a:r>
              <a:rPr lang="en-US" sz="2300" dirty="0"/>
              <a:t>(i.e., 200000).</a:t>
            </a:r>
          </a:p>
          <a:p>
            <a:pPr marL="801687" lvl="1" indent="-355598">
              <a:spcBef>
                <a:spcPts val="0"/>
              </a:spcBef>
              <a:buSzPts val="2400"/>
              <a:buFont typeface="Arial"/>
              <a:buChar char="•"/>
            </a:pPr>
            <a:r>
              <a:rPr lang="en-US" sz="2300" dirty="0"/>
              <a:t>Or free up memory on your computer.</a:t>
            </a:r>
          </a:p>
          <a:p>
            <a:pPr marL="344487" lvl="0" indent="-355598">
              <a:spcBef>
                <a:spcPts val="0"/>
              </a:spcBef>
              <a:buSzPts val="2400"/>
              <a:buFont typeface="Arial"/>
              <a:buChar char="•"/>
            </a:pPr>
            <a:r>
              <a:rPr lang="en-US" sz="2400" dirty="0"/>
              <a:t>If it runs slow:</a:t>
            </a:r>
          </a:p>
          <a:p>
            <a:pPr marL="801687" lvl="1" indent="-355598">
              <a:spcBef>
                <a:spcPts val="0"/>
              </a:spcBef>
              <a:buSzPts val="2400"/>
              <a:buFont typeface="Arial"/>
              <a:buChar char="•"/>
            </a:pPr>
            <a:r>
              <a:rPr lang="en-US" sz="2300" dirty="0"/>
              <a:t>Probably writing to </a:t>
            </a:r>
            <a:r>
              <a:rPr lang="en-US" sz="2300" dirty="0" err="1"/>
              <a:t>cmpdiff.tmp</a:t>
            </a:r>
            <a:r>
              <a:rPr lang="en-US" sz="2300" dirty="0"/>
              <a:t> &amp; gradfil1.tmp</a:t>
            </a:r>
          </a:p>
          <a:p>
            <a:pPr marL="801687" lvl="1" indent="-355598">
              <a:spcBef>
                <a:spcPts val="0"/>
              </a:spcBef>
              <a:buSzPts val="2400"/>
              <a:buFont typeface="Arial"/>
              <a:buChar char="•"/>
            </a:pPr>
            <a:r>
              <a:rPr lang="en-US" sz="2300" dirty="0"/>
              <a:t>Use </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cbs</a:t>
            </a:r>
            <a:r>
              <a:rPr lang="en-US" sz="2300" dirty="0">
                <a:latin typeface="Courier New" panose="02070309020205020404" pitchFamily="49" charset="0"/>
                <a:cs typeface="Courier New" panose="02070309020205020404" pitchFamily="49" charset="0"/>
              </a:rPr>
              <a:t> XXXXXXX </a:t>
            </a:r>
            <a:r>
              <a:rPr lang="en-US" sz="2300" dirty="0"/>
              <a:t>until </a:t>
            </a:r>
            <a:r>
              <a:rPr lang="en-US" sz="2300" dirty="0" err="1"/>
              <a:t>cmpdiff.tmp</a:t>
            </a:r>
            <a:r>
              <a:rPr lang="en-US" sz="2300" dirty="0"/>
              <a:t>=0 Mb</a:t>
            </a:r>
          </a:p>
          <a:p>
            <a:pPr marL="801687" lvl="1" indent="-355598">
              <a:spcBef>
                <a:spcPts val="0"/>
              </a:spcBef>
              <a:buSzPts val="2400"/>
              <a:buFont typeface="Arial"/>
              <a:buChar char="•"/>
            </a:pPr>
            <a:r>
              <a:rPr lang="en-US" sz="2300" dirty="0"/>
              <a:t>Use </a:t>
            </a:r>
            <a:r>
              <a:rPr lang="en-US" sz="2300" dirty="0">
                <a:latin typeface="Courier New" panose="02070309020205020404" pitchFamily="49" charset="0"/>
                <a:cs typeface="Courier New" panose="02070309020205020404" pitchFamily="49" charset="0"/>
              </a:rPr>
              <a:t>–</a:t>
            </a:r>
            <a:r>
              <a:rPr lang="en-US" sz="2300" dirty="0" err="1">
                <a:latin typeface="Courier New" panose="02070309020205020404" pitchFamily="49" charset="0"/>
                <a:cs typeface="Courier New" panose="02070309020205020404" pitchFamily="49" charset="0"/>
              </a:rPr>
              <a:t>gbs</a:t>
            </a:r>
            <a:r>
              <a:rPr lang="en-US" sz="2300" dirty="0">
                <a:latin typeface="Courier New" panose="02070309020205020404" pitchFamily="49" charset="0"/>
                <a:cs typeface="Courier New" panose="02070309020205020404" pitchFamily="49" charset="0"/>
              </a:rPr>
              <a:t> XXXXXXX </a:t>
            </a:r>
            <a:r>
              <a:rPr lang="en-US" sz="2300" dirty="0"/>
              <a:t>until </a:t>
            </a:r>
            <a:r>
              <a:rPr lang="en-US" sz="2300" dirty="0" err="1"/>
              <a:t>gradfil.tmp</a:t>
            </a:r>
            <a:r>
              <a:rPr lang="en-US" sz="2300" dirty="0"/>
              <a:t>=0 Mb </a:t>
            </a:r>
          </a:p>
          <a:p>
            <a:pPr marL="344487" lvl="0" indent="-355598">
              <a:spcBef>
                <a:spcPts val="0"/>
              </a:spcBef>
              <a:buSzPts val="2400"/>
              <a:buFont typeface="Arial"/>
              <a:buChar char="•"/>
            </a:pPr>
            <a:r>
              <a:rPr lang="en-US" sz="2400" dirty="0"/>
              <a:t>When the model is running:</a:t>
            </a:r>
          </a:p>
          <a:p>
            <a:pPr marL="801687" lvl="1" indent="-355598">
              <a:spcBef>
                <a:spcPts val="0"/>
              </a:spcBef>
              <a:buSzPts val="2400"/>
              <a:buFont typeface="Arial"/>
              <a:buChar char="•"/>
            </a:pPr>
            <a:r>
              <a:rPr lang="en-US" sz="2300" dirty="0"/>
              <a:t>Press ‘n’: immediately goes to next phase.</a:t>
            </a:r>
          </a:p>
          <a:p>
            <a:pPr marL="801687" lvl="1" indent="-355598">
              <a:spcBef>
                <a:spcPts val="0"/>
              </a:spcBef>
              <a:buSzPts val="2400"/>
              <a:buFont typeface="Arial"/>
              <a:buChar char="•"/>
            </a:pPr>
            <a:r>
              <a:rPr lang="en-US" sz="2300" dirty="0"/>
              <a:t>Press ‘q’: immediately quits estimation.</a:t>
            </a:r>
            <a:endParaRPr lang="en-US" sz="2300" dirty="0"/>
          </a:p>
        </p:txBody>
      </p:sp>
    </p:spTree>
    <p:extLst>
      <p:ext uri="{BB962C8B-B14F-4D97-AF65-F5344CB8AC3E}">
        <p14:creationId xmlns:p14="http://schemas.microsoft.com/office/powerpoint/2010/main" val="42086151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7"/>
          <p:cNvSpPr txBox="1">
            <a:spLocks noGrp="1"/>
          </p:cNvSpPr>
          <p:nvPr>
            <p:ph type="title"/>
          </p:nvPr>
        </p:nvSpPr>
        <p:spPr>
          <a:xfrm>
            <a:off x="457200" y="2819400"/>
            <a:ext cx="8224837" cy="865187"/>
          </a:xfrm>
          <a:prstGeom prst="rect">
            <a:avLst/>
          </a:prstGeom>
          <a:noFill/>
          <a:ln>
            <a:noFill/>
          </a:ln>
        </p:spPr>
        <p:txBody>
          <a:bodyPr spcFirstLastPara="1" wrap="square" lIns="90000" tIns="46800" rIns="90000" bIns="46800" anchor="ctr" anchorCtr="0">
            <a:noAutofit/>
          </a:bodyPr>
          <a:lstStyle/>
          <a:p>
            <a:pPr marL="0" lvl="0" indent="0" algn="ctr" rtl="0">
              <a:lnSpc>
                <a:spcPct val="100000"/>
              </a:lnSpc>
              <a:spcBef>
                <a:spcPts val="0"/>
              </a:spcBef>
              <a:spcAft>
                <a:spcPts val="0"/>
              </a:spcAft>
              <a:buSzPts val="4400"/>
              <a:buNone/>
            </a:pPr>
            <a:r>
              <a:rPr lang="en-US" sz="4400" b="1" i="0" u="none">
                <a:solidFill>
                  <a:srgbClr val="0070C0"/>
                </a:solidFill>
                <a:latin typeface="Arial"/>
                <a:ea typeface="Arial"/>
                <a:cs typeface="Arial"/>
                <a:sym typeface="Arial"/>
              </a:rPr>
              <a:t>Going further: Plotting results and basic troubleshooting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8"/>
          <p:cNvSpPr txBox="1">
            <a:spLocks noGrp="1"/>
          </p:cNvSpPr>
          <p:nvPr>
            <p:ph type="title"/>
          </p:nvPr>
        </p:nvSpPr>
        <p:spPr>
          <a:xfrm>
            <a:off x="457200" y="274320"/>
            <a:ext cx="80724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Using {r4ss} to organize and plot SS3 output</a:t>
            </a:r>
            <a:endParaRPr/>
          </a:p>
        </p:txBody>
      </p:sp>
      <p:sp>
        <p:nvSpPr>
          <p:cNvPr id="340" name="Google Shape;340;p28"/>
          <p:cNvSpPr txBox="1">
            <a:spLocks noGrp="1"/>
          </p:cNvSpPr>
          <p:nvPr>
            <p:ph type="body" idx="1"/>
          </p:nvPr>
        </p:nvSpPr>
        <p:spPr>
          <a:xfrm>
            <a:off x="457200" y="1371600"/>
            <a:ext cx="8224800" cy="4666800"/>
          </a:xfrm>
          <a:prstGeom prst="rect">
            <a:avLst/>
          </a:prstGeom>
          <a:noFill/>
          <a:ln>
            <a:noFill/>
          </a:ln>
        </p:spPr>
        <p:txBody>
          <a:bodyPr spcFirstLastPara="1" wrap="square" lIns="90000" tIns="46800" rIns="90000" bIns="46800" anchor="t" anchorCtr="0">
            <a:noAutofit/>
          </a:bodyPr>
          <a:lstStyle/>
          <a:p>
            <a:pPr marL="342900" marR="0" lvl="0" indent="-368300" algn="l" rtl="0">
              <a:lnSpc>
                <a:spcPct val="100000"/>
              </a:lnSpc>
              <a:spcBef>
                <a:spcPts val="0"/>
              </a:spcBef>
              <a:spcAft>
                <a:spcPts val="0"/>
              </a:spcAft>
              <a:buClr>
                <a:srgbClr val="000000"/>
              </a:buClr>
              <a:buSzPts val="2600"/>
              <a:buFont typeface="Times New Roman"/>
              <a:buChar char="•"/>
            </a:pPr>
            <a:r>
              <a:rPr lang="en-US" sz="2600" b="0" i="0" u="none">
                <a:solidFill>
                  <a:srgbClr val="000000"/>
                </a:solidFill>
                <a:latin typeface="Arial"/>
                <a:ea typeface="Arial"/>
                <a:cs typeface="Arial"/>
                <a:sym typeface="Arial"/>
              </a:rPr>
              <a:t>Two main functions: SS_output() and SS_plots()</a:t>
            </a:r>
            <a:endParaRPr sz="3600"/>
          </a:p>
          <a:p>
            <a:pPr marL="0" marR="0" lvl="0" indent="0" algn="l" rtl="0">
              <a:lnSpc>
                <a:spcPct val="100000"/>
              </a:lnSpc>
              <a:spcBef>
                <a:spcPts val="800"/>
              </a:spcBef>
              <a:spcAft>
                <a:spcPts val="0"/>
              </a:spcAft>
              <a:buClr>
                <a:schemeClr val="dk1"/>
              </a:buClr>
              <a:buSzPts val="1100"/>
              <a:buFont typeface="Arial"/>
              <a:buNone/>
            </a:pPr>
            <a:r>
              <a:rPr lang="en-US" sz="2400">
                <a:latin typeface="Courier New"/>
                <a:ea typeface="Courier New"/>
                <a:cs typeface="Courier New"/>
                <a:sym typeface="Courier New"/>
              </a:rPr>
              <a:t># can also use pak to install</a:t>
            </a:r>
            <a:endParaRPr sz="2400">
              <a:latin typeface="Courier New"/>
              <a:ea typeface="Courier New"/>
              <a:cs typeface="Courier New"/>
              <a:sym typeface="Courier New"/>
            </a:endParaRPr>
          </a:p>
          <a:p>
            <a:pPr marL="342900" marR="0" lvl="0" indent="-342900" algn="l" rtl="0">
              <a:lnSpc>
                <a:spcPct val="100000"/>
              </a:lnSpc>
              <a:spcBef>
                <a:spcPts val="800"/>
              </a:spcBef>
              <a:spcAft>
                <a:spcPts val="0"/>
              </a:spcAft>
              <a:buClr>
                <a:schemeClr val="dk1"/>
              </a:buClr>
              <a:buSzPts val="1100"/>
              <a:buFont typeface="Arial"/>
              <a:buNone/>
            </a:pPr>
            <a:r>
              <a:rPr lang="en-US" sz="2400">
                <a:latin typeface="Courier New"/>
                <a:ea typeface="Courier New"/>
                <a:cs typeface="Courier New"/>
                <a:sym typeface="Courier New"/>
              </a:rPr>
              <a:t>install.packages("remotes")</a:t>
            </a:r>
            <a:endParaRPr sz="2400">
              <a:latin typeface="Courier New"/>
              <a:ea typeface="Courier New"/>
              <a:cs typeface="Courier New"/>
              <a:sym typeface="Courier New"/>
            </a:endParaRPr>
          </a:p>
          <a:p>
            <a:pPr marL="342900" marR="0" lvl="0" indent="-342900" algn="l" rtl="0">
              <a:lnSpc>
                <a:spcPct val="100000"/>
              </a:lnSpc>
              <a:spcBef>
                <a:spcPts val="800"/>
              </a:spcBef>
              <a:spcAft>
                <a:spcPts val="0"/>
              </a:spcAft>
              <a:buClr>
                <a:schemeClr val="dk1"/>
              </a:buClr>
              <a:buSzPts val="1100"/>
              <a:buFont typeface="Arial"/>
              <a:buNone/>
            </a:pPr>
            <a:r>
              <a:rPr lang="en-US" sz="2400">
                <a:latin typeface="Courier New"/>
                <a:ea typeface="Courier New"/>
                <a:cs typeface="Courier New"/>
                <a:sym typeface="Courier New"/>
              </a:rPr>
              <a:t>remotes::install_github("r4ss/r4ss")</a:t>
            </a:r>
            <a:endParaRPr sz="2400">
              <a:latin typeface="Courier New"/>
              <a:ea typeface="Courier New"/>
              <a:cs typeface="Courier New"/>
              <a:sym typeface="Courier New"/>
            </a:endParaRPr>
          </a:p>
          <a:p>
            <a:pPr marL="342900" marR="0" lvl="0" indent="-342900" algn="l" rtl="0">
              <a:lnSpc>
                <a:spcPct val="100000"/>
              </a:lnSpc>
              <a:spcBef>
                <a:spcPts val="800"/>
              </a:spcBef>
              <a:spcAft>
                <a:spcPts val="0"/>
              </a:spcAft>
              <a:buClr>
                <a:srgbClr val="000000"/>
              </a:buClr>
              <a:buSzPts val="2000"/>
              <a:buFont typeface="Times New Roman"/>
              <a:buNone/>
            </a:pPr>
            <a:r>
              <a:rPr lang="en-US" sz="2400" b="0" i="0" u="none">
                <a:solidFill>
                  <a:srgbClr val="000000"/>
                </a:solidFill>
                <a:latin typeface="Courier New"/>
                <a:ea typeface="Courier New"/>
                <a:cs typeface="Courier New"/>
                <a:sym typeface="Courier New"/>
              </a:rPr>
              <a:t>library(r4ss) # use r4ss package on github</a:t>
            </a:r>
            <a:endParaRPr sz="3600"/>
          </a:p>
          <a:p>
            <a:pPr marL="342900" marR="0" lvl="0" indent="-342900" algn="l" rtl="0">
              <a:lnSpc>
                <a:spcPct val="100000"/>
              </a:lnSpc>
              <a:spcBef>
                <a:spcPts val="800"/>
              </a:spcBef>
              <a:spcAft>
                <a:spcPts val="0"/>
              </a:spcAft>
              <a:buClr>
                <a:srgbClr val="000000"/>
              </a:buClr>
              <a:buSzPts val="2000"/>
              <a:buFont typeface="Times New Roman"/>
              <a:buNone/>
            </a:pPr>
            <a:r>
              <a:rPr lang="en-US" sz="2400" b="0" i="0" u="none">
                <a:solidFill>
                  <a:srgbClr val="000000"/>
                </a:solidFill>
                <a:latin typeface="Courier New"/>
                <a:ea typeface="Courier New"/>
                <a:cs typeface="Courier New"/>
                <a:sym typeface="Courier New"/>
              </a:rPr>
              <a:t># create list of quantities for the model in mydir</a:t>
            </a:r>
            <a:endParaRPr sz="3600"/>
          </a:p>
          <a:p>
            <a:pPr marL="342900" marR="0" lvl="0" indent="-342900" algn="l" rtl="0">
              <a:lnSpc>
                <a:spcPct val="100000"/>
              </a:lnSpc>
              <a:spcBef>
                <a:spcPts val="800"/>
              </a:spcBef>
              <a:spcAft>
                <a:spcPts val="0"/>
              </a:spcAft>
              <a:buClr>
                <a:srgbClr val="000000"/>
              </a:buClr>
              <a:buSzPts val="2000"/>
              <a:buFont typeface="Times New Roman"/>
              <a:buNone/>
            </a:pPr>
            <a:r>
              <a:rPr lang="en-US" sz="2400" b="0" i="0" u="none">
                <a:solidFill>
                  <a:srgbClr val="000000"/>
                </a:solidFill>
                <a:latin typeface="Courier New"/>
                <a:ea typeface="Courier New"/>
                <a:cs typeface="Courier New"/>
                <a:sym typeface="Courier New"/>
              </a:rPr>
              <a:t>replist &lt;- SS_output(mydir) </a:t>
            </a:r>
            <a:endParaRPr sz="3600"/>
          </a:p>
          <a:p>
            <a:pPr marL="342900" marR="0" lvl="0" indent="-342900" algn="l" rtl="0">
              <a:lnSpc>
                <a:spcPct val="100000"/>
              </a:lnSpc>
              <a:spcBef>
                <a:spcPts val="800"/>
              </a:spcBef>
              <a:spcAft>
                <a:spcPts val="0"/>
              </a:spcAft>
              <a:buClr>
                <a:srgbClr val="000000"/>
              </a:buClr>
              <a:buSzPts val="2000"/>
              <a:buFont typeface="Times New Roman"/>
              <a:buNone/>
            </a:pPr>
            <a:r>
              <a:rPr lang="en-US" sz="2400" b="0" i="0" u="none">
                <a:solidFill>
                  <a:srgbClr val="000000"/>
                </a:solidFill>
                <a:latin typeface="Courier New"/>
                <a:ea typeface="Courier New"/>
                <a:cs typeface="Courier New"/>
                <a:sym typeface="Courier New"/>
              </a:rPr>
              <a:t>SS_plots(replist)# create plots for SS run</a:t>
            </a:r>
            <a:endParaRPr sz="3600"/>
          </a:p>
          <a:p>
            <a:pPr marL="342900" marR="0" lvl="0" indent="-368300" algn="l" rtl="0">
              <a:lnSpc>
                <a:spcPct val="100000"/>
              </a:lnSpc>
              <a:spcBef>
                <a:spcPts val="800"/>
              </a:spcBef>
              <a:spcAft>
                <a:spcPts val="0"/>
              </a:spcAft>
              <a:buClr>
                <a:srgbClr val="000000"/>
              </a:buClr>
              <a:buSzPts val="2600"/>
              <a:buFont typeface="Times New Roman"/>
              <a:buChar char="•"/>
            </a:pPr>
            <a:r>
              <a:rPr lang="en-US" sz="2600" b="0" i="0" u="none">
                <a:solidFill>
                  <a:srgbClr val="000000"/>
                </a:solidFill>
                <a:latin typeface="Arial"/>
                <a:ea typeface="Arial"/>
                <a:cs typeface="Arial"/>
                <a:sym typeface="Arial"/>
              </a:rPr>
              <a:t>See</a:t>
            </a:r>
            <a:r>
              <a:rPr lang="en-US" sz="2600" b="1" i="0" u="none">
                <a:solidFill>
                  <a:srgbClr val="000000"/>
                </a:solidFill>
                <a:latin typeface="Arial"/>
                <a:ea typeface="Arial"/>
                <a:cs typeface="Arial"/>
                <a:sym typeface="Arial"/>
              </a:rPr>
              <a:t> </a:t>
            </a:r>
            <a:r>
              <a:rPr lang="en-US" sz="2600" u="sng">
                <a:solidFill>
                  <a:schemeClr val="hlink"/>
                </a:solidFill>
                <a:hlinkClick r:id="rId3"/>
              </a:rPr>
              <a:t>https://r4ss.github.io/r4ss/</a:t>
            </a:r>
            <a:r>
              <a:rPr lang="en-US" sz="2600" u="none">
                <a:solidFill>
                  <a:srgbClr val="000000"/>
                </a:solidFill>
              </a:rPr>
              <a:t> </a:t>
            </a:r>
            <a:r>
              <a:rPr lang="en-US" sz="2600" b="0" i="0" u="none">
                <a:solidFill>
                  <a:srgbClr val="000000"/>
                </a:solidFill>
                <a:latin typeface="Arial"/>
                <a:ea typeface="Arial"/>
                <a:cs typeface="Arial"/>
                <a:sym typeface="Arial"/>
              </a:rPr>
              <a:t>for </a:t>
            </a:r>
            <a:r>
              <a:rPr lang="en-US" sz="2600"/>
              <a:t>more details</a:t>
            </a:r>
            <a:r>
              <a:rPr lang="en-US" sz="2600" b="0" i="0" u="none">
                <a:solidFill>
                  <a:srgbClr val="000000"/>
                </a:solidFill>
                <a:latin typeface="Arial"/>
                <a:ea typeface="Arial"/>
                <a:cs typeface="Arial"/>
                <a:sym typeface="Arial"/>
              </a:rPr>
              <a:t>.</a:t>
            </a: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0"/>
          <p:cNvSpPr txBox="1">
            <a:spLocks noGrp="1"/>
          </p:cNvSpPr>
          <p:nvPr>
            <p:ph type="title"/>
          </p:nvPr>
        </p:nvSpPr>
        <p:spPr>
          <a:xfrm>
            <a:off x="457200" y="273050"/>
            <a:ext cx="82263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What to do when SS3 doesn't run?</a:t>
            </a:r>
            <a:endParaRPr/>
          </a:p>
        </p:txBody>
      </p:sp>
      <p:sp>
        <p:nvSpPr>
          <p:cNvPr id="346" name="Google Shape;346;p30"/>
          <p:cNvSpPr txBox="1">
            <a:spLocks noGrp="1"/>
          </p:cNvSpPr>
          <p:nvPr>
            <p:ph type="body" idx="1"/>
          </p:nvPr>
        </p:nvSpPr>
        <p:spPr>
          <a:xfrm>
            <a:off x="457200" y="1371600"/>
            <a:ext cx="8226425" cy="5257800"/>
          </a:xfrm>
          <a:prstGeom prst="rect">
            <a:avLst/>
          </a:prstGeom>
          <a:noFill/>
          <a:ln>
            <a:noFill/>
          </a:ln>
        </p:spPr>
        <p:txBody>
          <a:bodyPr spcFirstLastPara="1" wrap="square" lIns="90000" tIns="46800" rIns="90000" bIns="46800" anchor="t" anchorCtr="0">
            <a:noAutofit/>
          </a:bodyPr>
          <a:lstStyle/>
          <a:p>
            <a:pPr marL="344487" lvl="0" indent="-349248" algn="l" rtl="0">
              <a:lnSpc>
                <a:spcPct val="100000"/>
              </a:lnSpc>
              <a:spcBef>
                <a:spcPts val="0"/>
              </a:spcBef>
              <a:spcAft>
                <a:spcPts val="0"/>
              </a:spcAft>
              <a:buClr>
                <a:srgbClr val="000000"/>
              </a:buClr>
              <a:buSzPts val="2300"/>
              <a:buFont typeface="Arial"/>
              <a:buChar char="•"/>
            </a:pPr>
            <a:r>
              <a:rPr lang="en-US" sz="2300" b="0" i="0" u="none">
                <a:solidFill>
                  <a:schemeClr val="dk2"/>
                </a:solidFill>
                <a:latin typeface="Arial"/>
                <a:ea typeface="Arial"/>
                <a:cs typeface="Arial"/>
                <a:sym typeface="Arial"/>
              </a:rPr>
              <a:t>Make sure all file names and directories / folders are named correctly (check that the starter file reference the correct names of control and data files).  If file names and directories are named incorrectly, SS3 will not be able to find the file.</a:t>
            </a:r>
            <a:endParaRPr sz="3300"/>
          </a:p>
          <a:p>
            <a:pPr marL="344487" lvl="0" indent="-349248" algn="l" rtl="0">
              <a:lnSpc>
                <a:spcPct val="100000"/>
              </a:lnSpc>
              <a:spcBef>
                <a:spcPts val="800"/>
              </a:spcBef>
              <a:spcAft>
                <a:spcPts val="0"/>
              </a:spcAft>
              <a:buClr>
                <a:srgbClr val="000000"/>
              </a:buClr>
              <a:buSzPts val="2300"/>
              <a:buFont typeface="Arial"/>
              <a:buChar char="•"/>
            </a:pPr>
            <a:r>
              <a:rPr lang="en-US" sz="2300" b="0" i="0" u="none">
                <a:solidFill>
                  <a:schemeClr val="dk2"/>
                </a:solidFill>
                <a:latin typeface="Arial"/>
                <a:ea typeface="Arial"/>
                <a:cs typeface="Arial"/>
                <a:sym typeface="Arial"/>
              </a:rPr>
              <a:t>If it starts to read files and then crashes:</a:t>
            </a:r>
            <a:endParaRPr sz="3300"/>
          </a:p>
          <a:p>
            <a:pPr marL="744537" lvl="1" indent="-349249" algn="l" rtl="0">
              <a:lnSpc>
                <a:spcPct val="100000"/>
              </a:lnSpc>
              <a:spcBef>
                <a:spcPts val="700"/>
              </a:spcBef>
              <a:spcAft>
                <a:spcPts val="0"/>
              </a:spcAft>
              <a:buClr>
                <a:srgbClr val="000000"/>
              </a:buClr>
              <a:buSzPts val="2300"/>
              <a:buFont typeface="Arial"/>
              <a:buChar char="•"/>
            </a:pPr>
            <a:r>
              <a:rPr lang="en-US" sz="2300" b="0" i="0" u="none">
                <a:solidFill>
                  <a:schemeClr val="dk2"/>
                </a:solidFill>
                <a:latin typeface="Arial"/>
                <a:ea typeface="Arial"/>
                <a:cs typeface="Arial"/>
                <a:sym typeface="Arial"/>
              </a:rPr>
              <a:t>Look at </a:t>
            </a:r>
            <a:r>
              <a:rPr lang="en-US" sz="2300">
                <a:solidFill>
                  <a:schemeClr val="dk2"/>
                </a:solidFill>
              </a:rPr>
              <a:t>w</a:t>
            </a:r>
            <a:r>
              <a:rPr lang="en-US" sz="2300" b="0" i="0" u="none">
                <a:solidFill>
                  <a:schemeClr val="dk2"/>
                </a:solidFill>
                <a:latin typeface="Arial"/>
                <a:ea typeface="Arial"/>
                <a:cs typeface="Arial"/>
                <a:sym typeface="Arial"/>
              </a:rPr>
              <a:t>arnings.sso.</a:t>
            </a:r>
            <a:endParaRPr sz="2900"/>
          </a:p>
          <a:p>
            <a:pPr marL="744537" lvl="1" indent="-349249" algn="l" rtl="0">
              <a:lnSpc>
                <a:spcPct val="100000"/>
              </a:lnSpc>
              <a:spcBef>
                <a:spcPts val="700"/>
              </a:spcBef>
              <a:spcAft>
                <a:spcPts val="0"/>
              </a:spcAft>
              <a:buClr>
                <a:srgbClr val="000000"/>
              </a:buClr>
              <a:buSzPts val="2300"/>
              <a:buFont typeface="Arial"/>
              <a:buChar char="•"/>
            </a:pPr>
            <a:r>
              <a:rPr lang="en-US" sz="2300" b="0" i="0" u="none">
                <a:solidFill>
                  <a:schemeClr val="dk2"/>
                </a:solidFill>
                <a:latin typeface="Arial"/>
                <a:ea typeface="Arial"/>
                <a:cs typeface="Arial"/>
                <a:sym typeface="Arial"/>
              </a:rPr>
              <a:t>Look at </a:t>
            </a:r>
            <a:r>
              <a:rPr lang="en-US" sz="2300">
                <a:solidFill>
                  <a:schemeClr val="dk2"/>
                </a:solidFill>
              </a:rPr>
              <a:t>e</a:t>
            </a:r>
            <a:r>
              <a:rPr lang="en-US" sz="2300" b="0" i="0" u="none">
                <a:solidFill>
                  <a:schemeClr val="dk2"/>
                </a:solidFill>
                <a:latin typeface="Arial"/>
                <a:ea typeface="Arial"/>
                <a:cs typeface="Arial"/>
                <a:sym typeface="Arial"/>
              </a:rPr>
              <a:t>choinput.sso and work backwards from the bottom, looking for where it doesn't match your inputs.</a:t>
            </a:r>
            <a:endParaRPr sz="2900"/>
          </a:p>
          <a:p>
            <a:pPr marL="742950" lvl="1" indent="-374650" algn="l" rtl="0">
              <a:lnSpc>
                <a:spcPct val="100000"/>
              </a:lnSpc>
              <a:spcBef>
                <a:spcPts val="600"/>
              </a:spcBef>
              <a:spcAft>
                <a:spcPts val="0"/>
              </a:spcAft>
              <a:buClr>
                <a:srgbClr val="000000"/>
              </a:buClr>
              <a:buSzPts val="2300"/>
              <a:buFont typeface="Arial"/>
              <a:buChar char="•"/>
            </a:pPr>
            <a:r>
              <a:rPr lang="en-US" sz="2300" b="0" i="0" u="none">
                <a:solidFill>
                  <a:schemeClr val="dk1"/>
                </a:solidFill>
                <a:latin typeface="Arial"/>
                <a:ea typeface="Arial"/>
                <a:cs typeface="Arial"/>
                <a:sym typeface="Arial"/>
              </a:rPr>
              <a:t>For further information please refer to SS3 User Manual “Running Stock Synthesis” subsections, especially “Re-Starting a Run” and  “Debugging Tips.”</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If the input is OK and then crashes…</a:t>
            </a:r>
            <a:endParaRPr/>
          </a:p>
        </p:txBody>
      </p:sp>
      <p:sp>
        <p:nvSpPr>
          <p:cNvPr id="352" name="Google Shape;352;p31"/>
          <p:cNvSpPr txBox="1">
            <a:spLocks noGrp="1"/>
          </p:cNvSpPr>
          <p:nvPr>
            <p:ph type="body" idx="1"/>
          </p:nvPr>
        </p:nvSpPr>
        <p:spPr>
          <a:xfrm>
            <a:off x="457200" y="1371600"/>
            <a:ext cx="8224837" cy="5181600"/>
          </a:xfrm>
          <a:prstGeom prst="rect">
            <a:avLst/>
          </a:prstGeom>
          <a:noFill/>
          <a:ln>
            <a:noFill/>
          </a:ln>
        </p:spPr>
        <p:txBody>
          <a:bodyPr spcFirstLastPara="1" wrap="square" lIns="90000" tIns="46800" rIns="90000" bIns="46800" anchor="t" anchorCtr="0">
            <a:noAutofit/>
          </a:bodyPr>
          <a:lstStyle/>
          <a:p>
            <a:pPr marL="342900" marR="0" lvl="0" indent="-361950" algn="l" rtl="0">
              <a:lnSpc>
                <a:spcPct val="100000"/>
              </a:lnSpc>
              <a:spcBef>
                <a:spcPts val="0"/>
              </a:spcBef>
              <a:spcAft>
                <a:spcPts val="0"/>
              </a:spcAft>
              <a:buClr>
                <a:srgbClr val="000000"/>
              </a:buClr>
              <a:buSzPts val="2500"/>
              <a:buFont typeface="Arial"/>
              <a:buChar char="•"/>
            </a:pPr>
            <a:r>
              <a:rPr lang="en-US" sz="2500" b="0" i="0" u="none">
                <a:solidFill>
                  <a:srgbClr val="000000"/>
                </a:solidFill>
                <a:latin typeface="Arial"/>
                <a:ea typeface="Arial"/>
                <a:cs typeface="Arial"/>
                <a:sym typeface="Arial"/>
              </a:rPr>
              <a:t>If model crashes soon after starting the run, or if NAN messages appears on the screen, then:</a:t>
            </a:r>
            <a:endParaRPr sz="3500"/>
          </a:p>
          <a:p>
            <a:pPr marL="742950" marR="0" lvl="1" indent="-304800" algn="l" rtl="0">
              <a:lnSpc>
                <a:spcPct val="100000"/>
              </a:lnSpc>
              <a:spcBef>
                <a:spcPts val="700"/>
              </a:spcBef>
              <a:spcAft>
                <a:spcPts val="0"/>
              </a:spcAft>
              <a:buClr>
                <a:srgbClr val="000000"/>
              </a:buClr>
              <a:buSzPts val="2500"/>
              <a:buFont typeface="Arial"/>
              <a:buChar char="•"/>
            </a:pPr>
            <a:r>
              <a:rPr lang="en-US" sz="2500" b="0" i="0" u="none" strike="noStrike" cap="none">
                <a:solidFill>
                  <a:srgbClr val="000000"/>
                </a:solidFill>
                <a:latin typeface="Arial"/>
                <a:ea typeface="Arial"/>
                <a:cs typeface="Arial"/>
                <a:sym typeface="Arial"/>
              </a:rPr>
              <a:t>Restart SS3 with the </a:t>
            </a:r>
            <a:r>
              <a:rPr lang="en-US" sz="2500" i="0" u="none" strike="noStrike" cap="none">
                <a:solidFill>
                  <a:srgbClr val="000000"/>
                </a:solidFill>
                <a:latin typeface="Courier New"/>
                <a:ea typeface="Courier New"/>
                <a:cs typeface="Courier New"/>
                <a:sym typeface="Courier New"/>
              </a:rPr>
              <a:t>–</a:t>
            </a:r>
            <a:r>
              <a:rPr lang="en-US" sz="2500">
                <a:latin typeface="Courier New"/>
                <a:ea typeface="Courier New"/>
                <a:cs typeface="Courier New"/>
                <a:sym typeface="Courier New"/>
              </a:rPr>
              <a:t>stopph 0</a:t>
            </a:r>
            <a:r>
              <a:rPr lang="en-US" sz="2500" b="0" i="0" u="none" strike="noStrike" cap="none">
                <a:solidFill>
                  <a:srgbClr val="000000"/>
                </a:solidFill>
                <a:latin typeface="Arial"/>
                <a:ea typeface="Arial"/>
                <a:cs typeface="Arial"/>
                <a:sym typeface="Arial"/>
              </a:rPr>
              <a:t> option. This will read files, produce report output, and produce *.ss_new files.</a:t>
            </a:r>
            <a:endParaRPr sz="3100"/>
          </a:p>
          <a:p>
            <a:pPr marL="342900" marR="0" lvl="0" indent="-361950" algn="l" rtl="0">
              <a:lnSpc>
                <a:spcPct val="100000"/>
              </a:lnSpc>
              <a:spcBef>
                <a:spcPts val="800"/>
              </a:spcBef>
              <a:spcAft>
                <a:spcPts val="0"/>
              </a:spcAft>
              <a:buClr>
                <a:srgbClr val="000000"/>
              </a:buClr>
              <a:buSzPts val="2500"/>
              <a:buFont typeface="Arial"/>
              <a:buChar char="•"/>
            </a:pPr>
            <a:r>
              <a:rPr lang="en-US" sz="2500" b="0" i="0" u="none">
                <a:solidFill>
                  <a:srgbClr val="000000"/>
                </a:solidFill>
                <a:latin typeface="Arial"/>
                <a:ea typeface="Arial"/>
                <a:cs typeface="Arial"/>
                <a:sym typeface="Arial"/>
              </a:rPr>
              <a:t>Read Report.sso and Compreport.sso into</a:t>
            </a:r>
            <a:r>
              <a:rPr lang="en-US" sz="2500"/>
              <a:t> {r4ss} t</a:t>
            </a:r>
            <a:r>
              <a:rPr lang="en-US" sz="2500" b="0" i="0" u="none">
                <a:solidFill>
                  <a:srgbClr val="000000"/>
                </a:solidFill>
                <a:latin typeface="Arial"/>
                <a:ea typeface="Arial"/>
                <a:cs typeface="Arial"/>
                <a:sym typeface="Arial"/>
              </a:rPr>
              <a:t>o examine the details.</a:t>
            </a:r>
            <a:endParaRPr sz="3500"/>
          </a:p>
          <a:p>
            <a:pPr marL="742950" marR="0" lvl="1" indent="-304800" algn="l" rtl="0">
              <a:lnSpc>
                <a:spcPct val="100000"/>
              </a:lnSpc>
              <a:spcBef>
                <a:spcPts val="700"/>
              </a:spcBef>
              <a:spcAft>
                <a:spcPts val="0"/>
              </a:spcAft>
              <a:buClr>
                <a:srgbClr val="000000"/>
              </a:buClr>
              <a:buSzPts val="2500"/>
              <a:buFont typeface="Arial"/>
              <a:buChar char="•"/>
            </a:pPr>
            <a:r>
              <a:rPr lang="en-US" sz="2500" b="0" i="0" u="none" strike="noStrike" cap="none">
                <a:solidFill>
                  <a:srgbClr val="000000"/>
                </a:solidFill>
                <a:latin typeface="Arial"/>
                <a:ea typeface="Arial"/>
                <a:cs typeface="Arial"/>
                <a:sym typeface="Arial"/>
              </a:rPr>
              <a:t>May show which likelihood component and which data have the NAN calculation.</a:t>
            </a:r>
            <a:endParaRPr sz="3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457200" y="274320"/>
            <a:ext cx="82206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Main SS3 files</a:t>
            </a:r>
            <a:endParaRPr/>
          </a:p>
        </p:txBody>
      </p:sp>
      <p:sp>
        <p:nvSpPr>
          <p:cNvPr id="110" name="Google Shape;110;p4"/>
          <p:cNvSpPr txBox="1"/>
          <p:nvPr/>
        </p:nvSpPr>
        <p:spPr>
          <a:xfrm>
            <a:off x="594350" y="1491125"/>
            <a:ext cx="2164500" cy="22098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4 Input files: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starter.ss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MyControlFile.ss</a:t>
            </a:r>
            <a:r>
              <a:rPr lang="en-US" sz="1800" b="0" i="0" u="none" strike="noStrike" cap="none" baseline="30000">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MyDataFile.ss</a:t>
            </a:r>
            <a:r>
              <a:rPr lang="en-US" sz="1800" b="0" i="0" u="none" strike="noStrike" cap="none" baseline="30000">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forecast.ss</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a:p>
          <a:p>
            <a:pPr marL="0" marR="0" lvl="0" indent="0" algn="l" rtl="0">
              <a:lnSpc>
                <a:spcPct val="100000"/>
              </a:lnSpc>
              <a:spcBef>
                <a:spcPts val="0"/>
              </a:spcBef>
              <a:spcAft>
                <a:spcPts val="0"/>
              </a:spcAft>
              <a:buClr>
                <a:srgbClr val="000000"/>
              </a:buClr>
              <a:buSzPts val="1800"/>
              <a:buFont typeface="Arial"/>
              <a:buNone/>
            </a:pPr>
            <a:r>
              <a:rPr lang="en-US" sz="1600" i="1"/>
              <a:t>optional: wtatage.ss</a:t>
            </a:r>
            <a:endParaRPr sz="1600" i="1"/>
          </a:p>
        </p:txBody>
      </p:sp>
      <p:sp>
        <p:nvSpPr>
          <p:cNvPr id="111" name="Google Shape;111;p4"/>
          <p:cNvSpPr txBox="1"/>
          <p:nvPr/>
        </p:nvSpPr>
        <p:spPr>
          <a:xfrm>
            <a:off x="3273575" y="2028075"/>
            <a:ext cx="1369800" cy="11334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Executable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ss3.exe</a:t>
            </a:r>
            <a:r>
              <a:rPr lang="en-US" sz="1800" b="0" i="0" u="none" strike="noStrike" cap="none" baseline="30000">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112" name="Google Shape;112;p4"/>
          <p:cNvSpPr txBox="1"/>
          <p:nvPr/>
        </p:nvSpPr>
        <p:spPr>
          <a:xfrm>
            <a:off x="5486400" y="1608137"/>
            <a:ext cx="3048000" cy="1973262"/>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Output with results: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ss_summary.sso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Report.sso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CompReport.sso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covar.sso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Forecast-report.sso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ss3.par</a:t>
            </a:r>
            <a:endParaRPr sz="1400" b="0" i="0" u="none" strike="noStrike" cap="none">
              <a:solidFill>
                <a:srgbClr val="000000"/>
              </a:solidFill>
              <a:latin typeface="Arial"/>
              <a:ea typeface="Arial"/>
              <a:cs typeface="Arial"/>
              <a:sym typeface="Arial"/>
            </a:endParaRPr>
          </a:p>
        </p:txBody>
      </p:sp>
      <p:sp>
        <p:nvSpPr>
          <p:cNvPr id="113" name="Google Shape;113;p4"/>
          <p:cNvSpPr txBox="1"/>
          <p:nvPr/>
        </p:nvSpPr>
        <p:spPr>
          <a:xfrm>
            <a:off x="5500687" y="304800"/>
            <a:ext cx="3033712" cy="11430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Output for debugging: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warning.sso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echoinput.sso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ParmTrace.sso</a:t>
            </a:r>
            <a:endParaRPr sz="1400" b="0" i="0" u="none" strike="noStrike" cap="none">
              <a:solidFill>
                <a:srgbClr val="000000"/>
              </a:solidFill>
              <a:latin typeface="Arial"/>
              <a:ea typeface="Arial"/>
              <a:cs typeface="Arial"/>
              <a:sym typeface="Arial"/>
            </a:endParaRPr>
          </a:p>
        </p:txBody>
      </p:sp>
      <p:sp>
        <p:nvSpPr>
          <p:cNvPr id="114" name="Google Shape;114;p4"/>
          <p:cNvSpPr txBox="1"/>
          <p:nvPr/>
        </p:nvSpPr>
        <p:spPr>
          <a:xfrm>
            <a:off x="5486400" y="3744912"/>
            <a:ext cx="3048000" cy="22098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Output that mirrors input:</a:t>
            </a:r>
            <a:r>
              <a:rPr lang="en-US" sz="18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000000"/>
                </a:solidFill>
                <a:latin typeface="Arial"/>
                <a:ea typeface="Arial"/>
                <a:cs typeface="Arial"/>
                <a:sym typeface="Arial"/>
              </a:rPr>
              <a:t>Shows all input options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1" u="none" strike="noStrike" cap="none">
                <a:solidFill>
                  <a:srgbClr val="000000"/>
                </a:solidFill>
                <a:latin typeface="Arial"/>
                <a:ea typeface="Arial"/>
                <a:cs typeface="Arial"/>
                <a:sym typeface="Arial"/>
              </a:rPr>
              <a:t>and simulated data</a:t>
            </a:r>
            <a:endParaRPr sz="1800" b="1" i="1"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starter.ss_new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control.ss_new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data_echo.ss_new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forecast.ss_new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wtatage.ss_new</a:t>
            </a:r>
            <a:endParaRPr sz="1400" b="0" i="0" u="none" strike="noStrike" cap="none">
              <a:solidFill>
                <a:srgbClr val="000000"/>
              </a:solidFill>
              <a:latin typeface="Arial"/>
              <a:ea typeface="Arial"/>
              <a:cs typeface="Arial"/>
              <a:sym typeface="Arial"/>
            </a:endParaRPr>
          </a:p>
        </p:txBody>
      </p:sp>
      <p:cxnSp>
        <p:nvCxnSpPr>
          <p:cNvPr id="115" name="Google Shape;115;p4"/>
          <p:cNvCxnSpPr>
            <a:endCxn id="110" idx="2"/>
          </p:cNvCxnSpPr>
          <p:nvPr/>
        </p:nvCxnSpPr>
        <p:spPr>
          <a:xfrm rot="10800000">
            <a:off x="1676600" y="3700925"/>
            <a:ext cx="3909300" cy="1497000"/>
          </a:xfrm>
          <a:prstGeom prst="curvedConnector2">
            <a:avLst/>
          </a:prstGeom>
          <a:noFill/>
          <a:ln w="38100" cap="flat" cmpd="sng">
            <a:solidFill>
              <a:srgbClr val="000000"/>
            </a:solidFill>
            <a:prstDash val="solid"/>
            <a:miter lim="800000"/>
            <a:headEnd type="none" w="sm" len="sm"/>
            <a:tailEnd type="triangle" w="med" len="med"/>
          </a:ln>
        </p:spPr>
      </p:cxnSp>
      <p:cxnSp>
        <p:nvCxnSpPr>
          <p:cNvPr id="116" name="Google Shape;116;p4"/>
          <p:cNvCxnSpPr>
            <a:stCxn id="111" idx="3"/>
            <a:endCxn id="114" idx="1"/>
          </p:cNvCxnSpPr>
          <p:nvPr/>
        </p:nvCxnSpPr>
        <p:spPr>
          <a:xfrm>
            <a:off x="4643375" y="2594775"/>
            <a:ext cx="843000" cy="2255100"/>
          </a:xfrm>
          <a:prstGeom prst="straightConnector1">
            <a:avLst/>
          </a:prstGeom>
          <a:noFill/>
          <a:ln w="38100" cap="flat" cmpd="sng">
            <a:solidFill>
              <a:schemeClr val="dk1"/>
            </a:solidFill>
            <a:prstDash val="solid"/>
            <a:miter lim="800000"/>
            <a:headEnd type="none" w="sm" len="sm"/>
            <a:tailEnd type="triangle" w="med" len="med"/>
          </a:ln>
        </p:spPr>
      </p:cxnSp>
      <p:cxnSp>
        <p:nvCxnSpPr>
          <p:cNvPr id="117" name="Google Shape;117;p4"/>
          <p:cNvCxnSpPr>
            <a:stCxn id="111" idx="3"/>
            <a:endCxn id="112" idx="1"/>
          </p:cNvCxnSpPr>
          <p:nvPr/>
        </p:nvCxnSpPr>
        <p:spPr>
          <a:xfrm>
            <a:off x="4643375" y="2594775"/>
            <a:ext cx="843000" cy="0"/>
          </a:xfrm>
          <a:prstGeom prst="straightConnector1">
            <a:avLst/>
          </a:prstGeom>
          <a:noFill/>
          <a:ln w="38100" cap="flat" cmpd="sng">
            <a:solidFill>
              <a:schemeClr val="dk1"/>
            </a:solidFill>
            <a:prstDash val="solid"/>
            <a:miter lim="800000"/>
            <a:headEnd type="none" w="sm" len="sm"/>
            <a:tailEnd type="triangle" w="med" len="med"/>
          </a:ln>
        </p:spPr>
      </p:cxnSp>
      <p:cxnSp>
        <p:nvCxnSpPr>
          <p:cNvPr id="118" name="Google Shape;118;p4"/>
          <p:cNvCxnSpPr>
            <a:stCxn id="111" idx="3"/>
            <a:endCxn id="113" idx="1"/>
          </p:cNvCxnSpPr>
          <p:nvPr/>
        </p:nvCxnSpPr>
        <p:spPr>
          <a:xfrm rot="10800000" flipH="1">
            <a:off x="4643375" y="876375"/>
            <a:ext cx="857400" cy="1718400"/>
          </a:xfrm>
          <a:prstGeom prst="straightConnector1">
            <a:avLst/>
          </a:prstGeom>
          <a:noFill/>
          <a:ln w="38100" cap="flat" cmpd="sng">
            <a:solidFill>
              <a:schemeClr val="dk1"/>
            </a:solidFill>
            <a:prstDash val="solid"/>
            <a:miter lim="800000"/>
            <a:headEnd type="none" w="sm" len="sm"/>
            <a:tailEnd type="triangle" w="med" len="med"/>
          </a:ln>
        </p:spPr>
      </p:cxnSp>
      <p:cxnSp>
        <p:nvCxnSpPr>
          <p:cNvPr id="119" name="Google Shape;119;p4"/>
          <p:cNvCxnSpPr>
            <a:stCxn id="110" idx="3"/>
            <a:endCxn id="111" idx="1"/>
          </p:cNvCxnSpPr>
          <p:nvPr/>
        </p:nvCxnSpPr>
        <p:spPr>
          <a:xfrm rot="10800000" flipH="1">
            <a:off x="2758850" y="2594825"/>
            <a:ext cx="514800" cy="1200"/>
          </a:xfrm>
          <a:prstGeom prst="straightConnector1">
            <a:avLst/>
          </a:prstGeom>
          <a:noFill/>
          <a:ln w="38100" cap="flat" cmpd="sng">
            <a:solidFill>
              <a:schemeClr val="dk1"/>
            </a:solidFill>
            <a:prstDash val="solid"/>
            <a:miter lim="800000"/>
            <a:headEnd type="none" w="sm" len="sm"/>
            <a:tailEnd type="triangle" w="med" len="med"/>
          </a:ln>
        </p:spPr>
      </p:cxnSp>
      <p:sp>
        <p:nvSpPr>
          <p:cNvPr id="120" name="Google Shape;120;p4"/>
          <p:cNvSpPr txBox="1"/>
          <p:nvPr/>
        </p:nvSpPr>
        <p:spPr>
          <a:xfrm>
            <a:off x="457200" y="6031830"/>
            <a:ext cx="69960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strike="noStrike" cap="none" baseline="30000">
                <a:solidFill>
                  <a:schemeClr val="dk1"/>
                </a:solidFill>
                <a:latin typeface="Arial"/>
                <a:ea typeface="Arial"/>
                <a:cs typeface="Arial"/>
                <a:sym typeface="Arial"/>
              </a:rPr>
              <a:t>1</a:t>
            </a:r>
            <a:r>
              <a:rPr lang="en-US" sz="1800" b="0" i="1" u="none" strike="noStrike" cap="none">
                <a:solidFill>
                  <a:schemeClr val="dk1"/>
                </a:solidFill>
                <a:latin typeface="Arial"/>
                <a:ea typeface="Arial"/>
                <a:cs typeface="Arial"/>
                <a:sym typeface="Arial"/>
              </a:rPr>
              <a:t>Can have any name, as long as specified in the starter file.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r>
              <a:rPr lang="en-US" sz="1800" b="0" i="1" u="none" strike="noStrike" cap="none" baseline="30000">
                <a:solidFill>
                  <a:schemeClr val="dk1"/>
                </a:solidFill>
                <a:latin typeface="Arial"/>
                <a:ea typeface="Arial"/>
                <a:cs typeface="Arial"/>
                <a:sym typeface="Arial"/>
              </a:rPr>
              <a:t>2</a:t>
            </a:r>
            <a:r>
              <a:rPr lang="en-US" sz="1800" b="0" i="1" u="none" strike="noStrike" cap="none">
                <a:solidFill>
                  <a:schemeClr val="dk1"/>
                </a:solidFill>
                <a:latin typeface="Arial"/>
                <a:ea typeface="Arial"/>
                <a:cs typeface="Arial"/>
                <a:sym typeface="Arial"/>
              </a:rPr>
              <a:t>The SS3 executable can have any name.</a:t>
            </a:r>
            <a:endParaRPr sz="1800" b="0" i="1" u="none" strike="noStrike" cap="none" baseline="30000">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31"/>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lvl="0" algn="l">
              <a:buSzPts val="3000"/>
            </a:pPr>
            <a:r>
              <a:rPr lang="en-US" sz="3000" b="1" dirty="0">
                <a:solidFill>
                  <a:srgbClr val="0070C0"/>
                </a:solidFill>
              </a:rPr>
              <a:t>If SS runs, but there is a large gradient at end.</a:t>
            </a:r>
            <a:endParaRPr dirty="0"/>
          </a:p>
        </p:txBody>
      </p:sp>
      <p:sp>
        <p:nvSpPr>
          <p:cNvPr id="352" name="Google Shape;352;p31"/>
          <p:cNvSpPr txBox="1">
            <a:spLocks noGrp="1"/>
          </p:cNvSpPr>
          <p:nvPr>
            <p:ph type="body" idx="1"/>
          </p:nvPr>
        </p:nvSpPr>
        <p:spPr>
          <a:xfrm>
            <a:off x="457200" y="1371600"/>
            <a:ext cx="8224837" cy="5181600"/>
          </a:xfrm>
          <a:prstGeom prst="rect">
            <a:avLst/>
          </a:prstGeom>
          <a:noFill/>
          <a:ln>
            <a:noFill/>
          </a:ln>
        </p:spPr>
        <p:txBody>
          <a:bodyPr spcFirstLastPara="1" wrap="square" lIns="90000" tIns="46800" rIns="90000" bIns="46800" anchor="t" anchorCtr="0">
            <a:noAutofit/>
          </a:bodyPr>
          <a:lstStyle/>
          <a:p>
            <a:pPr marL="342900" lvl="0" indent="-361950">
              <a:spcBef>
                <a:spcPts val="0"/>
              </a:spcBef>
              <a:buSzPts val="2500"/>
              <a:buFont typeface="Arial"/>
              <a:buChar char="•"/>
            </a:pPr>
            <a:r>
              <a:rPr lang="en-US" sz="2500" dirty="0"/>
              <a:t>Re-start from final values in the previous run by changing the </a:t>
            </a:r>
            <a:r>
              <a:rPr lang="en-US" sz="2500" dirty="0" err="1"/>
              <a:t>Starter.ss</a:t>
            </a:r>
            <a:r>
              <a:rPr lang="en-US" sz="2500" dirty="0"/>
              <a:t> file to:  </a:t>
            </a:r>
          </a:p>
          <a:p>
            <a:pPr marL="800100" lvl="1" indent="-361950">
              <a:spcBef>
                <a:spcPts val="0"/>
              </a:spcBef>
              <a:buSzPts val="2500"/>
              <a:buFont typeface="Wingdings" panose="05000000000000000000" pitchFamily="2" charset="2"/>
              <a:buChar char="Ø"/>
            </a:pPr>
            <a:r>
              <a:rPr lang="en-US" sz="2400" b="1" dirty="0">
                <a:solidFill>
                  <a:srgbClr val="0070C0"/>
                </a:solidFill>
              </a:rPr>
              <a:t>1 # 0=use </a:t>
            </a:r>
            <a:r>
              <a:rPr lang="en-US" sz="2400" b="1" dirty="0" err="1">
                <a:solidFill>
                  <a:srgbClr val="0070C0"/>
                </a:solidFill>
              </a:rPr>
              <a:t>init</a:t>
            </a:r>
            <a:r>
              <a:rPr lang="en-US" sz="2400" b="1" dirty="0">
                <a:solidFill>
                  <a:srgbClr val="0070C0"/>
                </a:solidFill>
              </a:rPr>
              <a:t> values in control file</a:t>
            </a:r>
          </a:p>
          <a:p>
            <a:pPr marL="800100" lvl="1" indent="-361950">
              <a:spcBef>
                <a:spcPts val="0"/>
              </a:spcBef>
              <a:buSzPts val="2500"/>
              <a:buFont typeface="Wingdings" panose="05000000000000000000" pitchFamily="2" charset="2"/>
              <a:buChar char="Ø"/>
            </a:pPr>
            <a:r>
              <a:rPr lang="en-US" sz="2400" b="1" dirty="0" smtClean="0">
                <a:solidFill>
                  <a:srgbClr val="0070C0"/>
                </a:solidFill>
              </a:rPr>
              <a:t>1=use </a:t>
            </a:r>
            <a:r>
              <a:rPr lang="en-US" sz="2400" b="1" dirty="0" err="1">
                <a:solidFill>
                  <a:srgbClr val="0070C0"/>
                </a:solidFill>
              </a:rPr>
              <a:t>ss.par</a:t>
            </a:r>
            <a:endParaRPr lang="en-US" sz="2400" b="1" dirty="0">
              <a:solidFill>
                <a:srgbClr val="0070C0"/>
              </a:solidFill>
            </a:endParaRPr>
          </a:p>
          <a:p>
            <a:pPr marL="342900" lvl="0" indent="-361950">
              <a:spcBef>
                <a:spcPts val="0"/>
              </a:spcBef>
              <a:buSzPts val="2500"/>
              <a:buFont typeface="Arial"/>
              <a:buChar char="•"/>
            </a:pPr>
            <a:r>
              <a:rPr lang="en-US" sz="2500" dirty="0"/>
              <a:t>Examine </a:t>
            </a:r>
            <a:r>
              <a:rPr lang="en-US" sz="2500" dirty="0" err="1"/>
              <a:t>Report.sso</a:t>
            </a:r>
            <a:r>
              <a:rPr lang="en-US" sz="2500" dirty="0"/>
              <a:t> for parameters that are on or near bounds.</a:t>
            </a:r>
          </a:p>
          <a:p>
            <a:pPr marL="342900" lvl="0" indent="-361950">
              <a:spcBef>
                <a:spcPts val="0"/>
              </a:spcBef>
              <a:buSzPts val="2500"/>
              <a:buFont typeface="Arial"/>
              <a:buChar char="•"/>
            </a:pPr>
            <a:r>
              <a:rPr lang="en-US" sz="2500" dirty="0"/>
              <a:t>Examine residuals for gross lack-of-fit. If the residual  are bad, ADMB may not be able to figure out which way to go.</a:t>
            </a:r>
            <a:endParaRPr lang="en-US" sz="2500" dirty="0"/>
          </a:p>
        </p:txBody>
      </p:sp>
    </p:spTree>
    <p:extLst>
      <p:ext uri="{BB962C8B-B14F-4D97-AF65-F5344CB8AC3E}">
        <p14:creationId xmlns:p14="http://schemas.microsoft.com/office/powerpoint/2010/main" val="1798158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lvl="0" algn="l">
              <a:buSzPts val="3000"/>
            </a:pPr>
            <a:r>
              <a:rPr lang="en-US" sz="3000" b="1" dirty="0">
                <a:solidFill>
                  <a:srgbClr val="0070C0"/>
                </a:solidFill>
              </a:rPr>
              <a:t>Bad Hessian</a:t>
            </a:r>
            <a:endParaRPr dirty="0"/>
          </a:p>
        </p:txBody>
      </p:sp>
      <p:sp>
        <p:nvSpPr>
          <p:cNvPr id="269" name="Google Shape;269;p17"/>
          <p:cNvSpPr txBox="1">
            <a:spLocks noGrp="1"/>
          </p:cNvSpPr>
          <p:nvPr>
            <p:ph type="body" idx="1"/>
          </p:nvPr>
        </p:nvSpPr>
        <p:spPr>
          <a:xfrm>
            <a:off x="457200" y="1371600"/>
            <a:ext cx="8224800" cy="5025900"/>
          </a:xfrm>
          <a:prstGeom prst="rect">
            <a:avLst/>
          </a:prstGeom>
          <a:noFill/>
          <a:ln>
            <a:noFill/>
          </a:ln>
        </p:spPr>
        <p:txBody>
          <a:bodyPr spcFirstLastPara="1" wrap="square" lIns="90000" tIns="46800" rIns="90000" bIns="46800" anchor="t" anchorCtr="0">
            <a:noAutofit/>
          </a:bodyPr>
          <a:lstStyle/>
          <a:p>
            <a:pPr marL="342900" lvl="0" indent="-349250">
              <a:spcBef>
                <a:spcPts val="0"/>
              </a:spcBef>
              <a:buSzPts val="2300"/>
              <a:buFont typeface="Arial"/>
              <a:buChar char="•"/>
            </a:pPr>
            <a:r>
              <a:rPr lang="en-US" sz="2300" dirty="0"/>
              <a:t>Output file </a:t>
            </a:r>
            <a:r>
              <a:rPr lang="en-US" sz="2300" dirty="0" err="1"/>
              <a:t>Report.sso</a:t>
            </a:r>
            <a:r>
              <a:rPr lang="en-US" sz="2300" dirty="0"/>
              <a:t> includes information on parameter uncertainty.</a:t>
            </a:r>
          </a:p>
          <a:p>
            <a:pPr marL="342900" lvl="0" indent="-349250">
              <a:spcBef>
                <a:spcPts val="0"/>
              </a:spcBef>
              <a:buSzPts val="2300"/>
              <a:buFont typeface="Arial"/>
              <a:buChar char="•"/>
            </a:pPr>
            <a:r>
              <a:rPr lang="en-US" sz="2300" dirty="0"/>
              <a:t>In some cases, Hessian Matrix does not invert, and full the Report file is not produced.</a:t>
            </a:r>
          </a:p>
          <a:p>
            <a:pPr marL="342900" lvl="0" indent="-349250">
              <a:spcBef>
                <a:spcPts val="0"/>
              </a:spcBef>
              <a:buSzPts val="2300"/>
              <a:buFont typeface="Arial"/>
              <a:buChar char="•"/>
            </a:pPr>
            <a:r>
              <a:rPr lang="en-US" sz="2300" dirty="0"/>
              <a:t>Run model again using the following:</a:t>
            </a:r>
          </a:p>
          <a:p>
            <a:pPr marL="800100" lvl="1" indent="-349250">
              <a:spcBef>
                <a:spcPts val="0"/>
              </a:spcBef>
              <a:buSzPts val="2300"/>
              <a:buFont typeface="Wingdings" panose="05000000000000000000" pitchFamily="2" charset="2"/>
              <a:buChar char="Ø"/>
            </a:pPr>
            <a:r>
              <a:rPr lang="en-US" sz="2300" b="1" dirty="0" smtClean="0">
                <a:solidFill>
                  <a:srgbClr val="0070C0"/>
                </a:solidFill>
              </a:rPr>
              <a:t>ss3 </a:t>
            </a:r>
            <a:r>
              <a:rPr lang="en-US" sz="2300" b="1" dirty="0">
                <a:solidFill>
                  <a:srgbClr val="0070C0"/>
                </a:solidFill>
              </a:rPr>
              <a:t>–</a:t>
            </a:r>
            <a:r>
              <a:rPr lang="en-US" sz="2300" b="1" dirty="0" err="1">
                <a:solidFill>
                  <a:srgbClr val="0070C0"/>
                </a:solidFill>
              </a:rPr>
              <a:t>nohess</a:t>
            </a:r>
            <a:endParaRPr lang="en-US" sz="2300" b="1" dirty="0">
              <a:solidFill>
                <a:srgbClr val="0070C0"/>
              </a:solidFill>
            </a:endParaRPr>
          </a:p>
          <a:p>
            <a:pPr marL="800100" lvl="1" indent="-349250">
              <a:spcBef>
                <a:spcPts val="0"/>
              </a:spcBef>
              <a:buSzPts val="2300"/>
              <a:buFont typeface="Wingdings" panose="05000000000000000000" pitchFamily="2" charset="2"/>
              <a:buChar char="Ø"/>
            </a:pPr>
            <a:r>
              <a:rPr lang="en-US" sz="2300" dirty="0"/>
              <a:t>Optional start from the final values in the previous run by changing Starter File to:</a:t>
            </a:r>
            <a:br>
              <a:rPr lang="en-US" sz="2300" dirty="0"/>
            </a:br>
            <a:r>
              <a:rPr lang="en-US" sz="2300" b="1" dirty="0">
                <a:solidFill>
                  <a:srgbClr val="0070C0"/>
                </a:solidFill>
              </a:rPr>
              <a:t>1 # 0=use </a:t>
            </a:r>
            <a:r>
              <a:rPr lang="en-US" sz="2300" b="1" dirty="0" err="1">
                <a:solidFill>
                  <a:srgbClr val="0070C0"/>
                </a:solidFill>
              </a:rPr>
              <a:t>init</a:t>
            </a:r>
            <a:r>
              <a:rPr lang="en-US" sz="2300" b="1" dirty="0">
                <a:solidFill>
                  <a:srgbClr val="0070C0"/>
                </a:solidFill>
              </a:rPr>
              <a:t> values in control file; 1=use </a:t>
            </a:r>
            <a:r>
              <a:rPr lang="en-US" sz="2300" b="1" dirty="0" smtClean="0">
                <a:solidFill>
                  <a:srgbClr val="0070C0"/>
                </a:solidFill>
              </a:rPr>
              <a:t>ss3.par</a:t>
            </a:r>
            <a:endParaRPr lang="en-US" sz="2300" b="1" dirty="0">
              <a:solidFill>
                <a:srgbClr val="0070C0"/>
              </a:solidFill>
            </a:endParaRPr>
          </a:p>
        </p:txBody>
      </p:sp>
    </p:spTree>
    <p:extLst>
      <p:ext uri="{BB962C8B-B14F-4D97-AF65-F5344CB8AC3E}">
        <p14:creationId xmlns:p14="http://schemas.microsoft.com/office/powerpoint/2010/main" val="2357953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How to get additional help?</a:t>
            </a:r>
            <a:endParaRPr/>
          </a:p>
        </p:txBody>
      </p:sp>
      <p:sp>
        <p:nvSpPr>
          <p:cNvPr id="358" name="Google Shape;358;p32"/>
          <p:cNvSpPr txBox="1">
            <a:spLocks noGrp="1"/>
          </p:cNvSpPr>
          <p:nvPr>
            <p:ph type="body" idx="1"/>
          </p:nvPr>
        </p:nvSpPr>
        <p:spPr>
          <a:xfrm>
            <a:off x="457200" y="1219200"/>
            <a:ext cx="8224837" cy="5105400"/>
          </a:xfrm>
          <a:prstGeom prst="rect">
            <a:avLst/>
          </a:prstGeom>
          <a:noFill/>
          <a:ln>
            <a:noFill/>
          </a:ln>
        </p:spPr>
        <p:txBody>
          <a:bodyPr spcFirstLastPara="1" wrap="square" lIns="90000" tIns="46800" rIns="90000" bIns="46800" anchor="t" anchorCtr="0">
            <a:noAutofit/>
          </a:bodyPr>
          <a:lstStyle/>
          <a:p>
            <a:pPr marL="457200" marR="0" lvl="0" indent="-381000" algn="l" rtl="0">
              <a:lnSpc>
                <a:spcPct val="100000"/>
              </a:lnSpc>
              <a:spcBef>
                <a:spcPts val="0"/>
              </a:spcBef>
              <a:spcAft>
                <a:spcPts val="0"/>
              </a:spcAft>
              <a:buSzPts val="2400"/>
              <a:buChar char="•"/>
            </a:pPr>
            <a:r>
              <a:rPr lang="en-US" sz="2400"/>
              <a:t>SS3 GitHub (preferred)</a:t>
            </a:r>
            <a:endParaRPr sz="2400"/>
          </a:p>
          <a:p>
            <a:pPr marL="914400" marR="0" lvl="1" indent="-381000" algn="l" rtl="0">
              <a:lnSpc>
                <a:spcPct val="100000"/>
              </a:lnSpc>
              <a:spcBef>
                <a:spcPts val="0"/>
              </a:spcBef>
              <a:spcAft>
                <a:spcPts val="0"/>
              </a:spcAft>
              <a:buSzPts val="2400"/>
              <a:buChar char="•"/>
            </a:pPr>
            <a:r>
              <a:rPr lang="en-US" sz="2400" u="sng">
                <a:solidFill>
                  <a:schemeClr val="hlink"/>
                </a:solidFill>
                <a:hlinkClick r:id="rId3"/>
              </a:rPr>
              <a:t>Source code repository</a:t>
            </a:r>
            <a:endParaRPr sz="2400"/>
          </a:p>
          <a:p>
            <a:pPr marL="914400" marR="0" lvl="1" indent="-381000" algn="l" rtl="0">
              <a:lnSpc>
                <a:spcPct val="100000"/>
              </a:lnSpc>
              <a:spcBef>
                <a:spcPts val="0"/>
              </a:spcBef>
              <a:spcAft>
                <a:spcPts val="0"/>
              </a:spcAft>
              <a:buSzPts val="2400"/>
              <a:buChar char="•"/>
            </a:pPr>
            <a:r>
              <a:rPr lang="en-US" sz="2400" u="sng">
                <a:solidFill>
                  <a:schemeClr val="hlink"/>
                </a:solidFill>
                <a:hlinkClick r:id="rId4"/>
              </a:rPr>
              <a:t>Documentation/user manual</a:t>
            </a:r>
            <a:endParaRPr sz="2400"/>
          </a:p>
          <a:p>
            <a:pPr marL="914400" marR="0" lvl="1" indent="-381000" algn="l" rtl="0">
              <a:lnSpc>
                <a:spcPct val="100000"/>
              </a:lnSpc>
              <a:spcBef>
                <a:spcPts val="0"/>
              </a:spcBef>
              <a:spcAft>
                <a:spcPts val="0"/>
              </a:spcAft>
              <a:buSzPts val="2400"/>
              <a:buChar char="•"/>
            </a:pPr>
            <a:r>
              <a:rPr lang="en-US" sz="2400"/>
              <a:t>https://groups.google.com/g/ss3-forum</a:t>
            </a:r>
            <a:endParaRPr sz="2400"/>
          </a:p>
          <a:p>
            <a:pPr marL="914400" marR="0" lvl="1" indent="-381000" algn="l" rtl="0">
              <a:lnSpc>
                <a:spcPct val="100000"/>
              </a:lnSpc>
              <a:spcBef>
                <a:spcPts val="0"/>
              </a:spcBef>
              <a:spcAft>
                <a:spcPts val="0"/>
              </a:spcAft>
              <a:buSzPts val="2400"/>
              <a:buChar char="•"/>
            </a:pPr>
            <a:r>
              <a:rPr lang="en-US" sz="2400"/>
              <a:t>Github:  post issues (bugs and feature requests) in the </a:t>
            </a:r>
            <a:r>
              <a:rPr lang="en-US" sz="2400" u="sng">
                <a:solidFill>
                  <a:schemeClr val="hlink"/>
                </a:solidFill>
                <a:hlinkClick r:id="rId3"/>
              </a:rPr>
              <a:t>stock-synthesis</a:t>
            </a:r>
            <a:r>
              <a:rPr lang="en-US" sz="2400"/>
              <a:t> and </a:t>
            </a:r>
            <a:r>
              <a:rPr lang="en-US" sz="2400" u="sng">
                <a:solidFill>
                  <a:schemeClr val="hlink"/>
                </a:solidFill>
                <a:hlinkClick r:id="rId5"/>
              </a:rPr>
              <a:t>doc</a:t>
            </a:r>
            <a:r>
              <a:rPr lang="en-US" sz="2400"/>
              <a:t> repositories or </a:t>
            </a:r>
            <a:r>
              <a:rPr lang="en-US" sz="2400" u="sng">
                <a:solidFill>
                  <a:schemeClr val="hlink"/>
                </a:solidFill>
                <a:hlinkClick r:id="rId6"/>
              </a:rPr>
              <a:t>Discussions</a:t>
            </a:r>
            <a:r>
              <a:rPr lang="en-US" sz="2400"/>
              <a:t> (on github)</a:t>
            </a:r>
            <a:endParaRPr sz="2400"/>
          </a:p>
          <a:p>
            <a:pPr marL="457200" marR="0" lvl="0" indent="-381000" algn="l" rtl="0">
              <a:lnSpc>
                <a:spcPct val="100000"/>
              </a:lnSpc>
              <a:spcBef>
                <a:spcPts val="0"/>
              </a:spcBef>
              <a:spcAft>
                <a:spcPts val="0"/>
              </a:spcAft>
              <a:buSzPts val="2400"/>
              <a:buChar char="•"/>
            </a:pPr>
            <a:r>
              <a:rPr lang="en-US" sz="2400" u="sng">
                <a:solidFill>
                  <a:schemeClr val="hlink"/>
                </a:solidFill>
                <a:hlinkClick r:id="rId7"/>
              </a:rPr>
              <a:t>SS3 Forum Google Group</a:t>
            </a:r>
            <a:r>
              <a:rPr lang="en-US" sz="2400"/>
              <a:t> (preferred)</a:t>
            </a:r>
            <a:endParaRPr sz="2400"/>
          </a:p>
          <a:p>
            <a:pPr marL="457200" marR="0" lvl="0" indent="-381000" algn="l" rtl="0">
              <a:lnSpc>
                <a:spcPct val="100000"/>
              </a:lnSpc>
              <a:spcBef>
                <a:spcPts val="800"/>
              </a:spcBef>
              <a:spcAft>
                <a:spcPts val="0"/>
              </a:spcAft>
              <a:buClr>
                <a:srgbClr val="000000"/>
              </a:buClr>
              <a:buSzPts val="2400"/>
              <a:buFont typeface="Arial"/>
              <a:buChar char="•"/>
            </a:pPr>
            <a:r>
              <a:rPr lang="en-US" sz="2400" b="0" i="0" u="sng">
                <a:solidFill>
                  <a:schemeClr val="hlink"/>
                </a:solidFill>
                <a:latin typeface="Arial"/>
                <a:ea typeface="Arial"/>
                <a:cs typeface="Arial"/>
                <a:sym typeface="Arial"/>
                <a:hlinkClick r:id="rId8"/>
              </a:rPr>
              <a:t>Fisheries Research special issue on Stock Synthesis</a:t>
            </a:r>
            <a:endParaRPr sz="3400"/>
          </a:p>
          <a:p>
            <a:pPr marL="457200" marR="0" lvl="0" indent="-381000" algn="l" rtl="0">
              <a:lnSpc>
                <a:spcPct val="100000"/>
              </a:lnSpc>
              <a:spcBef>
                <a:spcPts val="8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Emailing questions to </a:t>
            </a:r>
            <a:r>
              <a:rPr lang="en-US" sz="2400" b="0" i="0" u="sng">
                <a:solidFill>
                  <a:srgbClr val="000000"/>
                </a:solidFill>
                <a:latin typeface="Arial"/>
                <a:ea typeface="Arial"/>
                <a:cs typeface="Arial"/>
                <a:sym typeface="Arial"/>
                <a:hlinkClick r:id="rId9">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nmfs.stock.synthesis@noaa.gov</a:t>
            </a:r>
            <a:endParaRPr sz="3400"/>
          </a:p>
          <a:p>
            <a:pPr marL="457200" marR="0" lvl="0" indent="-381000" algn="l" rtl="0">
              <a:lnSpc>
                <a:spcPct val="100000"/>
              </a:lnSpc>
              <a:spcBef>
                <a:spcPts val="800"/>
              </a:spcBef>
              <a:spcAft>
                <a:spcPts val="0"/>
              </a:spcAft>
              <a:buClr>
                <a:srgbClr val="000000"/>
              </a:buClr>
              <a:buSzPts val="2400"/>
              <a:buFont typeface="Arial"/>
              <a:buChar char="•"/>
            </a:pPr>
            <a:r>
              <a:rPr lang="en-US" sz="2400" b="0" i="0" u="none">
                <a:solidFill>
                  <a:srgbClr val="000000"/>
                </a:solidFill>
                <a:latin typeface="Arial"/>
                <a:ea typeface="Arial"/>
                <a:cs typeface="Arial"/>
                <a:sym typeface="Arial"/>
              </a:rPr>
              <a:t>Other users and models</a:t>
            </a:r>
            <a:endParaRPr sz="3400"/>
          </a:p>
          <a:p>
            <a:pPr marL="457200" marR="0" lvl="0" indent="-381000" algn="l" rtl="0">
              <a:lnSpc>
                <a:spcPct val="100000"/>
              </a:lnSpc>
              <a:spcBef>
                <a:spcPts val="800"/>
              </a:spcBef>
              <a:spcAft>
                <a:spcPts val="0"/>
              </a:spcAft>
              <a:buClr>
                <a:srgbClr val="000000"/>
              </a:buClr>
              <a:buSzPts val="2400"/>
              <a:buFont typeface="Arial"/>
              <a:buChar char="•"/>
            </a:pPr>
            <a:r>
              <a:rPr lang="en-US" sz="2400" b="0" i="0" u="sng">
                <a:solidFill>
                  <a:srgbClr val="000000"/>
                </a:solidFill>
                <a:latin typeface="Arial"/>
                <a:ea typeface="Arial"/>
                <a:cs typeface="Arial"/>
                <a:sym typeface="Aria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http://www.capamresearch.org/</a:t>
            </a:r>
            <a:endParaRPr sz="3400"/>
          </a:p>
          <a:p>
            <a:pPr marL="342900" marR="0" lvl="0" indent="-203200" algn="l" rtl="0">
              <a:lnSpc>
                <a:spcPct val="100000"/>
              </a:lnSpc>
              <a:spcBef>
                <a:spcPts val="800"/>
              </a:spcBef>
              <a:spcAft>
                <a:spcPts val="0"/>
              </a:spcAft>
              <a:buClr>
                <a:srgbClr val="000000"/>
              </a:buClr>
              <a:buSzPts val="2200"/>
              <a:buFont typeface="Times New Roman"/>
              <a:buNone/>
            </a:pPr>
            <a:endParaRPr sz="2400" b="0" i="0" u="sng">
              <a:solidFill>
                <a:srgbClr val="000000"/>
              </a:solidFill>
              <a:latin typeface="Arial"/>
              <a:ea typeface="Arial"/>
              <a:cs typeface="Arial"/>
              <a:sym typeface="Arial"/>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457200" y="274320"/>
            <a:ext cx="82206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Associated tools</a:t>
            </a:r>
            <a:endParaRPr/>
          </a:p>
        </p:txBody>
      </p:sp>
      <p:sp>
        <p:nvSpPr>
          <p:cNvPr id="126" name="Google Shape;126;p5"/>
          <p:cNvSpPr txBox="1"/>
          <p:nvPr/>
        </p:nvSpPr>
        <p:spPr>
          <a:xfrm>
            <a:off x="1351025" y="2594925"/>
            <a:ext cx="1503300" cy="18315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Input files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starter.ss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MyControlFile.ss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MyDataFile.ss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forecast.ss</a:t>
            </a:r>
            <a:endParaRPr sz="1400"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800"/>
              <a:buFont typeface="Arial"/>
              <a:buNone/>
            </a:pPr>
            <a:endParaRPr>
              <a:solidFill>
                <a:schemeClr val="dk1"/>
              </a:solidFill>
            </a:endParaRPr>
          </a:p>
          <a:p>
            <a:pPr marL="0" lvl="0" indent="0" algn="l" rtl="0">
              <a:spcBef>
                <a:spcPts val="0"/>
              </a:spcBef>
              <a:spcAft>
                <a:spcPts val="0"/>
              </a:spcAft>
              <a:buClr>
                <a:schemeClr val="dk1"/>
              </a:buClr>
              <a:buSzPts val="1800"/>
              <a:buFont typeface="Arial"/>
              <a:buNone/>
            </a:pPr>
            <a:r>
              <a:rPr lang="en-US" i="1">
                <a:solidFill>
                  <a:schemeClr val="dk1"/>
                </a:solidFill>
              </a:rPr>
              <a:t>optional: wtatage.ss</a:t>
            </a:r>
            <a:endParaRPr sz="1200"/>
          </a:p>
        </p:txBody>
      </p:sp>
      <p:sp>
        <p:nvSpPr>
          <p:cNvPr id="127" name="Google Shape;127;p5"/>
          <p:cNvSpPr txBox="1"/>
          <p:nvPr/>
        </p:nvSpPr>
        <p:spPr>
          <a:xfrm>
            <a:off x="3206825" y="3139587"/>
            <a:ext cx="1247700" cy="8796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Executable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ss3.exe</a:t>
            </a:r>
            <a:endParaRPr sz="1400" b="0" i="0" u="none" strike="noStrike" cap="none">
              <a:solidFill>
                <a:srgbClr val="000000"/>
              </a:solidFill>
              <a:latin typeface="Arial"/>
              <a:ea typeface="Arial"/>
              <a:cs typeface="Arial"/>
              <a:sym typeface="Arial"/>
            </a:endParaRPr>
          </a:p>
        </p:txBody>
      </p:sp>
      <p:sp>
        <p:nvSpPr>
          <p:cNvPr id="128" name="Google Shape;128;p5"/>
          <p:cNvSpPr txBox="1"/>
          <p:nvPr/>
        </p:nvSpPr>
        <p:spPr>
          <a:xfrm>
            <a:off x="4847200" y="2270900"/>
            <a:ext cx="2106900" cy="15816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i="0" u="none" strike="noStrike" cap="none">
                <a:solidFill>
                  <a:srgbClr val="000000"/>
                </a:solidFill>
                <a:latin typeface="Arial"/>
                <a:ea typeface="Arial"/>
                <a:cs typeface="Arial"/>
                <a:sym typeface="Arial"/>
              </a:rPr>
              <a:t>Output with results</a:t>
            </a:r>
            <a:endParaRPr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800"/>
              <a:buFont typeface="Arial"/>
              <a:buNone/>
            </a:pPr>
            <a:r>
              <a:rPr lang="en-US">
                <a:solidFill>
                  <a:schemeClr val="dk1"/>
                </a:solidFill>
              </a:rPr>
              <a:t>ss_summary.sso</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Report.sso</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CompReport.sso</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covar.sso</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Forecast-report.sso</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ss3.par</a:t>
            </a:r>
            <a:endParaRPr/>
          </a:p>
        </p:txBody>
      </p:sp>
      <p:sp>
        <p:nvSpPr>
          <p:cNvPr id="129" name="Google Shape;129;p5"/>
          <p:cNvSpPr txBox="1"/>
          <p:nvPr/>
        </p:nvSpPr>
        <p:spPr>
          <a:xfrm>
            <a:off x="4847275" y="1000900"/>
            <a:ext cx="2106900" cy="11034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000000"/>
                </a:solidFill>
                <a:latin typeface="Arial"/>
                <a:ea typeface="Arial"/>
                <a:cs typeface="Arial"/>
                <a:sym typeface="Arial"/>
              </a:rPr>
              <a:t>Output for debugging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warning.sso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echoinput.sso</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ParmTrace.sso</a:t>
            </a:r>
            <a:endParaRPr sz="1400" b="0" i="0" u="none" strike="noStrike" cap="none">
              <a:solidFill>
                <a:srgbClr val="000000"/>
              </a:solidFill>
              <a:latin typeface="Arial"/>
              <a:ea typeface="Arial"/>
              <a:cs typeface="Arial"/>
              <a:sym typeface="Arial"/>
            </a:endParaRPr>
          </a:p>
        </p:txBody>
      </p:sp>
      <p:sp>
        <p:nvSpPr>
          <p:cNvPr id="130" name="Google Shape;130;p5"/>
          <p:cNvSpPr txBox="1"/>
          <p:nvPr/>
        </p:nvSpPr>
        <p:spPr>
          <a:xfrm>
            <a:off x="4827600" y="4019125"/>
            <a:ext cx="2106900" cy="2208300"/>
          </a:xfrm>
          <a:prstGeom prst="rect">
            <a:avLst/>
          </a:prstGeom>
          <a:solidFill>
            <a:srgbClr val="99CCFF"/>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b="1" i="0" u="none" strike="noStrike" cap="none">
                <a:solidFill>
                  <a:srgbClr val="000000"/>
                </a:solidFill>
                <a:latin typeface="Arial"/>
                <a:ea typeface="Arial"/>
                <a:cs typeface="Arial"/>
                <a:sym typeface="Arial"/>
              </a:rPr>
              <a:t>Output that mirrors input</a:t>
            </a:r>
            <a:endParaRPr b="0" i="0" u="none" strike="noStrike" cap="none">
              <a:solidFill>
                <a:srgbClr val="000000"/>
              </a:solidFill>
              <a:latin typeface="Arial"/>
              <a:ea typeface="Arial"/>
              <a:cs typeface="Arial"/>
              <a:sym typeface="Arial"/>
            </a:endParaRPr>
          </a:p>
          <a:p>
            <a:pPr marL="0" lvl="0" indent="0" algn="l" rtl="0">
              <a:spcBef>
                <a:spcPts val="0"/>
              </a:spcBef>
              <a:spcAft>
                <a:spcPts val="0"/>
              </a:spcAft>
              <a:buClr>
                <a:schemeClr val="dk1"/>
              </a:buClr>
              <a:buSzPts val="1800"/>
              <a:buFont typeface="Arial"/>
              <a:buNone/>
            </a:pPr>
            <a:r>
              <a:rPr lang="en-US" i="1">
                <a:solidFill>
                  <a:schemeClr val="dk1"/>
                </a:solidFill>
              </a:rPr>
              <a:t>Shows all input options </a:t>
            </a:r>
            <a:endParaRPr>
              <a:solidFill>
                <a:schemeClr val="dk1"/>
              </a:solidFill>
            </a:endParaRPr>
          </a:p>
          <a:p>
            <a:pPr marL="0" lvl="0" indent="0" algn="l" rtl="0">
              <a:spcBef>
                <a:spcPts val="0"/>
              </a:spcBef>
              <a:spcAft>
                <a:spcPts val="0"/>
              </a:spcAft>
              <a:buClr>
                <a:schemeClr val="dk1"/>
              </a:buClr>
              <a:buSzPts val="1800"/>
              <a:buFont typeface="Arial"/>
              <a:buNone/>
            </a:pPr>
            <a:r>
              <a:rPr lang="en-US" i="1">
                <a:solidFill>
                  <a:schemeClr val="dk1"/>
                </a:solidFill>
              </a:rPr>
              <a:t>and simulated data</a:t>
            </a:r>
            <a:endParaRPr b="1" i="1">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s</a:t>
            </a:r>
            <a:r>
              <a:rPr lang="en-US" sz="1800">
                <a:solidFill>
                  <a:schemeClr val="dk1"/>
                </a:solidFill>
              </a:rPr>
              <a:t>t</a:t>
            </a:r>
            <a:r>
              <a:rPr lang="en-US">
                <a:solidFill>
                  <a:schemeClr val="dk1"/>
                </a:solidFill>
              </a:rPr>
              <a:t>arter.ss_new</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control.ss_new</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data_echo.ss_new</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forecast.ss_new</a:t>
            </a:r>
            <a:endParaRPr>
              <a:solidFill>
                <a:schemeClr val="dk1"/>
              </a:solidFill>
            </a:endParaRPr>
          </a:p>
          <a:p>
            <a:pPr marL="0" lvl="0" indent="0" algn="l" rtl="0">
              <a:spcBef>
                <a:spcPts val="0"/>
              </a:spcBef>
              <a:spcAft>
                <a:spcPts val="0"/>
              </a:spcAft>
              <a:buClr>
                <a:schemeClr val="dk1"/>
              </a:buClr>
              <a:buSzPts val="1800"/>
              <a:buFont typeface="Arial"/>
              <a:buNone/>
            </a:pPr>
            <a:r>
              <a:rPr lang="en-US">
                <a:solidFill>
                  <a:schemeClr val="dk1"/>
                </a:solidFill>
              </a:rPr>
              <a:t>wtatage.ss_new</a:t>
            </a:r>
            <a:endParaRPr/>
          </a:p>
        </p:txBody>
      </p:sp>
      <p:cxnSp>
        <p:nvCxnSpPr>
          <p:cNvPr id="131" name="Google Shape;131;p5"/>
          <p:cNvCxnSpPr/>
          <p:nvPr/>
        </p:nvCxnSpPr>
        <p:spPr>
          <a:xfrm rot="10800000" flipH="1">
            <a:off x="2854400" y="3579412"/>
            <a:ext cx="352500" cy="39600"/>
          </a:xfrm>
          <a:prstGeom prst="curvedConnector3">
            <a:avLst>
              <a:gd name="adj1" fmla="val 10798"/>
            </a:avLst>
          </a:prstGeom>
          <a:noFill/>
          <a:ln w="38100" cap="flat" cmpd="sng">
            <a:solidFill>
              <a:srgbClr val="000000"/>
            </a:solidFill>
            <a:prstDash val="solid"/>
            <a:miter lim="800000"/>
            <a:headEnd type="none" w="sm" len="sm"/>
            <a:tailEnd type="triangle" w="med" len="med"/>
          </a:ln>
        </p:spPr>
      </p:cxnSp>
      <p:cxnSp>
        <p:nvCxnSpPr>
          <p:cNvPr id="132" name="Google Shape;132;p5"/>
          <p:cNvCxnSpPr>
            <a:stCxn id="130" idx="1"/>
            <a:endCxn id="126" idx="2"/>
          </p:cNvCxnSpPr>
          <p:nvPr/>
        </p:nvCxnSpPr>
        <p:spPr>
          <a:xfrm rot="10800000">
            <a:off x="2102700" y="4426375"/>
            <a:ext cx="2724900" cy="696900"/>
          </a:xfrm>
          <a:prstGeom prst="curvedConnector2">
            <a:avLst/>
          </a:prstGeom>
          <a:noFill/>
          <a:ln w="38100" cap="flat" cmpd="sng">
            <a:solidFill>
              <a:srgbClr val="000000"/>
            </a:solidFill>
            <a:prstDash val="solid"/>
            <a:miter lim="800000"/>
            <a:headEnd type="none" w="sm" len="sm"/>
            <a:tailEnd type="triangle" w="med" len="med"/>
          </a:ln>
        </p:spPr>
      </p:cxnSp>
      <p:sp>
        <p:nvSpPr>
          <p:cNvPr id="133" name="Google Shape;133;p5"/>
          <p:cNvSpPr txBox="1"/>
          <p:nvPr/>
        </p:nvSpPr>
        <p:spPr>
          <a:xfrm>
            <a:off x="7650300" y="3531050"/>
            <a:ext cx="1313700" cy="457200"/>
          </a:xfrm>
          <a:prstGeom prst="rect">
            <a:avLst/>
          </a:prstGeom>
          <a:solidFill>
            <a:srgbClr val="33CC66"/>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i="0" u="none" strike="noStrike" cap="none">
                <a:solidFill>
                  <a:srgbClr val="000000"/>
                </a:solidFill>
                <a:latin typeface="Arial"/>
                <a:ea typeface="Arial"/>
                <a:cs typeface="Arial"/>
                <a:sym typeface="Arial"/>
              </a:rPr>
              <a:t>r4ss</a:t>
            </a:r>
            <a:endParaRPr sz="1200" b="0" i="0" u="none" strike="noStrike" cap="none">
              <a:solidFill>
                <a:srgbClr val="000000"/>
              </a:solidFill>
              <a:latin typeface="Arial"/>
              <a:ea typeface="Arial"/>
              <a:cs typeface="Arial"/>
              <a:sym typeface="Arial"/>
            </a:endParaRPr>
          </a:p>
        </p:txBody>
      </p:sp>
      <p:sp>
        <p:nvSpPr>
          <p:cNvPr id="134" name="Google Shape;134;p5"/>
          <p:cNvSpPr txBox="1"/>
          <p:nvPr/>
        </p:nvSpPr>
        <p:spPr>
          <a:xfrm>
            <a:off x="644600" y="4922875"/>
            <a:ext cx="914400" cy="457200"/>
          </a:xfrm>
          <a:prstGeom prst="rect">
            <a:avLst/>
          </a:prstGeom>
          <a:solidFill>
            <a:srgbClr val="33CC66"/>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i="0" u="none" strike="noStrike" cap="none">
                <a:solidFill>
                  <a:srgbClr val="000000"/>
                </a:solidFill>
                <a:latin typeface="Arial"/>
                <a:ea typeface="Arial"/>
                <a:cs typeface="Arial"/>
                <a:sym typeface="Arial"/>
              </a:rPr>
              <a:t>r4ss</a:t>
            </a:r>
            <a:endParaRPr sz="1200" b="0" i="0" u="none" strike="noStrike" cap="none">
              <a:solidFill>
                <a:srgbClr val="000000"/>
              </a:solidFill>
              <a:latin typeface="Arial"/>
              <a:ea typeface="Arial"/>
              <a:cs typeface="Arial"/>
              <a:sym typeface="Arial"/>
            </a:endParaRPr>
          </a:p>
        </p:txBody>
      </p:sp>
      <p:cxnSp>
        <p:nvCxnSpPr>
          <p:cNvPr id="135" name="Google Shape;135;p5"/>
          <p:cNvCxnSpPr>
            <a:stCxn id="134" idx="0"/>
          </p:cNvCxnSpPr>
          <p:nvPr/>
        </p:nvCxnSpPr>
        <p:spPr>
          <a:xfrm rot="-5400000">
            <a:off x="560450" y="4132225"/>
            <a:ext cx="1332000" cy="249300"/>
          </a:xfrm>
          <a:prstGeom prst="curvedConnector3">
            <a:avLst>
              <a:gd name="adj1" fmla="val 78078"/>
            </a:avLst>
          </a:prstGeom>
          <a:noFill/>
          <a:ln w="38100" cap="flat" cmpd="sng">
            <a:solidFill>
              <a:srgbClr val="000000"/>
            </a:solidFill>
            <a:prstDash val="solid"/>
            <a:miter lim="800000"/>
            <a:headEnd type="none" w="sm" len="sm"/>
            <a:tailEnd type="triangle" w="med" len="med"/>
          </a:ln>
        </p:spPr>
      </p:cxnSp>
      <p:sp>
        <p:nvSpPr>
          <p:cNvPr id="136" name="Google Shape;136;p5"/>
          <p:cNvSpPr txBox="1"/>
          <p:nvPr/>
        </p:nvSpPr>
        <p:spPr>
          <a:xfrm>
            <a:off x="136400" y="2594925"/>
            <a:ext cx="965400" cy="517800"/>
          </a:xfrm>
          <a:prstGeom prst="rect">
            <a:avLst/>
          </a:prstGeom>
          <a:solidFill>
            <a:srgbClr val="FF950E"/>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i="0" u="none" strike="noStrike" cap="none">
                <a:solidFill>
                  <a:srgbClr val="000000"/>
                </a:solidFill>
                <a:latin typeface="Arial"/>
                <a:ea typeface="Arial"/>
                <a:cs typeface="Arial"/>
                <a:sym typeface="Arial"/>
              </a:rPr>
              <a:t>Any text</a:t>
            </a:r>
            <a:br>
              <a:rPr lang="en-US" sz="1600" b="1" i="0" u="none" strike="noStrike" cap="none">
                <a:solidFill>
                  <a:srgbClr val="000000"/>
                </a:solidFill>
                <a:latin typeface="Arial"/>
                <a:ea typeface="Arial"/>
                <a:cs typeface="Arial"/>
                <a:sym typeface="Arial"/>
              </a:rPr>
            </a:br>
            <a:r>
              <a:rPr lang="en-US" sz="1600" b="1" i="0" u="none" strike="noStrike" cap="none">
                <a:solidFill>
                  <a:srgbClr val="000000"/>
                </a:solidFill>
                <a:latin typeface="Arial"/>
                <a:ea typeface="Arial"/>
                <a:cs typeface="Arial"/>
                <a:sym typeface="Arial"/>
              </a:rPr>
              <a:t>editor</a:t>
            </a:r>
            <a:endParaRPr sz="1200" b="0" i="0" u="none" strike="noStrike" cap="none">
              <a:solidFill>
                <a:srgbClr val="000000"/>
              </a:solidFill>
              <a:latin typeface="Arial"/>
              <a:ea typeface="Arial"/>
              <a:cs typeface="Arial"/>
              <a:sym typeface="Arial"/>
            </a:endParaRPr>
          </a:p>
        </p:txBody>
      </p:sp>
      <p:sp>
        <p:nvSpPr>
          <p:cNvPr id="137" name="Google Shape;137;p5"/>
          <p:cNvSpPr txBox="1"/>
          <p:nvPr/>
        </p:nvSpPr>
        <p:spPr>
          <a:xfrm>
            <a:off x="7650300" y="4160875"/>
            <a:ext cx="1313700" cy="685800"/>
          </a:xfrm>
          <a:prstGeom prst="rect">
            <a:avLst/>
          </a:prstGeom>
          <a:solidFill>
            <a:srgbClr val="FF950E"/>
          </a:solidFill>
          <a:ln w="9525" cap="flat" cmpd="sng">
            <a:solidFill>
              <a:srgbClr val="000000"/>
            </a:solidFill>
            <a:prstDash val="solid"/>
            <a:round/>
            <a:headEnd type="none" w="sm" len="sm"/>
            <a:tailEnd type="none" w="sm" len="sm"/>
          </a:ln>
        </p:spPr>
        <p:txBody>
          <a:bodyPr spcFirstLastPara="1" wrap="square" lIns="67300" tIns="22300" rIns="67300" bIns="223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i="0" u="none" strike="noStrike" cap="none">
                <a:solidFill>
                  <a:srgbClr val="000000"/>
                </a:solidFill>
                <a:latin typeface="Arial"/>
                <a:ea typeface="Arial"/>
                <a:cs typeface="Arial"/>
                <a:sym typeface="Arial"/>
              </a:rPr>
              <a:t>Any text</a:t>
            </a:r>
            <a:br>
              <a:rPr lang="en-US" sz="1600" b="1" i="0" u="none" strike="noStrike" cap="none">
                <a:solidFill>
                  <a:srgbClr val="000000"/>
                </a:solidFill>
                <a:latin typeface="Arial"/>
                <a:ea typeface="Arial"/>
                <a:cs typeface="Arial"/>
                <a:sym typeface="Arial"/>
              </a:rPr>
            </a:br>
            <a:r>
              <a:rPr lang="en-US" sz="1600" b="1" i="0" u="none" strike="noStrike" cap="none">
                <a:solidFill>
                  <a:srgbClr val="000000"/>
                </a:solidFill>
                <a:latin typeface="Arial"/>
                <a:ea typeface="Arial"/>
                <a:cs typeface="Arial"/>
                <a:sym typeface="Arial"/>
              </a:rPr>
              <a:t>editor</a:t>
            </a:r>
            <a:endParaRPr sz="1200" b="0" i="0" u="none" strike="noStrike" cap="none">
              <a:solidFill>
                <a:srgbClr val="000000"/>
              </a:solidFill>
              <a:latin typeface="Arial"/>
              <a:ea typeface="Arial"/>
              <a:cs typeface="Arial"/>
              <a:sym typeface="Arial"/>
            </a:endParaRPr>
          </a:p>
        </p:txBody>
      </p:sp>
      <p:cxnSp>
        <p:nvCxnSpPr>
          <p:cNvPr id="138" name="Google Shape;138;p5"/>
          <p:cNvCxnSpPr>
            <a:stCxn id="139" idx="3"/>
            <a:endCxn id="126" idx="0"/>
          </p:cNvCxnSpPr>
          <p:nvPr/>
        </p:nvCxnSpPr>
        <p:spPr>
          <a:xfrm flipH="1">
            <a:off x="2102700" y="1869025"/>
            <a:ext cx="177000" cy="726000"/>
          </a:xfrm>
          <a:prstGeom prst="curvedConnector4">
            <a:avLst>
              <a:gd name="adj1" fmla="val -134534"/>
              <a:gd name="adj2" fmla="val 81109"/>
            </a:avLst>
          </a:prstGeom>
          <a:noFill/>
          <a:ln w="38100" cap="flat" cmpd="sng">
            <a:solidFill>
              <a:srgbClr val="000000"/>
            </a:solidFill>
            <a:prstDash val="solid"/>
            <a:miter lim="800000"/>
            <a:headEnd type="none" w="sm" len="sm"/>
            <a:tailEnd type="triangle" w="med" len="med"/>
          </a:ln>
        </p:spPr>
      </p:cxnSp>
      <p:cxnSp>
        <p:nvCxnSpPr>
          <p:cNvPr id="140" name="Google Shape;140;p5"/>
          <p:cNvCxnSpPr>
            <a:stCxn id="127" idx="3"/>
            <a:endCxn id="129" idx="1"/>
          </p:cNvCxnSpPr>
          <p:nvPr/>
        </p:nvCxnSpPr>
        <p:spPr>
          <a:xfrm rot="10800000" flipH="1">
            <a:off x="4454525" y="1552587"/>
            <a:ext cx="392700" cy="2026800"/>
          </a:xfrm>
          <a:prstGeom prst="straightConnector1">
            <a:avLst/>
          </a:prstGeom>
          <a:noFill/>
          <a:ln w="38100" cap="flat" cmpd="sng">
            <a:solidFill>
              <a:schemeClr val="dk1"/>
            </a:solidFill>
            <a:prstDash val="solid"/>
            <a:miter lim="800000"/>
            <a:headEnd type="none" w="sm" len="sm"/>
            <a:tailEnd type="triangle" w="med" len="med"/>
          </a:ln>
        </p:spPr>
      </p:cxnSp>
      <p:cxnSp>
        <p:nvCxnSpPr>
          <p:cNvPr id="141" name="Google Shape;141;p5"/>
          <p:cNvCxnSpPr>
            <a:stCxn id="127" idx="3"/>
            <a:endCxn id="128" idx="1"/>
          </p:cNvCxnSpPr>
          <p:nvPr/>
        </p:nvCxnSpPr>
        <p:spPr>
          <a:xfrm rot="10800000" flipH="1">
            <a:off x="4454525" y="3061587"/>
            <a:ext cx="392700" cy="517800"/>
          </a:xfrm>
          <a:prstGeom prst="straightConnector1">
            <a:avLst/>
          </a:prstGeom>
          <a:noFill/>
          <a:ln w="38100" cap="flat" cmpd="sng">
            <a:solidFill>
              <a:schemeClr val="dk1"/>
            </a:solidFill>
            <a:prstDash val="solid"/>
            <a:miter lim="800000"/>
            <a:headEnd type="none" w="sm" len="sm"/>
            <a:tailEnd type="triangle" w="med" len="med"/>
          </a:ln>
        </p:spPr>
      </p:cxnSp>
      <p:cxnSp>
        <p:nvCxnSpPr>
          <p:cNvPr id="142" name="Google Shape;142;p5"/>
          <p:cNvCxnSpPr>
            <a:stCxn id="127" idx="3"/>
            <a:endCxn id="130" idx="1"/>
          </p:cNvCxnSpPr>
          <p:nvPr/>
        </p:nvCxnSpPr>
        <p:spPr>
          <a:xfrm>
            <a:off x="4454525" y="3579387"/>
            <a:ext cx="373200" cy="1543800"/>
          </a:xfrm>
          <a:prstGeom prst="straightConnector1">
            <a:avLst/>
          </a:prstGeom>
          <a:noFill/>
          <a:ln w="38100" cap="flat" cmpd="sng">
            <a:solidFill>
              <a:schemeClr val="dk1"/>
            </a:solidFill>
            <a:prstDash val="solid"/>
            <a:miter lim="800000"/>
            <a:headEnd type="none" w="sm" len="sm"/>
            <a:tailEnd type="triangle" w="med" len="med"/>
          </a:ln>
        </p:spPr>
      </p:cxnSp>
      <p:cxnSp>
        <p:nvCxnSpPr>
          <p:cNvPr id="143" name="Google Shape;143;p5"/>
          <p:cNvCxnSpPr>
            <a:stCxn id="130" idx="1"/>
            <a:endCxn id="134" idx="3"/>
          </p:cNvCxnSpPr>
          <p:nvPr/>
        </p:nvCxnSpPr>
        <p:spPr>
          <a:xfrm flipH="1">
            <a:off x="1559100" y="5123275"/>
            <a:ext cx="3268500" cy="28200"/>
          </a:xfrm>
          <a:prstGeom prst="curvedConnector3">
            <a:avLst>
              <a:gd name="adj1" fmla="val 50002"/>
            </a:avLst>
          </a:prstGeom>
          <a:noFill/>
          <a:ln w="38100" cap="flat" cmpd="sng">
            <a:solidFill>
              <a:srgbClr val="000000"/>
            </a:solidFill>
            <a:prstDash val="solid"/>
            <a:miter lim="800000"/>
            <a:headEnd type="none" w="sm" len="sm"/>
            <a:tailEnd type="triangle" w="med" len="med"/>
          </a:ln>
        </p:spPr>
      </p:cxnSp>
      <p:sp>
        <p:nvSpPr>
          <p:cNvPr id="144" name="Google Shape;144;p5"/>
          <p:cNvSpPr txBox="1"/>
          <p:nvPr/>
        </p:nvSpPr>
        <p:spPr>
          <a:xfrm>
            <a:off x="457200" y="6324600"/>
            <a:ext cx="8763000" cy="369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Arial"/>
              <a:buNone/>
            </a:pPr>
            <a:r>
              <a:rPr lang="en-US" sz="1800" b="0" i="1" u="none" strike="noStrike" cap="none">
                <a:solidFill>
                  <a:schemeClr val="dk1"/>
                </a:solidFill>
                <a:latin typeface="Arial"/>
                <a:ea typeface="Arial"/>
                <a:cs typeface="Arial"/>
                <a:sym typeface="Arial"/>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Please see slide notes for definitions of some of these tools</a:t>
            </a:r>
            <a:endParaRPr sz="1400" b="0" i="0" u="none" strike="noStrike" cap="none">
              <a:solidFill>
                <a:srgbClr val="000000"/>
              </a:solidFill>
              <a:latin typeface="Arial"/>
              <a:ea typeface="Arial"/>
              <a:cs typeface="Arial"/>
              <a:sym typeface="Arial"/>
            </a:endParaRPr>
          </a:p>
        </p:txBody>
      </p:sp>
      <p:sp>
        <p:nvSpPr>
          <p:cNvPr id="145" name="Google Shape;145;p5"/>
          <p:cNvSpPr/>
          <p:nvPr/>
        </p:nvSpPr>
        <p:spPr>
          <a:xfrm>
            <a:off x="6898850" y="926750"/>
            <a:ext cx="352500" cy="5397900"/>
          </a:xfrm>
          <a:prstGeom prst="rightBrace">
            <a:avLst>
              <a:gd name="adj1" fmla="val 4596"/>
              <a:gd name="adj2" fmla="val 50000"/>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46" name="Google Shape;146;p5"/>
          <p:cNvSpPr/>
          <p:nvPr/>
        </p:nvSpPr>
        <p:spPr>
          <a:xfrm>
            <a:off x="7307575" y="2194550"/>
            <a:ext cx="352500" cy="2862300"/>
          </a:xfrm>
          <a:prstGeom prst="leftBrace">
            <a:avLst>
              <a:gd name="adj1" fmla="val 8333"/>
              <a:gd name="adj2" fmla="val 50000"/>
            </a:avLst>
          </a:pr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cxnSp>
        <p:nvCxnSpPr>
          <p:cNvPr id="147" name="Google Shape;147;p5"/>
          <p:cNvCxnSpPr>
            <a:stCxn id="134" idx="0"/>
            <a:endCxn id="127" idx="2"/>
          </p:cNvCxnSpPr>
          <p:nvPr/>
        </p:nvCxnSpPr>
        <p:spPr>
          <a:xfrm rot="-5400000">
            <a:off x="2014400" y="3106675"/>
            <a:ext cx="903600" cy="2728800"/>
          </a:xfrm>
          <a:prstGeom prst="curvedConnector3">
            <a:avLst>
              <a:gd name="adj1" fmla="val 50005"/>
            </a:avLst>
          </a:prstGeom>
          <a:noFill/>
          <a:ln w="38100" cap="flat" cmpd="sng">
            <a:solidFill>
              <a:schemeClr val="dk2"/>
            </a:solidFill>
            <a:prstDash val="solid"/>
            <a:round/>
            <a:headEnd type="triangle" w="med" len="med"/>
            <a:tailEnd type="triangle" w="med" len="med"/>
          </a:ln>
        </p:spPr>
      </p:cxnSp>
      <p:sp>
        <p:nvSpPr>
          <p:cNvPr id="139" name="Google Shape;139;p5"/>
          <p:cNvSpPr txBox="1"/>
          <p:nvPr/>
        </p:nvSpPr>
        <p:spPr>
          <a:xfrm>
            <a:off x="604200" y="1417225"/>
            <a:ext cx="1675500" cy="9036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18275" tIns="22300" rIns="18275" bIns="223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a:t>Stock Assessment Continuum Tool</a:t>
            </a:r>
            <a:endParaRPr sz="1200" b="0" i="0" u="none" strike="noStrike" cap="none">
              <a:solidFill>
                <a:srgbClr val="000000"/>
              </a:solidFill>
              <a:latin typeface="Arial"/>
              <a:ea typeface="Arial"/>
              <a:cs typeface="Arial"/>
              <a:sym typeface="Arial"/>
            </a:endParaRPr>
          </a:p>
        </p:txBody>
      </p:sp>
      <p:cxnSp>
        <p:nvCxnSpPr>
          <p:cNvPr id="148" name="Google Shape;148;p5"/>
          <p:cNvCxnSpPr>
            <a:stCxn id="136" idx="3"/>
            <a:endCxn id="126" idx="1"/>
          </p:cNvCxnSpPr>
          <p:nvPr/>
        </p:nvCxnSpPr>
        <p:spPr>
          <a:xfrm>
            <a:off x="1101800" y="2853825"/>
            <a:ext cx="249300" cy="657000"/>
          </a:xfrm>
          <a:prstGeom prst="curvedConnector3">
            <a:avLst>
              <a:gd name="adj1" fmla="val 49985"/>
            </a:avLst>
          </a:prstGeom>
          <a:noFill/>
          <a:ln w="38100" cap="flat" cmpd="sng">
            <a:solidFill>
              <a:srgbClr val="000000"/>
            </a:solidFill>
            <a:prstDash val="solid"/>
            <a:miter lim="800000"/>
            <a:headEnd type="none" w="sm" len="sm"/>
            <a:tailEnd type="triangle" w="med" len="med"/>
          </a:ln>
        </p:spPr>
      </p:cxnSp>
      <p:cxnSp>
        <p:nvCxnSpPr>
          <p:cNvPr id="149" name="Google Shape;149;p5"/>
          <p:cNvCxnSpPr>
            <a:stCxn id="139" idx="3"/>
          </p:cNvCxnSpPr>
          <p:nvPr/>
        </p:nvCxnSpPr>
        <p:spPr>
          <a:xfrm>
            <a:off x="2279700" y="1869025"/>
            <a:ext cx="1675500" cy="1301100"/>
          </a:xfrm>
          <a:prstGeom prst="curvedConnector3">
            <a:avLst>
              <a:gd name="adj1" fmla="val 50000"/>
            </a:avLst>
          </a:prstGeom>
          <a:noFill/>
          <a:ln w="38100" cap="flat" cmpd="sng">
            <a:solidFill>
              <a:schemeClr val="dk2"/>
            </a:solidFill>
            <a:prstDash val="solid"/>
            <a:round/>
            <a:headEnd type="triangle" w="med" len="med"/>
            <a:tailEnd type="triangle" w="med" len="med"/>
          </a:ln>
        </p:spPr>
      </p:cxnSp>
      <p:sp>
        <p:nvSpPr>
          <p:cNvPr id="150" name="Google Shape;150;p5"/>
          <p:cNvSpPr txBox="1"/>
          <p:nvPr/>
        </p:nvSpPr>
        <p:spPr>
          <a:xfrm>
            <a:off x="7660075" y="2458200"/>
            <a:ext cx="1313700" cy="970800"/>
          </a:xfrm>
          <a:prstGeom prst="rect">
            <a:avLst/>
          </a:prstGeom>
          <a:solidFill>
            <a:srgbClr val="B4A7D6"/>
          </a:solidFill>
          <a:ln w="9525" cap="flat" cmpd="sng">
            <a:solidFill>
              <a:srgbClr val="000000"/>
            </a:solidFill>
            <a:prstDash val="solid"/>
            <a:round/>
            <a:headEnd type="none" w="sm" len="sm"/>
            <a:tailEnd type="none" w="sm" len="sm"/>
          </a:ln>
        </p:spPr>
        <p:txBody>
          <a:bodyPr spcFirstLastPara="1" wrap="square" lIns="18275" tIns="22300" rIns="18275" bIns="223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600" b="1"/>
              <a:t>Stock Assessment Continuum Tool</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6"/>
          <p:cNvSpPr txBox="1">
            <a:spLocks noGrp="1"/>
          </p:cNvSpPr>
          <p:nvPr>
            <p:ph type="title"/>
          </p:nvPr>
        </p:nvSpPr>
        <p:spPr>
          <a:xfrm>
            <a:off x="457200" y="274637"/>
            <a:ext cx="8220600" cy="8652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The four input files read by ss.exe</a:t>
            </a:r>
            <a:endParaRPr/>
          </a:p>
        </p:txBody>
      </p:sp>
      <p:sp>
        <p:nvSpPr>
          <p:cNvPr id="190" name="Google Shape;190;p6"/>
          <p:cNvSpPr txBox="1">
            <a:spLocks noGrp="1"/>
          </p:cNvSpPr>
          <p:nvPr>
            <p:ph type="body" idx="1"/>
          </p:nvPr>
        </p:nvSpPr>
        <p:spPr>
          <a:xfrm>
            <a:off x="457200" y="1371600"/>
            <a:ext cx="8224837" cy="4495800"/>
          </a:xfrm>
          <a:prstGeom prst="rect">
            <a:avLst/>
          </a:prstGeom>
          <a:noFill/>
          <a:ln>
            <a:noFill/>
          </a:ln>
        </p:spPr>
        <p:txBody>
          <a:bodyPr spcFirstLastPara="1" wrap="square" lIns="90000" tIns="46800" rIns="90000" bIns="46800" anchor="t" anchorCtr="0">
            <a:noAutofit/>
          </a:bodyPr>
          <a:lstStyle/>
          <a:p>
            <a:pPr marL="457200" marR="0" lvl="0" indent="-469900" algn="l" rtl="0">
              <a:lnSpc>
                <a:spcPct val="100000"/>
              </a:lnSpc>
              <a:spcBef>
                <a:spcPts val="0"/>
              </a:spcBef>
              <a:spcAft>
                <a:spcPts val="0"/>
              </a:spcAft>
              <a:buClr>
                <a:srgbClr val="000000"/>
              </a:buClr>
              <a:buSzPts val="2400"/>
              <a:buFont typeface="Arial"/>
              <a:buAutoNum type="arabicPeriod"/>
            </a:pPr>
            <a:r>
              <a:rPr lang="en-US" sz="2400" b="1" i="0" u="none" strike="noStrike" cap="none">
                <a:solidFill>
                  <a:srgbClr val="000000"/>
                </a:solidFill>
                <a:latin typeface="Arial"/>
                <a:ea typeface="Arial"/>
                <a:cs typeface="Arial"/>
                <a:sym typeface="Arial"/>
              </a:rPr>
              <a:t>starter.ss: </a:t>
            </a:r>
            <a:r>
              <a:rPr lang="en-US" sz="2400" b="0" i="0" u="none" strike="noStrike" cap="none">
                <a:solidFill>
                  <a:srgbClr val="000000"/>
                </a:solidFill>
                <a:latin typeface="Arial"/>
                <a:ea typeface="Arial"/>
                <a:cs typeface="Arial"/>
                <a:sym typeface="Arial"/>
              </a:rPr>
              <a:t>Required file containing file names of the data file and the control file plus other run controls. Must be named starter.ss.</a:t>
            </a:r>
            <a:endParaRPr sz="2400" b="0" i="0" u="none" strike="noStrike" cap="none">
              <a:solidFill>
                <a:srgbClr val="000000"/>
              </a:solidFill>
              <a:latin typeface="Arial"/>
              <a:ea typeface="Arial"/>
              <a:cs typeface="Arial"/>
              <a:sym typeface="Arial"/>
            </a:endParaRPr>
          </a:p>
          <a:p>
            <a:pPr marL="457200" marR="0" lvl="0" indent="-469900" algn="l" rtl="0">
              <a:lnSpc>
                <a:spcPct val="100000"/>
              </a:lnSpc>
              <a:spcBef>
                <a:spcPts val="800"/>
              </a:spcBef>
              <a:spcAft>
                <a:spcPts val="0"/>
              </a:spcAft>
              <a:buClr>
                <a:srgbClr val="000000"/>
              </a:buClr>
              <a:buSzPts val="2400"/>
              <a:buFont typeface="Arial"/>
              <a:buAutoNum type="arabicPeriod"/>
            </a:pPr>
            <a:r>
              <a:rPr lang="en-US" sz="2400" b="1" i="0" u="none" strike="noStrike" cap="none">
                <a:solidFill>
                  <a:srgbClr val="000000"/>
                </a:solidFill>
                <a:latin typeface="Arial"/>
                <a:ea typeface="Arial"/>
                <a:cs typeface="Arial"/>
                <a:sym typeface="Arial"/>
              </a:rPr>
              <a:t>Data file: </a:t>
            </a:r>
            <a:r>
              <a:rPr lang="en-US" sz="2400" b="0" i="0" u="none" strike="noStrike" cap="none">
                <a:solidFill>
                  <a:srgbClr val="000000"/>
                </a:solidFill>
                <a:latin typeface="Arial"/>
                <a:ea typeface="Arial"/>
                <a:cs typeface="Arial"/>
                <a:sym typeface="Arial"/>
              </a:rPr>
              <a:t>File containing model dimensions and the data. Can have any name,</a:t>
            </a:r>
            <a:r>
              <a:rPr lang="en-US" sz="2400"/>
              <a:t> </a:t>
            </a:r>
            <a:r>
              <a:rPr lang="en-US" sz="2400" b="0" i="0" u="none" strike="noStrike" cap="none">
                <a:solidFill>
                  <a:srgbClr val="000000"/>
                </a:solidFill>
                <a:latin typeface="Arial"/>
                <a:ea typeface="Arial"/>
                <a:cs typeface="Arial"/>
                <a:sym typeface="Arial"/>
              </a:rPr>
              <a:t>but typically ends in .ss or .dat. Must match the na</a:t>
            </a:r>
            <a:r>
              <a:rPr lang="en-US" sz="2400"/>
              <a:t>me in the starter file.</a:t>
            </a:r>
            <a:endParaRPr sz="2400" b="0" i="0" u="none" strike="noStrike" cap="none">
              <a:solidFill>
                <a:srgbClr val="000000"/>
              </a:solidFill>
              <a:latin typeface="Arial"/>
              <a:ea typeface="Arial"/>
              <a:cs typeface="Arial"/>
              <a:sym typeface="Arial"/>
            </a:endParaRPr>
          </a:p>
          <a:p>
            <a:pPr marL="457200" marR="0" lvl="0" indent="-469900" algn="l" rtl="0">
              <a:lnSpc>
                <a:spcPct val="100000"/>
              </a:lnSpc>
              <a:spcBef>
                <a:spcPts val="800"/>
              </a:spcBef>
              <a:spcAft>
                <a:spcPts val="0"/>
              </a:spcAft>
              <a:buClr>
                <a:srgbClr val="000000"/>
              </a:buClr>
              <a:buSzPts val="2400"/>
              <a:buFont typeface="Arial"/>
              <a:buAutoNum type="arabicPeriod"/>
            </a:pPr>
            <a:r>
              <a:rPr lang="en-US" sz="2400" b="1" i="0" u="none" strike="noStrike" cap="none">
                <a:solidFill>
                  <a:srgbClr val="000000"/>
                </a:solidFill>
                <a:latin typeface="Arial"/>
                <a:ea typeface="Arial"/>
                <a:cs typeface="Arial"/>
                <a:sym typeface="Arial"/>
              </a:rPr>
              <a:t>Control file: </a:t>
            </a:r>
            <a:r>
              <a:rPr lang="en-US" sz="2400" b="0" i="0" u="none" strike="noStrike" cap="none">
                <a:solidFill>
                  <a:srgbClr val="000000"/>
                </a:solidFill>
                <a:latin typeface="Arial"/>
                <a:ea typeface="Arial"/>
                <a:cs typeface="Arial"/>
                <a:sym typeface="Arial"/>
              </a:rPr>
              <a:t>File containing set-up for the parameters. Can have any name, but typically ends in .ss or .ctl. </a:t>
            </a:r>
            <a:r>
              <a:rPr lang="en-US" sz="2400">
                <a:solidFill>
                  <a:schemeClr val="dk1"/>
                </a:solidFill>
              </a:rPr>
              <a:t>Must match the name in the starter file.</a:t>
            </a:r>
            <a:endParaRPr sz="2400"/>
          </a:p>
          <a:p>
            <a:pPr marL="457200" marR="0" lvl="0" indent="-469900" algn="l" rtl="0">
              <a:lnSpc>
                <a:spcPct val="100000"/>
              </a:lnSpc>
              <a:spcBef>
                <a:spcPts val="800"/>
              </a:spcBef>
              <a:spcAft>
                <a:spcPts val="0"/>
              </a:spcAft>
              <a:buClr>
                <a:srgbClr val="000000"/>
              </a:buClr>
              <a:buSzPts val="2400"/>
              <a:buFont typeface="Arial"/>
              <a:buAutoNum type="arabicPeriod"/>
            </a:pPr>
            <a:r>
              <a:rPr lang="en-US" sz="2400" b="1" i="0" u="none" strike="noStrike" cap="none">
                <a:solidFill>
                  <a:srgbClr val="000000"/>
                </a:solidFill>
                <a:latin typeface="Arial"/>
                <a:ea typeface="Arial"/>
                <a:cs typeface="Arial"/>
                <a:sym typeface="Arial"/>
              </a:rPr>
              <a:t>forecast.ss</a:t>
            </a:r>
            <a:r>
              <a:rPr lang="en-US" sz="2400" b="0" i="0" u="none" strike="noStrike" cap="none">
                <a:solidFill>
                  <a:srgbClr val="000000"/>
                </a:solidFill>
                <a:latin typeface="Arial"/>
                <a:ea typeface="Arial"/>
                <a:cs typeface="Arial"/>
                <a:sym typeface="Arial"/>
              </a:rPr>
              <a:t>: File containing specifications for reference points and forecasts. Must be named forecast.ss.</a:t>
            </a:r>
            <a:endParaRPr sz="2400" b="0" i="0" u="none" strike="noStrike" cap="none">
              <a:solidFill>
                <a:srgbClr val="000000"/>
              </a:solidFill>
              <a:latin typeface="Arial"/>
              <a:ea typeface="Arial"/>
              <a:cs typeface="Arial"/>
              <a:sym typeface="Arial"/>
            </a:endParaRPr>
          </a:p>
          <a:p>
            <a:pPr marL="342900" marR="0" lvl="0" indent="-203200" algn="l" rtl="0">
              <a:lnSpc>
                <a:spcPct val="100000"/>
              </a:lnSpc>
              <a:spcBef>
                <a:spcPts val="800"/>
              </a:spcBef>
              <a:spcAft>
                <a:spcPts val="0"/>
              </a:spcAft>
              <a:buClr>
                <a:srgbClr val="000000"/>
              </a:buClr>
              <a:buSzPts val="2200"/>
              <a:buFont typeface="Times New Roman"/>
              <a:buNone/>
            </a:pPr>
            <a:endParaRPr sz="2400" b="0" i="0" u="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7"/>
          <p:cNvSpPr txBox="1">
            <a:spLocks noGrp="1"/>
          </p:cNvSpPr>
          <p:nvPr>
            <p:ph type="title"/>
          </p:nvPr>
        </p:nvSpPr>
        <p:spPr>
          <a:xfrm>
            <a:off x="457200" y="274637"/>
            <a:ext cx="8220600" cy="8652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Two optional input files</a:t>
            </a:r>
            <a:endParaRPr/>
          </a:p>
        </p:txBody>
      </p:sp>
      <p:sp>
        <p:nvSpPr>
          <p:cNvPr id="196" name="Google Shape;196;p7"/>
          <p:cNvSpPr txBox="1">
            <a:spLocks noGrp="1"/>
          </p:cNvSpPr>
          <p:nvPr>
            <p:ph type="body" idx="1"/>
          </p:nvPr>
        </p:nvSpPr>
        <p:spPr>
          <a:xfrm>
            <a:off x="457200" y="1371600"/>
            <a:ext cx="8224837" cy="4524375"/>
          </a:xfrm>
          <a:prstGeom prst="rect">
            <a:avLst/>
          </a:prstGeom>
          <a:noFill/>
          <a:ln>
            <a:noFill/>
          </a:ln>
        </p:spPr>
        <p:txBody>
          <a:bodyPr spcFirstLastPara="1" wrap="square" lIns="90000" tIns="46800" rIns="90000" bIns="46800" anchor="t" anchorCtr="0">
            <a:noAutofit/>
          </a:bodyPr>
          <a:lstStyle/>
          <a:p>
            <a:pPr marL="514350" marR="0" lvl="0" indent="-527050" algn="l" rtl="0">
              <a:lnSpc>
                <a:spcPct val="100000"/>
              </a:lnSpc>
              <a:spcBef>
                <a:spcPts val="0"/>
              </a:spcBef>
              <a:spcAft>
                <a:spcPts val="0"/>
              </a:spcAft>
              <a:buClr>
                <a:srgbClr val="000000"/>
              </a:buClr>
              <a:buSzPts val="2400"/>
              <a:buFont typeface="Arial"/>
              <a:buAutoNum type="arabicPeriod"/>
            </a:pPr>
            <a:r>
              <a:rPr lang="en-US" sz="2400" b="1" i="0" u="none">
                <a:solidFill>
                  <a:srgbClr val="000000"/>
                </a:solidFill>
                <a:latin typeface="Arial"/>
                <a:ea typeface="Arial"/>
                <a:cs typeface="Arial"/>
                <a:sym typeface="Arial"/>
              </a:rPr>
              <a:t>ss3.par: </a:t>
            </a:r>
            <a:r>
              <a:rPr lang="en-US" sz="2400" b="0" i="0" u="none">
                <a:solidFill>
                  <a:srgbClr val="000000"/>
                </a:solidFill>
                <a:latin typeface="Arial"/>
                <a:ea typeface="Arial"/>
                <a:cs typeface="Arial"/>
                <a:sym typeface="Arial"/>
              </a:rPr>
              <a:t>Text file with one line per parameter where order matters. Could be created from a previous model run. Read in ss.par to overwrite the initial parameter values in the control file (chose whether or not to read ss3.par in starter.ss).</a:t>
            </a:r>
            <a:endParaRPr sz="3400"/>
          </a:p>
          <a:p>
            <a:pPr marL="514350" marR="0" lvl="0" indent="-527050" algn="l" rtl="0">
              <a:lnSpc>
                <a:spcPct val="100000"/>
              </a:lnSpc>
              <a:spcBef>
                <a:spcPts val="800"/>
              </a:spcBef>
              <a:spcAft>
                <a:spcPts val="0"/>
              </a:spcAft>
              <a:buClr>
                <a:srgbClr val="000000"/>
              </a:buClr>
              <a:buSzPts val="2400"/>
              <a:buFont typeface="Arial"/>
              <a:buAutoNum type="arabicPeriod"/>
            </a:pPr>
            <a:r>
              <a:rPr lang="en-US" sz="2400" b="1" i="0" u="none">
                <a:solidFill>
                  <a:srgbClr val="000000"/>
                </a:solidFill>
                <a:latin typeface="Arial"/>
                <a:ea typeface="Arial"/>
                <a:cs typeface="Arial"/>
                <a:sym typeface="Arial"/>
              </a:rPr>
              <a:t>wtatage.ss: </a:t>
            </a:r>
            <a:r>
              <a:rPr lang="en-US" sz="2400" b="0" i="0" u="none">
                <a:solidFill>
                  <a:srgbClr val="000000"/>
                </a:solidFill>
                <a:latin typeface="Arial"/>
                <a:ea typeface="Arial"/>
                <a:cs typeface="Arial"/>
                <a:sym typeface="Arial"/>
              </a:rPr>
              <a:t>File containing empirical input of body weight by fleet and population and empirical fecundity-at-age (choose whether or not to read in a line of the control file)</a:t>
            </a:r>
            <a:endParaRPr sz="3400"/>
          </a:p>
          <a:p>
            <a:pPr marL="342900" marR="0" lvl="0" indent="-203200" algn="l" rtl="0">
              <a:lnSpc>
                <a:spcPct val="100000"/>
              </a:lnSpc>
              <a:spcBef>
                <a:spcPts val="800"/>
              </a:spcBef>
              <a:spcAft>
                <a:spcPts val="0"/>
              </a:spcAft>
              <a:buClr>
                <a:srgbClr val="000000"/>
              </a:buClr>
              <a:buSzPts val="2200"/>
              <a:buFont typeface="Times New Roman"/>
              <a:buNone/>
            </a:pPr>
            <a:endParaRPr sz="2400" b="0" i="0" u="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8"/>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Running SS3</a:t>
            </a:r>
            <a:endParaRPr/>
          </a:p>
        </p:txBody>
      </p:sp>
      <p:sp>
        <p:nvSpPr>
          <p:cNvPr id="202" name="Google Shape;202;p8"/>
          <p:cNvSpPr txBox="1">
            <a:spLocks noGrp="1"/>
          </p:cNvSpPr>
          <p:nvPr>
            <p:ph type="body" idx="1"/>
          </p:nvPr>
        </p:nvSpPr>
        <p:spPr>
          <a:xfrm>
            <a:off x="457200" y="1371600"/>
            <a:ext cx="8224800" cy="5105400"/>
          </a:xfrm>
          <a:prstGeom prst="rect">
            <a:avLst/>
          </a:prstGeom>
          <a:noFill/>
          <a:ln>
            <a:noFill/>
          </a:ln>
        </p:spPr>
        <p:txBody>
          <a:bodyPr spcFirstLastPara="1" wrap="square" lIns="90000" tIns="46800" rIns="90000" bIns="46800" anchor="t" anchorCtr="0">
            <a:noAutofit/>
          </a:bodyPr>
          <a:lstStyle/>
          <a:p>
            <a:pPr marL="342900" marR="0" lvl="0" indent="-355600" algn="l" rtl="0">
              <a:lnSpc>
                <a:spcPct val="100000"/>
              </a:lnSpc>
              <a:spcBef>
                <a:spcPts val="0"/>
              </a:spcBef>
              <a:spcAft>
                <a:spcPts val="0"/>
              </a:spcAft>
              <a:buClr>
                <a:srgbClr val="000000"/>
              </a:buClr>
              <a:buSzPts val="2400"/>
              <a:buFont typeface="Arial"/>
              <a:buChar char="•"/>
            </a:pPr>
            <a:r>
              <a:rPr lang="en-US" sz="2400" b="0" i="0" u="none">
                <a:solidFill>
                  <a:schemeClr val="dk1"/>
                </a:solidFill>
                <a:latin typeface="Arial"/>
                <a:ea typeface="Arial"/>
                <a:cs typeface="Arial"/>
                <a:sym typeface="Arial"/>
              </a:rPr>
              <a:t>SS3 typically runs in a command window </a:t>
            </a:r>
            <a:endParaRPr sz="3400"/>
          </a:p>
          <a:p>
            <a:pPr marL="742950" marR="0" lvl="1" indent="-298450" algn="l" rtl="0">
              <a:lnSpc>
                <a:spcPct val="100000"/>
              </a:lnSpc>
              <a:spcBef>
                <a:spcPts val="700"/>
              </a:spcBef>
              <a:spcAft>
                <a:spcPts val="0"/>
              </a:spcAft>
              <a:buClr>
                <a:srgbClr val="000000"/>
              </a:buClr>
              <a:buSzPts val="2400"/>
              <a:buFont typeface="Arial"/>
              <a:buChar char="•"/>
            </a:pPr>
            <a:r>
              <a:rPr lang="en-US" sz="2400" b="0" i="0" u="none" strike="noStrike" cap="none">
                <a:solidFill>
                  <a:schemeClr val="dk1"/>
                </a:solidFill>
                <a:latin typeface="Arial"/>
                <a:ea typeface="Arial"/>
                <a:cs typeface="Arial"/>
                <a:sym typeface="Arial"/>
              </a:rPr>
              <a:t>One folder approach</a:t>
            </a:r>
            <a:endParaRPr sz="3000"/>
          </a:p>
          <a:p>
            <a:pPr marL="742950" marR="0" lvl="1" indent="-298450" algn="l" rtl="0">
              <a:lnSpc>
                <a:spcPct val="100000"/>
              </a:lnSpc>
              <a:spcBef>
                <a:spcPts val="700"/>
              </a:spcBef>
              <a:spcAft>
                <a:spcPts val="0"/>
              </a:spcAft>
              <a:buClr>
                <a:srgbClr val="000000"/>
              </a:buClr>
              <a:buSzPts val="2400"/>
              <a:buFont typeface="Arial"/>
              <a:buChar char="•"/>
            </a:pPr>
            <a:r>
              <a:rPr lang="en-US" sz="2400" b="0" i="0" u="none" strike="noStrike" cap="none">
                <a:solidFill>
                  <a:schemeClr val="dk1"/>
                </a:solidFill>
                <a:latin typeface="Arial"/>
                <a:ea typeface="Arial"/>
                <a:cs typeface="Arial"/>
                <a:sym typeface="Arial"/>
              </a:rPr>
              <a:t>Two folder approach</a:t>
            </a:r>
            <a:endParaRPr sz="3000"/>
          </a:p>
          <a:p>
            <a:pPr marL="742950" marR="0" lvl="1" indent="-298450" algn="l" rtl="0">
              <a:lnSpc>
                <a:spcPct val="100000"/>
              </a:lnSpc>
              <a:spcBef>
                <a:spcPts val="700"/>
              </a:spcBef>
              <a:spcAft>
                <a:spcPts val="0"/>
              </a:spcAft>
              <a:buClr>
                <a:srgbClr val="000000"/>
              </a:buClr>
              <a:buSzPts val="2400"/>
              <a:buFont typeface="Arial"/>
              <a:buChar char="•"/>
            </a:pPr>
            <a:r>
              <a:rPr lang="en-US" sz="2400" b="0" i="0" u="none" strike="noStrike" cap="none">
                <a:solidFill>
                  <a:schemeClr val="dk1"/>
                </a:solidFill>
                <a:latin typeface="Arial"/>
                <a:ea typeface="Arial"/>
                <a:cs typeface="Arial"/>
                <a:sym typeface="Arial"/>
              </a:rPr>
              <a:t>PATH approach</a:t>
            </a:r>
            <a:endParaRPr sz="3000"/>
          </a:p>
          <a:p>
            <a:pPr marL="342900" marR="0" lvl="0" indent="-355600" algn="l" rtl="0">
              <a:lnSpc>
                <a:spcPct val="100000"/>
              </a:lnSpc>
              <a:spcBef>
                <a:spcPts val="800"/>
              </a:spcBef>
              <a:spcAft>
                <a:spcPts val="0"/>
              </a:spcAft>
              <a:buClr>
                <a:srgbClr val="000000"/>
              </a:buClr>
              <a:buSzPts val="2400"/>
              <a:buFont typeface="Arial"/>
              <a:buChar char="•"/>
            </a:pPr>
            <a:r>
              <a:rPr lang="en-US" sz="2400" b="0" i="0" u="none">
                <a:solidFill>
                  <a:schemeClr val="dk1"/>
                </a:solidFill>
                <a:latin typeface="Arial"/>
                <a:ea typeface="Arial"/>
                <a:cs typeface="Arial"/>
                <a:sym typeface="Arial"/>
              </a:rPr>
              <a:t>It is also possible to download the SS3 exe and run SS3 via the command line from within R using {r4ss}</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46"/>
          <p:cNvSpPr txBox="1">
            <a:spLocks noGrp="1"/>
          </p:cNvSpPr>
          <p:nvPr>
            <p:ph type="title"/>
          </p:nvPr>
        </p:nvSpPr>
        <p:spPr>
          <a:xfrm>
            <a:off x="457200" y="274637"/>
            <a:ext cx="8224837" cy="865187"/>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Interface Comparison</a:t>
            </a:r>
            <a:endParaRPr/>
          </a:p>
        </p:txBody>
      </p:sp>
      <p:sp>
        <p:nvSpPr>
          <p:cNvPr id="208" name="Google Shape;208;p46"/>
          <p:cNvSpPr txBox="1">
            <a:spLocks noGrp="1"/>
          </p:cNvSpPr>
          <p:nvPr>
            <p:ph type="body" idx="1"/>
          </p:nvPr>
        </p:nvSpPr>
        <p:spPr>
          <a:xfrm>
            <a:off x="457200" y="1371600"/>
            <a:ext cx="8224800" cy="5105400"/>
          </a:xfrm>
          <a:prstGeom prst="rect">
            <a:avLst/>
          </a:prstGeom>
          <a:noFill/>
          <a:ln>
            <a:noFill/>
          </a:ln>
        </p:spPr>
        <p:txBody>
          <a:bodyPr spcFirstLastPara="1" wrap="square" lIns="90000" tIns="46800" rIns="90000" bIns="46800" anchor="t" anchorCtr="0">
            <a:normAutofit/>
          </a:bodyPr>
          <a:lstStyle/>
          <a:p>
            <a:pPr marL="342900" marR="0" lvl="0" indent="-354227" algn="l" rtl="0">
              <a:lnSpc>
                <a:spcPct val="100000"/>
              </a:lnSpc>
              <a:spcBef>
                <a:spcPts val="0"/>
              </a:spcBef>
              <a:spcAft>
                <a:spcPts val="0"/>
              </a:spcAft>
              <a:buClr>
                <a:srgbClr val="000000"/>
              </a:buClr>
              <a:buSzPts val="2378"/>
              <a:buFont typeface="Arial"/>
              <a:buChar char="•"/>
            </a:pPr>
            <a:r>
              <a:rPr lang="en-US" sz="2400">
                <a:solidFill>
                  <a:schemeClr val="dk1"/>
                </a:solidFill>
              </a:rPr>
              <a:t>C</a:t>
            </a:r>
            <a:r>
              <a:rPr lang="en-US" sz="2400" b="0" i="0" u="none">
                <a:solidFill>
                  <a:schemeClr val="dk1"/>
                </a:solidFill>
              </a:rPr>
              <a:t>ommand window </a:t>
            </a:r>
            <a:endParaRPr sz="2400" b="0" i="0" u="none">
              <a:solidFill>
                <a:schemeClr val="dk1"/>
              </a:solidFill>
            </a:endParaRPr>
          </a:p>
          <a:p>
            <a:pPr marL="800100" lvl="1" indent="-354227" algn="l" rtl="0">
              <a:lnSpc>
                <a:spcPct val="100000"/>
              </a:lnSpc>
              <a:spcBef>
                <a:spcPts val="0"/>
              </a:spcBef>
              <a:spcAft>
                <a:spcPts val="0"/>
              </a:spcAft>
              <a:buSzPts val="2378"/>
              <a:buFont typeface="Arial"/>
              <a:buChar char="•"/>
            </a:pPr>
            <a:r>
              <a:rPr lang="en-US" sz="2400">
                <a:solidFill>
                  <a:schemeClr val="dk1"/>
                </a:solidFill>
              </a:rPr>
              <a:t>Input test files, with replicas produced by SS3, contain verbose info regarding model options</a:t>
            </a:r>
            <a:endParaRPr/>
          </a:p>
          <a:p>
            <a:pPr marL="800100" lvl="1" indent="-354227" algn="l" rtl="0">
              <a:lnSpc>
                <a:spcPct val="100000"/>
              </a:lnSpc>
              <a:spcBef>
                <a:spcPts val="0"/>
              </a:spcBef>
              <a:spcAft>
                <a:spcPts val="0"/>
              </a:spcAft>
              <a:buSzPts val="2378"/>
              <a:buFont typeface="Arial"/>
              <a:buChar char="•"/>
            </a:pPr>
            <a:r>
              <a:rPr lang="en-US" sz="2400">
                <a:solidFill>
                  <a:schemeClr val="dk1"/>
                </a:solidFill>
              </a:rPr>
              <a:t>Hands on, messy text file editing</a:t>
            </a:r>
            <a:endParaRPr/>
          </a:p>
          <a:p>
            <a:pPr marL="342900" lvl="0" indent="-354227" algn="l" rtl="0">
              <a:lnSpc>
                <a:spcPct val="100000"/>
              </a:lnSpc>
              <a:spcBef>
                <a:spcPts val="800"/>
              </a:spcBef>
              <a:spcAft>
                <a:spcPts val="0"/>
              </a:spcAft>
              <a:buSzPts val="2378"/>
              <a:buFont typeface="Arial"/>
              <a:buChar char="•"/>
            </a:pPr>
            <a:r>
              <a:rPr lang="en-US" sz="2400">
                <a:solidFill>
                  <a:schemeClr val="dk1"/>
                </a:solidFill>
              </a:rPr>
              <a:t>R with {r4ss}</a:t>
            </a:r>
            <a:endParaRPr sz="2400">
              <a:solidFill>
                <a:schemeClr val="dk1"/>
              </a:solidFill>
            </a:endParaRPr>
          </a:p>
          <a:p>
            <a:pPr marL="800100" lvl="1" indent="-354227" algn="l" rtl="0">
              <a:lnSpc>
                <a:spcPct val="100000"/>
              </a:lnSpc>
              <a:spcBef>
                <a:spcPts val="0"/>
              </a:spcBef>
              <a:spcAft>
                <a:spcPts val="0"/>
              </a:spcAft>
              <a:buSzPts val="2378"/>
              <a:buFont typeface="Arial"/>
              <a:buChar char="•"/>
            </a:pPr>
            <a:r>
              <a:rPr lang="en-US" sz="2400">
                <a:solidFill>
                  <a:schemeClr val="dk1"/>
                </a:solidFill>
              </a:rPr>
              <a:t>Most advanced processing and display of model output</a:t>
            </a:r>
            <a:endParaRPr/>
          </a:p>
          <a:p>
            <a:pPr marL="800100" lvl="1" indent="-354227" algn="l" rtl="0">
              <a:lnSpc>
                <a:spcPct val="100000"/>
              </a:lnSpc>
              <a:spcBef>
                <a:spcPts val="0"/>
              </a:spcBef>
              <a:spcAft>
                <a:spcPts val="0"/>
              </a:spcAft>
              <a:buSzPts val="2378"/>
              <a:buFont typeface="Arial"/>
              <a:buChar char="•"/>
            </a:pPr>
            <a:r>
              <a:rPr lang="en-US" sz="2400">
                <a:solidFill>
                  <a:schemeClr val="dk1"/>
                </a:solidFill>
              </a:rPr>
              <a:t>Scripts to read and write model input files, but no hand-holding or verbose descriptions</a:t>
            </a:r>
            <a:endParaRPr sz="2400">
              <a:solidFill>
                <a:schemeClr val="dk1"/>
              </a:solidFill>
            </a:endParaRPr>
          </a:p>
          <a:p>
            <a:pPr marL="800100" lvl="1" indent="-355600" algn="l" rtl="0">
              <a:lnSpc>
                <a:spcPct val="100000"/>
              </a:lnSpc>
              <a:spcBef>
                <a:spcPts val="0"/>
              </a:spcBef>
              <a:spcAft>
                <a:spcPts val="0"/>
              </a:spcAft>
              <a:buClr>
                <a:schemeClr val="dk1"/>
              </a:buClr>
              <a:buSzPts val="2400"/>
              <a:buChar char="•"/>
            </a:pPr>
            <a:r>
              <a:rPr lang="en-US" sz="2400">
                <a:solidFill>
                  <a:schemeClr val="dk1"/>
                </a:solidFill>
              </a:rPr>
              <a:t>Ability to download the SS3 executable</a:t>
            </a:r>
            <a:endParaRPr sz="2400">
              <a:solidFill>
                <a:schemeClr val="dk1"/>
              </a:solidFill>
            </a:endParaRPr>
          </a:p>
          <a:p>
            <a:pPr marL="800100" lvl="1" indent="-354227" algn="l" rtl="0">
              <a:lnSpc>
                <a:spcPct val="100000"/>
              </a:lnSpc>
              <a:spcBef>
                <a:spcPts val="0"/>
              </a:spcBef>
              <a:spcAft>
                <a:spcPts val="0"/>
              </a:spcAft>
              <a:buSzPts val="2378"/>
              <a:buFont typeface="Arial"/>
              <a:buChar char="•"/>
            </a:pPr>
            <a:r>
              <a:rPr lang="en-US" sz="2400">
                <a:solidFill>
                  <a:schemeClr val="dk1"/>
                </a:solidFill>
              </a:rPr>
              <a:t>Vignettes to run SS3 and a family of SS3 dependent models</a:t>
            </a:r>
            <a:endParaRPr sz="24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a:spLocks noGrp="1"/>
          </p:cNvSpPr>
          <p:nvPr>
            <p:ph type="title"/>
          </p:nvPr>
        </p:nvSpPr>
        <p:spPr>
          <a:xfrm>
            <a:off x="457200" y="273050"/>
            <a:ext cx="8226300" cy="868800"/>
          </a:xfrm>
          <a:prstGeom prst="rect">
            <a:avLst/>
          </a:prstGeom>
          <a:noFill/>
          <a:ln>
            <a:noFill/>
          </a:ln>
        </p:spPr>
        <p:txBody>
          <a:bodyPr spcFirstLastPara="1" wrap="square" lIns="90000" tIns="46800" rIns="90000" bIns="46800" anchor="ctr" anchorCtr="0">
            <a:noAutofit/>
          </a:bodyPr>
          <a:lstStyle/>
          <a:p>
            <a:pPr marL="0" lvl="0" indent="0" algn="l" rtl="0">
              <a:lnSpc>
                <a:spcPct val="100000"/>
              </a:lnSpc>
              <a:spcBef>
                <a:spcPts val="0"/>
              </a:spcBef>
              <a:spcAft>
                <a:spcPts val="0"/>
              </a:spcAft>
              <a:buSzPts val="3000"/>
              <a:buNone/>
            </a:pPr>
            <a:r>
              <a:rPr lang="en-US" sz="3000" b="1" i="0" u="none">
                <a:solidFill>
                  <a:srgbClr val="0070C0"/>
                </a:solidFill>
                <a:latin typeface="Arial"/>
                <a:ea typeface="Arial"/>
                <a:cs typeface="Arial"/>
                <a:sym typeface="Arial"/>
              </a:rPr>
              <a:t>Running SS3: The one folder approach.</a:t>
            </a:r>
            <a:br>
              <a:rPr lang="en-US" sz="3000" b="1" i="0" u="none">
                <a:solidFill>
                  <a:srgbClr val="0070C0"/>
                </a:solidFill>
                <a:latin typeface="Arial"/>
                <a:ea typeface="Arial"/>
                <a:cs typeface="Arial"/>
                <a:sym typeface="Arial"/>
              </a:rPr>
            </a:br>
            <a:r>
              <a:rPr lang="en-US" sz="3000" b="1" i="0" u="none">
                <a:solidFill>
                  <a:srgbClr val="0070C0"/>
                </a:solidFill>
                <a:latin typeface="Arial"/>
                <a:ea typeface="Arial"/>
                <a:cs typeface="Arial"/>
                <a:sym typeface="Arial"/>
              </a:rPr>
              <a:t>Model files and exe in same folder</a:t>
            </a:r>
            <a:endParaRPr/>
          </a:p>
        </p:txBody>
      </p:sp>
      <p:sp>
        <p:nvSpPr>
          <p:cNvPr id="219" name="Google Shape;219;p10"/>
          <p:cNvSpPr txBox="1">
            <a:spLocks noGrp="1"/>
          </p:cNvSpPr>
          <p:nvPr>
            <p:ph type="body" idx="1"/>
          </p:nvPr>
        </p:nvSpPr>
        <p:spPr>
          <a:xfrm>
            <a:off x="3000375" y="1371600"/>
            <a:ext cx="5610300" cy="4648200"/>
          </a:xfrm>
          <a:prstGeom prst="rect">
            <a:avLst/>
          </a:prstGeom>
          <a:solidFill>
            <a:srgbClr val="FFFFFF"/>
          </a:solidFill>
          <a:ln>
            <a:noFill/>
          </a:ln>
        </p:spPr>
        <p:txBody>
          <a:bodyPr spcFirstLastPara="1" wrap="square" lIns="90000" tIns="46800" rIns="90000" bIns="46800" anchor="t" anchorCtr="0">
            <a:noAutofit/>
          </a:bodyPr>
          <a:lstStyle/>
          <a:p>
            <a:pPr marL="1587" lvl="0" indent="0" algn="l" rtl="0">
              <a:lnSpc>
                <a:spcPct val="100000"/>
              </a:lnSpc>
              <a:spcBef>
                <a:spcPts val="0"/>
              </a:spcBef>
              <a:spcAft>
                <a:spcPts val="0"/>
              </a:spcAft>
              <a:buSzPts val="2200"/>
              <a:buNone/>
            </a:pPr>
            <a:r>
              <a:rPr lang="en-US" sz="2400" b="1" i="0" u="none">
                <a:solidFill>
                  <a:schemeClr val="dk1"/>
                </a:solidFill>
                <a:latin typeface="Arial"/>
                <a:ea typeface="Arial"/>
                <a:cs typeface="Arial"/>
                <a:sym typeface="Arial"/>
              </a:rPr>
              <a:t>Create a folder and add:</a:t>
            </a:r>
            <a:endParaRPr sz="3400"/>
          </a:p>
          <a:p>
            <a:pPr marL="457200" lvl="0" indent="-381000" algn="l" rtl="0">
              <a:lnSpc>
                <a:spcPct val="100000"/>
              </a:lnSpc>
              <a:spcBef>
                <a:spcPts val="80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ss3.exe </a:t>
            </a:r>
            <a:endParaRPr sz="3400"/>
          </a:p>
          <a:p>
            <a:pPr marL="457200" lvl="0" indent="-3810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starter.ss</a:t>
            </a:r>
            <a:endParaRPr sz="3400"/>
          </a:p>
          <a:p>
            <a:pPr marL="457200" lvl="0" indent="-3810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Control File (Must match name in starter.ss) </a:t>
            </a:r>
            <a:endParaRPr sz="3400"/>
          </a:p>
          <a:p>
            <a:pPr marL="457200" lvl="0" indent="-3810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Data File (Must match name in starter.ss)</a:t>
            </a:r>
            <a:endParaRPr sz="3400"/>
          </a:p>
          <a:p>
            <a:pPr marL="457200" lvl="0" indent="-3810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forecast.ss</a:t>
            </a:r>
            <a:endParaRPr sz="3400"/>
          </a:p>
          <a:p>
            <a:pPr marL="457200" lvl="0" indent="-381000" algn="l" rtl="0">
              <a:lnSpc>
                <a:spcPct val="100000"/>
              </a:lnSpc>
              <a:spcBef>
                <a:spcPts val="0"/>
              </a:spcBef>
              <a:spcAft>
                <a:spcPts val="0"/>
              </a:spcAft>
              <a:buClr>
                <a:schemeClr val="dk1"/>
              </a:buClr>
              <a:buSzPts val="2400"/>
              <a:buChar char="•"/>
            </a:pPr>
            <a:r>
              <a:rPr lang="en-US" sz="2400">
                <a:solidFill>
                  <a:schemeClr val="dk1"/>
                </a:solidFill>
              </a:rPr>
              <a:t>Optional </a:t>
            </a:r>
            <a:r>
              <a:rPr lang="en-US" sz="2400" b="0" i="0" u="none">
                <a:solidFill>
                  <a:schemeClr val="dk1"/>
                </a:solidFill>
                <a:latin typeface="Arial"/>
                <a:ea typeface="Arial"/>
                <a:cs typeface="Arial"/>
                <a:sym typeface="Arial"/>
              </a:rPr>
              <a:t>files: wtatage.ss (if doing empirical wt-at-age approach) or ss3.par (to continue from a previous run)</a:t>
            </a:r>
            <a:endParaRPr sz="3400"/>
          </a:p>
        </p:txBody>
      </p:sp>
      <p:pic>
        <p:nvPicPr>
          <p:cNvPr id="220" name="Google Shape;220;p10"/>
          <p:cNvPicPr preferRelativeResize="0"/>
          <p:nvPr/>
        </p:nvPicPr>
        <p:blipFill rotWithShape="1">
          <a:blip r:embed="rId3">
            <a:alphaModFix/>
          </a:blip>
          <a:srcRect l="5956" r="30740"/>
          <a:stretch/>
        </p:blipFill>
        <p:spPr>
          <a:xfrm>
            <a:off x="561275" y="1874363"/>
            <a:ext cx="2346000" cy="3642663"/>
          </a:xfrm>
          <a:prstGeom prst="rect">
            <a:avLst/>
          </a:prstGeom>
          <a:noFill/>
          <a:ln w="38100" cap="flat" cmpd="sng">
            <a:solidFill>
              <a:srgbClr val="0070C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66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2666</Words>
  <Application>Microsoft Office PowerPoint</Application>
  <PresentationFormat>On-screen Show (4:3)</PresentationFormat>
  <Paragraphs>255</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Courier New</vt:lpstr>
      <vt:lpstr>Times New Roman</vt:lpstr>
      <vt:lpstr>Wingdings</vt:lpstr>
      <vt:lpstr>Default Design</vt:lpstr>
      <vt:lpstr>Getting Started with  Stock Synthesis (SS3)</vt:lpstr>
      <vt:lpstr>How to use these slides</vt:lpstr>
      <vt:lpstr>Main SS3 files</vt:lpstr>
      <vt:lpstr>Associated tools</vt:lpstr>
      <vt:lpstr>The four input files read by ss.exe</vt:lpstr>
      <vt:lpstr>Two optional input files</vt:lpstr>
      <vt:lpstr>Running SS3</vt:lpstr>
      <vt:lpstr>Interface Comparison</vt:lpstr>
      <vt:lpstr>Running SS3: The one folder approach. Model files and exe in same folder</vt:lpstr>
      <vt:lpstr>Pros and cons of the one folder approach</vt:lpstr>
      <vt:lpstr>Starting SS3 from the command line</vt:lpstr>
      <vt:lpstr>Command line messages after starting an SS3 run</vt:lpstr>
      <vt:lpstr>SS3 always opens and reads files in the same order, writing to echoinput.sso as it reads</vt:lpstr>
      <vt:lpstr>SS3 run order of operations</vt:lpstr>
      <vt:lpstr>Screen output at the end of a run</vt:lpstr>
      <vt:lpstr>Examining the output</vt:lpstr>
      <vt:lpstr>Warning.sso File</vt:lpstr>
      <vt:lpstr>Other SS3 run workflows and optional ways to run</vt:lpstr>
      <vt:lpstr>Run SS3: Using an SS3.exe in your PATH</vt:lpstr>
      <vt:lpstr>Running SS3 from within R</vt:lpstr>
      <vt:lpstr>Running SS3 from within R</vt:lpstr>
      <vt:lpstr>Using ss3.par (previously ss.par) for initial values </vt:lpstr>
      <vt:lpstr>Creating and modifying files</vt:lpstr>
      <vt:lpstr>Command line options</vt:lpstr>
      <vt:lpstr>Some ADMB Tips</vt:lpstr>
      <vt:lpstr>Going further: Plotting results and basic troubleshooting</vt:lpstr>
      <vt:lpstr>Using {r4ss} to organize and plot SS3 output</vt:lpstr>
      <vt:lpstr>What to do when SS3 doesn't run?</vt:lpstr>
      <vt:lpstr>If the input is OK and then crashes…</vt:lpstr>
      <vt:lpstr>If SS runs, but there is a large gradient at end.</vt:lpstr>
      <vt:lpstr>Bad Hessian</vt:lpstr>
      <vt:lpstr>How to get additional help?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Stock Synthesis (SS3)</dc:title>
  <dc:creator>Methot, Richard</dc:creator>
  <cp:lastModifiedBy>Elizabeth.Gugliotti</cp:lastModifiedBy>
  <cp:revision>3</cp:revision>
  <dcterms:created xsi:type="dcterms:W3CDTF">2009-11-11T01:02:46Z</dcterms:created>
  <dcterms:modified xsi:type="dcterms:W3CDTF">2025-01-07T16:01:31Z</dcterms:modified>
</cp:coreProperties>
</file>