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2" r:id="rId3"/>
    <p:sldId id="263" r:id="rId4"/>
    <p:sldId id="264" r:id="rId5"/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ley, Laura@Wildlife" userId="28428173-14f3-4e10-8de0-1d75b2ca978b" providerId="ADAL" clId="{5CAF5F96-4BD7-44C7-864D-C6E6D058C977}"/>
    <pc:docChg chg="addSld modSld">
      <pc:chgData name="Ryley, Laura@Wildlife" userId="28428173-14f3-4e10-8de0-1d75b2ca978b" providerId="ADAL" clId="{5CAF5F96-4BD7-44C7-864D-C6E6D058C977}" dt="2022-12-22T17:23:13.795" v="29" actId="20577"/>
      <pc:docMkLst>
        <pc:docMk/>
      </pc:docMkLst>
      <pc:sldChg chg="modSp new mod">
        <pc:chgData name="Ryley, Laura@Wildlife" userId="28428173-14f3-4e10-8de0-1d75b2ca978b" providerId="ADAL" clId="{5CAF5F96-4BD7-44C7-864D-C6E6D058C977}" dt="2022-12-22T17:23:13.795" v="29" actId="20577"/>
        <pc:sldMkLst>
          <pc:docMk/>
          <pc:sldMk cId="3187632834" sldId="265"/>
        </pc:sldMkLst>
        <pc:spChg chg="mod">
          <ac:chgData name="Ryley, Laura@Wildlife" userId="28428173-14f3-4e10-8de0-1d75b2ca978b" providerId="ADAL" clId="{5CAF5F96-4BD7-44C7-864D-C6E6D058C977}" dt="2022-12-22T17:23:04.716" v="1"/>
          <ac:spMkLst>
            <pc:docMk/>
            <pc:sldMk cId="3187632834" sldId="265"/>
            <ac:spMk id="2" creationId="{2A39D1E6-78F1-8A41-F48F-5C9FEC2CFB62}"/>
          </ac:spMkLst>
        </pc:spChg>
        <pc:spChg chg="mod">
          <ac:chgData name="Ryley, Laura@Wildlife" userId="28428173-14f3-4e10-8de0-1d75b2ca978b" providerId="ADAL" clId="{5CAF5F96-4BD7-44C7-864D-C6E6D058C977}" dt="2022-12-22T17:23:13.795" v="29" actId="20577"/>
          <ac:spMkLst>
            <pc:docMk/>
            <pc:sldMk cId="3187632834" sldId="265"/>
            <ac:spMk id="3" creationId="{D176C839-0D7F-67A7-A778-546426BB02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DB071-6BCB-4D37-B8F9-3F41CFAA72B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E4F4-19B0-4721-8251-5B5A678F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PC effort estimates switched in 2011 from a telephone survey of PC operators to using PC logs to estimate effort.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  <a:p>
            <a:r>
              <a:rPr lang="en-US" dirty="0"/>
              <a:t>The elevated catch that peaked in 2013 appears somewhat independent of effort (i.e., higher CPUE in 2013).</a:t>
            </a:r>
          </a:p>
          <a:p>
            <a:endParaRPr lang="en-US" dirty="0"/>
          </a:p>
          <a:p>
            <a:r>
              <a:rPr lang="en-US" dirty="0"/>
              <a:t>Groundfish Project staff jump in with any information regarding regulation changes, recruitment events or other information to explain the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1E4F4-19B0-4721-8251-5B5A678F92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1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Elevated catch peaking in 2013 as with PC mode.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1E4F4-19B0-4721-8251-5B5A678F92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57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Catch peaked in 2017.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1E4F4-19B0-4721-8251-5B5A678F92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7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Again catch peaked in 2017.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1E4F4-19B0-4721-8251-5B5A678F92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Elevated effort &amp; catch  2011- 2019. As mentioned the PC effort estimate methods changed in 2011.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1E4F4-19B0-4721-8251-5B5A678F92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effort &amp; catch 2007 &amp; 2008. Also elevated catch for much of the same period as seen for PC, but coinciding with decreased 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1E4F4-19B0-4721-8251-5B5A678F92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9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68A2-C3D3-7B8A-CD1D-44762AAF5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C2E9C-0F0A-0D2B-A8DD-DB4961BA1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E2819-C89C-E1BF-815A-26CDC555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CC27-001F-4438-9748-FA950CF2EE0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D264-D311-A0D7-038D-EE87498F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17C1-FBBC-7D75-CE0F-13106EAE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60-71A7-4801-8FB2-CF59B42C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8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FB2-EE1F-3317-9D3D-8BBCE582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16E11-40CF-C63F-069B-9D440C50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8C58-DF1B-095F-47F6-575CA75E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CC27-001F-4438-9748-FA950CF2EE0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42957-EAEA-B90A-B043-6E10137E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63E0E-3481-289E-EC3C-80552597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60-71A7-4801-8FB2-CF59B42C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4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D9C47-1315-0F61-38FC-BC3FF93A1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0DFB5-A626-1775-0F21-FDDBA2599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0028E-BA25-B0BC-E331-D3257539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CC27-001F-4438-9748-FA950CF2EE0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4D51-EAAD-6740-8EE5-19C13261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536B-A2CB-5A93-21C8-7CE087BD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60-71A7-4801-8FB2-CF59B42C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C7BD-6110-5B8C-88DC-C2D9517E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ACD3-EF73-5DE9-7B46-E8D553CE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B0DE-E5FB-02EB-F2D4-774F23A1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CC27-001F-4438-9748-FA950CF2EE0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7579C-3F8F-A1DE-EE53-E5F122BF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FB45-6454-110D-68C6-95A55102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60-71A7-4801-8FB2-CF59B42C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E307-EA2F-B841-2A5D-2D0C4DDD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EBB11-10FC-D393-F8D2-7516039D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44DD-3965-A92C-FEE5-B9E1CC9A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CC27-001F-4438-9748-FA950CF2EE0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21BB-ACD4-A3F8-F926-840333C8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F796-A173-8BA9-1669-48F9731E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60-71A7-4801-8FB2-CF59B42C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4CDE-39B3-23C7-8A50-6F21F288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DF70-BCAD-373B-8F27-78566DDD8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2737C-6CBA-67E3-F4AD-511BFD58C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A5712-423F-48C9-3E5E-6AFADC49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CC27-001F-4438-9748-FA950CF2EE0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2A8F0-86D5-82B4-0C56-252249E3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07342-792E-04D3-DF7E-62D3DD45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60-71A7-4801-8FB2-CF59B42C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54A7-978E-E256-F6D0-B4F1755E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556BE-F2D4-BDBF-DDEF-F9EF4EFC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E1783-B2C6-253C-46E7-6D79BED3F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E0AA6-CB22-C1D3-A3CA-23FA943C6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25459-8FE0-73BD-A3E6-4303D8BD7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52A39-3ED3-5671-6A0E-7D35D33A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CC27-001F-4438-9748-FA950CF2EE0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3CDA-32BA-E8D5-F993-C1364A43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4B30E-5350-AD92-D2E7-FAE39BBD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60-71A7-4801-8FB2-CF59B42C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5CCE-0344-4213-7668-E7A55308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0C487-5884-BA10-2D7C-BCCF4012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CC27-001F-4438-9748-FA950CF2EE0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12002-62C4-24DF-9435-886E4296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62671-BC90-8A4D-F302-EB10167F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60-71A7-4801-8FB2-CF59B42C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7CC31-8C4D-FDA2-824B-9EDD0F83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CC27-001F-4438-9748-FA950CF2EE0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DBCD2-1944-3834-AEED-1BB7F967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A822C-F060-B802-67B3-796EB6FA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60-71A7-4801-8FB2-CF59B42C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7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B52F-9656-6966-BFD7-A7A64EC2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3DFD-367F-6B6A-5B73-DA0EE34D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5CF69-48E2-CE16-0DD8-5D6ADA88C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B2B26-4013-4EA3-5232-5AD7077F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CC27-001F-4438-9748-FA950CF2EE0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2E85D-3BAA-061B-B421-AE0A4E70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809B6-BEE9-03D9-FEE2-682DD522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60-71A7-4801-8FB2-CF59B42C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0E63-0512-91FA-78FC-8B38D00F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C6653-E5B8-3BE6-555D-8F9C2F9A2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540FB-764B-E45F-CA6E-E9377BE80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F461B-00D1-4B32-2960-73E79E94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CC27-001F-4438-9748-FA950CF2EE0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24FFF-1B0F-D3EF-4594-14EB01AB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0234-0FD1-C0A5-987F-1CDA959C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F860-71A7-4801-8FB2-CF59B42C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0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7BDD5-C227-0EED-1C8F-F8E3A3FD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1F23E-33D8-B61D-7C7C-7E29C82F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402C-3EDB-3B0E-21CA-19770F776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CC27-001F-4438-9748-FA950CF2EE0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CBB7-5984-2702-8FD0-8481F40D1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9043-F9DC-EBF1-CC31-817D7AC68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8F860-71A7-4801-8FB2-CF59B42C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8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D1E6-78F1-8A41-F48F-5C9FEC2CF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CRFS 2005 – 2022 Black &amp; Copper Rockfish Estimates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6C839-0D7F-67A7-A778-546426BB0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Ashok </a:t>
            </a:r>
            <a:r>
              <a:rPr lang="en-US" dirty="0" err="1"/>
              <a:t>Sadrozinski</a:t>
            </a:r>
            <a:endParaRPr lang="en-US" dirty="0"/>
          </a:p>
          <a:p>
            <a:r>
              <a:rPr lang="en-US"/>
              <a:t>12/21/2022</a:t>
            </a:r>
          </a:p>
        </p:txBody>
      </p:sp>
    </p:spTree>
    <p:extLst>
      <p:ext uri="{BB962C8B-B14F-4D97-AF65-F5344CB8AC3E}">
        <p14:creationId xmlns:p14="http://schemas.microsoft.com/office/powerpoint/2010/main" val="318763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B6AB5D-1EED-9C34-28EF-0F463B69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7" y="328425"/>
            <a:ext cx="11860096" cy="63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6555-6224-8A5D-9F21-529E7EF73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6958" y="69728"/>
            <a:ext cx="12461357" cy="1004149"/>
          </a:xfrm>
        </p:spPr>
        <p:txBody>
          <a:bodyPr>
            <a:normAutofit/>
          </a:bodyPr>
          <a:lstStyle/>
          <a:p>
            <a:r>
              <a:rPr lang="en-US" sz="4400" b="1" dirty="0"/>
              <a:t>CRFS 2005 – 2022 Black &amp; Copper Rockfish Estimates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C5F5D-2A93-E313-AEFC-4814A6F06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478" y="1528688"/>
            <a:ext cx="11564679" cy="5137925"/>
          </a:xfrm>
        </p:spPr>
        <p:txBody>
          <a:bodyPr/>
          <a:lstStyle/>
          <a:p>
            <a:pPr algn="l"/>
            <a:r>
              <a:rPr lang="en-US" dirty="0"/>
              <a:t>• Southern CA = CRFS Districts 1 &amp; 2 (south of Point Conception)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Northern CA = CRFS Districts 3 – 6 (north of Point Conception)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Estimated effort (angler trips) &amp; catch (numbers of fish)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Effort estimated by trip-type (Bottomfish) not individual species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CPUE is calculated for individual species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• Catch = Effort X CPUE</a:t>
            </a:r>
          </a:p>
        </p:txBody>
      </p:sp>
    </p:spTree>
    <p:extLst>
      <p:ext uri="{BB962C8B-B14F-4D97-AF65-F5344CB8AC3E}">
        <p14:creationId xmlns:p14="http://schemas.microsoft.com/office/powerpoint/2010/main" val="277927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6555-6224-8A5D-9F21-529E7EF73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6958" y="69728"/>
            <a:ext cx="12461357" cy="780877"/>
          </a:xfrm>
        </p:spPr>
        <p:txBody>
          <a:bodyPr>
            <a:normAutofit/>
          </a:bodyPr>
          <a:lstStyle/>
          <a:p>
            <a:r>
              <a:rPr lang="en-US" sz="4400" b="1" dirty="0"/>
              <a:t>Factors Potentially Affecting CRFS Estimates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4E5BE0-2E04-0AC1-1835-71FE4EDEC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97" y="925033"/>
            <a:ext cx="12089219" cy="5863239"/>
          </a:xfrm>
        </p:spPr>
        <p:txBody>
          <a:bodyPr>
            <a:normAutofit lnSpcReduction="10000"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•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 7 of the CRFS Methods Document describes historical changes to the surveys.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•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Angler License Directory Telephone Survey (ALDTS) is used to estimate PR private-access and night  fishing effort.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•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2004 – 2010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ALDTS sampling frame was the Angler Licensee Database (ALDB) which contained license data based on sales from cooperating license vendors.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•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2011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ALDTS has used the Automated License Data System (ALDS) complete list of current California fishing licenses for a more complete and less biased frame.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2008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CRFS amended ALDTS estimates for PR private-access and night fishing effort, described in detail in the CRFS methods document.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7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6555-6224-8A5D-9F21-529E7EF73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6958" y="69728"/>
            <a:ext cx="12461357" cy="780877"/>
          </a:xfrm>
        </p:spPr>
        <p:txBody>
          <a:bodyPr>
            <a:normAutofit/>
          </a:bodyPr>
          <a:lstStyle/>
          <a:p>
            <a:r>
              <a:rPr lang="en-US" sz="4400" b="1" dirty="0"/>
              <a:t>(More) Factors Potentially Affecting CRFS Estimates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4E5BE0-2E04-0AC1-1835-71FE4EDEC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97" y="925033"/>
            <a:ext cx="12089219" cy="5863239"/>
          </a:xfrm>
        </p:spPr>
        <p:txBody>
          <a:bodyPr>
            <a:normAutofit lnSpcReduction="10000"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2011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PC effort estimates switched from a telephone survey of PC operators to using PC logs to estimate effort. 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2014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PR2 sites stratified by effort level to increase sampling efficiency &amp; precision – likely minimal effect on overall groundfish estimates because only ~ 10 percent of fishing effort occurs at PR2 sites.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2015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CDFW began applying depth-dependent mortality estimates, PSMFC applied depth-dependent mortality estimates for prior years.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No estimates April – June due to COVID-19.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Estimates described in this presentation include January through September.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3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D60AE-588B-15A0-ADBA-85150656E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5" r="-5" b="-5"/>
          <a:stretch/>
        </p:blipFill>
        <p:spPr>
          <a:xfrm>
            <a:off x="-16627" y="300448"/>
            <a:ext cx="12105846" cy="639806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867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BAE7E7-92D5-600A-8B3E-307F6DFE4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0" y="253352"/>
            <a:ext cx="12005365" cy="63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3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3CF02-98C1-53E2-AFB2-6E8C87C1B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" y="202020"/>
            <a:ext cx="12231112" cy="64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3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ED45C-4F90-D386-7FA2-FB7D8BD8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15" y="297712"/>
            <a:ext cx="12211813" cy="63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1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80B8FE-0773-E5CD-8F6A-1C8B0FA8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560" y="138224"/>
            <a:ext cx="12276986" cy="65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7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458</Words>
  <Application>Microsoft Office PowerPoint</Application>
  <PresentationFormat>Widescreen</PresentationFormat>
  <Paragraphs>51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CRFS 2005 – 2022 Black &amp; Copper Rockfish Estimates</vt:lpstr>
      <vt:lpstr>CRFS 2005 – 2022 Black &amp; Copper Rockfish Estimates</vt:lpstr>
      <vt:lpstr>Factors Potentially Affecting CRFS Estimates</vt:lpstr>
      <vt:lpstr>(More) Factors Potentially Affecting CRFS Estimates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Sadrozinski, Ashok@Wildlife</dc:creator>
  <cp:lastModifiedBy>Ryley, Laura@Wildlife</cp:lastModifiedBy>
  <cp:revision>18</cp:revision>
  <dcterms:created xsi:type="dcterms:W3CDTF">2022-12-19T17:18:30Z</dcterms:created>
  <dcterms:modified xsi:type="dcterms:W3CDTF">2022-12-22T17:23:15Z</dcterms:modified>
</cp:coreProperties>
</file>