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67" r:id="rId5"/>
    <p:sldId id="266" r:id="rId6"/>
    <p:sldId id="268" r:id="rId7"/>
    <p:sldId id="269" r:id="rId8"/>
    <p:sldId id="264" r:id="rId9"/>
    <p:sldId id="271" r:id="rId10"/>
    <p:sldId id="25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D2B1-5154-2058-8884-88FB5120B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3BE2A-0093-2AD0-D2A8-981B558EA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12310-B6E7-08E5-9152-F719942C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42FD-06D0-48E6-93AC-36C6A378F80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0CF2F-F914-2FF2-1C88-220E0336A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AF891-7CCC-0BEA-25AD-59F6E2D3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E1D9-5B58-47FA-9670-34DB86D3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17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C59D-3099-36BE-4B2B-BDF9F046E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A7262-82AC-9D5E-1B78-10460FC7A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B371E-B0AC-3B36-F88D-9B609073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42FD-06D0-48E6-93AC-36C6A378F80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77D30-4768-4698-2764-E40FDA6FB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BE522-0867-4467-1D14-2250A6FC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E1D9-5B58-47FA-9670-34DB86D3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0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86B6E-F417-DAD1-6E09-6A1559682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8A68F-C9F3-2B17-96D3-C811428AB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E494A-6690-6A39-60C1-ECB2F74A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42FD-06D0-48E6-93AC-36C6A378F80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1DA9B-64A9-9ED8-0C0E-E5CA92F1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8B8D-0F87-172E-7209-EFCF9062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E1D9-5B58-47FA-9670-34DB86D3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9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2BFC-A44F-A8A9-A6BF-B793B254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7222-B87F-0E72-7A10-F5560CA97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56AC-3282-37A2-7A48-AF273BEC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42FD-06D0-48E6-93AC-36C6A378F80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2F5C-B59E-4C0A-F99E-1C15293E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A841-6163-6357-182E-31035A6B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E1D9-5B58-47FA-9670-34DB86D3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9FC36-590F-5DD7-F624-DDE1888C5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5868-5AB8-8A6B-A318-CEE37A26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3970-0ED0-4B2D-381A-77274340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42FD-06D0-48E6-93AC-36C6A378F80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7631F-41F7-7C23-6990-B673AF3B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914AE-50B2-D008-9206-ACFA0C48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E1D9-5B58-47FA-9670-34DB86D3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1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49F7-855C-B31F-ED9E-2F2A6A4F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D66FC-16EA-4ED9-A57D-C9283BCF8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5A111-BAC4-7E0A-B813-DA9B414D2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28A91-DB51-1839-BC5F-07CCF5C6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42FD-06D0-48E6-93AC-36C6A378F80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DD68E-C325-C2AE-4A9E-7E40CD85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D5B77-16EF-5061-540C-B1105DB1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E1D9-5B58-47FA-9670-34DB86D3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1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EF41-4C5E-88D3-DD33-6454361D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69AA6-58EF-23FC-9737-479AF5D80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9761E-65DE-B825-FCA0-500E9BAD7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95F7A-37DB-C060-BFD4-486938532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9B177F-77F6-5387-D7A2-5D04A28BF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03852-FE9D-A692-21A0-6CE53E93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42FD-06D0-48E6-93AC-36C6A378F80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E1104-AF34-F8EC-DF6F-3B9AD4CC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CFFBB-7911-5B6B-BE01-1913BB54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E1D9-5B58-47FA-9670-34DB86D3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3509-FE96-1B04-EBEA-7D217C6A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2F16C6-1D71-0A7A-845F-ED7B862B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42FD-06D0-48E6-93AC-36C6A378F80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1995E-902B-8CFE-2432-A40E4CF09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E846-0F6C-E720-93D5-5F7A6520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E1D9-5B58-47FA-9670-34DB86D3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970F32-E945-D299-0248-C68C717FC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42FD-06D0-48E6-93AC-36C6A378F80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35FB4-F653-9CF6-4C0D-22763B67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071E1-F225-B96B-4BD8-B873AE30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E1D9-5B58-47FA-9670-34DB86D3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28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60BB-2DA5-6D3B-FC70-0C753E15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07E8-B0F0-2374-F945-6A334172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0542B-7A6E-BDC3-B435-B21EAB7DF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8E717-4DCD-38D7-E435-FF60C584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42FD-06D0-48E6-93AC-36C6A378F80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21C06-2A1E-0711-21C0-5767A455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A33BC-AA5B-54C2-2ACD-12DA3A2FB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E1D9-5B58-47FA-9670-34DB86D3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2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2F5C-8CF7-78EA-9F18-D7DEDF54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75399-6752-CC59-B08E-3BF2E8E86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977F8-26FC-0A23-C0EC-B681FD6F8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399C8-E7EB-051B-5488-D4C7403C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42FD-06D0-48E6-93AC-36C6A378F80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31AEB-1AE1-A3BE-803B-9745E23F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DF44D-9B90-F0C9-BDCC-28C413F4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9E1D9-5B58-47FA-9670-34DB86D3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94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9A9226-BDB9-67E8-7BD4-C29DB890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DA7D6-A531-D360-8059-AB6A2BF27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195E-D8B5-C33E-28B2-B075FC8C3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42FD-06D0-48E6-93AC-36C6A378F80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02228-DCE2-8629-F301-C6BF486FE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8EE4A-AFA9-F29A-F8D8-316C3C1D6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9E1D9-5B58-47FA-9670-34DB86D3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5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cid:image003.png@01D9460A.DE5DD950" TargetMode="External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cid:image004.jpg@01D9460A.DE5DD950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4533-D9E1-EF21-1AB5-4FC5929A1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Transect Level ROV Index of Abundance for Copper Rockfish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3FB59-9F7F-7152-5353-AFF96B52C6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John Budrick, CDFW</a:t>
            </a:r>
          </a:p>
          <a:p>
            <a:r>
              <a:rPr lang="en-US" dirty="0"/>
              <a:t>Dr. Nick Perkins, University of Tasmania</a:t>
            </a:r>
          </a:p>
          <a:p>
            <a:r>
              <a:rPr lang="en-US" dirty="0"/>
              <a:t>Mike </a:t>
            </a:r>
            <a:r>
              <a:rPr lang="en-US" dirty="0" err="1"/>
              <a:t>Prall</a:t>
            </a:r>
            <a:r>
              <a:rPr lang="en-US" dirty="0"/>
              <a:t>, CDFW</a:t>
            </a:r>
          </a:p>
          <a:p>
            <a:r>
              <a:rPr lang="en-US" dirty="0"/>
              <a:t>Mike Patton, CDFW</a:t>
            </a:r>
          </a:p>
        </p:txBody>
      </p:sp>
    </p:spTree>
    <p:extLst>
      <p:ext uri="{BB962C8B-B14F-4D97-AF65-F5344CB8AC3E}">
        <p14:creationId xmlns:p14="http://schemas.microsoft.com/office/powerpoint/2010/main" val="184702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04BD-6F28-37BF-107D-CA0567EB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Lengths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0E03-B9F6-1C51-6A83-B16507BFA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MARE processed 2020 Super Year </a:t>
            </a:r>
          </a:p>
          <a:p>
            <a:r>
              <a:rPr lang="en-US" dirty="0"/>
              <a:t>Still working through 2015 Super Year – Count as of 3/22.</a:t>
            </a:r>
          </a:p>
          <a:p>
            <a:r>
              <a:rPr lang="en-US" dirty="0"/>
              <a:t>50% can be measured</a:t>
            </a:r>
          </a:p>
          <a:p>
            <a:r>
              <a:rPr lang="en-US" dirty="0"/>
              <a:t>Timeline mid April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0A5C50-1C6F-EA18-4CF2-EA5A764F08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133881"/>
              </p:ext>
            </p:extLst>
          </p:nvPr>
        </p:nvGraphicFramePr>
        <p:xfrm>
          <a:off x="2255520" y="4121823"/>
          <a:ext cx="6844030" cy="2190077"/>
        </p:xfrm>
        <a:graphic>
          <a:graphicData uri="http://schemas.openxmlformats.org/drawingml/2006/table">
            <a:tbl>
              <a:tblPr/>
              <a:tblGrid>
                <a:gridCol w="1730980">
                  <a:extLst>
                    <a:ext uri="{9D8B030D-6E8A-4147-A177-3AD203B41FA5}">
                      <a16:colId xmlns:a16="http://schemas.microsoft.com/office/drawing/2014/main" val="435277716"/>
                    </a:ext>
                  </a:extLst>
                </a:gridCol>
                <a:gridCol w="852175">
                  <a:extLst>
                    <a:ext uri="{9D8B030D-6E8A-4147-A177-3AD203B41FA5}">
                      <a16:colId xmlns:a16="http://schemas.microsoft.com/office/drawing/2014/main" val="1410278152"/>
                    </a:ext>
                  </a:extLst>
                </a:gridCol>
                <a:gridCol w="852175">
                  <a:extLst>
                    <a:ext uri="{9D8B030D-6E8A-4147-A177-3AD203B41FA5}">
                      <a16:colId xmlns:a16="http://schemas.microsoft.com/office/drawing/2014/main" val="2202408562"/>
                    </a:ext>
                  </a:extLst>
                </a:gridCol>
                <a:gridCol w="852175">
                  <a:extLst>
                    <a:ext uri="{9D8B030D-6E8A-4147-A177-3AD203B41FA5}">
                      <a16:colId xmlns:a16="http://schemas.microsoft.com/office/drawing/2014/main" val="3947456402"/>
                    </a:ext>
                  </a:extLst>
                </a:gridCol>
                <a:gridCol w="852175">
                  <a:extLst>
                    <a:ext uri="{9D8B030D-6E8A-4147-A177-3AD203B41FA5}">
                      <a16:colId xmlns:a16="http://schemas.microsoft.com/office/drawing/2014/main" val="3955913523"/>
                    </a:ext>
                  </a:extLst>
                </a:gridCol>
                <a:gridCol w="852175">
                  <a:extLst>
                    <a:ext uri="{9D8B030D-6E8A-4147-A177-3AD203B41FA5}">
                      <a16:colId xmlns:a16="http://schemas.microsoft.com/office/drawing/2014/main" val="2279384889"/>
                    </a:ext>
                  </a:extLst>
                </a:gridCol>
                <a:gridCol w="852175">
                  <a:extLst>
                    <a:ext uri="{9D8B030D-6E8A-4147-A177-3AD203B41FA5}">
                      <a16:colId xmlns:a16="http://schemas.microsoft.com/office/drawing/2014/main" val="2089488952"/>
                    </a:ext>
                  </a:extLst>
                </a:gridCol>
              </a:tblGrid>
              <a:tr h="52470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 Area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Currently Available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 Process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Anticipated Usable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408665"/>
                  </a:ext>
                </a:extLst>
              </a:tr>
              <a:tr h="5247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959833"/>
                  </a:ext>
                </a:extLst>
              </a:tr>
              <a:tr h="524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362815"/>
                  </a:ext>
                </a:extLst>
              </a:tr>
              <a:tr h="5247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756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9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BA1D-BE8C-80B6-6A70-C0CFB3E9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139"/>
            <a:ext cx="10515600" cy="899795"/>
          </a:xfrm>
        </p:spPr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7CD40-4953-1B1E-EA43-4C883214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934"/>
            <a:ext cx="10515600" cy="5046029"/>
          </a:xfrm>
        </p:spPr>
        <p:txBody>
          <a:bodyPr/>
          <a:lstStyle/>
          <a:p>
            <a:r>
              <a:rPr lang="en-US" dirty="0"/>
              <a:t>Revisions to indices.</a:t>
            </a:r>
          </a:p>
          <a:p>
            <a:r>
              <a:rPr lang="en-US" dirty="0"/>
              <a:t>Additional diagnostics?</a:t>
            </a:r>
          </a:p>
          <a:p>
            <a:r>
              <a:rPr lang="en-US" dirty="0"/>
              <a:t>All lengths available by mid April?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25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8936-F23E-BCA3-F22E-268BD3E27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1"/>
            <a:ext cx="10515600" cy="1097280"/>
          </a:xfrm>
        </p:spPr>
        <p:txBody>
          <a:bodyPr/>
          <a:lstStyle/>
          <a:p>
            <a:pPr algn="ctr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330C-DAA9-2DAC-69D1-3C050B268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532120"/>
          </a:xfrm>
        </p:spPr>
        <p:txBody>
          <a:bodyPr>
            <a:normAutofit/>
          </a:bodyPr>
          <a:lstStyle/>
          <a:p>
            <a:r>
              <a:rPr lang="en-US" dirty="0"/>
              <a:t>Presentations to NMFS identified a preference for a transect level analysis with site as a random effect.  </a:t>
            </a:r>
          </a:p>
          <a:p>
            <a:pPr lvl="1"/>
            <a:r>
              <a:rPr lang="en-US" dirty="0"/>
              <a:t>Random effect selected given feedback from the methodology review and the selected sites are among many potential sites and sampling proceeds on a randomized basis within a site.</a:t>
            </a:r>
          </a:p>
          <a:p>
            <a:pPr lvl="1"/>
            <a:r>
              <a:rPr lang="en-US" dirty="0"/>
              <a:t>Fixed effect might have less variance.</a:t>
            </a:r>
          </a:p>
          <a:p>
            <a:pPr lvl="1"/>
            <a:r>
              <a:rPr lang="en-US" dirty="0"/>
              <a:t>Appropriate scale given 8 to 12 scale of autocorrelation and addresses the unequal sampling of sites.</a:t>
            </a:r>
          </a:p>
          <a:p>
            <a:r>
              <a:rPr lang="en-US" dirty="0"/>
              <a:t>Draft indices provided for review by the March 13</a:t>
            </a:r>
            <a:r>
              <a:rPr lang="en-US" baseline="30000" dirty="0"/>
              <a:t>th</a:t>
            </a:r>
            <a:r>
              <a:rPr lang="en-US" dirty="0"/>
              <a:t> deadline</a:t>
            </a:r>
          </a:p>
          <a:p>
            <a:r>
              <a:rPr lang="en-US" dirty="0"/>
              <a:t>Feedback from a review by Owen Hamel and John Field</a:t>
            </a:r>
          </a:p>
          <a:p>
            <a:r>
              <a:rPr lang="en-US" dirty="0"/>
              <a:t>Responded to input.</a:t>
            </a:r>
          </a:p>
          <a:p>
            <a:r>
              <a:rPr lang="en-US" dirty="0"/>
              <a:t>Revised model incorporating an interaction term for </a:t>
            </a:r>
            <a:r>
              <a:rPr lang="en-US" dirty="0" err="1"/>
              <a:t>superyear</a:t>
            </a:r>
            <a:r>
              <a:rPr lang="en-US" dirty="0"/>
              <a:t> and protection status as it the effect of closure varies with time.</a:t>
            </a:r>
          </a:p>
        </p:txBody>
      </p:sp>
    </p:spTree>
    <p:extLst>
      <p:ext uri="{BB962C8B-B14F-4D97-AF65-F5344CB8AC3E}">
        <p14:creationId xmlns:p14="http://schemas.microsoft.com/office/powerpoint/2010/main" val="53643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D925-79B6-D7AA-3CD6-3F38200B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6320"/>
          </a:xfrm>
        </p:spPr>
        <p:txBody>
          <a:bodyPr/>
          <a:lstStyle/>
          <a:p>
            <a:pPr algn="ctr"/>
            <a:r>
              <a:rPr lang="en-US" dirty="0"/>
              <a:t>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5D55-3B9F-B461-8498-E26FBA6D5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" y="838200"/>
            <a:ext cx="5562600" cy="6019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10 m segments were aggregated to the transect level</a:t>
            </a:r>
          </a:p>
          <a:p>
            <a:r>
              <a:rPr lang="en-US" dirty="0"/>
              <a:t>The log of seafloor area observed was included as an “offset” as the denominator for density in the dependent variable (fish/</a:t>
            </a:r>
            <a:r>
              <a:rPr lang="en-US" dirty="0" err="1"/>
              <a:t>squrare</a:t>
            </a:r>
            <a:r>
              <a:rPr lang="en-US" dirty="0"/>
              <a:t> meter).</a:t>
            </a:r>
          </a:p>
          <a:p>
            <a:r>
              <a:rPr lang="en-US" dirty="0"/>
              <a:t>Site level variable as a random effect</a:t>
            </a:r>
          </a:p>
          <a:p>
            <a:r>
              <a:rPr lang="en-US" dirty="0"/>
              <a:t>Generalized linear mixed model fit by maximum likelihood</a:t>
            </a:r>
          </a:p>
          <a:p>
            <a:r>
              <a:rPr lang="en-US" dirty="0" err="1"/>
              <a:t>Negagive</a:t>
            </a:r>
            <a:r>
              <a:rPr lang="en-US" dirty="0"/>
              <a:t> binomial error distribution with log link</a:t>
            </a:r>
          </a:p>
          <a:p>
            <a:r>
              <a:rPr lang="en-US" dirty="0"/>
              <a:t> Continuous variables were scaled prior to analysis by centering on the mean and dividing by the standard deviation.</a:t>
            </a:r>
          </a:p>
          <a:p>
            <a:pPr lvl="1"/>
            <a:r>
              <a:rPr lang="en-US" dirty="0"/>
              <a:t>Different scales more </a:t>
            </a:r>
            <a:r>
              <a:rPr lang="en-US" dirty="0" err="1"/>
              <a:t>compable</a:t>
            </a:r>
            <a:endParaRPr lang="en-US" dirty="0"/>
          </a:p>
          <a:p>
            <a:pPr lvl="1"/>
            <a:r>
              <a:rPr lang="en-US" dirty="0"/>
              <a:t>Facilitates estimation of index values.</a:t>
            </a:r>
          </a:p>
          <a:p>
            <a:r>
              <a:rPr lang="en-US" dirty="0"/>
              <a:t>Means and confidence intervals back calculated assuming all other covariates are at the mean value.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7367E92-24C2-4B67-772A-61D29FA846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120" r="68910" b="20228"/>
          <a:stretch/>
        </p:blipFill>
        <p:spPr bwMode="auto">
          <a:xfrm>
            <a:off x="5925170" y="1028700"/>
            <a:ext cx="6126480" cy="2400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CC3BE3-ADE1-5DAD-F440-1650DA075E7F}"/>
              </a:ext>
            </a:extLst>
          </p:cNvPr>
          <p:cNvSpPr txBox="1"/>
          <p:nvPr/>
        </p:nvSpPr>
        <p:spPr>
          <a:xfrm>
            <a:off x="6690360" y="4068067"/>
            <a:ext cx="53187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Model Selection Criteria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Stepwise removal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Deviance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Pseudo R square</a:t>
            </a:r>
          </a:p>
        </p:txBody>
      </p:sp>
    </p:spTree>
    <p:extLst>
      <p:ext uri="{BB962C8B-B14F-4D97-AF65-F5344CB8AC3E}">
        <p14:creationId xmlns:p14="http://schemas.microsoft.com/office/powerpoint/2010/main" val="340037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D4FF-7C62-FDE9-F492-55B55A63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78045"/>
            <a:ext cx="10515600" cy="4876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Northern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6D62-02C8-744D-5514-D088198F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89" y="1124964"/>
            <a:ext cx="2957977" cy="4744208"/>
          </a:xfrm>
        </p:spPr>
        <p:txBody>
          <a:bodyPr>
            <a:normAutofit/>
          </a:bodyPr>
          <a:lstStyle/>
          <a:p>
            <a:r>
              <a:rPr lang="en-US" sz="2400" dirty="0"/>
              <a:t>Full Model AIC =2828</a:t>
            </a:r>
          </a:p>
          <a:p>
            <a:r>
              <a:rPr lang="en-US" sz="2400" dirty="0"/>
              <a:t>Latitude, years since protection and distance to port dropped out. Subsumed by Site?</a:t>
            </a:r>
          </a:p>
          <a:p>
            <a:r>
              <a:rPr lang="en-AU" sz="2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Selected Model =2626.6</a:t>
            </a:r>
          </a:p>
          <a:p>
            <a:r>
              <a:rPr lang="en-AU" sz="24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Interaction Term =2622.6</a:t>
            </a:r>
            <a:endParaRPr lang="en-US" sz="2400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FFA1D-AC65-15BE-E1CD-5D47DB3F6097}"/>
              </a:ext>
            </a:extLst>
          </p:cNvPr>
          <p:cNvSpPr txBox="1"/>
          <p:nvPr/>
        </p:nvSpPr>
        <p:spPr>
          <a:xfrm>
            <a:off x="3608691" y="1571532"/>
            <a:ext cx="8351520" cy="333918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Estimate 		Std. Error 	z value 		</a:t>
            </a:r>
            <a:r>
              <a:rPr lang="en-A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(&gt;|z|)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(Intercept)                        -7.30280    	0.22112 	-33.027  	&lt; 2e-16 ***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FirstOfSuperYear2020     0.15844    	0.17004   	0.932  		0.35145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FirstOfProtection1            0.27551    	0.28207   	0.977  		0.32869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PropnHardTransect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0.17225    	0.07032   	2.450  		0.01430 *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PropnMixedTransect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0.16163    	0.06595   	2.451  		0.01426 *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AvgOfAvg_Depth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0.32839    	0.08699   	3.775  		0.00016 ***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AvgOfAvg_Depth2           -0.25088    	0.05763 	-4.353 		1.34e-05 ***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FirstOfSuperYear2020:     0.53524    	0.21800   	2.455  		0.01408 *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FirstOfProtection1  	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Signif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codes:  0 ‘***’ 0.001 ‘**’ 0.01 ‘*’ 0.05 ‘.’ 0.1 ‘ ’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7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F8BC-12A3-6C0E-AE7D-AB90137C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2628"/>
          </a:xfrm>
        </p:spPr>
        <p:txBody>
          <a:bodyPr/>
          <a:lstStyle/>
          <a:p>
            <a:pPr algn="ctr"/>
            <a:r>
              <a:rPr lang="en-US" dirty="0"/>
              <a:t>Northern Model Results</a:t>
            </a:r>
          </a:p>
        </p:txBody>
      </p:sp>
      <p:pic>
        <p:nvPicPr>
          <p:cNvPr id="4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1CFAC70D-730E-F570-B039-D6350DD7D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8538" y="892629"/>
            <a:ext cx="8303803" cy="435133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4C9259-8980-FA12-DE7E-F51B94171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12049"/>
              </p:ext>
            </p:extLst>
          </p:nvPr>
        </p:nvGraphicFramePr>
        <p:xfrm>
          <a:off x="838201" y="5676220"/>
          <a:ext cx="10515599" cy="920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41248">
                  <a:extLst>
                    <a:ext uri="{9D8B030D-6E8A-4147-A177-3AD203B41FA5}">
                      <a16:colId xmlns:a16="http://schemas.microsoft.com/office/drawing/2014/main" val="2396848089"/>
                    </a:ext>
                  </a:extLst>
                </a:gridCol>
                <a:gridCol w="1125169">
                  <a:extLst>
                    <a:ext uri="{9D8B030D-6E8A-4147-A177-3AD203B41FA5}">
                      <a16:colId xmlns:a16="http://schemas.microsoft.com/office/drawing/2014/main" val="2237716262"/>
                    </a:ext>
                  </a:extLst>
                </a:gridCol>
                <a:gridCol w="1001085">
                  <a:extLst>
                    <a:ext uri="{9D8B030D-6E8A-4147-A177-3AD203B41FA5}">
                      <a16:colId xmlns:a16="http://schemas.microsoft.com/office/drawing/2014/main" val="439034485"/>
                    </a:ext>
                  </a:extLst>
                </a:gridCol>
                <a:gridCol w="1690908">
                  <a:extLst>
                    <a:ext uri="{9D8B030D-6E8A-4147-A177-3AD203B41FA5}">
                      <a16:colId xmlns:a16="http://schemas.microsoft.com/office/drawing/2014/main" val="1133970707"/>
                    </a:ext>
                  </a:extLst>
                </a:gridCol>
                <a:gridCol w="1066282">
                  <a:extLst>
                    <a:ext uri="{9D8B030D-6E8A-4147-A177-3AD203B41FA5}">
                      <a16:colId xmlns:a16="http://schemas.microsoft.com/office/drawing/2014/main" val="4143119833"/>
                    </a:ext>
                  </a:extLst>
                </a:gridCol>
                <a:gridCol w="839145">
                  <a:extLst>
                    <a:ext uri="{9D8B030D-6E8A-4147-A177-3AD203B41FA5}">
                      <a16:colId xmlns:a16="http://schemas.microsoft.com/office/drawing/2014/main" val="4249948468"/>
                    </a:ext>
                  </a:extLst>
                </a:gridCol>
                <a:gridCol w="1259769">
                  <a:extLst>
                    <a:ext uri="{9D8B030D-6E8A-4147-A177-3AD203B41FA5}">
                      <a16:colId xmlns:a16="http://schemas.microsoft.com/office/drawing/2014/main" val="2414725461"/>
                    </a:ext>
                  </a:extLst>
                </a:gridCol>
                <a:gridCol w="1001085">
                  <a:extLst>
                    <a:ext uri="{9D8B030D-6E8A-4147-A177-3AD203B41FA5}">
                      <a16:colId xmlns:a16="http://schemas.microsoft.com/office/drawing/2014/main" val="2472672683"/>
                    </a:ext>
                  </a:extLst>
                </a:gridCol>
                <a:gridCol w="1690908">
                  <a:extLst>
                    <a:ext uri="{9D8B030D-6E8A-4147-A177-3AD203B41FA5}">
                      <a16:colId xmlns:a16="http://schemas.microsoft.com/office/drawing/2014/main" val="400030684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1428843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Index*Weight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Index*Weight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0652747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6.73652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5.389212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7.893062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6.3144496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409908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MPA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8.8734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1.7746792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MPA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17.7563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3.5512594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134781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7.1638912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9.865709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4543415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588C0E-C8B0-B6AF-4EDC-3A7C5EAE8C2A}"/>
              </a:ext>
            </a:extLst>
          </p:cNvPr>
          <p:cNvSpPr txBox="1"/>
          <p:nvPr/>
        </p:nvSpPr>
        <p:spPr>
          <a:xfrm>
            <a:off x="312234" y="719652"/>
            <a:ext cx="2364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Results are consistent with or without the interaction term.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Increasing trend inside and outside MPAs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Habitat weighted average index.</a:t>
            </a:r>
          </a:p>
        </p:txBody>
      </p:sp>
    </p:spTree>
    <p:extLst>
      <p:ext uri="{BB962C8B-B14F-4D97-AF65-F5344CB8AC3E}">
        <p14:creationId xmlns:p14="http://schemas.microsoft.com/office/powerpoint/2010/main" val="265775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D4FF-7C62-FDE9-F492-55B55A63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484370"/>
            <a:ext cx="10515600" cy="4876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Southern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D6D62-02C8-744D-5514-D088198F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855" y="1723299"/>
            <a:ext cx="2575560" cy="3131671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Full Model AIC =3062.7</a:t>
            </a:r>
          </a:p>
          <a:p>
            <a:r>
              <a:rPr lang="en-US" sz="2000" dirty="0"/>
              <a:t>Latitude, years since protection and distance to port dropped out. Subsumed by Site?</a:t>
            </a:r>
          </a:p>
          <a:p>
            <a:r>
              <a:rPr lang="en-AU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Selected Model =3059.4</a:t>
            </a:r>
          </a:p>
          <a:p>
            <a:r>
              <a:rPr lang="en-AU" sz="20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Interaction Term =3061.3</a:t>
            </a:r>
            <a:endParaRPr lang="en-US" sz="2000" dirty="0"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D12567-72B7-66E2-D26A-46388991DA11}"/>
              </a:ext>
            </a:extLst>
          </p:cNvPr>
          <p:cNvSpPr txBox="1"/>
          <p:nvPr/>
        </p:nvSpPr>
        <p:spPr>
          <a:xfrm>
            <a:off x="3173465" y="1723299"/>
            <a:ext cx="8869680" cy="363554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	      Estimate 	Std. Error 	z value 		</a:t>
            </a:r>
            <a:r>
              <a:rPr lang="en-A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(&gt;|z|)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(Intercept)                       -5.83201    	0.18147 		-32.138  		&lt; 2e-16 ***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FirstOfSuperYear2020    -0.14634    	0.12687  		-1.153 		0.248730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FirstOfProtection1	         0.78301    	0.22183   		 3.530 		0.000416 ***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PropnHardTransect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0.17304    	0.05115   		3.383 		0.000717 ***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PropnMixedTransect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0.21679    	0.04597   		4.716 		2.41e-06 ***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AvgOfAvg_X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-0.48124    	0.10950  		-4.395 		1.11e-05 ***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AvgOfAvg_Depth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0.31100    	0.07324   		4.247 		2.17e-05 ***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AvgOfAvg_Depth2           -0.31262    	0.06030  		-5.184 		2.17e-07 ***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FirstOfSuperYear2020:     0.03502    	0.15198   		0.230 		0.817764  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FirstOfProtection1 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AU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</a:t>
            </a:r>
            <a:r>
              <a:rPr lang="en-A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codes:  0 ‘***’ 0.001 ‘**’ 0.01 ‘*’ 0.05 ‘.’ 0.1 ‘ ’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2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F8BC-12A3-6C0E-AE7D-AB90137C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2628"/>
          </a:xfrm>
        </p:spPr>
        <p:txBody>
          <a:bodyPr/>
          <a:lstStyle/>
          <a:p>
            <a:pPr algn="ctr"/>
            <a:r>
              <a:rPr lang="en-US"/>
              <a:t>Southern Model Results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588C0E-C8B0-B6AF-4EDC-3A7C5EAE8C2A}"/>
              </a:ext>
            </a:extLst>
          </p:cNvPr>
          <p:cNvSpPr txBox="1"/>
          <p:nvPr/>
        </p:nvSpPr>
        <p:spPr>
          <a:xfrm>
            <a:off x="312234" y="719652"/>
            <a:ext cx="23640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Results are consistent with or without the interaction term.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Increasing trend inside and outside MPAs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Habitat weighted average index.</a:t>
            </a:r>
          </a:p>
        </p:txBody>
      </p:sp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FA1FEE36-0598-10BA-93AB-472B49F66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25" y="892629"/>
            <a:ext cx="7788275" cy="446708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661B6A0-3820-1054-8D57-01D972BBC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0051"/>
              </p:ext>
            </p:extLst>
          </p:nvPr>
        </p:nvGraphicFramePr>
        <p:xfrm>
          <a:off x="312234" y="5503243"/>
          <a:ext cx="11041567" cy="920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6775">
                  <a:extLst>
                    <a:ext uri="{9D8B030D-6E8A-4147-A177-3AD203B41FA5}">
                      <a16:colId xmlns:a16="http://schemas.microsoft.com/office/drawing/2014/main" val="3964642944"/>
                    </a:ext>
                  </a:extLst>
                </a:gridCol>
                <a:gridCol w="1252400">
                  <a:extLst>
                    <a:ext uri="{9D8B030D-6E8A-4147-A177-3AD203B41FA5}">
                      <a16:colId xmlns:a16="http://schemas.microsoft.com/office/drawing/2014/main" val="1781449684"/>
                    </a:ext>
                  </a:extLst>
                </a:gridCol>
                <a:gridCol w="996808">
                  <a:extLst>
                    <a:ext uri="{9D8B030D-6E8A-4147-A177-3AD203B41FA5}">
                      <a16:colId xmlns:a16="http://schemas.microsoft.com/office/drawing/2014/main" val="2414405249"/>
                    </a:ext>
                  </a:extLst>
                </a:gridCol>
                <a:gridCol w="1814702">
                  <a:extLst>
                    <a:ext uri="{9D8B030D-6E8A-4147-A177-3AD203B41FA5}">
                      <a16:colId xmlns:a16="http://schemas.microsoft.com/office/drawing/2014/main" val="2909753359"/>
                    </a:ext>
                  </a:extLst>
                </a:gridCol>
                <a:gridCol w="1226841">
                  <a:extLst>
                    <a:ext uri="{9D8B030D-6E8A-4147-A177-3AD203B41FA5}">
                      <a16:colId xmlns:a16="http://schemas.microsoft.com/office/drawing/2014/main" val="1683849698"/>
                    </a:ext>
                  </a:extLst>
                </a:gridCol>
                <a:gridCol w="792335">
                  <a:extLst>
                    <a:ext uri="{9D8B030D-6E8A-4147-A177-3AD203B41FA5}">
                      <a16:colId xmlns:a16="http://schemas.microsoft.com/office/drawing/2014/main" val="1651975355"/>
                    </a:ext>
                  </a:extLst>
                </a:gridCol>
                <a:gridCol w="1380196">
                  <a:extLst>
                    <a:ext uri="{9D8B030D-6E8A-4147-A177-3AD203B41FA5}">
                      <a16:colId xmlns:a16="http://schemas.microsoft.com/office/drawing/2014/main" val="2584400826"/>
                    </a:ext>
                  </a:extLst>
                </a:gridCol>
                <a:gridCol w="996808">
                  <a:extLst>
                    <a:ext uri="{9D8B030D-6E8A-4147-A177-3AD203B41FA5}">
                      <a16:colId xmlns:a16="http://schemas.microsoft.com/office/drawing/2014/main" val="1775802667"/>
                    </a:ext>
                  </a:extLst>
                </a:gridCol>
                <a:gridCol w="1814702">
                  <a:extLst>
                    <a:ext uri="{9D8B030D-6E8A-4147-A177-3AD203B41FA5}">
                      <a16:colId xmlns:a16="http://schemas.microsoft.com/office/drawing/2014/main" val="99960064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16467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Index*Weight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Area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Index*Weight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81049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29.32182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26.9760744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Open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25.33013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23.3037196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728719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MPA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64.15787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5.1326296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MPA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100">
                          <a:effectLst/>
                        </a:rPr>
                        <a:t>57.39913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4.5919304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6357649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32.108704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Sum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27.89565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1311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8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7B5A-FC9C-5DC9-1FE1-4AEB098E1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Length Data</a:t>
            </a:r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1B0CA069-C0A8-8CC7-DE6D-80101ED92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56409"/>
            <a:ext cx="10515600" cy="5236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725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8E5B-A526-E57E-A53B-BB932967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67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Stereo Camera Lengths vs. Paired Laser Approximations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79A61C3-498C-1292-DFE3-70357DD80E4E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897" y="1402325"/>
            <a:ext cx="9080205" cy="5455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065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803</Words>
  <Application>Microsoft Office PowerPoint</Application>
  <PresentationFormat>Widescreen</PresentationFormat>
  <Paragraphs>165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Transect Level ROV Index of Abundance for Copper Rockfish</vt:lpstr>
      <vt:lpstr>Overview</vt:lpstr>
      <vt:lpstr>Model Overview</vt:lpstr>
      <vt:lpstr>Northern Model</vt:lpstr>
      <vt:lpstr>Northern Model Results</vt:lpstr>
      <vt:lpstr>Southern Model</vt:lpstr>
      <vt:lpstr>Southern Model Results</vt:lpstr>
      <vt:lpstr>Length Data</vt:lpstr>
      <vt:lpstr>Stereo Camera Lengths vs. Paired Laser Approximations</vt:lpstr>
      <vt:lpstr>Lengths Available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Transect Level ROV Index of Abundance for Copper Rockfish</dc:title>
  <dc:creator>Budrick, John@Wildlife</dc:creator>
  <cp:lastModifiedBy>Budrick, John@Wildlife</cp:lastModifiedBy>
  <cp:revision>1</cp:revision>
  <dcterms:created xsi:type="dcterms:W3CDTF">2023-03-28T16:24:44Z</dcterms:created>
  <dcterms:modified xsi:type="dcterms:W3CDTF">2023-03-29T17:48:20Z</dcterms:modified>
</cp:coreProperties>
</file>