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43" r:id="rId3"/>
    <p:sldId id="348" r:id="rId4"/>
    <p:sldId id="350" r:id="rId5"/>
    <p:sldId id="281" r:id="rId6"/>
    <p:sldId id="349" r:id="rId7"/>
    <p:sldId id="347" r:id="rId8"/>
    <p:sldId id="351" r:id="rId9"/>
    <p:sldId id="353" r:id="rId10"/>
    <p:sldId id="352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  <p:sldId id="354" r:id="rId21"/>
    <p:sldId id="344" r:id="rId22"/>
    <p:sldId id="345" r:id="rId23"/>
    <p:sldId id="346" r:id="rId24"/>
    <p:sldId id="355" r:id="rId25"/>
    <p:sldId id="356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ppo Valetto" initials="PV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D9C1-D900-F14F-94C7-9A890D1C7616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DAC8-EDC9-9B48-9427-BB7EBF52B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191000"/>
            <a:ext cx="9144000" cy="2667000"/>
          </a:xfrm>
          <a:prstGeom prst="rect">
            <a:avLst/>
          </a:prstGeom>
          <a:solidFill>
            <a:srgbClr val="030871">
              <a:alpha val="9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1"/>
            <a:ext cx="7772400" cy="1295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rgbClr val="E8D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8D352"/>
                </a:solidFill>
              </a:defRPr>
            </a:lvl1pPr>
          </a:lstStyle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D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8D352"/>
                </a:solidFill>
              </a:defRPr>
            </a:lvl1pPr>
          </a:lstStyle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038600"/>
            <a:ext cx="9144000" cy="152400"/>
          </a:xfrm>
          <a:prstGeom prst="rect">
            <a:avLst/>
          </a:prstGeom>
          <a:gradFill flip="none" rotWithShape="1">
            <a:gsLst>
              <a:gs pos="61000">
                <a:srgbClr val="E8D352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E8D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E8D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E8D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A9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419600"/>
            <a:ext cx="80772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Group Informatics for Exploring </a:t>
            </a:r>
            <a:r>
              <a:rPr lang="en-US" sz="3600" dirty="0"/>
              <a:t>Rich Data and Long Data to Understand </a:t>
            </a:r>
            <a:r>
              <a:rPr lang="en-US" sz="3600" dirty="0" smtClean="0"/>
              <a:t>Collaboration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19200" y="838200"/>
            <a:ext cx="6668375" cy="17543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LASI 2016</a:t>
            </a:r>
          </a:p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University of Michigan 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data: </a:t>
            </a:r>
            <a:r>
              <a:rPr lang="en-US" dirty="0"/>
              <a:t>c</a:t>
            </a:r>
            <a:r>
              <a:rPr lang="en-US" dirty="0" smtClean="0"/>
              <a:t>ontextualized interactions in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8768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94" dirty="0" smtClean="0"/>
              <a:t>Example of Mylyn task context record</a:t>
            </a:r>
          </a:p>
          <a:p>
            <a:pPr lvl="1"/>
            <a:r>
              <a:rPr lang="en-US" dirty="0" smtClean="0"/>
              <a:t>Decorates work actions with: task, timestamp, kind of interaction, artifact, granular SW element …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353" i="1" dirty="0" smtClean="0"/>
              <a:t>&lt;</a:t>
            </a:r>
            <a:r>
              <a:rPr lang="en-US" sz="2353" i="1" dirty="0" err="1" smtClean="0"/>
              <a:t>InteractionHistory</a:t>
            </a:r>
            <a:r>
              <a:rPr lang="en-US" sz="2353" i="1" dirty="0" smtClean="0"/>
              <a:t> Id="https://bugs.eclipse.org/</a:t>
            </a:r>
            <a:r>
              <a:rPr lang="en-US" sz="2353" b="1" i="1" dirty="0" smtClean="0"/>
              <a:t>bugs-WXYZ</a:t>
            </a:r>
            <a:r>
              <a:rPr lang="en-US" sz="2353" i="1" dirty="0" smtClean="0"/>
              <a:t>" Version="1"&gt;&lt;</a:t>
            </a:r>
            <a:r>
              <a:rPr lang="en-US" sz="2353" i="1" dirty="0" err="1" smtClean="0"/>
              <a:t>InteractionEvent</a:t>
            </a:r>
            <a:r>
              <a:rPr lang="en-US" sz="2353" i="1" dirty="0" smtClean="0"/>
              <a:t> Delta="null" </a:t>
            </a:r>
            <a:r>
              <a:rPr lang="en-US" sz="2353" i="1" dirty="0" err="1" smtClean="0"/>
              <a:t>EndDate</a:t>
            </a:r>
            <a:r>
              <a:rPr lang="en-US" sz="2353" i="1" dirty="0" smtClean="0"/>
              <a:t>="2008-11-17 14:37:22.96 PST" Interest="1.0" Kind=”</a:t>
            </a:r>
            <a:r>
              <a:rPr lang="en-US" sz="2353" b="1" i="1" dirty="0" smtClean="0"/>
              <a:t>selection</a:t>
            </a:r>
            <a:r>
              <a:rPr lang="en-US" sz="2353" i="1" dirty="0" smtClean="0"/>
              <a:t>” </a:t>
            </a:r>
            <a:r>
              <a:rPr lang="en-US" sz="2353" i="1" dirty="0" err="1" smtClean="0"/>
              <a:t>StartDate</a:t>
            </a:r>
            <a:r>
              <a:rPr lang="en-US" sz="2353" i="1" dirty="0" smtClean="0"/>
              <a:t>="</a:t>
            </a:r>
            <a:r>
              <a:rPr lang="en-US" sz="2353" b="1" i="1" dirty="0" smtClean="0"/>
              <a:t>2008-11-17 14:37:22.96 PST</a:t>
            </a:r>
            <a:r>
              <a:rPr lang="en-US" sz="2353" i="1" dirty="0" smtClean="0"/>
              <a:t>" </a:t>
            </a:r>
            <a:r>
              <a:rPr lang="en-US" sz="2353" i="1" dirty="0" err="1" smtClean="0"/>
              <a:t>StructureHandle</a:t>
            </a:r>
            <a:r>
              <a:rPr lang="en-US" sz="2353" i="1" dirty="0" smtClean="0"/>
              <a:t>=“</a:t>
            </a:r>
            <a:r>
              <a:rPr lang="en-US" sz="2400" b="1" i="1" dirty="0" err="1"/>
              <a:t>org.eclipse.mylyn.pde.ui</a:t>
            </a:r>
            <a:r>
              <a:rPr lang="en-US" sz="2400" b="1" i="1" dirty="0"/>
              <a:t>/</a:t>
            </a:r>
            <a:r>
              <a:rPr lang="en-US" sz="2400" b="1" i="1" dirty="0" err="1"/>
              <a:t>src.org.eclipse.mylyn.internal.pde.ui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>{</a:t>
            </a:r>
            <a:r>
              <a:rPr lang="en-US" sz="2400" b="1" i="1" dirty="0" err="1"/>
              <a:t>PdeUiBridgePlugin.java</a:t>
            </a:r>
            <a:r>
              <a:rPr lang="en-US" sz="2400" b="1" i="1" dirty="0"/>
              <a:t>[</a:t>
            </a:r>
            <a:r>
              <a:rPr lang="en-US" sz="2400" b="1" i="1" dirty="0" err="1"/>
              <a:t>PdeUiBridgePlugin~</a:t>
            </a:r>
            <a:r>
              <a:rPr lang="en-US" sz="2400" b="1" i="1" dirty="0" err="1" smtClean="0"/>
              <a:t>lazyStart</a:t>
            </a:r>
            <a:r>
              <a:rPr lang="en-US" sz="2353" i="1" dirty="0" smtClean="0"/>
              <a:t>" </a:t>
            </a:r>
            <a:r>
              <a:rPr lang="en-US" sz="2353" i="1" dirty="0" err="1" smtClean="0"/>
              <a:t>StructureKind</a:t>
            </a:r>
            <a:r>
              <a:rPr lang="en-US" sz="2353" i="1" dirty="0" smtClean="0"/>
              <a:t>="java"/&gt;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56" y="5115704"/>
            <a:ext cx="6773444" cy="17422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From contextualized interactions …</a:t>
            </a:r>
          </a:p>
          <a:p>
            <a:r>
              <a:rPr lang="en-US" sz="2800" dirty="0" smtClean="0"/>
              <a:t>… to collaboration opportunities …</a:t>
            </a:r>
          </a:p>
          <a:p>
            <a:r>
              <a:rPr lang="en-US" sz="2800" dirty="0" smtClean="0"/>
              <a:t>… to emergent groups</a:t>
            </a:r>
            <a:endParaRPr lang="en-US" sz="2800" dirty="0"/>
          </a:p>
        </p:txBody>
      </p:sp>
      <p:grpSp>
        <p:nvGrpSpPr>
          <p:cNvPr id="3" name="Group 15"/>
          <p:cNvGrpSpPr/>
          <p:nvPr/>
        </p:nvGrpSpPr>
        <p:grpSpPr>
          <a:xfrm>
            <a:off x="304800" y="1524000"/>
            <a:ext cx="7010400" cy="3733800"/>
            <a:chOff x="533400" y="1676400"/>
            <a:chExt cx="8077200" cy="4724400"/>
          </a:xfrm>
        </p:grpSpPr>
        <p:pic>
          <p:nvPicPr>
            <p:cNvPr id="13" name="Picture 12" descr="Description: Description: Macintosh HD:Users:sgoggins:Dropbox:00.  Writing:46.  Designing For Group Awareness:Revision-UMUAI:GraphicsForFigure2-CROPPED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676400"/>
              <a:ext cx="8077200" cy="472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581400" y="4267200"/>
              <a:ext cx="15240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Notched Right Arrow 14"/>
            <p:cNvSpPr/>
            <p:nvPr/>
          </p:nvSpPr>
          <p:spPr>
            <a:xfrm rot="5400000">
              <a:off x="3938016" y="4443984"/>
              <a:ext cx="838200" cy="484632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 rot="16200000">
            <a:off x="5757565" y="3691235"/>
            <a:ext cx="5410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Goggins</a:t>
            </a:r>
            <a:r>
              <a:rPr lang="en-US" dirty="0" smtClean="0"/>
              <a:t>, Valetto, </a:t>
            </a:r>
            <a:r>
              <a:rPr lang="en-US" dirty="0" err="1" smtClean="0"/>
              <a:t>Mascaro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Blincoe</a:t>
            </a:r>
            <a:r>
              <a:rPr lang="en-US" dirty="0"/>
              <a:t>, K. 2012. </a:t>
            </a:r>
          </a:p>
          <a:p>
            <a:r>
              <a:rPr lang="en-US" i="1" dirty="0"/>
              <a:t>“Creating A model of the Dynamics of Socio-Technical Groups using Electronic Trace Data”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opportunities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886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Intersections produce collaboration opportunities network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I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= (Task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Task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Task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…) → </a:t>
            </a:r>
          </a:p>
          <a:p>
            <a:pPr>
              <a:buNone/>
            </a:pPr>
            <a:r>
              <a:rPr lang="en-US" sz="2400" dirty="0" smtClean="0"/>
              <a:t>	(</a:t>
            </a:r>
            <a:r>
              <a:rPr lang="en-US" sz="2400" dirty="0" err="1" smtClean="0"/>
              <a:t>Art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, </a:t>
            </a:r>
            <a:r>
              <a:rPr lang="en-US" sz="2400" dirty="0" err="1" smtClean="0"/>
              <a:t>Art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, … , </a:t>
            </a:r>
            <a:r>
              <a:rPr lang="en-US" sz="2400" dirty="0" err="1" smtClean="0"/>
              <a:t>Art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); </a:t>
            </a:r>
          </a:p>
          <a:p>
            <a:endParaRPr lang="en-US" dirty="0" smtClean="0"/>
          </a:p>
          <a:p>
            <a:r>
              <a:rPr lang="en-US" dirty="0" smtClean="0"/>
              <a:t>Bipartite weighted network</a:t>
            </a:r>
          </a:p>
          <a:p>
            <a:pPr lvl="1"/>
            <a:r>
              <a:rPr lang="en-US" dirty="0" smtClean="0"/>
              <a:t>Developer-to-intersection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2" descr="Business Person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28" y="1816135"/>
            <a:ext cx="827787" cy="1035432"/>
          </a:xfrm>
          <a:prstGeom prst="rect">
            <a:avLst/>
          </a:prstGeom>
          <a:noFill/>
        </p:spPr>
      </p:pic>
      <p:pic>
        <p:nvPicPr>
          <p:cNvPr id="6" name="Picture 4" descr="Red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423" y="1804771"/>
            <a:ext cx="827787" cy="103891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7381" y="2917899"/>
            <a:ext cx="144084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2001" y="2877777"/>
            <a:ext cx="136422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123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09653" y="3661168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1</a:t>
            </a:r>
            <a:endParaRPr lang="en-US" dirty="0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4082357" y="46760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4236919" y="4824491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4391480" y="4972908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5562600"/>
            <a:ext cx="1116906" cy="7942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1500" dirty="0" smtClean="0"/>
              <a:t>Task </a:t>
            </a:r>
            <a:r>
              <a:rPr lang="en-US" sz="1500" dirty="0"/>
              <a:t>2</a:t>
            </a:r>
          </a:p>
          <a:p>
            <a:pPr algn="ctr"/>
            <a:r>
              <a:rPr lang="en-US" sz="1500" dirty="0"/>
              <a:t>Working Set</a:t>
            </a:r>
          </a:p>
        </p:txBody>
      </p:sp>
      <p:sp>
        <p:nvSpPr>
          <p:cNvPr id="16" name="Oval 15"/>
          <p:cNvSpPr/>
          <p:nvPr/>
        </p:nvSpPr>
        <p:spPr>
          <a:xfrm>
            <a:off x="2197913" y="4527655"/>
            <a:ext cx="3126913" cy="1735333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1074339" y="4653240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1228900" y="4801657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1383461" y="49500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5562600"/>
            <a:ext cx="1126521" cy="7942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1500" dirty="0" smtClean="0"/>
              <a:t>Task </a:t>
            </a:r>
            <a:r>
              <a:rPr lang="en-US" sz="1500" dirty="0"/>
              <a:t>1</a:t>
            </a:r>
          </a:p>
          <a:p>
            <a:pPr algn="ctr"/>
            <a:r>
              <a:rPr lang="en-US" sz="1500" dirty="0"/>
              <a:t>Working Set</a:t>
            </a:r>
          </a:p>
        </p:txBody>
      </p:sp>
      <p:sp>
        <p:nvSpPr>
          <p:cNvPr id="21" name="Oval 20"/>
          <p:cNvSpPr/>
          <p:nvPr/>
        </p:nvSpPr>
        <p:spPr>
          <a:xfrm>
            <a:off x="295626" y="4493402"/>
            <a:ext cx="3186336" cy="172392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2" name="Document"/>
          <p:cNvSpPr>
            <a:spLocks noEditPoints="1" noChangeArrowheads="1"/>
          </p:cNvSpPr>
          <p:nvPr/>
        </p:nvSpPr>
        <p:spPr bwMode="auto">
          <a:xfrm>
            <a:off x="1538024" y="5098490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cxnSp>
        <p:nvCxnSpPr>
          <p:cNvPr id="24" name="Straight Arrow Connector 23"/>
          <p:cNvCxnSpPr>
            <a:stCxn id="9" idx="2"/>
          </p:cNvCxnSpPr>
          <p:nvPr/>
        </p:nvCxnSpPr>
        <p:spPr>
          <a:xfrm flipH="1">
            <a:off x="1365655" y="3363149"/>
            <a:ext cx="8917" cy="1210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4316649" y="3363149"/>
            <a:ext cx="14865" cy="1255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0400" y="3661169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2</a:t>
            </a:r>
            <a:endParaRPr lang="en-US" dirty="0"/>
          </a:p>
        </p:txBody>
      </p:sp>
      <p:sp>
        <p:nvSpPr>
          <p:cNvPr id="27" name="Document"/>
          <p:cNvSpPr>
            <a:spLocks noEditPoints="1" noChangeArrowheads="1"/>
          </p:cNvSpPr>
          <p:nvPr/>
        </p:nvSpPr>
        <p:spPr bwMode="auto">
          <a:xfrm>
            <a:off x="2572412" y="50185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8" name="Document"/>
          <p:cNvSpPr>
            <a:spLocks noEditPoints="1" noChangeArrowheads="1"/>
          </p:cNvSpPr>
          <p:nvPr/>
        </p:nvSpPr>
        <p:spPr bwMode="auto">
          <a:xfrm>
            <a:off x="2726973" y="5166991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792392" y="6114572"/>
            <a:ext cx="0" cy="4110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6479223"/>
            <a:ext cx="3124200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Working set intersection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 opportunities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0"/>
            <a:ext cx="75438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= (Task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Task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Task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…) →  (</a:t>
            </a:r>
            <a:r>
              <a:rPr lang="en-US" sz="2800" dirty="0" err="1" smtClean="0"/>
              <a:t>Art</a:t>
            </a:r>
            <a:r>
              <a:rPr lang="en-US" sz="2800" baseline="-25000" dirty="0" err="1" smtClean="0"/>
              <a:t>a</a:t>
            </a:r>
            <a:r>
              <a:rPr lang="en-US" sz="2800" dirty="0" smtClean="0"/>
              <a:t>, </a:t>
            </a:r>
            <a:r>
              <a:rPr lang="en-US" sz="2800" dirty="0" err="1" smtClean="0"/>
              <a:t>Art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, … , </a:t>
            </a:r>
            <a:r>
              <a:rPr lang="en-US" sz="2800" dirty="0" err="1" smtClean="0"/>
              <a:t>Art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); </a:t>
            </a:r>
          </a:p>
        </p:txBody>
      </p:sp>
      <p:pic>
        <p:nvPicPr>
          <p:cNvPr id="4" name="Picture 2" descr="Business Person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28" y="1816135"/>
            <a:ext cx="827787" cy="1035432"/>
          </a:xfrm>
          <a:prstGeom prst="rect">
            <a:avLst/>
          </a:prstGeom>
          <a:noFill/>
        </p:spPr>
      </p:pic>
      <p:pic>
        <p:nvPicPr>
          <p:cNvPr id="5" name="Picture 4" descr="Red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423" y="1804771"/>
            <a:ext cx="827787" cy="10389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7381" y="2917899"/>
            <a:ext cx="144084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2001" y="2877777"/>
            <a:ext cx="136422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123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657600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1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5" idx="5"/>
          </p:cNvCxnSpPr>
          <p:nvPr/>
        </p:nvCxnSpPr>
        <p:spPr>
          <a:xfrm>
            <a:off x="762002" y="3352800"/>
            <a:ext cx="1810410" cy="16657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6" idx="6"/>
          </p:cNvCxnSpPr>
          <p:nvPr/>
        </p:nvCxnSpPr>
        <p:spPr>
          <a:xfrm rot="5400000">
            <a:off x="2765367" y="3665157"/>
            <a:ext cx="1814191" cy="11894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3657600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2</a:t>
            </a:r>
            <a:endParaRPr lang="en-US" dirty="0"/>
          </a:p>
        </p:txBody>
      </p:sp>
      <p:sp>
        <p:nvSpPr>
          <p:cNvPr id="25" name="Document"/>
          <p:cNvSpPr>
            <a:spLocks noEditPoints="1" noChangeArrowheads="1"/>
          </p:cNvSpPr>
          <p:nvPr/>
        </p:nvSpPr>
        <p:spPr bwMode="auto">
          <a:xfrm>
            <a:off x="2572412" y="50185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2726973" y="5166991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8" name="Oval 27"/>
          <p:cNvSpPr/>
          <p:nvPr/>
        </p:nvSpPr>
        <p:spPr>
          <a:xfrm>
            <a:off x="2209800" y="4724400"/>
            <a:ext cx="1272162" cy="149292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25" idx="2"/>
          </p:cNvCxnSpPr>
          <p:nvPr/>
        </p:nvCxnSpPr>
        <p:spPr>
          <a:xfrm rot="16200000" flipH="1">
            <a:off x="1339794" y="3613205"/>
            <a:ext cx="1667701" cy="11468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5000" y="3505200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2286000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  <p:grpSp>
        <p:nvGrpSpPr>
          <p:cNvPr id="11" name="Group 41"/>
          <p:cNvGrpSpPr/>
          <p:nvPr/>
        </p:nvGrpSpPr>
        <p:grpSpPr>
          <a:xfrm>
            <a:off x="6553200" y="1676400"/>
            <a:ext cx="1622898" cy="1706795"/>
            <a:chOff x="6553200" y="1676400"/>
            <a:chExt cx="1622898" cy="1706795"/>
          </a:xfrm>
        </p:grpSpPr>
        <p:pic>
          <p:nvPicPr>
            <p:cNvPr id="37" name="Picture 36" descr="Red Clip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7423" y="1824817"/>
              <a:ext cx="827787" cy="1038918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6780001" y="2897823"/>
              <a:ext cx="1364225" cy="378777"/>
            </a:xfrm>
            <a:prstGeom prst="rect">
              <a:avLst/>
            </a:prstGeom>
            <a:noFill/>
          </p:spPr>
          <p:txBody>
            <a:bodyPr wrap="square" lIns="100794" tIns="50397" rIns="100794" bIns="50397" rtlCol="0">
              <a:spAutoFit/>
            </a:bodyPr>
            <a:lstStyle/>
            <a:p>
              <a:r>
                <a:rPr lang="en-US" dirty="0" smtClean="0"/>
                <a:t>Developer K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53200" y="1676400"/>
              <a:ext cx="1622898" cy="1706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rot="10800000" flipV="1">
            <a:off x="3230126" y="3429002"/>
            <a:ext cx="4694675" cy="18903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24" grpId="0"/>
      <p:bldP spid="34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14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manipulate the bipartite </a:t>
            </a:r>
            <a:r>
              <a:rPr lang="en-US" i="1" dirty="0" smtClean="0"/>
              <a:t>collaboration opportunities network </a:t>
            </a:r>
            <a:r>
              <a:rPr lang="en-US" dirty="0" smtClean="0"/>
              <a:t>to obtain a person-to-person network </a:t>
            </a:r>
          </a:p>
          <a:p>
            <a:pPr lvl="1"/>
            <a:r>
              <a:rPr lang="en-US" dirty="0" smtClean="0"/>
              <a:t>We use the SNA concept of </a:t>
            </a:r>
            <a:r>
              <a:rPr lang="en-US" b="1" dirty="0" smtClean="0"/>
              <a:t>bi-cliques</a:t>
            </a:r>
          </a:p>
          <a:p>
            <a:pPr lvl="1"/>
            <a:r>
              <a:rPr lang="en-US" dirty="0" smtClean="0"/>
              <a:t>subsets of developers that have many incident arcs onto the same artifact intersections</a:t>
            </a:r>
          </a:p>
          <a:p>
            <a:endParaRPr lang="en-US" dirty="0" smtClean="0"/>
          </a:p>
          <a:p>
            <a:r>
              <a:rPr lang="en-US" dirty="0" smtClean="0"/>
              <a:t>We look for cohesive structures in the person-to-person network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dichotomize collaboration opportunities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bi-cliques (sets of developers who gravitate towards common work artifacts)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structural correlation matrix (which developers take part in the same bi-cliques)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weighted person-to-person network with high correlation coefficients (cut-off factor)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mined Mylyn repositories:</a:t>
            </a:r>
          </a:p>
          <a:p>
            <a:pPr lvl="1"/>
            <a:r>
              <a:rPr lang="en-US" dirty="0" smtClean="0"/>
              <a:t>1,970 tasks (</a:t>
            </a:r>
            <a:r>
              <a:rPr lang="en-US" dirty="0" err="1" smtClean="0"/>
              <a:t>Bugzilla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450,747 task context events (Mylyn)</a:t>
            </a:r>
          </a:p>
          <a:p>
            <a:pPr lvl="1"/>
            <a:r>
              <a:rPr lang="en-US" dirty="0" smtClean="0"/>
              <a:t>8 releases with 13 to 18 developers in each (SVN)</a:t>
            </a:r>
          </a:p>
          <a:p>
            <a:pPr lvl="1"/>
            <a:r>
              <a:rPr lang="en-US" b="1" dirty="0" smtClean="0"/>
              <a:t>Control data</a:t>
            </a:r>
            <a:r>
              <a:rPr lang="en-US" dirty="0" smtClean="0"/>
              <a:t>: talk</a:t>
            </a:r>
          </a:p>
          <a:p>
            <a:pPr lvl="2"/>
            <a:r>
              <a:rPr lang="en-US" dirty="0" smtClean="0"/>
              <a:t>ML and </a:t>
            </a:r>
            <a:r>
              <a:rPr lang="en-US" dirty="0" err="1" smtClean="0"/>
              <a:t>Bugzilla</a:t>
            </a:r>
            <a:r>
              <a:rPr lang="en-US" dirty="0" smtClean="0"/>
              <a:t>  conversations for over 400 Mylyn community participants</a:t>
            </a:r>
          </a:p>
          <a:p>
            <a:r>
              <a:rPr lang="en-US" dirty="0" smtClean="0"/>
              <a:t>We compare our “work networks” vs. talk networks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network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ylynNtwv2.0_300dp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6400800" cy="525779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200400" cy="4525963"/>
          </a:xfrm>
        </p:spPr>
        <p:txBody>
          <a:bodyPr/>
          <a:lstStyle/>
          <a:p>
            <a:r>
              <a:rPr lang="en-US" dirty="0" smtClean="0"/>
              <a:t>From bipartite network …</a:t>
            </a:r>
          </a:p>
          <a:p>
            <a:pPr lvl="1"/>
            <a:r>
              <a:rPr lang="en-US" dirty="0" smtClean="0"/>
              <a:t>254 intersections and 1500+ arcs</a:t>
            </a:r>
          </a:p>
          <a:p>
            <a:r>
              <a:rPr lang="en-US" dirty="0" smtClean="0"/>
              <a:t>… to much simpler network</a:t>
            </a:r>
          </a:p>
          <a:p>
            <a:pPr lvl="1"/>
            <a:r>
              <a:rPr lang="en-US" dirty="0" smtClean="0"/>
              <a:t>Easy-to-spot groups</a:t>
            </a:r>
          </a:p>
          <a:p>
            <a:r>
              <a:rPr lang="en-US" dirty="0" smtClean="0"/>
              <a:t>Correlation cut-off is 0.4 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736315" y="2741436"/>
            <a:ext cx="2295764" cy="1778910"/>
          </a:xfrm>
          <a:custGeom>
            <a:avLst/>
            <a:gdLst>
              <a:gd name="connsiteX0" fmla="*/ 1151662 w 2295764"/>
              <a:gd name="connsiteY0" fmla="*/ 85670 h 1778910"/>
              <a:gd name="connsiteX1" fmla="*/ 380527 w 2295764"/>
              <a:gd name="connsiteY1" fmla="*/ 206616 h 1778910"/>
              <a:gd name="connsiteX2" fmla="*/ 123482 w 2295764"/>
              <a:gd name="connsiteY2" fmla="*/ 1022999 h 1778910"/>
              <a:gd name="connsiteX3" fmla="*/ 1121421 w 2295764"/>
              <a:gd name="connsiteY3" fmla="*/ 1446309 h 1778910"/>
              <a:gd name="connsiteX4" fmla="*/ 2149601 w 2295764"/>
              <a:gd name="connsiteY4" fmla="*/ 1657964 h 1778910"/>
              <a:gd name="connsiteX5" fmla="*/ 1998399 w 2295764"/>
              <a:gd name="connsiteY5" fmla="*/ 720635 h 1778910"/>
              <a:gd name="connsiteX6" fmla="*/ 1151662 w 2295764"/>
              <a:gd name="connsiteY6" fmla="*/ 85670 h 177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5764" h="1778910">
                <a:moveTo>
                  <a:pt x="1151662" y="85670"/>
                </a:moveTo>
                <a:cubicBezTo>
                  <a:pt x="882017" y="0"/>
                  <a:pt x="551890" y="50395"/>
                  <a:pt x="380527" y="206616"/>
                </a:cubicBezTo>
                <a:cubicBezTo>
                  <a:pt x="209164" y="362837"/>
                  <a:pt x="0" y="816384"/>
                  <a:pt x="123482" y="1022999"/>
                </a:cubicBezTo>
                <a:cubicBezTo>
                  <a:pt x="246964" y="1229615"/>
                  <a:pt x="783735" y="1340482"/>
                  <a:pt x="1121421" y="1446309"/>
                </a:cubicBezTo>
                <a:cubicBezTo>
                  <a:pt x="1459107" y="1552136"/>
                  <a:pt x="2003438" y="1778910"/>
                  <a:pt x="2149601" y="1657964"/>
                </a:cubicBezTo>
                <a:cubicBezTo>
                  <a:pt x="2295764" y="1537018"/>
                  <a:pt x="2172282" y="980164"/>
                  <a:pt x="1998399" y="720635"/>
                </a:cubicBezTo>
                <a:cubicBezTo>
                  <a:pt x="1824516" y="461106"/>
                  <a:pt x="1421307" y="171340"/>
                  <a:pt x="1151662" y="856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255904" y="3769475"/>
            <a:ext cx="2152122" cy="1998124"/>
          </a:xfrm>
          <a:custGeom>
            <a:avLst/>
            <a:gdLst>
              <a:gd name="connsiteX0" fmla="*/ 267125 w 2152122"/>
              <a:gd name="connsiteY0" fmla="*/ 1733555 h 1998124"/>
              <a:gd name="connsiteX1" fmla="*/ 1522110 w 2152122"/>
              <a:gd name="connsiteY1" fmla="*/ 1839383 h 1998124"/>
              <a:gd name="connsiteX2" fmla="*/ 2142042 w 2152122"/>
              <a:gd name="connsiteY2" fmla="*/ 781108 h 1998124"/>
              <a:gd name="connsiteX3" fmla="*/ 1461629 w 2152122"/>
              <a:gd name="connsiteY3" fmla="*/ 100788 h 1998124"/>
              <a:gd name="connsiteX4" fmla="*/ 297366 w 2152122"/>
              <a:gd name="connsiteY4" fmla="*/ 176379 h 1998124"/>
              <a:gd name="connsiteX5" fmla="*/ 10080 w 2152122"/>
              <a:gd name="connsiteY5" fmla="*/ 312443 h 1998124"/>
              <a:gd name="connsiteX6" fmla="*/ 267125 w 2152122"/>
              <a:gd name="connsiteY6" fmla="*/ 1733555 h 199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122" h="1998124">
                <a:moveTo>
                  <a:pt x="267125" y="1733555"/>
                </a:moveTo>
                <a:cubicBezTo>
                  <a:pt x="519130" y="1988045"/>
                  <a:pt x="1209624" y="1998124"/>
                  <a:pt x="1522110" y="1839383"/>
                </a:cubicBezTo>
                <a:cubicBezTo>
                  <a:pt x="1834596" y="1680642"/>
                  <a:pt x="2152122" y="1070874"/>
                  <a:pt x="2142042" y="781108"/>
                </a:cubicBezTo>
                <a:cubicBezTo>
                  <a:pt x="2131962" y="491342"/>
                  <a:pt x="1769075" y="201576"/>
                  <a:pt x="1461629" y="100788"/>
                </a:cubicBezTo>
                <a:cubicBezTo>
                  <a:pt x="1154183" y="0"/>
                  <a:pt x="539291" y="141103"/>
                  <a:pt x="297366" y="176379"/>
                </a:cubicBezTo>
                <a:cubicBezTo>
                  <a:pt x="55441" y="211655"/>
                  <a:pt x="20160" y="55433"/>
                  <a:pt x="10080" y="312443"/>
                </a:cubicBezTo>
                <a:cubicBezTo>
                  <a:pt x="0" y="569453"/>
                  <a:pt x="15120" y="1479065"/>
                  <a:pt x="267125" y="173355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304800" y="1905000"/>
            <a:ext cx="1600200" cy="685800"/>
          </a:xfrm>
          <a:prstGeom prst="borderCallout1">
            <a:avLst>
              <a:gd name="adj1" fmla="val 101718"/>
              <a:gd name="adj2" fmla="val 75999"/>
              <a:gd name="adj3" fmla="val 171018"/>
              <a:gd name="adj4" fmla="val 117103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WG1: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Strong 2-clique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3429000" y="6019800"/>
            <a:ext cx="2438400" cy="838200"/>
          </a:xfrm>
          <a:prstGeom prst="borderCallout1">
            <a:avLst>
              <a:gd name="adj1" fmla="val -4096"/>
              <a:gd name="adj2" fmla="val 32260"/>
              <a:gd name="adj3" fmla="val -59548"/>
              <a:gd name="adj4" fmla="val 1648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WG2: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Vulnerable 2-clique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mNtwv2.0_300dpi_compos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1676400"/>
            <a:ext cx="43434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76400"/>
            <a:ext cx="4724400" cy="4525963"/>
          </a:xfrm>
        </p:spPr>
        <p:txBody>
          <a:bodyPr/>
          <a:lstStyle/>
          <a:p>
            <a:r>
              <a:rPr lang="en-US" dirty="0" smtClean="0"/>
              <a:t>Computed cohesive blocks for “talk” network </a:t>
            </a:r>
          </a:p>
          <a:p>
            <a:pPr lvl="1"/>
            <a:r>
              <a:rPr lang="en-US" dirty="0" smtClean="0"/>
              <a:t>64 actors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WG1={</a:t>
            </a:r>
            <a:r>
              <a:rPr lang="en-US" dirty="0" smtClean="0">
                <a:solidFill>
                  <a:srgbClr val="FAD55B"/>
                </a:solidFill>
              </a:rPr>
              <a:t>304, 143, 399,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259E8"/>
                </a:solidFill>
              </a:rPr>
              <a:t>463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AD55B"/>
                </a:solidFill>
              </a:rPr>
              <a:t>373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WG2={</a:t>
            </a:r>
            <a:r>
              <a:rPr lang="en-US" dirty="0" smtClean="0">
                <a:solidFill>
                  <a:srgbClr val="FAD55B"/>
                </a:solidFill>
              </a:rPr>
              <a:t>304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35</a:t>
            </a:r>
            <a:r>
              <a:rPr lang="en-US" dirty="0" smtClean="0"/>
              <a:t>, 22, </a:t>
            </a:r>
            <a:r>
              <a:rPr lang="en-US" dirty="0" smtClean="0">
                <a:solidFill>
                  <a:srgbClr val="0000FF"/>
                </a:solidFill>
              </a:rPr>
              <a:t>212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319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8" name="Line Callout 1 7"/>
          <p:cNvSpPr/>
          <p:nvPr/>
        </p:nvSpPr>
        <p:spPr>
          <a:xfrm>
            <a:off x="5257800" y="1524000"/>
            <a:ext cx="1600200" cy="685800"/>
          </a:xfrm>
          <a:prstGeom prst="borderCallout1">
            <a:avLst>
              <a:gd name="adj1" fmla="val 53220"/>
              <a:gd name="adj2" fmla="val 100567"/>
              <a:gd name="adj3" fmla="val 100475"/>
              <a:gd name="adj4" fmla="val 17001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Most cohesive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486400" y="5791200"/>
            <a:ext cx="1600200" cy="685800"/>
          </a:xfrm>
          <a:prstGeom prst="borderCallout1">
            <a:avLst>
              <a:gd name="adj1" fmla="val 53220"/>
              <a:gd name="adj2" fmla="val 100567"/>
              <a:gd name="adj3" fmla="val -47224"/>
              <a:gd name="adj4" fmla="val 154899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Least cohesive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Mylyn v.2.0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Analysis of group strength, based on talk network topology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0" y="2914650"/>
          <a:ext cx="14964508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9" name="Document" r:id="rId3" imgW="5638800" imgH="1485900" progId="Word.Document.12">
                  <p:link updateAutomatic="1"/>
                </p:oleObj>
              </mc:Choice>
              <mc:Fallback>
                <p:oleObj name="Document" r:id="rId3" imgW="5638800" imgH="14859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14650"/>
                        <a:ext cx="14964508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457778"/>
            <a:ext cx="4191001" cy="4562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47800"/>
            <a:ext cx="4343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4-people cliques</a:t>
            </a:r>
          </a:p>
          <a:p>
            <a:r>
              <a:rPr lang="en-US" dirty="0" smtClean="0"/>
              <a:t>Held together by #391 and #416</a:t>
            </a:r>
          </a:p>
          <a:p>
            <a:pPr lvl="1"/>
            <a:r>
              <a:rPr lang="en-US" dirty="0" smtClean="0"/>
              <a:t>Correlation = 1</a:t>
            </a:r>
          </a:p>
          <a:p>
            <a:r>
              <a:rPr lang="en-US" dirty="0" smtClean="0"/>
              <a:t>#399 is one of the longest-tenured Mylyn developers</a:t>
            </a:r>
          </a:p>
          <a:p>
            <a:r>
              <a:rPr lang="en-US" dirty="0" smtClean="0"/>
              <a:t>#304 is handling another side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00200"/>
            <a:ext cx="266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Mylyn project: release  3.3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My interest</a:t>
            </a:r>
            <a:r>
              <a:rPr lang="en-US" dirty="0" smtClean="0"/>
              <a:t>: coordination and collaboration in Virtual Organizations</a:t>
            </a:r>
          </a:p>
          <a:p>
            <a:pPr lvl="1"/>
            <a:r>
              <a:rPr lang="en-US" dirty="0" smtClean="0"/>
              <a:t>I am a Software Engineer, so I study SW development VOs</a:t>
            </a:r>
          </a:p>
          <a:p>
            <a:endParaRPr lang="en-US" dirty="0"/>
          </a:p>
          <a:p>
            <a:r>
              <a:rPr lang="en-US" b="1" dirty="0" smtClean="0"/>
              <a:t>Today</a:t>
            </a:r>
            <a:r>
              <a:rPr lang="en-US" dirty="0" smtClean="0"/>
              <a:t>: how to use data from traces of individual and collaborative activities to study SW teams</a:t>
            </a:r>
          </a:p>
          <a:p>
            <a:pPr lvl="1"/>
            <a:r>
              <a:rPr lang="en-US" dirty="0" smtClean="0"/>
              <a:t>Rich data</a:t>
            </a:r>
          </a:p>
          <a:p>
            <a:pPr lvl="1"/>
            <a:r>
              <a:rPr lang="en-US" dirty="0" smtClean="0"/>
              <a:t>Long data</a:t>
            </a:r>
          </a:p>
          <a:p>
            <a:pPr lvl="1"/>
            <a:r>
              <a:rPr lang="en-US" dirty="0" smtClean="0"/>
              <a:t>(getting) Big data, too</a:t>
            </a:r>
          </a:p>
          <a:p>
            <a:pPr lvl="1"/>
            <a:endParaRPr lang="en-US" dirty="0"/>
          </a:p>
          <a:p>
            <a:r>
              <a:rPr lang="en-US" b="1" dirty="0" smtClean="0"/>
              <a:t>The goal</a:t>
            </a:r>
            <a:r>
              <a:rPr lang="en-US" dirty="0" smtClean="0"/>
              <a:t>: to discover and understand emergent teamwork </a:t>
            </a:r>
            <a:r>
              <a:rPr lang="en-US" dirty="0"/>
              <a:t>in </a:t>
            </a:r>
            <a:r>
              <a:rPr lang="en-US" dirty="0" smtClean="0"/>
              <a:t>virtual software </a:t>
            </a:r>
            <a:r>
              <a:rPr lang="en-US" dirty="0"/>
              <a:t>development </a:t>
            </a:r>
            <a:r>
              <a:rPr lang="en-US" dirty="0" smtClean="0"/>
              <a:t>organizations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awareness – 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Empirical work demonstrated the value accuracy of our method</a:t>
            </a:r>
          </a:p>
          <a:p>
            <a:pPr lvl="1"/>
            <a:r>
              <a:rPr lang="en-US" dirty="0" smtClean="0"/>
              <a:t>And of our data</a:t>
            </a:r>
          </a:p>
          <a:p>
            <a:endParaRPr lang="en-US" dirty="0" smtClean="0"/>
          </a:p>
          <a:p>
            <a:r>
              <a:rPr lang="en-US" dirty="0" smtClean="0"/>
              <a:t>Fine point: our experiment was retrospective …</a:t>
            </a:r>
            <a:endParaRPr lang="en-US" dirty="0"/>
          </a:p>
          <a:p>
            <a:pPr lvl="1"/>
            <a:r>
              <a:rPr lang="en-US" dirty="0" smtClean="0"/>
              <a:t>… but the data is not!!</a:t>
            </a:r>
            <a:endParaRPr lang="en-US" dirty="0"/>
          </a:p>
          <a:p>
            <a:r>
              <a:rPr lang="en-US" dirty="0" smtClean="0"/>
              <a:t>Context records are recorded “live” as developers </a:t>
            </a:r>
          </a:p>
          <a:p>
            <a:endParaRPr lang="en-US" dirty="0" smtClean="0"/>
          </a:p>
          <a:p>
            <a:r>
              <a:rPr lang="en-US" dirty="0" smtClean="0"/>
              <a:t>Data can be leveraged to study VO collaborations as they emerge</a:t>
            </a:r>
          </a:p>
          <a:p>
            <a:pPr lvl="1"/>
            <a:r>
              <a:rPr lang="en-US" dirty="0" smtClean="0"/>
              <a:t>Actionable support to members and managers</a:t>
            </a:r>
          </a:p>
        </p:txBody>
      </p:sp>
    </p:spTree>
    <p:extLst>
      <p:ext uri="{BB962C8B-B14F-4D97-AF65-F5344CB8AC3E}">
        <p14:creationId xmlns:p14="http://schemas.microsoft.com/office/powerpoint/2010/main" val="382289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“Weakly held belief” </a:t>
            </a:r>
            <a:r>
              <a:rPr lang="en-US" dirty="0" smtClean="0"/>
              <a:t>about VOs:</a:t>
            </a:r>
          </a:p>
          <a:p>
            <a:pPr lvl="1"/>
            <a:r>
              <a:rPr lang="en-US" dirty="0" smtClean="0"/>
              <a:t>Structural flexibility and fluid participation models are an advantage</a:t>
            </a:r>
          </a:p>
          <a:p>
            <a:r>
              <a:rPr lang="en-US" dirty="0" smtClean="0"/>
              <a:t>Advantage = some benefit with respect to the work they need to perform</a:t>
            </a:r>
            <a:endParaRPr lang="en-US" dirty="0"/>
          </a:p>
          <a:p>
            <a:r>
              <a:rPr lang="en-US" dirty="0" smtClean="0"/>
              <a:t>Can we prove/disprove this belief?</a:t>
            </a:r>
          </a:p>
          <a:p>
            <a:endParaRPr lang="en-US" dirty="0" smtClean="0"/>
          </a:p>
          <a:p>
            <a:r>
              <a:rPr lang="en-US" dirty="0" smtClean="0"/>
              <a:t>NSF VOSS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Stuctural</a:t>
            </a:r>
            <a:r>
              <a:rPr lang="en-US" dirty="0" smtClean="0"/>
              <a:t> fluidity of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postulate we can define a metric of how “fluid” various VOs are</a:t>
            </a:r>
          </a:p>
          <a:p>
            <a:r>
              <a:rPr lang="en-US" dirty="0" smtClean="0"/>
              <a:t>Structural fluidity: multi-faceted</a:t>
            </a:r>
          </a:p>
          <a:p>
            <a:pPr lvl="1"/>
            <a:r>
              <a:rPr lang="en-US" dirty="0" smtClean="0"/>
              <a:t>Temporal analysis of macro-properties of the social network of the VO</a:t>
            </a:r>
          </a:p>
          <a:p>
            <a:pPr lvl="1"/>
            <a:r>
              <a:rPr lang="en-US" dirty="0" smtClean="0"/>
              <a:t>Temporal variability of the ego-networks of VO members</a:t>
            </a:r>
          </a:p>
          <a:p>
            <a:pPr lvl="1"/>
            <a:r>
              <a:rPr lang="en-US" dirty="0"/>
              <a:t>Temporal leadership trajectory </a:t>
            </a:r>
            <a:r>
              <a:rPr lang="en-US" dirty="0" smtClean="0"/>
              <a:t>of individuals within the network</a:t>
            </a:r>
          </a:p>
        </p:txBody>
      </p:sp>
    </p:spTree>
    <p:extLst>
      <p:ext uri="{BB962C8B-B14F-4D97-AF65-F5344CB8AC3E}">
        <p14:creationId xmlns:p14="http://schemas.microsoft.com/office/powerpoint/2010/main" val="281103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Stuctural</a:t>
            </a:r>
            <a:r>
              <a:rPr lang="en-US" dirty="0" smtClean="0"/>
              <a:t> fluidity of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postulate we can define a metric of how “fluid” various VOs are:</a:t>
            </a:r>
          </a:p>
          <a:p>
            <a:pPr lvl="1"/>
            <a:r>
              <a:rPr lang="en-US" dirty="0" smtClean="0"/>
              <a:t>SW development </a:t>
            </a:r>
          </a:p>
          <a:p>
            <a:pPr lvl="1"/>
            <a:r>
              <a:rPr lang="en-US" dirty="0" smtClean="0"/>
              <a:t>E-learning </a:t>
            </a:r>
          </a:p>
          <a:p>
            <a:pPr lvl="1"/>
            <a:r>
              <a:rPr lang="en-US" dirty="0" smtClean="0"/>
              <a:t>Disaster recovery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We will compare performance data to different values of structural fluidity metric</a:t>
            </a:r>
          </a:p>
          <a:p>
            <a:r>
              <a:rPr lang="en-US" dirty="0" smtClean="0"/>
              <a:t>We are analyzing the (huge!) </a:t>
            </a:r>
            <a:r>
              <a:rPr lang="en-US" b="1" dirty="0" err="1" smtClean="0"/>
              <a:t>GitHub</a:t>
            </a:r>
            <a:r>
              <a:rPr lang="en-US" b="1" dirty="0" smtClean="0"/>
              <a:t> SW development community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91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BIG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these days the largest community of Open Source projects</a:t>
            </a:r>
          </a:p>
          <a:p>
            <a:r>
              <a:rPr lang="en-US" dirty="0" smtClean="0"/>
              <a:t>Data is </a:t>
            </a:r>
            <a:r>
              <a:rPr lang="en-US" b="1" dirty="0" smtClean="0"/>
              <a:t>rich</a:t>
            </a:r>
            <a:r>
              <a:rPr lang="en-US" dirty="0" smtClean="0"/>
              <a:t> and </a:t>
            </a:r>
            <a:r>
              <a:rPr lang="en-US" b="1" dirty="0" smtClean="0"/>
              <a:t>long</a:t>
            </a:r>
          </a:p>
          <a:p>
            <a:r>
              <a:rPr lang="en-US" dirty="0" smtClean="0"/>
              <a:t>Data is also </a:t>
            </a:r>
            <a:r>
              <a:rPr lang="en-US" b="1" dirty="0" smtClean="0"/>
              <a:t>big</a:t>
            </a:r>
          </a:p>
          <a:p>
            <a:pPr lvl="1"/>
            <a:r>
              <a:rPr lang="en-US" dirty="0" smtClean="0"/>
              <a:t> Communities span multiple projects, or family of projects</a:t>
            </a:r>
          </a:p>
          <a:p>
            <a:pPr lvl="1"/>
            <a:r>
              <a:rPr lang="en-US" dirty="0" smtClean="0"/>
              <a:t>All development work occurs “on stage”* with fine granularity thanks to social media integration</a:t>
            </a:r>
          </a:p>
          <a:p>
            <a:r>
              <a:rPr lang="en-US" dirty="0" smtClean="0"/>
              <a:t>Mining </a:t>
            </a:r>
            <a:r>
              <a:rPr lang="en-US" dirty="0" err="1" smtClean="0"/>
              <a:t>GitHub</a:t>
            </a:r>
            <a:r>
              <a:rPr lang="en-US" dirty="0" smtClean="0"/>
              <a:t> integrated web repository requires Big Data tools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* [</a:t>
            </a:r>
            <a:r>
              <a:rPr lang="en-US" sz="2600" dirty="0" err="1" smtClean="0"/>
              <a:t>Dabbish</a:t>
            </a:r>
            <a:r>
              <a:rPr lang="en-US" sz="2600" dirty="0" smtClean="0"/>
              <a:t> et al., 2012]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5042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Investigating structural fluidity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study emergent teams in very large organization</a:t>
            </a:r>
          </a:p>
          <a:p>
            <a:pPr lvl="1"/>
            <a:r>
              <a:rPr lang="en-US" dirty="0" smtClean="0"/>
              <a:t>And see how stable they are</a:t>
            </a:r>
          </a:p>
          <a:p>
            <a:pPr lvl="1"/>
            <a:r>
              <a:rPr lang="en-US" dirty="0" smtClean="0"/>
              <a:t>Hypothesis: they are </a:t>
            </a:r>
            <a:r>
              <a:rPr lang="en-US" i="1" dirty="0" smtClean="0"/>
              <a:t>impromptu</a:t>
            </a:r>
            <a:r>
              <a:rPr lang="en-US" dirty="0" smtClean="0"/>
              <a:t> and </a:t>
            </a:r>
            <a:r>
              <a:rPr lang="en-US" i="1" dirty="0" smtClean="0"/>
              <a:t>ad hoc</a:t>
            </a:r>
          </a:p>
          <a:p>
            <a:r>
              <a:rPr lang="en-US" dirty="0" smtClean="0"/>
              <a:t>Longitudinal samples of multiple metrics on a given community</a:t>
            </a:r>
          </a:p>
          <a:p>
            <a:r>
              <a:rPr lang="en-US" dirty="0" smtClean="0"/>
              <a:t>Statistical analysis of time series </a:t>
            </a:r>
          </a:p>
          <a:p>
            <a:pPr lvl="1"/>
            <a:r>
              <a:rPr lang="en-US" dirty="0" smtClean="0"/>
              <a:t>to evaluate whether metrics have significant trends</a:t>
            </a:r>
          </a:p>
          <a:p>
            <a:pPr lvl="1"/>
            <a:r>
              <a:rPr lang="en-US" dirty="0" smtClean="0"/>
              <a:t>or are volatile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 development Virtual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VOs are ubiquitous in software industry</a:t>
            </a:r>
          </a:p>
          <a:p>
            <a:pPr lvl="1"/>
            <a:r>
              <a:rPr lang="en-US" dirty="0" smtClean="0"/>
              <a:t>Open Source Software (OSS) communities</a:t>
            </a:r>
          </a:p>
          <a:p>
            <a:pPr lvl="1"/>
            <a:r>
              <a:rPr lang="en-US" dirty="0" smtClean="0"/>
              <a:t>Large multi-national SW factories</a:t>
            </a:r>
          </a:p>
          <a:p>
            <a:pPr lvl="1"/>
            <a:r>
              <a:rPr lang="en-US" dirty="0" smtClean="0"/>
              <a:t>Off-shoring and outsourcing</a:t>
            </a:r>
          </a:p>
          <a:p>
            <a:pPr lvl="1"/>
            <a:r>
              <a:rPr lang="en-US" dirty="0" smtClean="0"/>
              <a:t>Consulting gigs</a:t>
            </a:r>
          </a:p>
          <a:p>
            <a:endParaRPr lang="en-US" dirty="0" smtClean="0"/>
          </a:p>
          <a:p>
            <a:r>
              <a:rPr lang="en-US" dirty="0" smtClean="0"/>
              <a:t>Coordination overhead paid by VOs has been known to negate economies of scale in industrial SW development settings</a:t>
            </a:r>
          </a:p>
          <a:p>
            <a:pPr lvl="1"/>
            <a:r>
              <a:rPr lang="en-US" dirty="0" smtClean="0"/>
              <a:t>Not so in Open Source settings</a:t>
            </a:r>
          </a:p>
          <a:p>
            <a:pPr lvl="1"/>
            <a:r>
              <a:rPr lang="en-US" dirty="0" smtClean="0"/>
              <a:t>This has become a powerful driver for academic research </a:t>
            </a:r>
          </a:p>
        </p:txBody>
      </p:sp>
    </p:spTree>
    <p:extLst>
      <p:ext uri="{BB962C8B-B14F-4D97-AF65-F5344CB8AC3E}">
        <p14:creationId xmlns:p14="http://schemas.microsoft.com/office/powerpoint/2010/main" val="22426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questions that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questions developers ask all the time *:</a:t>
            </a:r>
          </a:p>
          <a:p>
            <a:pPr lvl="1"/>
            <a:r>
              <a:rPr lang="en-US" dirty="0" smtClean="0"/>
              <a:t>Who is working on what?</a:t>
            </a:r>
            <a:endParaRPr lang="en-US" i="1" dirty="0" smtClean="0"/>
          </a:p>
          <a:p>
            <a:pPr lvl="1"/>
            <a:r>
              <a:rPr lang="en-US" dirty="0" smtClean="0"/>
              <a:t>What is my co-worker Alice working on right now?</a:t>
            </a:r>
          </a:p>
          <a:p>
            <a:pPr lvl="1"/>
            <a:r>
              <a:rPr lang="en-US" dirty="0" smtClean="0"/>
              <a:t>Who changed this code?</a:t>
            </a:r>
          </a:p>
          <a:p>
            <a:pPr lvl="1"/>
            <a:r>
              <a:rPr lang="en-US" dirty="0" smtClean="0"/>
              <a:t>What modules has my team been working on?</a:t>
            </a:r>
            <a:endParaRPr lang="en-US" i="1" dirty="0" smtClean="0"/>
          </a:p>
          <a:p>
            <a:pPr lvl="1"/>
            <a:r>
              <a:rPr lang="en-US" dirty="0" smtClean="0"/>
              <a:t>Who is working on the same modules as I am and for which work item? </a:t>
            </a:r>
            <a:endParaRPr lang="en-US" i="1" dirty="0" smtClean="0"/>
          </a:p>
          <a:p>
            <a:pPr lvl="1"/>
            <a:r>
              <a:rPr lang="en-US" dirty="0" smtClean="0"/>
              <a:t>Who to talk to when I have to work with modules I haven't worked with?</a:t>
            </a:r>
          </a:p>
          <a:p>
            <a:r>
              <a:rPr lang="en-US" dirty="0" smtClean="0"/>
              <a:t>Answering these </a:t>
            </a:r>
            <a:r>
              <a:rPr lang="en-US" dirty="0"/>
              <a:t>questions </a:t>
            </a:r>
            <a:r>
              <a:rPr lang="en-US" dirty="0" smtClean="0"/>
              <a:t>enables </a:t>
            </a:r>
            <a:r>
              <a:rPr lang="en-US" u="sng" dirty="0" smtClean="0"/>
              <a:t>better</a:t>
            </a:r>
            <a:r>
              <a:rPr lang="en-US" dirty="0" smtClean="0"/>
              <a:t> </a:t>
            </a:r>
            <a:r>
              <a:rPr lang="en-US" u="sng" dirty="0" smtClean="0"/>
              <a:t>coordination</a:t>
            </a:r>
            <a:r>
              <a:rPr lang="en-US" dirty="0" smtClean="0"/>
              <a:t>, but requires </a:t>
            </a:r>
            <a:r>
              <a:rPr lang="en-US" u="sng" dirty="0" smtClean="0"/>
              <a:t>better awareness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19800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T.Fritz</a:t>
            </a:r>
            <a:r>
              <a:rPr lang="en-US" dirty="0" smtClean="0"/>
              <a:t> and G.C. Murphy: “Using Information Fragments to Answer the Questions</a:t>
            </a:r>
          </a:p>
          <a:p>
            <a:r>
              <a:rPr lang="en-US" dirty="0" smtClean="0"/>
              <a:t>Developers Ask” – ICSE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8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and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Coordination</a:t>
            </a:r>
            <a:r>
              <a:rPr lang="en-US" dirty="0" smtClean="0"/>
              <a:t> is a cost and an overhead </a:t>
            </a:r>
          </a:p>
          <a:p>
            <a:pPr lvl="1"/>
            <a:r>
              <a:rPr lang="en-US" dirty="0" smtClean="0"/>
              <a:t>it is also obviously a necessity </a:t>
            </a:r>
          </a:p>
          <a:p>
            <a:r>
              <a:rPr lang="en-US" b="1" dirty="0" smtClean="0"/>
              <a:t>Awareness</a:t>
            </a:r>
            <a:r>
              <a:rPr lang="en-US" dirty="0" smtClean="0"/>
              <a:t> is a “state of mind” </a:t>
            </a:r>
            <a:endParaRPr lang="en-US" dirty="0"/>
          </a:p>
          <a:p>
            <a:pPr lvl="1"/>
            <a:r>
              <a:rPr lang="en-US" dirty="0" smtClean="0"/>
              <a:t>It is multi-faceted:</a:t>
            </a:r>
          </a:p>
          <a:p>
            <a:pPr lvl="2"/>
            <a:r>
              <a:rPr lang="en-US" dirty="0" smtClean="0"/>
              <a:t>Awareness of the need to coordinate with specific colleagues</a:t>
            </a:r>
          </a:p>
          <a:p>
            <a:pPr lvl="2"/>
            <a:r>
              <a:rPr lang="en-US" dirty="0" smtClean="0"/>
              <a:t>Awareness of the colleagues’ work and</a:t>
            </a:r>
            <a:br>
              <a:rPr lang="en-US" dirty="0" smtClean="0"/>
            </a:br>
            <a:r>
              <a:rPr lang="en-US" dirty="0" smtClean="0"/>
              <a:t>how it relates to my own work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8001" y="6608790"/>
            <a:ext cx="1317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©</a:t>
            </a:r>
            <a:r>
              <a:rPr lang="en-US" sz="1100" dirty="0" err="1" smtClean="0"/>
              <a:t>LucasFilm</a:t>
            </a:r>
            <a:r>
              <a:rPr lang="en-US" sz="1100" dirty="0" smtClean="0"/>
              <a:t> Limited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5943600"/>
            <a:ext cx="4038600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“Much lack of coordination</a:t>
            </a:r>
          </a:p>
          <a:p>
            <a:pPr algn="ctr"/>
            <a:r>
              <a:rPr lang="en-US" sz="2000" i="1" dirty="0" smtClean="0"/>
              <a:t> in you, I sense”</a:t>
            </a:r>
            <a:endParaRPr lang="en-US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01" y="3713190"/>
            <a:ext cx="2209800" cy="279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SW development Virtual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Team work </a:t>
            </a:r>
            <a:r>
              <a:rPr lang="en-US" dirty="0"/>
              <a:t>in these VOs </a:t>
            </a:r>
            <a:r>
              <a:rPr lang="en-US" dirty="0" smtClean="0"/>
              <a:t>does not follow hierarchical </a:t>
            </a:r>
            <a:r>
              <a:rPr lang="en-US" dirty="0"/>
              <a:t>or “turf” considerations</a:t>
            </a:r>
          </a:p>
          <a:p>
            <a:r>
              <a:rPr lang="en-US" dirty="0" smtClean="0"/>
              <a:t>Dependencies </a:t>
            </a:r>
            <a:r>
              <a:rPr lang="en-US" dirty="0"/>
              <a:t>and modularity </a:t>
            </a:r>
            <a:r>
              <a:rPr lang="en-US" dirty="0" smtClean="0"/>
              <a:t>of the SW product have </a:t>
            </a:r>
            <a:r>
              <a:rPr lang="en-US" dirty="0"/>
              <a:t>a strong impact on how developers work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And they are clearly defined but volatile</a:t>
            </a:r>
          </a:p>
          <a:p>
            <a:endParaRPr lang="en-US" dirty="0" smtClean="0"/>
          </a:p>
          <a:p>
            <a:r>
              <a:rPr lang="en-US" dirty="0" smtClean="0"/>
              <a:t>Truly a socio-technical system:</a:t>
            </a:r>
          </a:p>
          <a:p>
            <a:pPr lvl="1"/>
            <a:r>
              <a:rPr lang="en-US" dirty="0" smtClean="0"/>
              <a:t>Inextricable inter-play between technical and organizational aspects [Conway 1968] [</a:t>
            </a:r>
            <a:r>
              <a:rPr lang="en-US" dirty="0" err="1" smtClean="0"/>
              <a:t>Parnas</a:t>
            </a:r>
            <a:r>
              <a:rPr lang="en-US" dirty="0" smtClean="0"/>
              <a:t> 1972]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development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Traces of what happens in these VOs are …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:  some OSS projects are going on since 10 years or more </a:t>
            </a:r>
          </a:p>
          <a:p>
            <a:r>
              <a:rPr lang="en-US" b="1" dirty="0" smtClean="0"/>
              <a:t>Rich</a:t>
            </a:r>
            <a:r>
              <a:rPr lang="en-US" dirty="0" smtClean="0"/>
              <a:t>: traces of work are very detailed and strongly contextualized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ithin carefully defined text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round very well structured artifacts</a:t>
            </a:r>
          </a:p>
          <a:p>
            <a:r>
              <a:rPr lang="en-US" dirty="0" smtClean="0"/>
              <a:t>Many repositories to be fused and mined together</a:t>
            </a:r>
          </a:p>
          <a:p>
            <a:r>
              <a:rPr lang="en-US" dirty="0" smtClean="0"/>
              <a:t>Many questions can be asked of those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42909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Today’s problem: team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8229600" cy="2849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Team awareness:</a:t>
            </a:r>
          </a:p>
          <a:p>
            <a:pPr marL="0" indent="0" algn="ctr">
              <a:buNone/>
            </a:pPr>
            <a:r>
              <a:rPr lang="en-US" dirty="0" smtClean="0"/>
              <a:t>How to detect emergent teams of collaborators in a SW VO</a:t>
            </a:r>
          </a:p>
          <a:p>
            <a:pPr marL="0" indent="0" algn="ctr">
              <a:buNone/>
            </a:pPr>
            <a:r>
              <a:rPr lang="en-US" dirty="0" smtClean="0"/>
              <a:t>(in an actionable way)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data: </a:t>
            </a:r>
            <a:r>
              <a:rPr lang="en-US" dirty="0"/>
              <a:t>c</a:t>
            </a:r>
            <a:r>
              <a:rPr lang="en-US" dirty="0" smtClean="0"/>
              <a:t>ontextualized interactions in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z="3294" dirty="0" smtClean="0"/>
              <a:t>Traces of developer interactions with the SW artifacts</a:t>
            </a:r>
          </a:p>
          <a:p>
            <a:pPr lvl="1"/>
            <a:r>
              <a:rPr lang="en-US" sz="3294" dirty="0"/>
              <a:t>In a SW VO, predecessors to personal interactions</a:t>
            </a:r>
          </a:p>
          <a:p>
            <a:pPr lvl="1"/>
            <a:r>
              <a:rPr lang="en-US" sz="3294" dirty="0" smtClean="0"/>
              <a:t>SW development work is artifact-oriented</a:t>
            </a:r>
            <a:endParaRPr lang="en-US" sz="3694" dirty="0" smtClean="0"/>
          </a:p>
          <a:p>
            <a:pPr lvl="1"/>
            <a:endParaRPr lang="en-US" sz="3294" dirty="0"/>
          </a:p>
          <a:p>
            <a:r>
              <a:rPr lang="en-US" dirty="0" smtClean="0"/>
              <a:t>State-of-the-art-tools technology </a:t>
            </a:r>
            <a:r>
              <a:rPr lang="en-US" dirty="0"/>
              <a:t>enables recording of </a:t>
            </a:r>
            <a:r>
              <a:rPr lang="en-US" dirty="0" smtClean="0"/>
              <a:t>fine-grained developers</a:t>
            </a:r>
            <a:r>
              <a:rPr lang="en-US" dirty="0"/>
              <a:t>’ actions in their </a:t>
            </a:r>
            <a:r>
              <a:rPr lang="en-US" dirty="0" smtClean="0"/>
              <a:t>IDEs</a:t>
            </a:r>
          </a:p>
          <a:p>
            <a:endParaRPr lang="en-US" sz="3694" dirty="0"/>
          </a:p>
          <a:p>
            <a:r>
              <a:rPr lang="en-US" dirty="0"/>
              <a:t>Example: the Mylyn Eclipse plugin</a:t>
            </a:r>
          </a:p>
          <a:p>
            <a:pPr lvl="1"/>
            <a:r>
              <a:rPr lang="en-US" dirty="0"/>
              <a:t>one of the most downloaded Eclipse plugins</a:t>
            </a:r>
          </a:p>
          <a:p>
            <a:pPr lvl="1"/>
            <a:r>
              <a:rPr lang="en-US" dirty="0" smtClean="0"/>
              <a:t>Goal is to support the </a:t>
            </a:r>
            <a:r>
              <a:rPr lang="en-US" b="1" dirty="0"/>
              <a:t>individual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Collects </a:t>
            </a:r>
            <a:r>
              <a:rPr lang="en-US" i="1" dirty="0" smtClean="0"/>
              <a:t>“task contexts”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rex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Drexel</Template>
  <TotalTime>2774</TotalTime>
  <Words>1423</Words>
  <Application>Microsoft Macintosh PowerPoint</Application>
  <PresentationFormat>On-screen Show (4:3)</PresentationFormat>
  <Paragraphs>207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Drexel</vt:lpstr>
      <vt:lpstr>???</vt:lpstr>
      <vt:lpstr>Group Informatics for Exploring Rich Data and Long Data to Understand Collaboration</vt:lpstr>
      <vt:lpstr>The gist</vt:lpstr>
      <vt:lpstr>SW development Virtual Organizations</vt:lpstr>
      <vt:lpstr>SW questions that matter</vt:lpstr>
      <vt:lpstr>Coordination and awareness</vt:lpstr>
      <vt:lpstr>SW development Virtual Organizations</vt:lpstr>
      <vt:lpstr>SW development data</vt:lpstr>
      <vt:lpstr>Today’s problem: team awareness</vt:lpstr>
      <vt:lpstr>The data: contextualized interactions in SE</vt:lpstr>
      <vt:lpstr>The data: contextualized interactions in SE</vt:lpstr>
      <vt:lpstr>The method</vt:lpstr>
      <vt:lpstr>Collaboration opportunities</vt:lpstr>
      <vt:lpstr>Collaboration opportunities network</vt:lpstr>
      <vt:lpstr>Group identification</vt:lpstr>
      <vt:lpstr>Empirical work</vt:lpstr>
      <vt:lpstr>Work network</vt:lpstr>
      <vt:lpstr>Talk network</vt:lpstr>
      <vt:lpstr>Example: Mylyn v.2.0</vt:lpstr>
      <vt:lpstr>More results</vt:lpstr>
      <vt:lpstr>Team awareness – bottom line</vt:lpstr>
      <vt:lpstr>Studying VOs</vt:lpstr>
      <vt:lpstr>Stuctural fluidity of VOs</vt:lpstr>
      <vt:lpstr>Stuctural fluidity of VOs</vt:lpstr>
      <vt:lpstr>Finally, BIG data!</vt:lpstr>
      <vt:lpstr>Investigating structural fluidity on GitHub</vt:lpstr>
      <vt:lpstr>Thank You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Sean Goggins</cp:lastModifiedBy>
  <cp:revision>121</cp:revision>
  <dcterms:created xsi:type="dcterms:W3CDTF">2012-06-06T20:10:26Z</dcterms:created>
  <dcterms:modified xsi:type="dcterms:W3CDTF">2016-06-27T13:08:36Z</dcterms:modified>
</cp:coreProperties>
</file>