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s/slide22.xml" ContentType="application/vnd.openxmlformats-officedocument.presentationml.slide+xml"/>
  <Override PartName="/ppt/theme/theme2.xml" ContentType="application/vnd.openxmlformats-officedocument.theme+xml"/>
  <Override PartName="/ppt/slides/slide2.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4.xml" ContentType="application/vnd.openxmlformats-officedocument.presentationml.notesSlide+xml"/>
  <Override PartName="/ppt/slides/slide13.xml" ContentType="application/vnd.openxmlformats-officedocument.presentationml.slide+xml"/>
  <Override PartName="/ppt/slides/slide14.xml" ContentType="application/vnd.openxmlformats-officedocument.presentationml.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Layouts/slideLayout14.xml" ContentType="application/vnd.openxmlformats-officedocument.presentationml.slideLayout+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Layouts/slideLayout13.xml" ContentType="application/vnd.openxmlformats-officedocument.presentationml.slideLayout+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slideLayouts/slideLayout15.xml" ContentType="application/vnd.openxmlformats-officedocument.presentationml.slideLayout+xml"/>
  <Default Extension="rels" ContentType="application/vnd.openxmlformats-package.relationships+xml"/>
  <Override PartName="/ppt/slides/slide9.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Default Extension="pdf" ContentType="application/pdf"/>
  <Override PartName="/ppt/slideLayouts/slideLayout12.xml" ContentType="application/vnd.openxmlformats-officedocument.presentationml.slideLayout+xml"/>
  <Override PartName="/ppt/slides/slide19.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764" r:id="rId1"/>
  </p:sldMasterIdLst>
  <p:notesMasterIdLst>
    <p:notesMasterId r:id="rId24"/>
  </p:notesMasterIdLst>
  <p:sldIdLst>
    <p:sldId id="259" r:id="rId2"/>
    <p:sldId id="262" r:id="rId3"/>
    <p:sldId id="260" r:id="rId4"/>
    <p:sldId id="261" r:id="rId5"/>
    <p:sldId id="263" r:id="rId6"/>
    <p:sldId id="265" r:id="rId7"/>
    <p:sldId id="303" r:id="rId8"/>
    <p:sldId id="292" r:id="rId9"/>
    <p:sldId id="284" r:id="rId10"/>
    <p:sldId id="293" r:id="rId11"/>
    <p:sldId id="302" r:id="rId12"/>
    <p:sldId id="294" r:id="rId13"/>
    <p:sldId id="295" r:id="rId14"/>
    <p:sldId id="304" r:id="rId15"/>
    <p:sldId id="287" r:id="rId16"/>
    <p:sldId id="298" r:id="rId17"/>
    <p:sldId id="300" r:id="rId18"/>
    <p:sldId id="305" r:id="rId19"/>
    <p:sldId id="266" r:id="rId20"/>
    <p:sldId id="288" r:id="rId21"/>
    <p:sldId id="306" r:id="rId22"/>
    <p:sldId id="271"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76950" autoAdjust="0"/>
  </p:normalViewPr>
  <p:slideViewPr>
    <p:cSldViewPr snapToGrid="0" snapToObjects="1">
      <p:cViewPr varScale="1">
        <p:scale>
          <a:sx n="123" d="100"/>
          <a:sy n="123" d="100"/>
        </p:scale>
        <p:origin x="-2032"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viewProps" Target="viewProps.xml"/><Relationship Id="rId14" Type="http://schemas.openxmlformats.org/officeDocument/2006/relationships/slide" Target="slides/slide13.xml"/><Relationship Id="rId23" Type="http://schemas.openxmlformats.org/officeDocument/2006/relationships/slide" Target="slides/slide22.xml"/><Relationship Id="rId4" Type="http://schemas.openxmlformats.org/officeDocument/2006/relationships/slide" Target="slides/slide3.xml"/><Relationship Id="rId28" Type="http://schemas.openxmlformats.org/officeDocument/2006/relationships/theme" Target="theme/theme1.xml"/><Relationship Id="rId26" Type="http://schemas.openxmlformats.org/officeDocument/2006/relationships/presProps" Target="presProps.xml"/><Relationship Id="rId11" Type="http://schemas.openxmlformats.org/officeDocument/2006/relationships/slide" Target="slides/slide10.xml"/><Relationship Id="rId29" Type="http://schemas.openxmlformats.org/officeDocument/2006/relationships/tableStyles" Target="tableStyles.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FC0D7B-34E1-E441-81E4-822C0E6AAFD5}" type="datetimeFigureOut">
              <a:rPr lang="en-US" smtClean="0"/>
              <a:pPr/>
              <a:t>9/9/10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2F4D03-6674-184E-B6E1-129AE139F33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TNET is a package I would turn you on to if you need to consider weighted network measures.  The data</a:t>
            </a:r>
            <a:r>
              <a:rPr lang="en-US" baseline="0" dirty="0" smtClean="0"/>
              <a:t> structure is a little different than STATNET or </a:t>
            </a:r>
            <a:r>
              <a:rPr lang="en-US" baseline="0" dirty="0" err="1" smtClean="0"/>
              <a:t>iGraph</a:t>
            </a:r>
            <a:r>
              <a:rPr lang="en-US" baseline="0" dirty="0" smtClean="0"/>
              <a:t>.  When  you are working with small world data that is relatively closed, the weights of the connection become very important to the analysis.</a:t>
            </a:r>
            <a:endParaRPr lang="en-US" dirty="0"/>
          </a:p>
        </p:txBody>
      </p:sp>
      <p:sp>
        <p:nvSpPr>
          <p:cNvPr id="4" name="Slide Number Placeholder 3"/>
          <p:cNvSpPr>
            <a:spLocks noGrp="1"/>
          </p:cNvSpPr>
          <p:nvPr>
            <p:ph type="sldNum" sz="quarter" idx="10"/>
          </p:nvPr>
        </p:nvSpPr>
        <p:spPr/>
        <p:txBody>
          <a:bodyPr/>
          <a:lstStyle/>
          <a:p>
            <a:fld id="{EC2F4D03-6674-184E-B6E1-129AE139F33D}"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2F4D03-6674-184E-B6E1-129AE139F33D}"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 have filtered the developer code for the strongest connections.</a:t>
            </a:r>
            <a:endParaRPr lang="en-US" dirty="0"/>
          </a:p>
        </p:txBody>
      </p:sp>
      <p:sp>
        <p:nvSpPr>
          <p:cNvPr id="4" name="Slide Number Placeholder 3"/>
          <p:cNvSpPr>
            <a:spLocks noGrp="1"/>
          </p:cNvSpPr>
          <p:nvPr>
            <p:ph type="sldNum" sz="quarter" idx="10"/>
          </p:nvPr>
        </p:nvSpPr>
        <p:spPr/>
        <p:txBody>
          <a:bodyPr/>
          <a:lstStyle/>
          <a:p>
            <a:fld id="{EC2F4D03-6674-184E-B6E1-129AE139F33D}"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 have filtered the developer code for the strongest connections.</a:t>
            </a:r>
            <a:endParaRPr lang="en-US" dirty="0"/>
          </a:p>
        </p:txBody>
      </p:sp>
      <p:sp>
        <p:nvSpPr>
          <p:cNvPr id="4" name="Slide Number Placeholder 3"/>
          <p:cNvSpPr>
            <a:spLocks noGrp="1"/>
          </p:cNvSpPr>
          <p:nvPr>
            <p:ph type="sldNum" sz="quarter" idx="10"/>
          </p:nvPr>
        </p:nvSpPr>
        <p:spPr/>
        <p:txBody>
          <a:bodyPr/>
          <a:lstStyle/>
          <a:p>
            <a:fld id="{EC2F4D03-6674-184E-B6E1-129AE139F33D}"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2F4D03-6674-184E-B6E1-129AE139F33D}"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304 &amp; 399 are the story</a:t>
            </a:r>
          </a:p>
          <a:p>
            <a:endParaRPr lang="en-US" dirty="0" smtClean="0"/>
          </a:p>
          <a:p>
            <a:r>
              <a:rPr lang="en-US" dirty="0" err="1" smtClean="0"/>
              <a:t>Statnet</a:t>
            </a:r>
            <a:r>
              <a:rPr lang="en-US" dirty="0" smtClean="0"/>
              <a:t> is centrality.</a:t>
            </a:r>
          </a:p>
          <a:p>
            <a:endParaRPr lang="en-US" dirty="0" smtClean="0"/>
          </a:p>
          <a:p>
            <a:r>
              <a:rPr lang="en-US" dirty="0" smtClean="0"/>
              <a:t>89, 276 &amp; 301 are </a:t>
            </a:r>
            <a:r>
              <a:rPr lang="en-US" dirty="0" err="1" smtClean="0"/>
              <a:t>commenters</a:t>
            </a:r>
            <a:r>
              <a:rPr lang="en-US" baseline="0" dirty="0" smtClean="0"/>
              <a:t> who do not write code.</a:t>
            </a:r>
            <a:endParaRPr lang="en-US" dirty="0"/>
          </a:p>
        </p:txBody>
      </p:sp>
      <p:sp>
        <p:nvSpPr>
          <p:cNvPr id="4" name="Slide Number Placeholder 3"/>
          <p:cNvSpPr>
            <a:spLocks noGrp="1"/>
          </p:cNvSpPr>
          <p:nvPr>
            <p:ph type="sldNum" sz="quarter" idx="10"/>
          </p:nvPr>
        </p:nvSpPr>
        <p:spPr/>
        <p:txBody>
          <a:bodyPr/>
          <a:lstStyle/>
          <a:p>
            <a:fld id="{EC2F4D03-6674-184E-B6E1-129AE139F33D}"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416 is part of the disconnected graph, and has two other folks connected</a:t>
            </a:r>
            <a:r>
              <a:rPr lang="en-US" baseline="0" dirty="0" smtClean="0"/>
              <a:t> to it.  That person also shows up in the discussion graph.</a:t>
            </a:r>
            <a:endParaRPr lang="en-US" dirty="0"/>
          </a:p>
        </p:txBody>
      </p:sp>
      <p:sp>
        <p:nvSpPr>
          <p:cNvPr id="4" name="Slide Number Placeholder 3"/>
          <p:cNvSpPr>
            <a:spLocks noGrp="1"/>
          </p:cNvSpPr>
          <p:nvPr>
            <p:ph type="sldNum" sz="quarter" idx="10"/>
          </p:nvPr>
        </p:nvSpPr>
        <p:spPr/>
        <p:txBody>
          <a:bodyPr/>
          <a:lstStyle/>
          <a:p>
            <a:fld id="{EC2F4D03-6674-184E-B6E1-129AE139F33D}"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the graph is connected in a community of this size, it may indicate some level of cohesiveness that does not exist when the graph is incomplete.</a:t>
            </a:r>
            <a:r>
              <a:rPr lang="en-US" baseline="0" dirty="0" smtClean="0"/>
              <a:t>  We know that major changes took place during the periods leading up to 3.3, and it is interesting to us that the final release we studied shows a complete discussion graph once again.  It suggests that a new, larger community with several clusters has emerged.  And the structure is different than it was the last time.</a:t>
            </a:r>
            <a:endParaRPr lang="en-US" dirty="0"/>
          </a:p>
        </p:txBody>
      </p:sp>
      <p:sp>
        <p:nvSpPr>
          <p:cNvPr id="4" name="Slide Number Placeholder 3"/>
          <p:cNvSpPr>
            <a:spLocks noGrp="1"/>
          </p:cNvSpPr>
          <p:nvPr>
            <p:ph type="sldNum" sz="quarter" idx="10"/>
          </p:nvPr>
        </p:nvSpPr>
        <p:spPr/>
        <p:txBody>
          <a:bodyPr/>
          <a:lstStyle/>
          <a:p>
            <a:fld id="{EC2F4D03-6674-184E-B6E1-129AE139F33D}"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bg>
      <p:bgRef idx="1003">
        <a:schemeClr val="bg2"/>
      </p:bgRef>
    </p:bg>
    <p:spTree>
      <p:nvGrpSpPr>
        <p:cNvPr id="1" name=""/>
        <p:cNvGrpSpPr/>
        <p:nvPr/>
      </p:nvGrpSpPr>
      <p:grpSpPr>
        <a:xfrm>
          <a:off x="0" y="0"/>
          <a:ext cx="0" cy="0"/>
          <a:chOff x="0" y="0"/>
          <a:chExt cx="0" cy="0"/>
        </a:xfrm>
      </p:grpSpPr>
      <p:pic>
        <p:nvPicPr>
          <p:cNvPr id="10" name="Picture 9" descr="paperBackingColor.jpg"/>
          <p:cNvPicPr>
            <a:picLocks noChangeAspect="1"/>
          </p:cNvPicPr>
          <p:nvPr/>
        </p:nvPicPr>
        <p:blipFill>
          <a:blip r:embed="rId2"/>
          <a:srcRect l="469" t="13915"/>
          <a:stretch>
            <a:fillRect/>
          </a:stretch>
        </p:blipFill>
        <p:spPr>
          <a:xfrm>
            <a:off x="1613903" y="699248"/>
            <a:ext cx="5916194" cy="3837694"/>
          </a:xfrm>
          <a:prstGeom prst="rect">
            <a:avLst/>
          </a:prstGeom>
          <a:solidFill>
            <a:srgbClr val="FFFFFF">
              <a:shade val="85000"/>
            </a:srgbClr>
          </a:solidFill>
          <a:ln w="22225" cap="sq">
            <a:solidFill>
              <a:srgbClr val="FDFDFD"/>
            </a:solidFill>
            <a:miter lim="800000"/>
          </a:ln>
          <a:effectLst>
            <a:outerShdw blurRad="57150" dist="37500" dir="7560000" sy="98000" kx="80000" ky="63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pic>
      <p:sp>
        <p:nvSpPr>
          <p:cNvPr id="4" name="Date Placeholder 3"/>
          <p:cNvSpPr>
            <a:spLocks noGrp="1"/>
          </p:cNvSpPr>
          <p:nvPr>
            <p:ph type="dt" sz="half" idx="10"/>
          </p:nvPr>
        </p:nvSpPr>
        <p:spPr/>
        <p:txBody>
          <a:bodyPr/>
          <a:lstStyle/>
          <a:p>
            <a:fld id="{89C8D316-0478-D648-BE9C-B420B7512099}" type="datetimeFigureOut">
              <a:rPr lang="en-US" smtClean="0"/>
              <a:pPr/>
              <a:t>9/9/10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1339C-E47F-784D-B87E-6E538B0ED9A6}" type="slidenum">
              <a:rPr lang="en-US" smtClean="0"/>
              <a:pPr/>
              <a:t>‹#›</a:t>
            </a:fld>
            <a:endParaRPr lang="en-US"/>
          </a:p>
        </p:txBody>
      </p:sp>
      <p:sp>
        <p:nvSpPr>
          <p:cNvPr id="2" name="Title 1"/>
          <p:cNvSpPr>
            <a:spLocks noGrp="1"/>
          </p:cNvSpPr>
          <p:nvPr>
            <p:ph type="ctrTitle"/>
          </p:nvPr>
        </p:nvSpPr>
        <p:spPr>
          <a:xfrm>
            <a:off x="1709569" y="1143000"/>
            <a:ext cx="5724862" cy="1846961"/>
          </a:xfrm>
        </p:spPr>
        <p:txBody>
          <a:bodyPr vert="horz" lIns="91440" tIns="45720" rIns="91440" bIns="45720" rtlCol="0" anchor="b" anchorCtr="0">
            <a:noAutofit/>
          </a:bodyPr>
          <a:lstStyle>
            <a:lvl1pPr algn="ctr" defTabSz="914400" rtl="0" eaLnBrk="1" latinLnBrk="0" hangingPunct="1">
              <a:spcBef>
                <a:spcPct val="0"/>
              </a:spcBef>
              <a:buNone/>
              <a:defRPr sz="6000" kern="1200">
                <a:solidFill>
                  <a:schemeClr val="bg2">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709569" y="2994212"/>
            <a:ext cx="5724862" cy="1007200"/>
          </a:xfrm>
        </p:spPr>
        <p:txBody>
          <a:bodyPr vert="horz" lIns="91440" tIns="45720" rIns="91440" bIns="45720" rtlCol="0">
            <a:normAutofit/>
          </a:bodyPr>
          <a:lstStyle>
            <a:lvl1pPr marL="0" indent="0" algn="ctr" defTabSz="914400" rtl="0" eaLnBrk="1" latinLnBrk="0" hangingPunct="1">
              <a:spcBef>
                <a:spcPts val="0"/>
              </a:spcBef>
              <a:buSzPct val="90000"/>
              <a:buFont typeface="Wingdings" pitchFamily="2" charset="2"/>
              <a:buNone/>
              <a:defRPr sz="2000" kern="1200">
                <a:solidFill>
                  <a:schemeClr val="bg2">
                    <a:lumMod val="75000"/>
                  </a:schemeClr>
                </a:solidFill>
                <a:effectLst>
                  <a:outerShdw blurRad="50800" dist="38100" dir="2700000" algn="tl"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89C8D316-0478-D648-BE9C-B420B7512099}" type="datetimeFigureOut">
              <a:rPr lang="en-US" smtClean="0"/>
              <a:pPr/>
              <a:t>9/9/10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71339C-E47F-784D-B87E-6E538B0ED9A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C8D316-0478-D648-BE9C-B420B7512099}" type="datetimeFigureOut">
              <a:rPr lang="en-US" smtClean="0"/>
              <a:pPr/>
              <a:t>9/9/10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71339C-E47F-784D-B87E-6E538B0ED9A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0363" y="1143000"/>
            <a:ext cx="3807662" cy="1341344"/>
          </a:xfrm>
        </p:spPr>
        <p:txBody>
          <a:bodyPr anchor="b"/>
          <a:lstStyle>
            <a:lvl1pPr algn="ctr">
              <a:defRPr sz="4400" b="0"/>
            </a:lvl1pPr>
          </a:lstStyle>
          <a:p>
            <a:r>
              <a:rPr lang="en-US" smtClean="0"/>
              <a:t>Click to edit Master title style</a:t>
            </a:r>
            <a:endParaRPr/>
          </a:p>
        </p:txBody>
      </p:sp>
      <p:sp>
        <p:nvSpPr>
          <p:cNvPr id="3" name="Content Placeholder 2"/>
          <p:cNvSpPr>
            <a:spLocks noGrp="1"/>
          </p:cNvSpPr>
          <p:nvPr>
            <p:ph idx="1"/>
          </p:nvPr>
        </p:nvSpPr>
        <p:spPr>
          <a:xfrm>
            <a:off x="4648199" y="605118"/>
            <a:ext cx="3776472" cy="5565495"/>
          </a:xfrm>
        </p:spPr>
        <p:txBody>
          <a:bodyPr>
            <a:normAutofit/>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10363" y="2618815"/>
            <a:ext cx="3807662" cy="3133164"/>
          </a:xfrm>
        </p:spPr>
        <p:txBody>
          <a:bodyPr>
            <a:normAutofit/>
          </a:bodyPr>
          <a:lstStyle>
            <a:lvl1pPr marL="0" indent="0" algn="ctr">
              <a:spcBef>
                <a:spcPts val="18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C8D316-0478-D648-BE9C-B420B7512099}" type="datetimeFigureOut">
              <a:rPr lang="en-US" smtClean="0"/>
              <a:pPr/>
              <a:t>9/9/10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71339C-E47F-784D-B87E-6E538B0ED9A6}"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9C8D316-0478-D648-BE9C-B420B7512099}" type="datetimeFigureOut">
              <a:rPr lang="en-US" smtClean="0"/>
              <a:pPr/>
              <a:t>9/9/10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71339C-E47F-784D-B87E-6E538B0ED9A6}" type="slidenum">
              <a:rPr lang="en-US" smtClean="0"/>
              <a:pPr/>
              <a:t>‹#›</a:t>
            </a:fld>
            <a:endParaRPr lang="en-US"/>
          </a:p>
        </p:txBody>
      </p:sp>
      <p:pic>
        <p:nvPicPr>
          <p:cNvPr id="10" name="Picture 9" descr="pictureCaptionBacking.png"/>
          <p:cNvPicPr>
            <a:picLocks noChangeAspect="1"/>
          </p:cNvPicPr>
          <p:nvPr/>
        </p:nvPicPr>
        <p:blipFill>
          <a:blip r:embed="rId2"/>
          <a:srcRect l="52272" t="8889" r="5152" b="16566"/>
          <a:stretch>
            <a:fillRect/>
          </a:stretch>
        </p:blipFill>
        <p:spPr>
          <a:xfrm>
            <a:off x="4594412" y="663388"/>
            <a:ext cx="3893127" cy="5112327"/>
          </a:xfrm>
          <a:prstGeom prst="rect">
            <a:avLst/>
          </a:prstGeom>
        </p:spPr>
      </p:pic>
      <p:sp>
        <p:nvSpPr>
          <p:cNvPr id="11" name="Title 1"/>
          <p:cNvSpPr>
            <a:spLocks noGrp="1"/>
          </p:cNvSpPr>
          <p:nvPr>
            <p:ph type="title"/>
          </p:nvPr>
        </p:nvSpPr>
        <p:spPr>
          <a:xfrm>
            <a:off x="725487" y="1143000"/>
            <a:ext cx="3792537" cy="1341344"/>
          </a:xfrm>
        </p:spPr>
        <p:txBody>
          <a:bodyPr anchor="b"/>
          <a:lstStyle>
            <a:lvl1pPr algn="ctr">
              <a:defRPr sz="4400" b="0"/>
            </a:lvl1pPr>
          </a:lstStyle>
          <a:p>
            <a:r>
              <a:rPr lang="en-US" smtClean="0"/>
              <a:t>Click to edit Master title style</a:t>
            </a:r>
            <a:endParaRPr/>
          </a:p>
        </p:txBody>
      </p:sp>
      <p:sp>
        <p:nvSpPr>
          <p:cNvPr id="12" name="Text Placeholder 3"/>
          <p:cNvSpPr>
            <a:spLocks noGrp="1"/>
          </p:cNvSpPr>
          <p:nvPr>
            <p:ph type="body" sz="half" idx="2"/>
          </p:nvPr>
        </p:nvSpPr>
        <p:spPr>
          <a:xfrm>
            <a:off x="725487" y="2618815"/>
            <a:ext cx="3792537" cy="3133164"/>
          </a:xfrm>
        </p:spPr>
        <p:txBody>
          <a:bodyPr>
            <a:normAutofit/>
          </a:bodyPr>
          <a:lstStyle>
            <a:lvl1pPr marL="0" indent="0" algn="ctr">
              <a:spcBef>
                <a:spcPts val="18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a:off x="4829938" y="864971"/>
            <a:ext cx="3422075" cy="47091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5487" y="462896"/>
            <a:ext cx="7718425" cy="828021"/>
          </a:xfrm>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725489" y="1598613"/>
            <a:ext cx="7718424" cy="4572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9C8D316-0478-D648-BE9C-B420B7512099}" type="datetimeFigureOut">
              <a:rPr lang="en-US" smtClean="0"/>
              <a:pPr/>
              <a:t>9/9/10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1339C-E47F-784D-B87E-6E538B0ED9A6}"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685801"/>
            <a:ext cx="1066800" cy="54848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25488" y="685757"/>
            <a:ext cx="6437312" cy="54822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9C8D316-0478-D648-BE9C-B420B7512099}" type="datetimeFigureOut">
              <a:rPr lang="en-US" smtClean="0"/>
              <a:pPr/>
              <a:t>9/9/10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1339C-E47F-784D-B87E-6E538B0ED9A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9C8D316-0478-D648-BE9C-B420B7512099}" type="datetimeFigureOut">
              <a:rPr lang="en-US" smtClean="0"/>
              <a:pPr/>
              <a:t>9/9/10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1339C-E47F-784D-B87E-6E538B0ED9A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Picture">
    <p:bg>
      <p:bgRef idx="1003">
        <a:schemeClr val="bg2"/>
      </p:bgRef>
    </p:bg>
    <p:spTree>
      <p:nvGrpSpPr>
        <p:cNvPr id="1" name=""/>
        <p:cNvGrpSpPr/>
        <p:nvPr/>
      </p:nvGrpSpPr>
      <p:grpSpPr>
        <a:xfrm>
          <a:off x="0" y="0"/>
          <a:ext cx="0" cy="0"/>
          <a:chOff x="0" y="0"/>
          <a:chExt cx="0" cy="0"/>
        </a:xfrm>
      </p:grpSpPr>
      <p:pic>
        <p:nvPicPr>
          <p:cNvPr id="12" name="Picture 11" descr="titlePhotoBacking-r.png"/>
          <p:cNvPicPr>
            <a:picLocks noChangeAspect="1"/>
          </p:cNvPicPr>
          <p:nvPr/>
        </p:nvPicPr>
        <p:blipFill>
          <a:blip r:embed="rId2"/>
          <a:srcRect l="17353" t="9412" r="17500" b="32353"/>
          <a:stretch>
            <a:fillRect/>
          </a:stretch>
        </p:blipFill>
        <p:spPr>
          <a:xfrm>
            <a:off x="1586753" y="645459"/>
            <a:ext cx="5957047" cy="3993776"/>
          </a:xfrm>
          <a:prstGeom prst="rect">
            <a:avLst/>
          </a:prstGeom>
        </p:spPr>
      </p:pic>
      <p:sp>
        <p:nvSpPr>
          <p:cNvPr id="4" name="Date Placeholder 3"/>
          <p:cNvSpPr>
            <a:spLocks noGrp="1"/>
          </p:cNvSpPr>
          <p:nvPr>
            <p:ph type="dt" sz="half" idx="10"/>
          </p:nvPr>
        </p:nvSpPr>
        <p:spPr>
          <a:xfrm>
            <a:off x="457200" y="6324600"/>
            <a:ext cx="2133600" cy="273050"/>
          </a:xfrm>
        </p:spPr>
        <p:txBody>
          <a:bodyPr/>
          <a:lstStyle>
            <a:lvl1pPr>
              <a:defRPr sz="1400">
                <a:solidFill>
                  <a:schemeClr val="tx2">
                    <a:lumMod val="75000"/>
                  </a:schemeClr>
                </a:solidFill>
              </a:defRPr>
            </a:lvl1pPr>
          </a:lstStyle>
          <a:p>
            <a:fld id="{89C8D316-0478-D648-BE9C-B420B7512099}" type="datetimeFigureOut">
              <a:rPr lang="en-US" smtClean="0"/>
              <a:pPr/>
              <a:t>9/9/10</a:t>
            </a:fld>
            <a:endParaRPr lang="en-US"/>
          </a:p>
        </p:txBody>
      </p:sp>
      <p:sp>
        <p:nvSpPr>
          <p:cNvPr id="5" name="Footer Placeholder 4"/>
          <p:cNvSpPr>
            <a:spLocks noGrp="1"/>
          </p:cNvSpPr>
          <p:nvPr>
            <p:ph type="ftr" sz="quarter" idx="11"/>
          </p:nvPr>
        </p:nvSpPr>
        <p:spPr>
          <a:xfrm>
            <a:off x="3124200" y="6324600"/>
            <a:ext cx="2895600" cy="273050"/>
          </a:xfrm>
        </p:spPr>
        <p:txBody>
          <a:bodyPr/>
          <a:lstStyle>
            <a:lvl1pPr>
              <a:defRPr sz="1400">
                <a:solidFill>
                  <a:schemeClr val="tx2">
                    <a:lumMod val="75000"/>
                  </a:schemeClr>
                </a:solidFill>
              </a:defRPr>
            </a:lvl1pPr>
          </a:lstStyle>
          <a:p>
            <a:endParaRPr lang="en-US"/>
          </a:p>
        </p:txBody>
      </p:sp>
      <p:sp>
        <p:nvSpPr>
          <p:cNvPr id="6" name="Slide Number Placeholder 5"/>
          <p:cNvSpPr>
            <a:spLocks noGrp="1"/>
          </p:cNvSpPr>
          <p:nvPr>
            <p:ph type="sldNum" sz="quarter" idx="12"/>
          </p:nvPr>
        </p:nvSpPr>
        <p:spPr>
          <a:xfrm>
            <a:off x="6553200" y="6324600"/>
            <a:ext cx="2133600" cy="273050"/>
          </a:xfrm>
        </p:spPr>
        <p:txBody>
          <a:bodyPr/>
          <a:lstStyle>
            <a:lvl1pPr>
              <a:defRPr sz="1400">
                <a:solidFill>
                  <a:schemeClr val="tx2">
                    <a:lumMod val="75000"/>
                  </a:schemeClr>
                </a:solidFill>
              </a:defRPr>
            </a:lvl1pPr>
          </a:lstStyle>
          <a:p>
            <a:fld id="{8AF02B71-8991-4516-A01E-F1A9ACD28BDC}" type="slidenum">
              <a:rPr lang="en-US" smtClean="0"/>
              <a:pPr/>
              <a:t>‹#›</a:t>
            </a:fld>
            <a:endParaRPr lang="en-US"/>
          </a:p>
        </p:txBody>
      </p:sp>
      <p:sp>
        <p:nvSpPr>
          <p:cNvPr id="2" name="Title 1"/>
          <p:cNvSpPr>
            <a:spLocks noGrp="1"/>
          </p:cNvSpPr>
          <p:nvPr>
            <p:ph type="ctrTitle"/>
          </p:nvPr>
        </p:nvSpPr>
        <p:spPr>
          <a:xfrm>
            <a:off x="524435" y="4953000"/>
            <a:ext cx="8095130" cy="857250"/>
          </a:xfrm>
        </p:spPr>
        <p:txBody>
          <a:bodyPr anchor="b" anchorCtr="0">
            <a:noAutofit/>
          </a:bodyPr>
          <a:lstStyle>
            <a:lvl1pPr>
              <a:defRPr sz="5400">
                <a:solidFill>
                  <a:schemeClr val="tx2"/>
                </a:solidFill>
                <a:effectLst>
                  <a:outerShdw blurRad="50800" dist="38100" dir="2700000" algn="tl" rotWithShape="0">
                    <a:prstClr val="black">
                      <a:alpha val="40000"/>
                    </a:prstClr>
                  </a:outerShdw>
                </a:effectLst>
              </a:defRPr>
            </a:lvl1pPr>
          </a:lstStyle>
          <a:p>
            <a:r>
              <a:rPr lang="en-US" smtClean="0"/>
              <a:t>Click to edit Master title style</a:t>
            </a:r>
            <a:endParaRPr/>
          </a:p>
        </p:txBody>
      </p:sp>
      <p:sp>
        <p:nvSpPr>
          <p:cNvPr id="3" name="Subtitle 2"/>
          <p:cNvSpPr>
            <a:spLocks noGrp="1"/>
          </p:cNvSpPr>
          <p:nvPr>
            <p:ph type="subTitle" idx="1"/>
          </p:nvPr>
        </p:nvSpPr>
        <p:spPr>
          <a:xfrm>
            <a:off x="524435" y="5791200"/>
            <a:ext cx="8095130" cy="507200"/>
          </a:xfrm>
        </p:spPr>
        <p:txBody>
          <a:bodyPr>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1" name="Picture Placeholder 10"/>
          <p:cNvSpPr>
            <a:spLocks noGrp="1"/>
          </p:cNvSpPr>
          <p:nvPr>
            <p:ph type="pic" sz="quarter" idx="13"/>
          </p:nvPr>
        </p:nvSpPr>
        <p:spPr>
          <a:xfrm>
            <a:off x="1764792" y="804672"/>
            <a:ext cx="5638800" cy="3657600"/>
          </a:xfrm>
        </p:spPr>
        <p:txBody>
          <a:bodyPr/>
          <a:lstStyle>
            <a:lvl1pPr>
              <a:buNone/>
              <a:defRPr>
                <a:solidFill>
                  <a:schemeClr val="bg2"/>
                </a:solidFill>
              </a:defRPr>
            </a:lvl1pPr>
          </a:lstStyle>
          <a:p>
            <a:r>
              <a:rPr lang="en-US" smtClean="0"/>
              <a:t>Click icon to add picture</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90818" y="2514600"/>
            <a:ext cx="8162365" cy="914400"/>
          </a:xfrm>
        </p:spPr>
        <p:txBody>
          <a:bodyPr anchor="b" anchorCtr="0"/>
          <a:lstStyle>
            <a:lvl1pPr algn="ctr">
              <a:defRPr sz="5400" b="0" cap="none" baseline="0">
                <a:solidFill>
                  <a:schemeClr val="tx2"/>
                </a:solidFill>
                <a:effectLst>
                  <a:outerShdw blurRad="50800" dist="38100" dir="2700000" algn="tl" rotWithShape="0">
                    <a:prstClr val="black">
                      <a:alpha val="40000"/>
                    </a:prstClr>
                  </a:outerShdw>
                </a:effectLst>
              </a:defRPr>
            </a:lvl1pPr>
          </a:lstStyle>
          <a:p>
            <a:r>
              <a:rPr lang="en-US" smtClean="0"/>
              <a:t>Click to edit Master title style</a:t>
            </a:r>
            <a:endParaRPr/>
          </a:p>
        </p:txBody>
      </p:sp>
      <p:sp>
        <p:nvSpPr>
          <p:cNvPr id="3" name="Text Placeholder 2"/>
          <p:cNvSpPr>
            <a:spLocks noGrp="1"/>
          </p:cNvSpPr>
          <p:nvPr>
            <p:ph type="body" idx="1"/>
          </p:nvPr>
        </p:nvSpPr>
        <p:spPr>
          <a:xfrm>
            <a:off x="490818" y="3429000"/>
            <a:ext cx="8162365" cy="701000"/>
          </a:xfrm>
        </p:spPr>
        <p:txBody>
          <a:bodyPr anchor="t" anchorCtr="0">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400" kern="1200">
                <a:solidFill>
                  <a:schemeClr val="tx2">
                    <a:lumMod val="75000"/>
                  </a:schemeClr>
                </a:solidFill>
                <a:latin typeface="+mn-lt"/>
                <a:ea typeface="+mn-ea"/>
                <a:cs typeface="+mn-cs"/>
              </a:defRPr>
            </a:lvl1pPr>
          </a:lstStyle>
          <a:p>
            <a:fld id="{89C8D316-0478-D648-BE9C-B420B7512099}" type="datetimeFigureOut">
              <a:rPr lang="en-US" smtClean="0"/>
              <a:pPr/>
              <a:t>9/9/10</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400" kern="1200">
                <a:solidFill>
                  <a:schemeClr val="tx2">
                    <a:lumMod val="75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400" kern="1200">
                <a:solidFill>
                  <a:schemeClr val="tx2">
                    <a:lumMod val="75000"/>
                  </a:schemeClr>
                </a:solidFill>
                <a:latin typeface="+mn-lt"/>
                <a:ea typeface="+mn-ea"/>
                <a:cs typeface="+mn-cs"/>
              </a:defRPr>
            </a:lvl1pPr>
          </a:lstStyle>
          <a:p>
            <a:fld id="{09D441ED-22D9-48D6-AD92-DEFB122789E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2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89C8D316-0478-D648-BE9C-B420B7512099}" type="datetimeFigureOut">
              <a:rPr lang="en-US" smtClean="0"/>
              <a:pPr/>
              <a:t>9/9/10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71339C-E47F-784D-B87E-6E538B0ED9A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23900" y="1598613"/>
            <a:ext cx="3773488"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23900" y="2174875"/>
            <a:ext cx="3773488" cy="3997325"/>
          </a:xfrm>
        </p:spPr>
        <p:txBody>
          <a:bodyPr/>
          <a:lstStyle>
            <a:lvl1pPr>
              <a:defRPr sz="2400"/>
            </a:lvl1pPr>
            <a:lvl2pPr>
              <a:defRPr sz="22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645026" y="1598613"/>
            <a:ext cx="3776472"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3776472" cy="3997325"/>
          </a:xfrm>
        </p:spPr>
        <p:txBody>
          <a:bodyPr/>
          <a:lstStyle>
            <a:lvl1pPr>
              <a:defRPr sz="2400"/>
            </a:lvl1pPr>
            <a:lvl2pPr>
              <a:defRPr sz="22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89C8D316-0478-D648-BE9C-B420B7512099}" type="datetimeFigureOut">
              <a:rPr lang="en-US" smtClean="0"/>
              <a:pPr/>
              <a:t>9/9/10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71339C-E47F-784D-B87E-6E538B0ED9A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89C8D316-0478-D648-BE9C-B420B7512099}" type="datetimeFigureOut">
              <a:rPr lang="en-US" smtClean="0"/>
              <a:pPr/>
              <a:t>9/9/10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71339C-E47F-784D-B87E-6E538B0ED9A6}" type="slidenum">
              <a:rPr lang="en-US" smtClean="0"/>
              <a:pPr/>
              <a:t>‹#›</a:t>
            </a:fld>
            <a:endParaRPr lang="en-US"/>
          </a:p>
        </p:txBody>
      </p:sp>
      <p:sp>
        <p:nvSpPr>
          <p:cNvPr id="8" name="Content Placeholder 2"/>
          <p:cNvSpPr>
            <a:spLocks noGrp="1"/>
          </p:cNvSpPr>
          <p:nvPr>
            <p:ph sz="half" idx="13"/>
          </p:nvPr>
        </p:nvSpPr>
        <p:spPr>
          <a:xfrm>
            <a:off x="723900" y="3914170"/>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89C8D316-0478-D648-BE9C-B420B7512099}" type="datetimeFigureOut">
              <a:rPr lang="en-US" smtClean="0"/>
              <a:pPr/>
              <a:t>9/9/10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71339C-E47F-784D-B87E-6E538B0ED9A6}" type="slidenum">
              <a:rPr lang="en-US" smtClean="0"/>
              <a:pPr/>
              <a:t>‹#›</a:t>
            </a:fld>
            <a:endParaRPr lang="en-US"/>
          </a:p>
        </p:txBody>
      </p:sp>
      <p:sp>
        <p:nvSpPr>
          <p:cNvPr id="8"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89C8D316-0478-D648-BE9C-B420B7512099}" type="datetimeFigureOut">
              <a:rPr lang="en-US" smtClean="0"/>
              <a:pPr/>
              <a:t>9/9/10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71339C-E47F-784D-B87E-6E538B0ED9A6}" type="slidenum">
              <a:rPr lang="en-US" smtClean="0"/>
              <a:pPr/>
              <a:t>‹#›</a:t>
            </a:fld>
            <a:endParaRPr lang="en-US"/>
          </a:p>
        </p:txBody>
      </p:sp>
      <p:sp>
        <p:nvSpPr>
          <p:cNvPr id="6" name="Content Placeholder 2"/>
          <p:cNvSpPr>
            <a:spLocks noGrp="1"/>
          </p:cNvSpPr>
          <p:nvPr>
            <p:ph sz="half" idx="1"/>
          </p:nvPr>
        </p:nvSpPr>
        <p:spPr>
          <a:xfrm>
            <a:off x="7239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3"/>
          </p:nvPr>
        </p:nvSpPr>
        <p:spPr>
          <a:xfrm>
            <a:off x="7239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4" Type="http://schemas.openxmlformats.org/officeDocument/2006/relationships/slideLayout" Target="../slideLayouts/slideLayout14.xml"/><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6" Type="http://schemas.openxmlformats.org/officeDocument/2006/relationships/theme" Target="../theme/theme1.xml"/><Relationship Id="rId8" Type="http://schemas.openxmlformats.org/officeDocument/2006/relationships/slideLayout" Target="../slideLayouts/slideLayout8.xml"/><Relationship Id="rId13" Type="http://schemas.openxmlformats.org/officeDocument/2006/relationships/slideLayout" Target="../slideLayouts/slideLayout13.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2" Type="http://schemas.openxmlformats.org/officeDocument/2006/relationships/slideLayout" Target="../slideLayouts/slideLayout12.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6141" y="314979"/>
            <a:ext cx="7691719" cy="1143000"/>
          </a:xfrm>
          <a:prstGeom prst="rect">
            <a:avLst/>
          </a:prstGeom>
        </p:spPr>
        <p:txBody>
          <a:bodyPr vert="horz" lIns="91440" tIns="45720" rIns="91440" bIns="45720" rtlCol="0" anchor="ctr">
            <a:noAutofit/>
          </a:bodyPr>
          <a:lstStyle/>
          <a:p>
            <a:r>
              <a:rPr/>
              <a:t>Click to edit title style</a:t>
            </a:r>
          </a:p>
        </p:txBody>
      </p:sp>
      <p:sp>
        <p:nvSpPr>
          <p:cNvPr id="3" name="Text Placeholder 2"/>
          <p:cNvSpPr>
            <a:spLocks noGrp="1"/>
          </p:cNvSpPr>
          <p:nvPr>
            <p:ph type="body" idx="1"/>
          </p:nvPr>
        </p:nvSpPr>
        <p:spPr>
          <a:xfrm>
            <a:off x="726141" y="1586753"/>
            <a:ext cx="7691719"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89C8D316-0478-D648-BE9C-B420B7512099}" type="datetimeFigureOut">
              <a:rPr lang="en-US" smtClean="0"/>
              <a:pPr/>
              <a:t>9/9/10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a:solidFill>
                  <a:schemeClr val="tx1">
                    <a:lumMod val="65000"/>
                    <a:lumOff val="35000"/>
                  </a:schemeClr>
                </a:solidFill>
              </a:defRPr>
            </a:lvl1pPr>
          </a:lstStyle>
          <a:p>
            <a:fld id="{FD71339C-E47F-784D-B87E-6E538B0ED9A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Lst>
  <p:txStyles>
    <p:titleStyle>
      <a:lvl1pPr algn="ctr" defTabSz="914400" rtl="0" eaLnBrk="1" latinLnBrk="0" hangingPunct="1">
        <a:spcBef>
          <a:spcPct val="0"/>
        </a:spcBef>
        <a:buNone/>
        <a:defRPr sz="5400" kern="1200">
          <a:solidFill>
            <a:schemeClr val="tx1">
              <a:lumMod val="85000"/>
              <a:lumOff val="15000"/>
            </a:schemeClr>
          </a:solidFill>
          <a:latin typeface="+mj-lt"/>
          <a:ea typeface="+mj-ea"/>
          <a:cs typeface="+mj-cs"/>
        </a:defRPr>
      </a:lvl1pPr>
    </p:titleStyle>
    <p:bodyStyle>
      <a:lvl1pPr marL="457200" indent="-457200" algn="l" defTabSz="914400" rtl="0" eaLnBrk="1" latinLnBrk="0" hangingPunct="1">
        <a:spcBef>
          <a:spcPts val="2400"/>
        </a:spcBef>
        <a:buSzPct val="90000"/>
        <a:buFont typeface="Wingdings" pitchFamily="2" charset="2"/>
        <a:buChar char="v"/>
        <a:defRPr sz="24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1200"/>
        </a:spcBef>
        <a:buClr>
          <a:schemeClr val="bg1">
            <a:lumMod val="65000"/>
          </a:schemeClr>
        </a:buClr>
        <a:buSzPct val="90000"/>
        <a:buFont typeface="Wingdings" pitchFamily="2" charset="2"/>
        <a:buChar char="v"/>
        <a:defRPr sz="2200" kern="1200">
          <a:solidFill>
            <a:schemeClr val="tx1">
              <a:lumMod val="75000"/>
              <a:lumOff val="25000"/>
            </a:schemeClr>
          </a:solidFill>
          <a:latin typeface="+mn-lt"/>
          <a:ea typeface="+mn-ea"/>
          <a:cs typeface="+mn-cs"/>
        </a:defRPr>
      </a:lvl2pPr>
      <a:lvl3pPr marL="1263650" indent="-349250" algn="l" defTabSz="914400" rtl="0" eaLnBrk="1" latinLnBrk="0" hangingPunct="1">
        <a:spcBef>
          <a:spcPts val="1200"/>
        </a:spcBef>
        <a:buSzPct val="90000"/>
        <a:buFont typeface="Wingdings" pitchFamily="2" charset="2"/>
        <a:buChar char="v"/>
        <a:defRPr sz="2000" kern="1200">
          <a:solidFill>
            <a:schemeClr val="tx1">
              <a:lumMod val="75000"/>
              <a:lumOff val="25000"/>
            </a:schemeClr>
          </a:solidFill>
          <a:latin typeface="+mn-lt"/>
          <a:ea typeface="+mn-ea"/>
          <a:cs typeface="+mn-cs"/>
        </a:defRPr>
      </a:lvl3pPr>
      <a:lvl4pPr marL="1600200" indent="-336550" algn="l" defTabSz="914400" rtl="0" eaLnBrk="1" latinLnBrk="0" hangingPunct="1">
        <a:spcBef>
          <a:spcPts val="1200"/>
        </a:spcBef>
        <a:buClr>
          <a:schemeClr val="bg1">
            <a:lumMod val="65000"/>
          </a:schemeClr>
        </a:buClr>
        <a:buSzPct val="90000"/>
        <a:buFont typeface="Wingdings" pitchFamily="2" charset="2"/>
        <a:buChar char="v"/>
        <a:defRPr sz="1800" kern="1200">
          <a:solidFill>
            <a:schemeClr val="tx1">
              <a:lumMod val="75000"/>
              <a:lumOff val="25000"/>
            </a:schemeClr>
          </a:solidFill>
          <a:latin typeface="+mn-lt"/>
          <a:ea typeface="+mn-ea"/>
          <a:cs typeface="+mn-cs"/>
        </a:defRPr>
      </a:lvl4pPr>
      <a:lvl5pPr marL="2057400" indent="-457200" algn="l" defTabSz="914400" rtl="0" eaLnBrk="1" latinLnBrk="0" hangingPunct="1">
        <a:spcBef>
          <a:spcPts val="1200"/>
        </a:spcBef>
        <a:buSzPct val="90000"/>
        <a:buFont typeface="Wingdings" pitchFamily="2" charset="2"/>
        <a:buChar char="v"/>
        <a:defRPr sz="18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6" Type="http://schemas.openxmlformats.org/officeDocument/2006/relationships/image" Target="../media/image26.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3.pdf"/><Relationship Id="rId5" Type="http://schemas.openxmlformats.org/officeDocument/2006/relationships/image" Target="../media/image25.pd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6" Type="http://schemas.openxmlformats.org/officeDocument/2006/relationships/image" Target="../media/image30.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7.pdf"/><Relationship Id="rId5" Type="http://schemas.openxmlformats.org/officeDocument/2006/relationships/image" Target="../media/image29.pdf"/></Relationships>
</file>

<file path=ppt/slides/_rels/slide13.xml.rels><?xml version="1.0" encoding="UTF-8" standalone="yes"?>
<Relationships xmlns="http://schemas.openxmlformats.org/package/2006/relationships"><Relationship Id="rId4" Type="http://schemas.openxmlformats.org/officeDocument/2006/relationships/image" Target="../media/image31.pdf"/><Relationship Id="rId1" Type="http://schemas.openxmlformats.org/officeDocument/2006/relationships/slideLayout" Target="../slideLayouts/slideLayout2.xml"/><Relationship Id="rId2" Type="http://schemas.openxmlformats.org/officeDocument/2006/relationships/image" Target="../media/image23.pdf"/><Relationship Id="rId3" Type="http://schemas.openxmlformats.org/officeDocument/2006/relationships/image" Target="../media/image24.png"/><Relationship Id="rId5"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6" Type="http://schemas.openxmlformats.org/officeDocument/2006/relationships/image" Target="../media/image36.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3.pdf"/><Relationship Id="rId5" Type="http://schemas.openxmlformats.org/officeDocument/2006/relationships/image" Target="../media/image35.pdf"/></Relationships>
</file>

<file path=ppt/slides/_rels/slide16.xml.rels><?xml version="1.0" encoding="UTF-8" standalone="yes"?>
<Relationships xmlns="http://schemas.openxmlformats.org/package/2006/relationships"><Relationship Id="rId6" Type="http://schemas.openxmlformats.org/officeDocument/2006/relationships/image" Target="../media/image38.png"/><Relationship Id="rId4"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5.pdf"/><Relationship Id="rId5" Type="http://schemas.openxmlformats.org/officeDocument/2006/relationships/image" Target="../media/image37.pdf"/></Relationships>
</file>

<file path=ppt/slides/_rels/slide17.xml.rels><?xml version="1.0" encoding="UTF-8" standalone="yes"?>
<Relationships xmlns="http://schemas.openxmlformats.org/package/2006/relationships"><Relationship Id="rId4" Type="http://schemas.openxmlformats.org/officeDocument/2006/relationships/image" Target="../media/image41.pdf"/><Relationship Id="rId1" Type="http://schemas.openxmlformats.org/officeDocument/2006/relationships/slideLayout" Target="../slideLayouts/slideLayout2.xml"/><Relationship Id="rId2" Type="http://schemas.openxmlformats.org/officeDocument/2006/relationships/image" Target="../media/image39.pdf"/><Relationship Id="rId3" Type="http://schemas.openxmlformats.org/officeDocument/2006/relationships/image" Target="../media/image40.png"/><Relationship Id="rId5" Type="http://schemas.openxmlformats.org/officeDocument/2006/relationships/image" Target="../media/image4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4" Type="http://schemas.openxmlformats.org/officeDocument/2006/relationships/image" Target="../media/image54.png"/><Relationship Id="rId4" Type="http://schemas.openxmlformats.org/officeDocument/2006/relationships/image" Target="../media/image44.png"/><Relationship Id="rId7" Type="http://schemas.openxmlformats.org/officeDocument/2006/relationships/image" Target="../media/image47.pdf"/><Relationship Id="rId11" Type="http://schemas.openxmlformats.org/officeDocument/2006/relationships/image" Target="../media/image51.pdf"/><Relationship Id="rId1" Type="http://schemas.openxmlformats.org/officeDocument/2006/relationships/slideLayout" Target="../slideLayouts/slideLayout2.xml"/><Relationship Id="rId6" Type="http://schemas.openxmlformats.org/officeDocument/2006/relationships/image" Target="../media/image46.png"/><Relationship Id="rId16" Type="http://schemas.openxmlformats.org/officeDocument/2006/relationships/image" Target="../media/image56.png"/><Relationship Id="rId8" Type="http://schemas.openxmlformats.org/officeDocument/2006/relationships/image" Target="../media/image48.png"/><Relationship Id="rId13" Type="http://schemas.openxmlformats.org/officeDocument/2006/relationships/image" Target="../media/image53.pdf"/><Relationship Id="rId10" Type="http://schemas.openxmlformats.org/officeDocument/2006/relationships/image" Target="../media/image50.png"/><Relationship Id="rId5" Type="http://schemas.openxmlformats.org/officeDocument/2006/relationships/image" Target="../media/image45.pdf"/><Relationship Id="rId15" Type="http://schemas.openxmlformats.org/officeDocument/2006/relationships/image" Target="../media/image55.pdf"/><Relationship Id="rId12" Type="http://schemas.openxmlformats.org/officeDocument/2006/relationships/image" Target="../media/image52.png"/><Relationship Id="rId17" Type="http://schemas.openxmlformats.org/officeDocument/2006/relationships/image" Target="../media/image57.pdf"/><Relationship Id="rId2" Type="http://schemas.openxmlformats.org/officeDocument/2006/relationships/notesSlide" Target="../notesSlides/notesSlide8.xml"/><Relationship Id="rId9" Type="http://schemas.openxmlformats.org/officeDocument/2006/relationships/image" Target="../media/image49.pdf"/><Relationship Id="rId3" Type="http://schemas.openxmlformats.org/officeDocument/2006/relationships/image" Target="../media/image43.pdf"/><Relationship Id="rId18" Type="http://schemas.openxmlformats.org/officeDocument/2006/relationships/image" Target="../media/image5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3"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60.pdf"/><Relationship Id="rId3" Type="http://schemas.openxmlformats.org/officeDocument/2006/relationships/image" Target="../media/image6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3"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df"/></Relationships>
</file>

<file path=ppt/slides/_rels/slide5.xml.rels><?xml version="1.0" encoding="UTF-8" standalone="yes"?>
<Relationships xmlns="http://schemas.openxmlformats.org/package/2006/relationships"><Relationship Id="rId4" Type="http://schemas.openxmlformats.org/officeDocument/2006/relationships/image" Target="../media/image16.pdf"/><Relationship Id="rId1" Type="http://schemas.openxmlformats.org/officeDocument/2006/relationships/slideLayout" Target="../slideLayouts/slideLayout2.xml"/><Relationship Id="rId2" Type="http://schemas.openxmlformats.org/officeDocument/2006/relationships/image" Target="../media/image14.pdf"/><Relationship Id="rId3" Type="http://schemas.openxmlformats.org/officeDocument/2006/relationships/image" Target="../media/image15.png"/><Relationship Id="rId5" Type="http://schemas.openxmlformats.org/officeDocument/2006/relationships/image" Target="../media/image17.png"/></Relationships>
</file>

<file path=ppt/slides/_rels/slide6.xml.rels><?xml version="1.0" encoding="UTF-8" standalone="yes"?>
<Relationships xmlns="http://schemas.openxmlformats.org/package/2006/relationships"><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8.pdf"/><Relationship Id="rId5"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4" Type="http://schemas.openxmlformats.org/officeDocument/2006/relationships/image" Target="../media/image18.pdf"/><Relationship Id="rId1" Type="http://schemas.openxmlformats.org/officeDocument/2006/relationships/slideLayout" Target="../slideLayouts/slideLayout2.xml"/><Relationship Id="rId2" Type="http://schemas.openxmlformats.org/officeDocument/2006/relationships/image" Target="../media/image21.pdf"/><Relationship Id="rId3" Type="http://schemas.openxmlformats.org/officeDocument/2006/relationships/image" Target="../media/image22.png"/><Relationship Id="rId5" Type="http://schemas.openxmlformats.org/officeDocument/2006/relationships/image" Target="../media/image19.png"/></Relationships>
</file>

<file path=ppt/slides/_rels/slide9.xml.rels><?xml version="1.0" encoding="UTF-8" standalone="yes"?>
<Relationships xmlns="http://schemas.openxmlformats.org/package/2006/relationships"><Relationship Id="rId6" Type="http://schemas.openxmlformats.org/officeDocument/2006/relationships/image" Target="../media/image19.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3.pdf"/><Relationship Id="rId5" Type="http://schemas.openxmlformats.org/officeDocument/2006/relationships/image" Target="../media/image18.pd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Tools</a:t>
            </a:r>
            <a:endParaRPr lang="en-US" dirty="0"/>
          </a:p>
        </p:txBody>
      </p:sp>
      <p:sp>
        <p:nvSpPr>
          <p:cNvPr id="3" name="Content Placeholder 2"/>
          <p:cNvSpPr>
            <a:spLocks noGrp="1"/>
          </p:cNvSpPr>
          <p:nvPr>
            <p:ph idx="1"/>
          </p:nvPr>
        </p:nvSpPr>
        <p:spPr/>
        <p:txBody>
          <a:bodyPr/>
          <a:lstStyle/>
          <a:p>
            <a:r>
              <a:rPr lang="en-US" dirty="0" smtClean="0"/>
              <a:t>Eight </a:t>
            </a:r>
            <a:r>
              <a:rPr lang="en-US" dirty="0" err="1" smtClean="0"/>
              <a:t>Mylyn</a:t>
            </a:r>
            <a:r>
              <a:rPr lang="en-US" dirty="0" smtClean="0"/>
              <a:t> Releases (Temporal Analysis)</a:t>
            </a:r>
          </a:p>
          <a:p>
            <a:r>
              <a:rPr lang="en-US" dirty="0" smtClean="0"/>
              <a:t>R Packages Used</a:t>
            </a:r>
          </a:p>
          <a:p>
            <a:pPr lvl="1"/>
            <a:r>
              <a:rPr lang="en-US" dirty="0" smtClean="0"/>
              <a:t>TNET</a:t>
            </a:r>
          </a:p>
          <a:p>
            <a:pPr lvl="1"/>
            <a:r>
              <a:rPr lang="en-US" dirty="0" err="1" smtClean="0"/>
              <a:t>iGraph</a:t>
            </a:r>
            <a:endParaRPr lang="en-US" dirty="0" smtClean="0"/>
          </a:p>
          <a:p>
            <a:pPr lvl="1"/>
            <a:r>
              <a:rPr lang="en-US" dirty="0" err="1" smtClean="0"/>
              <a:t>Statnet</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4" name="Picture 13" descr=" closeness 1 -closeness-iGraph.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982480" y="1273313"/>
            <a:ext cx="6400800" cy="6400800"/>
          </a:xfrm>
          <a:prstGeom prst="rect">
            <a:avLst/>
          </a:prstGeom>
        </p:spPr>
      </p:pic>
      <p:sp>
        <p:nvSpPr>
          <p:cNvPr id="2" name="Title 1"/>
          <p:cNvSpPr>
            <a:spLocks noGrp="1"/>
          </p:cNvSpPr>
          <p:nvPr>
            <p:ph type="title"/>
          </p:nvPr>
        </p:nvSpPr>
        <p:spPr>
          <a:xfrm>
            <a:off x="0" y="314979"/>
            <a:ext cx="9143999" cy="1143000"/>
          </a:xfrm>
        </p:spPr>
        <p:txBody>
          <a:bodyPr/>
          <a:lstStyle/>
          <a:p>
            <a:r>
              <a:rPr lang="en-US" dirty="0" smtClean="0"/>
              <a:t>Release One (2.0): Filtered</a:t>
            </a:r>
            <a:endParaRPr lang="en-US" dirty="0"/>
          </a:p>
        </p:txBody>
      </p:sp>
      <p:sp>
        <p:nvSpPr>
          <p:cNvPr id="5" name="TextBox 4"/>
          <p:cNvSpPr txBox="1"/>
          <p:nvPr/>
        </p:nvSpPr>
        <p:spPr>
          <a:xfrm>
            <a:off x="1134965" y="1457979"/>
            <a:ext cx="706631"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t>Code</a:t>
            </a:r>
            <a:endParaRPr lang="en-US" dirty="0"/>
          </a:p>
        </p:txBody>
      </p:sp>
      <p:sp>
        <p:nvSpPr>
          <p:cNvPr id="6" name="TextBox 5"/>
          <p:cNvSpPr txBox="1"/>
          <p:nvPr/>
        </p:nvSpPr>
        <p:spPr>
          <a:xfrm>
            <a:off x="6485466" y="1457979"/>
            <a:ext cx="1337733"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dirty="0" smtClean="0"/>
              <a:t>Discussion</a:t>
            </a:r>
            <a:endParaRPr lang="en-US" dirty="0"/>
          </a:p>
        </p:txBody>
      </p:sp>
      <p:sp>
        <p:nvSpPr>
          <p:cNvPr id="7" name="TextBox 6"/>
          <p:cNvSpPr txBox="1"/>
          <p:nvPr/>
        </p:nvSpPr>
        <p:spPr>
          <a:xfrm>
            <a:off x="0" y="5944994"/>
            <a:ext cx="2822896" cy="92333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304, 373, 399 &amp; 143 form</a:t>
            </a:r>
          </a:p>
          <a:p>
            <a:r>
              <a:rPr lang="en-US" dirty="0" smtClean="0"/>
              <a:t>The Strongest Connections</a:t>
            </a:r>
          </a:p>
          <a:p>
            <a:r>
              <a:rPr lang="en-US" dirty="0" smtClean="0"/>
              <a:t>In both networks</a:t>
            </a:r>
            <a:endParaRPr lang="en-US" dirty="0"/>
          </a:p>
        </p:txBody>
      </p:sp>
      <p:sp>
        <p:nvSpPr>
          <p:cNvPr id="8" name="TextBox 7"/>
          <p:cNvSpPr txBox="1"/>
          <p:nvPr/>
        </p:nvSpPr>
        <p:spPr>
          <a:xfrm>
            <a:off x="7138323" y="6334780"/>
            <a:ext cx="2005677" cy="52322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400" dirty="0" smtClean="0">
                <a:solidFill>
                  <a:srgbClr val="FF0000"/>
                </a:solidFill>
              </a:rPr>
              <a:t>Red </a:t>
            </a:r>
            <a:r>
              <a:rPr lang="en-US" sz="1400" dirty="0" smtClean="0"/>
              <a:t>= Bug Commenter</a:t>
            </a:r>
          </a:p>
          <a:p>
            <a:r>
              <a:rPr lang="en-US" sz="1400" dirty="0" smtClean="0">
                <a:solidFill>
                  <a:srgbClr val="0000FF"/>
                </a:solidFill>
              </a:rPr>
              <a:t>Blue </a:t>
            </a:r>
            <a:r>
              <a:rPr lang="en-US" sz="1400" dirty="0" smtClean="0"/>
              <a:t>= Bug Opener</a:t>
            </a:r>
            <a:endParaRPr lang="en-US" sz="1400" dirty="0"/>
          </a:p>
        </p:txBody>
      </p:sp>
      <p:sp>
        <p:nvSpPr>
          <p:cNvPr id="9" name="Line Callout 1 (Accent Bar) 8"/>
          <p:cNvSpPr/>
          <p:nvPr/>
        </p:nvSpPr>
        <p:spPr>
          <a:xfrm>
            <a:off x="246940" y="4222592"/>
            <a:ext cx="1384396" cy="918972"/>
          </a:xfrm>
          <a:prstGeom prst="accentCallout1">
            <a:avLst>
              <a:gd name="adj1" fmla="val 16866"/>
              <a:gd name="adj2" fmla="val 114524"/>
              <a:gd name="adj3" fmla="val -4968"/>
              <a:gd name="adj4" fmla="val 25446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Google Summer Coder</a:t>
            </a:r>
            <a:endParaRPr lang="en-US" dirty="0"/>
          </a:p>
        </p:txBody>
      </p:sp>
      <p:pic>
        <p:nvPicPr>
          <p:cNvPr id="11" name="Picture 10" descr=" 2graphTwo-MidPlots 1 .pdf"/>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4326141" y="1300086"/>
            <a:ext cx="5137933" cy="5137933"/>
          </a:xfrm>
          <a:prstGeom prst="rect">
            <a:avLst/>
          </a:prstGeom>
        </p:spPr>
      </p:pic>
      <p:sp>
        <p:nvSpPr>
          <p:cNvPr id="12" name="TextBox 11"/>
          <p:cNvSpPr txBox="1"/>
          <p:nvPr/>
        </p:nvSpPr>
        <p:spPr>
          <a:xfrm>
            <a:off x="8324353" y="1468303"/>
            <a:ext cx="620683" cy="369332"/>
          </a:xfrm>
          <a:prstGeom prst="rect">
            <a:avLst/>
          </a:prstGeom>
          <a:solidFill>
            <a:schemeClr val="accent3"/>
          </a:solidFill>
          <a:ln w="28575" cmpd="sng">
            <a:solidFill>
              <a:schemeClr val="accent2">
                <a:lumMod val="50000"/>
              </a:schemeClr>
            </a:solidFill>
          </a:ln>
        </p:spPr>
        <p:txBody>
          <a:bodyPr wrap="none" rtlCol="0">
            <a:spAutoFit/>
          </a:bodyPr>
          <a:lstStyle/>
          <a:p>
            <a:r>
              <a:rPr lang="en-US" dirty="0" smtClean="0"/>
              <a:t>Talk</a:t>
            </a:r>
            <a:endParaRPr lang="en-US" dirty="0"/>
          </a:p>
        </p:txBody>
      </p:sp>
      <p:sp>
        <p:nvSpPr>
          <p:cNvPr id="13" name="TextBox 12"/>
          <p:cNvSpPr txBox="1"/>
          <p:nvPr/>
        </p:nvSpPr>
        <p:spPr>
          <a:xfrm>
            <a:off x="2202213" y="1468303"/>
            <a:ext cx="729850" cy="369332"/>
          </a:xfrm>
          <a:prstGeom prst="rect">
            <a:avLst/>
          </a:prstGeom>
          <a:solidFill>
            <a:schemeClr val="accent3"/>
          </a:solidFill>
          <a:ln w="28575" cmpd="sng">
            <a:solidFill>
              <a:schemeClr val="accent2">
                <a:lumMod val="50000"/>
              </a:schemeClr>
            </a:solidFill>
          </a:ln>
        </p:spPr>
        <p:txBody>
          <a:bodyPr wrap="none" rtlCol="0">
            <a:spAutoFit/>
          </a:bodyPr>
          <a:lstStyle/>
          <a:p>
            <a:r>
              <a:rPr lang="en-US" dirty="0" smtClean="0"/>
              <a:t>Work</a:t>
            </a:r>
            <a:endParaRPr lang="en-US" dirty="0"/>
          </a:p>
        </p:txBody>
      </p:sp>
      <p:sp>
        <p:nvSpPr>
          <p:cNvPr id="15" name="TextBox 14"/>
          <p:cNvSpPr txBox="1"/>
          <p:nvPr/>
        </p:nvSpPr>
        <p:spPr>
          <a:xfrm>
            <a:off x="6939359" y="3899426"/>
            <a:ext cx="200567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457, 391 &amp; 159 – </a:t>
            </a:r>
          </a:p>
          <a:p>
            <a:r>
              <a:rPr lang="en-US" dirty="0" smtClean="0"/>
              <a:t>Comment &amp; Open</a:t>
            </a:r>
            <a:endParaRPr lang="en-US" dirty="0"/>
          </a:p>
        </p:txBody>
      </p:sp>
      <p:sp>
        <p:nvSpPr>
          <p:cNvPr id="16" name="TextBox 15"/>
          <p:cNvSpPr txBox="1"/>
          <p:nvPr/>
        </p:nvSpPr>
        <p:spPr>
          <a:xfrm>
            <a:off x="1720649" y="2562805"/>
            <a:ext cx="1102247" cy="369332"/>
          </a:xfrm>
          <a:prstGeom prst="rect">
            <a:avLst/>
          </a:prstGeom>
          <a:solidFill>
            <a:schemeClr val="tx1">
              <a:lumMod val="95000"/>
              <a:lumOff val="5000"/>
            </a:schemeClr>
          </a:solidFill>
        </p:spPr>
        <p:txBody>
          <a:bodyPr wrap="none" rtlCol="0">
            <a:spAutoFit/>
          </a:bodyPr>
          <a:lstStyle/>
          <a:p>
            <a:r>
              <a:rPr lang="en-US" dirty="0" smtClean="0">
                <a:gradFill flip="none" rotWithShape="1">
                  <a:gsLst>
                    <a:gs pos="43000">
                      <a:schemeClr val="tx2"/>
                    </a:gs>
                    <a:gs pos="100000">
                      <a:srgbClr val="FFFFFF"/>
                    </a:gs>
                    <a:gs pos="54000">
                      <a:schemeClr val="accent4"/>
                    </a:gs>
                    <a:gs pos="99000">
                      <a:schemeClr val="accent4"/>
                    </a:gs>
                  </a:gsLst>
                  <a:lin ang="0" scaled="1"/>
                  <a:tileRect/>
                </a:gradFill>
              </a:rPr>
              <a:t>Release 1</a:t>
            </a:r>
            <a:endParaRPr lang="en-US" dirty="0">
              <a:gradFill flip="none" rotWithShape="1">
                <a:gsLst>
                  <a:gs pos="43000">
                    <a:schemeClr val="tx2"/>
                  </a:gs>
                  <a:gs pos="100000">
                    <a:srgbClr val="FFFFFF"/>
                  </a:gs>
                  <a:gs pos="54000">
                    <a:schemeClr val="accent4"/>
                  </a:gs>
                  <a:gs pos="99000">
                    <a:schemeClr val="accent4"/>
                  </a:gs>
                </a:gsLst>
                <a:lin ang="0" scaled="1"/>
                <a:tileRect/>
              </a:gra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Compare Over Time</a:t>
            </a:r>
            <a:endParaRPr lang="en-US" dirty="0"/>
          </a:p>
        </p:txBody>
      </p:sp>
      <p:sp>
        <p:nvSpPr>
          <p:cNvPr id="5" name="Text Placeholder 4"/>
          <p:cNvSpPr>
            <a:spLocks noGrp="1"/>
          </p:cNvSpPr>
          <p:nvPr>
            <p:ph type="body" idx="1"/>
          </p:nvPr>
        </p:nvSpPr>
        <p:spPr/>
        <p:txBody>
          <a:bodyPr/>
          <a:lstStyle/>
          <a:p>
            <a:r>
              <a:rPr lang="en-US" dirty="0" smtClean="0"/>
              <a:t>First &amp; Last Release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descr=" 2graphTwo-MidPlots 8 .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4520724" y="1273313"/>
            <a:ext cx="4832935" cy="4832935"/>
          </a:xfrm>
          <a:prstGeom prst="rect">
            <a:avLst/>
          </a:prstGeom>
        </p:spPr>
      </p:pic>
      <p:sp>
        <p:nvSpPr>
          <p:cNvPr id="2" name="Title 1"/>
          <p:cNvSpPr>
            <a:spLocks noGrp="1"/>
          </p:cNvSpPr>
          <p:nvPr>
            <p:ph type="title"/>
          </p:nvPr>
        </p:nvSpPr>
        <p:spPr>
          <a:xfrm>
            <a:off x="0" y="-256521"/>
            <a:ext cx="9143999" cy="1143000"/>
          </a:xfrm>
        </p:spPr>
        <p:txBody>
          <a:bodyPr/>
          <a:lstStyle/>
          <a:p>
            <a:r>
              <a:rPr lang="en-US" sz="3600" dirty="0" smtClean="0"/>
              <a:t>Release 1 (2.0) Compared to Release 8 (3.3)</a:t>
            </a:r>
            <a:endParaRPr lang="en-US" sz="3600" dirty="0"/>
          </a:p>
        </p:txBody>
      </p:sp>
      <p:sp>
        <p:nvSpPr>
          <p:cNvPr id="4" name="TextBox 3"/>
          <p:cNvSpPr txBox="1"/>
          <p:nvPr/>
        </p:nvSpPr>
        <p:spPr>
          <a:xfrm>
            <a:off x="8128179" y="1273313"/>
            <a:ext cx="620683" cy="369332"/>
          </a:xfrm>
          <a:prstGeom prst="rect">
            <a:avLst/>
          </a:prstGeom>
          <a:solidFill>
            <a:schemeClr val="accent3"/>
          </a:solidFill>
          <a:ln w="28575" cmpd="sng">
            <a:solidFill>
              <a:schemeClr val="accent2">
                <a:lumMod val="50000"/>
              </a:schemeClr>
            </a:solidFill>
          </a:ln>
        </p:spPr>
        <p:txBody>
          <a:bodyPr wrap="none" rtlCol="0">
            <a:spAutoFit/>
          </a:bodyPr>
          <a:lstStyle/>
          <a:p>
            <a:r>
              <a:rPr lang="en-US" dirty="0" smtClean="0"/>
              <a:t>Talk</a:t>
            </a:r>
            <a:endParaRPr lang="en-US" dirty="0"/>
          </a:p>
        </p:txBody>
      </p:sp>
      <p:pic>
        <p:nvPicPr>
          <p:cNvPr id="5" name="Picture 4" descr=" 2graphTwo-MidPlots 1 .pdf"/>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0" y="135086"/>
            <a:ext cx="5337978" cy="5337978"/>
          </a:xfrm>
          <a:prstGeom prst="rect">
            <a:avLst/>
          </a:prstGeom>
        </p:spPr>
      </p:pic>
      <p:sp>
        <p:nvSpPr>
          <p:cNvPr id="9" name="TextBox 8"/>
          <p:cNvSpPr txBox="1"/>
          <p:nvPr/>
        </p:nvSpPr>
        <p:spPr>
          <a:xfrm>
            <a:off x="949892" y="5921582"/>
            <a:ext cx="2920954" cy="369332"/>
          </a:xfrm>
          <a:prstGeom prst="rect">
            <a:avLst/>
          </a:prstGeom>
          <a:noFill/>
        </p:spPr>
        <p:txBody>
          <a:bodyPr wrap="none" rtlCol="0">
            <a:spAutoFit/>
          </a:bodyPr>
          <a:lstStyle/>
          <a:p>
            <a:r>
              <a:rPr lang="en-US" dirty="0" smtClean="0"/>
              <a:t>304, 399, </a:t>
            </a:r>
            <a:r>
              <a:rPr lang="en-US" dirty="0" smtClean="0">
                <a:solidFill>
                  <a:schemeClr val="accent4"/>
                </a:solidFill>
              </a:rPr>
              <a:t>143</a:t>
            </a:r>
            <a:r>
              <a:rPr lang="en-US" dirty="0" smtClean="0"/>
              <a:t>, 159, </a:t>
            </a:r>
            <a:r>
              <a:rPr lang="en-US" dirty="0" smtClean="0">
                <a:solidFill>
                  <a:schemeClr val="accent4"/>
                </a:solidFill>
              </a:rPr>
              <a:t>173</a:t>
            </a:r>
            <a:r>
              <a:rPr lang="en-US" dirty="0" smtClean="0"/>
              <a:t>, </a:t>
            </a:r>
            <a:r>
              <a:rPr lang="en-US" dirty="0" smtClean="0">
                <a:solidFill>
                  <a:schemeClr val="accent4"/>
                </a:solidFill>
              </a:rPr>
              <a:t>373</a:t>
            </a:r>
            <a:endParaRPr lang="en-US" dirty="0">
              <a:solidFill>
                <a:schemeClr val="accent4"/>
              </a:solidFill>
            </a:endParaRPr>
          </a:p>
        </p:txBody>
      </p:sp>
      <p:sp>
        <p:nvSpPr>
          <p:cNvPr id="10" name="TextBox 9"/>
          <p:cNvSpPr txBox="1"/>
          <p:nvPr/>
        </p:nvSpPr>
        <p:spPr>
          <a:xfrm>
            <a:off x="5988449" y="6290914"/>
            <a:ext cx="2920954" cy="369332"/>
          </a:xfrm>
          <a:prstGeom prst="rect">
            <a:avLst/>
          </a:prstGeom>
          <a:noFill/>
        </p:spPr>
        <p:txBody>
          <a:bodyPr wrap="none" rtlCol="0">
            <a:spAutoFit/>
          </a:bodyPr>
          <a:lstStyle/>
          <a:p>
            <a:r>
              <a:rPr lang="en-US" dirty="0" smtClean="0"/>
              <a:t>399, </a:t>
            </a:r>
            <a:r>
              <a:rPr lang="en-US" dirty="0" smtClean="0">
                <a:solidFill>
                  <a:srgbClr val="FF0000"/>
                </a:solidFill>
              </a:rPr>
              <a:t>118</a:t>
            </a:r>
            <a:r>
              <a:rPr lang="en-US" dirty="0" smtClean="0"/>
              <a:t>, 304, 159, </a:t>
            </a:r>
            <a:r>
              <a:rPr lang="en-US" dirty="0" smtClean="0">
                <a:solidFill>
                  <a:srgbClr val="FF0000"/>
                </a:solidFill>
              </a:rPr>
              <a:t>391, 416</a:t>
            </a:r>
            <a:endParaRPr lang="en-US" dirty="0">
              <a:solidFill>
                <a:srgbClr val="FF0000"/>
              </a:solidFill>
            </a:endParaRPr>
          </a:p>
        </p:txBody>
      </p:sp>
      <p:sp>
        <p:nvSpPr>
          <p:cNvPr id="11" name="TextBox 10"/>
          <p:cNvSpPr txBox="1"/>
          <p:nvPr/>
        </p:nvSpPr>
        <p:spPr>
          <a:xfrm>
            <a:off x="1796535" y="6525037"/>
            <a:ext cx="3018775" cy="369332"/>
          </a:xfrm>
          <a:prstGeom prst="rect">
            <a:avLst/>
          </a:prstGeom>
          <a:noFill/>
        </p:spPr>
        <p:txBody>
          <a:bodyPr wrap="none" rtlCol="0">
            <a:spAutoFit/>
          </a:bodyPr>
          <a:lstStyle/>
          <a:p>
            <a:r>
              <a:rPr lang="en-US" dirty="0" err="1" smtClean="0"/>
              <a:t>StatNET</a:t>
            </a:r>
            <a:r>
              <a:rPr lang="en-US" dirty="0" smtClean="0"/>
              <a:t> &amp; ordinary plotting</a:t>
            </a:r>
            <a:endParaRPr lang="en-US" dirty="0"/>
          </a:p>
        </p:txBody>
      </p:sp>
      <p:sp>
        <p:nvSpPr>
          <p:cNvPr id="12" name="TextBox 11"/>
          <p:cNvSpPr txBox="1"/>
          <p:nvPr/>
        </p:nvSpPr>
        <p:spPr>
          <a:xfrm>
            <a:off x="694288" y="886479"/>
            <a:ext cx="1102247" cy="369332"/>
          </a:xfrm>
          <a:prstGeom prst="rect">
            <a:avLst/>
          </a:prstGeom>
          <a:solidFill>
            <a:schemeClr val="tx1">
              <a:lumMod val="95000"/>
              <a:lumOff val="5000"/>
            </a:schemeClr>
          </a:solidFill>
        </p:spPr>
        <p:txBody>
          <a:bodyPr wrap="none" rtlCol="0">
            <a:spAutoFit/>
          </a:bodyPr>
          <a:lstStyle/>
          <a:p>
            <a:r>
              <a:rPr lang="en-US" dirty="0" smtClean="0">
                <a:gradFill flip="none" rotWithShape="1">
                  <a:gsLst>
                    <a:gs pos="43000">
                      <a:schemeClr val="tx2"/>
                    </a:gs>
                    <a:gs pos="100000">
                      <a:srgbClr val="FFFFFF"/>
                    </a:gs>
                    <a:gs pos="54000">
                      <a:schemeClr val="accent4"/>
                    </a:gs>
                    <a:gs pos="99000">
                      <a:schemeClr val="accent4"/>
                    </a:gs>
                  </a:gsLst>
                  <a:lin ang="0" scaled="1"/>
                  <a:tileRect/>
                </a:gradFill>
              </a:rPr>
              <a:t>Release 1</a:t>
            </a:r>
            <a:endParaRPr lang="en-US" dirty="0">
              <a:gradFill flip="none" rotWithShape="1">
                <a:gsLst>
                  <a:gs pos="43000">
                    <a:schemeClr val="tx2"/>
                  </a:gs>
                  <a:gs pos="100000">
                    <a:srgbClr val="FFFFFF"/>
                  </a:gs>
                  <a:gs pos="54000">
                    <a:schemeClr val="accent4"/>
                  </a:gs>
                  <a:gs pos="99000">
                    <a:schemeClr val="accent4"/>
                  </a:gs>
                </a:gsLst>
                <a:lin ang="0" scaled="1"/>
                <a:tileRect/>
              </a:gradFill>
            </a:endParaRPr>
          </a:p>
        </p:txBody>
      </p:sp>
      <p:sp>
        <p:nvSpPr>
          <p:cNvPr id="13" name="TextBox 12"/>
          <p:cNvSpPr txBox="1"/>
          <p:nvPr/>
        </p:nvSpPr>
        <p:spPr>
          <a:xfrm>
            <a:off x="5175299" y="1961641"/>
            <a:ext cx="1102247" cy="369332"/>
          </a:xfrm>
          <a:prstGeom prst="rect">
            <a:avLst/>
          </a:prstGeom>
          <a:solidFill>
            <a:schemeClr val="tx1">
              <a:lumMod val="95000"/>
              <a:lumOff val="5000"/>
            </a:schemeClr>
          </a:solidFill>
        </p:spPr>
        <p:txBody>
          <a:bodyPr wrap="none" rtlCol="0">
            <a:spAutoFit/>
          </a:bodyPr>
          <a:lstStyle/>
          <a:p>
            <a:r>
              <a:rPr lang="en-US" dirty="0" smtClean="0">
                <a:gradFill flip="none" rotWithShape="1">
                  <a:gsLst>
                    <a:gs pos="43000">
                      <a:schemeClr val="tx2"/>
                    </a:gs>
                    <a:gs pos="100000">
                      <a:srgbClr val="FFFFFF"/>
                    </a:gs>
                    <a:gs pos="54000">
                      <a:schemeClr val="accent4"/>
                    </a:gs>
                    <a:gs pos="99000">
                      <a:schemeClr val="accent4"/>
                    </a:gs>
                  </a:gsLst>
                  <a:lin ang="0" scaled="1"/>
                  <a:tileRect/>
                </a:gradFill>
              </a:rPr>
              <a:t>Release 8</a:t>
            </a:r>
            <a:endParaRPr lang="en-US" dirty="0">
              <a:gradFill flip="none" rotWithShape="1">
                <a:gsLst>
                  <a:gs pos="43000">
                    <a:schemeClr val="tx2"/>
                  </a:gs>
                  <a:gs pos="100000">
                    <a:srgbClr val="FFFFFF"/>
                  </a:gs>
                  <a:gs pos="54000">
                    <a:schemeClr val="accent4"/>
                  </a:gs>
                  <a:gs pos="99000">
                    <a:schemeClr val="accent4"/>
                  </a:gs>
                </a:gsLst>
                <a:lin ang="0" scaled="1"/>
                <a:tileRect/>
              </a:gra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a:spLocks noGrp="1"/>
          </p:cNvSpPr>
          <p:nvPr>
            <p:ph type="title"/>
          </p:nvPr>
        </p:nvSpPr>
        <p:spPr>
          <a:xfrm>
            <a:off x="0" y="-256521"/>
            <a:ext cx="9143999" cy="1143000"/>
          </a:xfrm>
        </p:spPr>
        <p:txBody>
          <a:bodyPr/>
          <a:lstStyle/>
          <a:p>
            <a:r>
              <a:rPr lang="en-US" sz="3600" dirty="0" smtClean="0"/>
              <a:t>Release 1 (2.0) Compared to Release 8 (3.3)</a:t>
            </a:r>
            <a:endParaRPr lang="en-US" sz="3600" dirty="0"/>
          </a:p>
        </p:txBody>
      </p:sp>
      <p:sp>
        <p:nvSpPr>
          <p:cNvPr id="5" name="TextBox 4"/>
          <p:cNvSpPr txBox="1"/>
          <p:nvPr/>
        </p:nvSpPr>
        <p:spPr>
          <a:xfrm>
            <a:off x="8128179" y="1273313"/>
            <a:ext cx="729850" cy="369332"/>
          </a:xfrm>
          <a:prstGeom prst="rect">
            <a:avLst/>
          </a:prstGeom>
          <a:solidFill>
            <a:schemeClr val="accent3"/>
          </a:solidFill>
          <a:ln w="28575" cmpd="sng">
            <a:solidFill>
              <a:schemeClr val="accent2">
                <a:lumMod val="50000"/>
              </a:schemeClr>
            </a:solidFill>
          </a:ln>
        </p:spPr>
        <p:txBody>
          <a:bodyPr wrap="none" rtlCol="0">
            <a:spAutoFit/>
          </a:bodyPr>
          <a:lstStyle/>
          <a:p>
            <a:r>
              <a:rPr lang="en-US" dirty="0" smtClean="0"/>
              <a:t>Work</a:t>
            </a:r>
            <a:endParaRPr lang="en-US" dirty="0"/>
          </a:p>
        </p:txBody>
      </p:sp>
      <p:pic>
        <p:nvPicPr>
          <p:cNvPr id="7" name="Picture 6" descr=" closeness 1 -closeness-iGraph.pdf"/>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982480" y="1262989"/>
            <a:ext cx="6400800" cy="6400800"/>
          </a:xfrm>
          <a:prstGeom prst="rect">
            <a:avLst/>
          </a:prstGeom>
        </p:spPr>
      </p:pic>
      <p:pic>
        <p:nvPicPr>
          <p:cNvPr id="8" name="Picture 7" descr=" closeness 8 -closeness-iGraph.pdf"/>
          <p:cNvPicPr>
            <a:picLocks noChangeAspect="1"/>
          </p:cNvPicPr>
          <p:nvPr/>
        </p:nvPicPr>
        <mc:AlternateContent>
          <mc:Choice xmlns:ma="http://schemas.microsoft.com/office/mac/drawingml/2008/main" Requires="ma">
            <p:blipFill>
              <a:blip r:embed="rId4"/>
              <a:stretch>
                <a:fillRect/>
              </a:stretch>
            </p:blipFill>
          </mc:Choice>
          <mc:Fallback>
            <p:blipFill>
              <a:blip r:embed="rId5"/>
              <a:stretch>
                <a:fillRect/>
              </a:stretch>
            </p:blipFill>
          </mc:Fallback>
        </mc:AlternateContent>
        <p:spPr>
          <a:xfrm>
            <a:off x="3458846" y="587070"/>
            <a:ext cx="6400800" cy="6400800"/>
          </a:xfrm>
          <a:prstGeom prst="rect">
            <a:avLst/>
          </a:prstGeom>
        </p:spPr>
      </p:pic>
      <p:sp>
        <p:nvSpPr>
          <p:cNvPr id="10" name="TextBox 9"/>
          <p:cNvSpPr txBox="1"/>
          <p:nvPr/>
        </p:nvSpPr>
        <p:spPr>
          <a:xfrm>
            <a:off x="6070141" y="5874598"/>
            <a:ext cx="2058038" cy="646331"/>
          </a:xfrm>
          <a:prstGeom prst="rect">
            <a:avLst/>
          </a:prstGeom>
          <a:noFill/>
        </p:spPr>
        <p:txBody>
          <a:bodyPr wrap="none" rtlCol="0">
            <a:spAutoFit/>
          </a:bodyPr>
          <a:lstStyle/>
          <a:p>
            <a:r>
              <a:rPr lang="en-US" dirty="0" smtClean="0"/>
              <a:t>Two disconnected</a:t>
            </a:r>
          </a:p>
          <a:p>
            <a:r>
              <a:rPr lang="en-US" dirty="0" smtClean="0"/>
              <a:t>Graphs in release 8</a:t>
            </a:r>
            <a:endParaRPr lang="en-US" dirty="0"/>
          </a:p>
        </p:txBody>
      </p:sp>
      <p:sp>
        <p:nvSpPr>
          <p:cNvPr id="11" name="TextBox 10"/>
          <p:cNvSpPr txBox="1"/>
          <p:nvPr/>
        </p:nvSpPr>
        <p:spPr>
          <a:xfrm>
            <a:off x="485271" y="4951268"/>
            <a:ext cx="2141895"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304, 373, 399 &amp; 143</a:t>
            </a:r>
            <a:endParaRPr lang="en-US" dirty="0"/>
          </a:p>
        </p:txBody>
      </p:sp>
      <p:sp>
        <p:nvSpPr>
          <p:cNvPr id="12" name="TextBox 11"/>
          <p:cNvSpPr txBox="1"/>
          <p:nvPr/>
        </p:nvSpPr>
        <p:spPr>
          <a:xfrm>
            <a:off x="1383538" y="1879046"/>
            <a:ext cx="1102247" cy="369332"/>
          </a:xfrm>
          <a:prstGeom prst="rect">
            <a:avLst/>
          </a:prstGeom>
          <a:solidFill>
            <a:schemeClr val="tx1">
              <a:lumMod val="95000"/>
              <a:lumOff val="5000"/>
            </a:schemeClr>
          </a:solidFill>
        </p:spPr>
        <p:txBody>
          <a:bodyPr wrap="none" rtlCol="0">
            <a:spAutoFit/>
          </a:bodyPr>
          <a:lstStyle/>
          <a:p>
            <a:r>
              <a:rPr lang="en-US" dirty="0" smtClean="0">
                <a:gradFill flip="none" rotWithShape="1">
                  <a:gsLst>
                    <a:gs pos="43000">
                      <a:schemeClr val="tx2"/>
                    </a:gs>
                    <a:gs pos="100000">
                      <a:srgbClr val="FFFFFF"/>
                    </a:gs>
                    <a:gs pos="54000">
                      <a:schemeClr val="accent4"/>
                    </a:gs>
                    <a:gs pos="99000">
                      <a:schemeClr val="accent4"/>
                    </a:gs>
                  </a:gsLst>
                  <a:lin ang="0" scaled="1"/>
                  <a:tileRect/>
                </a:gradFill>
              </a:rPr>
              <a:t>Release 1</a:t>
            </a:r>
            <a:endParaRPr lang="en-US" dirty="0">
              <a:gradFill flip="none" rotWithShape="1">
                <a:gsLst>
                  <a:gs pos="43000">
                    <a:schemeClr val="tx2"/>
                  </a:gs>
                  <a:gs pos="100000">
                    <a:srgbClr val="FFFFFF"/>
                  </a:gs>
                  <a:gs pos="54000">
                    <a:schemeClr val="accent4"/>
                  </a:gs>
                  <a:gs pos="99000">
                    <a:schemeClr val="accent4"/>
                  </a:gs>
                </a:gsLst>
                <a:lin ang="0" scaled="1"/>
                <a:tileRect/>
              </a:gradFill>
            </a:endParaRPr>
          </a:p>
        </p:txBody>
      </p:sp>
      <p:sp>
        <p:nvSpPr>
          <p:cNvPr id="13" name="TextBox 12"/>
          <p:cNvSpPr txBox="1"/>
          <p:nvPr/>
        </p:nvSpPr>
        <p:spPr>
          <a:xfrm>
            <a:off x="7444261" y="3334790"/>
            <a:ext cx="1102247" cy="369332"/>
          </a:xfrm>
          <a:prstGeom prst="rect">
            <a:avLst/>
          </a:prstGeom>
          <a:solidFill>
            <a:schemeClr val="tx1">
              <a:lumMod val="95000"/>
              <a:lumOff val="5000"/>
            </a:schemeClr>
          </a:solidFill>
        </p:spPr>
        <p:txBody>
          <a:bodyPr wrap="none" rtlCol="0">
            <a:spAutoFit/>
          </a:bodyPr>
          <a:lstStyle/>
          <a:p>
            <a:r>
              <a:rPr lang="en-US" dirty="0" smtClean="0">
                <a:gradFill flip="none" rotWithShape="1">
                  <a:gsLst>
                    <a:gs pos="43000">
                      <a:schemeClr val="tx2"/>
                    </a:gs>
                    <a:gs pos="100000">
                      <a:srgbClr val="FFFFFF"/>
                    </a:gs>
                    <a:gs pos="54000">
                      <a:schemeClr val="accent4"/>
                    </a:gs>
                    <a:gs pos="99000">
                      <a:schemeClr val="accent4"/>
                    </a:gs>
                  </a:gsLst>
                  <a:lin ang="0" scaled="1"/>
                  <a:tileRect/>
                </a:gradFill>
              </a:rPr>
              <a:t>Release 8</a:t>
            </a:r>
            <a:endParaRPr lang="en-US" dirty="0">
              <a:gradFill flip="none" rotWithShape="1">
                <a:gsLst>
                  <a:gs pos="43000">
                    <a:schemeClr val="tx2"/>
                  </a:gs>
                  <a:gs pos="100000">
                    <a:srgbClr val="FFFFFF"/>
                  </a:gs>
                  <a:gs pos="54000">
                    <a:schemeClr val="accent4"/>
                  </a:gs>
                  <a:gs pos="99000">
                    <a:schemeClr val="accent4"/>
                  </a:gs>
                </a:gsLst>
                <a:lin ang="0" scaled="1"/>
                <a:tileRect/>
              </a:gradFill>
            </a:endParaRPr>
          </a:p>
        </p:txBody>
      </p:sp>
      <p:sp>
        <p:nvSpPr>
          <p:cNvPr id="14" name="TextBox 13"/>
          <p:cNvSpPr txBox="1"/>
          <p:nvPr/>
        </p:nvSpPr>
        <p:spPr>
          <a:xfrm>
            <a:off x="6716134" y="1879046"/>
            <a:ext cx="232629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143 &amp; 304 disengaged</a:t>
            </a:r>
          </a:p>
          <a:p>
            <a:r>
              <a:rPr lang="en-US" dirty="0" smtClean="0"/>
              <a:t>Or missing entirely</a:t>
            </a:r>
            <a:endParaRPr lang="en-US" dirty="0"/>
          </a:p>
        </p:txBody>
      </p:sp>
      <p:sp>
        <p:nvSpPr>
          <p:cNvPr id="15" name="TextBox 14"/>
          <p:cNvSpPr txBox="1"/>
          <p:nvPr/>
        </p:nvSpPr>
        <p:spPr>
          <a:xfrm>
            <a:off x="309747" y="6520929"/>
            <a:ext cx="889987" cy="369332"/>
          </a:xfrm>
          <a:prstGeom prst="rect">
            <a:avLst/>
          </a:prstGeom>
          <a:noFill/>
        </p:spPr>
        <p:txBody>
          <a:bodyPr wrap="none" rtlCol="0">
            <a:spAutoFit/>
          </a:bodyPr>
          <a:lstStyle/>
          <a:p>
            <a:r>
              <a:rPr lang="en-US" dirty="0" err="1" smtClean="0"/>
              <a:t>iGraph</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Release Eight</a:t>
            </a:r>
            <a:endParaRPr lang="en-US" dirty="0"/>
          </a:p>
        </p:txBody>
      </p:sp>
      <p:sp>
        <p:nvSpPr>
          <p:cNvPr id="5" name="Text Placeholder 4"/>
          <p:cNvSpPr>
            <a:spLocks noGrp="1"/>
          </p:cNvSpPr>
          <p:nvPr>
            <p:ph type="body" idx="1"/>
          </p:nvPr>
        </p:nvSpPr>
        <p:spPr/>
        <p:txBody>
          <a:bodyPr/>
          <a:lstStyle/>
          <a:p>
            <a:r>
              <a:rPr lang="en-US" dirty="0" smtClean="0"/>
              <a:t>Work &amp; Talk</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9" name="Picture 18" descr=" 4graphFourCentralityColorized 8 .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787630" y="838193"/>
            <a:ext cx="6400800" cy="6400800"/>
          </a:xfrm>
          <a:prstGeom prst="rect">
            <a:avLst/>
          </a:prstGeom>
        </p:spPr>
      </p:pic>
      <p:pic>
        <p:nvPicPr>
          <p:cNvPr id="18" name="Picture 17" descr=" closeness 8 -closeness-iGraph.pdf"/>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949799" y="838193"/>
            <a:ext cx="6400800" cy="6400800"/>
          </a:xfrm>
          <a:prstGeom prst="rect">
            <a:avLst/>
          </a:prstGeom>
        </p:spPr>
      </p:pic>
      <p:sp>
        <p:nvSpPr>
          <p:cNvPr id="2" name="Title 1"/>
          <p:cNvSpPr>
            <a:spLocks noGrp="1"/>
          </p:cNvSpPr>
          <p:nvPr>
            <p:ph type="title"/>
          </p:nvPr>
        </p:nvSpPr>
        <p:spPr>
          <a:xfrm>
            <a:off x="726141" y="0"/>
            <a:ext cx="7691719" cy="1143000"/>
          </a:xfrm>
        </p:spPr>
        <p:txBody>
          <a:bodyPr/>
          <a:lstStyle/>
          <a:p>
            <a:r>
              <a:rPr lang="en-US" dirty="0" smtClean="0"/>
              <a:t>Release 8 (3.3):  Filtered</a:t>
            </a:r>
            <a:endParaRPr lang="en-US" dirty="0"/>
          </a:p>
        </p:txBody>
      </p:sp>
      <p:sp>
        <p:nvSpPr>
          <p:cNvPr id="9" name="TextBox 8"/>
          <p:cNvSpPr txBox="1"/>
          <p:nvPr/>
        </p:nvSpPr>
        <p:spPr>
          <a:xfrm>
            <a:off x="2410770" y="1848935"/>
            <a:ext cx="706631"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t>Code</a:t>
            </a:r>
            <a:endParaRPr lang="en-US" dirty="0"/>
          </a:p>
        </p:txBody>
      </p:sp>
      <p:sp>
        <p:nvSpPr>
          <p:cNvPr id="10" name="TextBox 9"/>
          <p:cNvSpPr txBox="1"/>
          <p:nvPr/>
        </p:nvSpPr>
        <p:spPr>
          <a:xfrm>
            <a:off x="7138323" y="1132676"/>
            <a:ext cx="1337733"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dirty="0" smtClean="0"/>
              <a:t>Discussion</a:t>
            </a:r>
            <a:endParaRPr lang="en-US" dirty="0"/>
          </a:p>
        </p:txBody>
      </p:sp>
      <p:sp>
        <p:nvSpPr>
          <p:cNvPr id="16" name="TextBox 15"/>
          <p:cNvSpPr txBox="1"/>
          <p:nvPr/>
        </p:nvSpPr>
        <p:spPr>
          <a:xfrm>
            <a:off x="7138323" y="6334780"/>
            <a:ext cx="2005677" cy="52322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400" dirty="0" smtClean="0">
                <a:solidFill>
                  <a:srgbClr val="FF0000"/>
                </a:solidFill>
              </a:rPr>
              <a:t>Red </a:t>
            </a:r>
            <a:r>
              <a:rPr lang="en-US" sz="1400" dirty="0" smtClean="0"/>
              <a:t>= Bug Commenter</a:t>
            </a:r>
          </a:p>
          <a:p>
            <a:r>
              <a:rPr lang="en-US" sz="1400" dirty="0" smtClean="0">
                <a:solidFill>
                  <a:srgbClr val="0000FF"/>
                </a:solidFill>
              </a:rPr>
              <a:t>Blue </a:t>
            </a:r>
            <a:r>
              <a:rPr lang="en-US" sz="1400" dirty="0" smtClean="0"/>
              <a:t>= Bug Opener</a:t>
            </a:r>
            <a:endParaRPr lang="en-US" sz="1400" dirty="0"/>
          </a:p>
        </p:txBody>
      </p:sp>
      <p:sp>
        <p:nvSpPr>
          <p:cNvPr id="20" name="TextBox 19"/>
          <p:cNvSpPr txBox="1"/>
          <p:nvPr/>
        </p:nvSpPr>
        <p:spPr>
          <a:xfrm>
            <a:off x="8014011" y="1827311"/>
            <a:ext cx="620683" cy="369332"/>
          </a:xfrm>
          <a:prstGeom prst="rect">
            <a:avLst/>
          </a:prstGeom>
          <a:solidFill>
            <a:schemeClr val="accent3"/>
          </a:solidFill>
          <a:ln w="28575" cmpd="sng">
            <a:solidFill>
              <a:schemeClr val="accent2">
                <a:lumMod val="50000"/>
              </a:schemeClr>
            </a:solidFill>
          </a:ln>
        </p:spPr>
        <p:txBody>
          <a:bodyPr wrap="none" rtlCol="0">
            <a:spAutoFit/>
          </a:bodyPr>
          <a:lstStyle/>
          <a:p>
            <a:r>
              <a:rPr lang="en-US" dirty="0" smtClean="0"/>
              <a:t>Talk</a:t>
            </a:r>
            <a:endParaRPr lang="en-US" dirty="0"/>
          </a:p>
        </p:txBody>
      </p:sp>
      <p:sp>
        <p:nvSpPr>
          <p:cNvPr id="21" name="TextBox 20"/>
          <p:cNvSpPr txBox="1"/>
          <p:nvPr/>
        </p:nvSpPr>
        <p:spPr>
          <a:xfrm>
            <a:off x="1184474" y="5965448"/>
            <a:ext cx="729850" cy="369332"/>
          </a:xfrm>
          <a:prstGeom prst="rect">
            <a:avLst/>
          </a:prstGeom>
          <a:solidFill>
            <a:schemeClr val="accent3"/>
          </a:solidFill>
          <a:ln w="28575" cmpd="sng">
            <a:solidFill>
              <a:schemeClr val="accent2">
                <a:lumMod val="50000"/>
              </a:schemeClr>
            </a:solidFill>
          </a:ln>
        </p:spPr>
        <p:txBody>
          <a:bodyPr wrap="none" rtlCol="0">
            <a:spAutoFit/>
          </a:bodyPr>
          <a:lstStyle/>
          <a:p>
            <a:r>
              <a:rPr lang="en-US" dirty="0" smtClean="0"/>
              <a:t>Work</a:t>
            </a:r>
            <a:endParaRPr lang="en-US" dirty="0"/>
          </a:p>
        </p:txBody>
      </p:sp>
      <p:sp>
        <p:nvSpPr>
          <p:cNvPr id="22" name="Right Arrow 21"/>
          <p:cNvSpPr/>
          <p:nvPr/>
        </p:nvSpPr>
        <p:spPr>
          <a:xfrm>
            <a:off x="3232409" y="3510305"/>
            <a:ext cx="2218592" cy="140412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Nobody is</a:t>
            </a:r>
          </a:p>
          <a:p>
            <a:pPr algn="ctr"/>
            <a:r>
              <a:rPr lang="en-US" dirty="0" smtClean="0"/>
              <a:t>“Just Blue”</a:t>
            </a:r>
            <a:endParaRPr lang="en-US" dirty="0"/>
          </a:p>
        </p:txBody>
      </p:sp>
      <p:sp>
        <p:nvSpPr>
          <p:cNvPr id="23" name="TextBox 22"/>
          <p:cNvSpPr txBox="1"/>
          <p:nvPr/>
        </p:nvSpPr>
        <p:spPr>
          <a:xfrm>
            <a:off x="3949815" y="1848935"/>
            <a:ext cx="1102247" cy="369332"/>
          </a:xfrm>
          <a:prstGeom prst="rect">
            <a:avLst/>
          </a:prstGeom>
          <a:solidFill>
            <a:schemeClr val="tx1">
              <a:lumMod val="95000"/>
              <a:lumOff val="5000"/>
            </a:schemeClr>
          </a:solidFill>
        </p:spPr>
        <p:txBody>
          <a:bodyPr wrap="none" rtlCol="0">
            <a:spAutoFit/>
          </a:bodyPr>
          <a:lstStyle/>
          <a:p>
            <a:r>
              <a:rPr lang="en-US" dirty="0" smtClean="0">
                <a:gradFill flip="none" rotWithShape="1">
                  <a:gsLst>
                    <a:gs pos="43000">
                      <a:schemeClr val="tx2"/>
                    </a:gs>
                    <a:gs pos="100000">
                      <a:srgbClr val="FFFFFF"/>
                    </a:gs>
                    <a:gs pos="54000">
                      <a:schemeClr val="accent4"/>
                    </a:gs>
                    <a:gs pos="99000">
                      <a:schemeClr val="accent4"/>
                    </a:gs>
                  </a:gsLst>
                  <a:lin ang="0" scaled="1"/>
                  <a:tileRect/>
                </a:gradFill>
              </a:rPr>
              <a:t>Release 8</a:t>
            </a:r>
            <a:endParaRPr lang="en-US" dirty="0">
              <a:gradFill flip="none" rotWithShape="1">
                <a:gsLst>
                  <a:gs pos="43000">
                    <a:schemeClr val="tx2"/>
                  </a:gs>
                  <a:gs pos="100000">
                    <a:srgbClr val="FFFFFF"/>
                  </a:gs>
                  <a:gs pos="54000">
                    <a:schemeClr val="accent4"/>
                  </a:gs>
                  <a:gs pos="99000">
                    <a:schemeClr val="accent4"/>
                  </a:gs>
                </a:gsLst>
                <a:lin ang="0" scaled="1"/>
                <a:tileRect/>
              </a:gra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8" name="Picture 17" descr=" closeness 8 -closeness-iGraph.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949799" y="838193"/>
            <a:ext cx="6400800" cy="6400800"/>
          </a:xfrm>
          <a:prstGeom prst="rect">
            <a:avLst/>
          </a:prstGeom>
        </p:spPr>
      </p:pic>
      <p:sp>
        <p:nvSpPr>
          <p:cNvPr id="2" name="Title 1"/>
          <p:cNvSpPr>
            <a:spLocks noGrp="1"/>
          </p:cNvSpPr>
          <p:nvPr>
            <p:ph type="title"/>
          </p:nvPr>
        </p:nvSpPr>
        <p:spPr>
          <a:xfrm>
            <a:off x="726141" y="0"/>
            <a:ext cx="7691719" cy="1143000"/>
          </a:xfrm>
        </p:spPr>
        <p:txBody>
          <a:bodyPr/>
          <a:lstStyle/>
          <a:p>
            <a:r>
              <a:rPr lang="en-US" dirty="0" smtClean="0"/>
              <a:t>Release 8 (3.3):  Filtered</a:t>
            </a:r>
            <a:endParaRPr lang="en-US" dirty="0"/>
          </a:p>
        </p:txBody>
      </p:sp>
      <p:sp>
        <p:nvSpPr>
          <p:cNvPr id="9" name="TextBox 8"/>
          <p:cNvSpPr txBox="1"/>
          <p:nvPr/>
        </p:nvSpPr>
        <p:spPr>
          <a:xfrm>
            <a:off x="2410770" y="1848935"/>
            <a:ext cx="706631"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t>Code</a:t>
            </a:r>
            <a:endParaRPr lang="en-US" dirty="0"/>
          </a:p>
        </p:txBody>
      </p:sp>
      <p:sp>
        <p:nvSpPr>
          <p:cNvPr id="10" name="TextBox 9"/>
          <p:cNvSpPr txBox="1"/>
          <p:nvPr/>
        </p:nvSpPr>
        <p:spPr>
          <a:xfrm>
            <a:off x="7138323" y="1132676"/>
            <a:ext cx="1337733"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dirty="0" smtClean="0"/>
              <a:t>Discussion</a:t>
            </a:r>
            <a:endParaRPr lang="en-US" dirty="0"/>
          </a:p>
        </p:txBody>
      </p:sp>
      <p:sp>
        <p:nvSpPr>
          <p:cNvPr id="16" name="TextBox 15"/>
          <p:cNvSpPr txBox="1"/>
          <p:nvPr/>
        </p:nvSpPr>
        <p:spPr>
          <a:xfrm>
            <a:off x="7138323" y="6334780"/>
            <a:ext cx="2005677" cy="52322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400" dirty="0" smtClean="0">
                <a:solidFill>
                  <a:srgbClr val="FF0000"/>
                </a:solidFill>
              </a:rPr>
              <a:t>Red </a:t>
            </a:r>
            <a:r>
              <a:rPr lang="en-US" sz="1400" dirty="0" smtClean="0"/>
              <a:t>= Bug Commenter</a:t>
            </a:r>
          </a:p>
          <a:p>
            <a:r>
              <a:rPr lang="en-US" sz="1400" dirty="0" smtClean="0">
                <a:solidFill>
                  <a:srgbClr val="0000FF"/>
                </a:solidFill>
              </a:rPr>
              <a:t>Blue </a:t>
            </a:r>
            <a:r>
              <a:rPr lang="en-US" sz="1400" dirty="0" smtClean="0"/>
              <a:t>= Bug Opener</a:t>
            </a:r>
            <a:endParaRPr lang="en-US" sz="1400" dirty="0"/>
          </a:p>
        </p:txBody>
      </p:sp>
      <p:sp>
        <p:nvSpPr>
          <p:cNvPr id="20" name="TextBox 19"/>
          <p:cNvSpPr txBox="1"/>
          <p:nvPr/>
        </p:nvSpPr>
        <p:spPr>
          <a:xfrm>
            <a:off x="8014011" y="1827311"/>
            <a:ext cx="620683" cy="369332"/>
          </a:xfrm>
          <a:prstGeom prst="rect">
            <a:avLst/>
          </a:prstGeom>
          <a:solidFill>
            <a:schemeClr val="accent3"/>
          </a:solidFill>
          <a:ln w="28575" cmpd="sng">
            <a:solidFill>
              <a:schemeClr val="accent2">
                <a:lumMod val="50000"/>
              </a:schemeClr>
            </a:solidFill>
          </a:ln>
        </p:spPr>
        <p:txBody>
          <a:bodyPr wrap="none" rtlCol="0">
            <a:spAutoFit/>
          </a:bodyPr>
          <a:lstStyle/>
          <a:p>
            <a:r>
              <a:rPr lang="en-US" dirty="0" smtClean="0"/>
              <a:t>Talk</a:t>
            </a:r>
            <a:endParaRPr lang="en-US" dirty="0"/>
          </a:p>
        </p:txBody>
      </p:sp>
      <p:sp>
        <p:nvSpPr>
          <p:cNvPr id="21" name="TextBox 20"/>
          <p:cNvSpPr txBox="1"/>
          <p:nvPr/>
        </p:nvSpPr>
        <p:spPr>
          <a:xfrm>
            <a:off x="1184474" y="5965448"/>
            <a:ext cx="729850" cy="369332"/>
          </a:xfrm>
          <a:prstGeom prst="rect">
            <a:avLst/>
          </a:prstGeom>
          <a:solidFill>
            <a:schemeClr val="accent3"/>
          </a:solidFill>
          <a:ln w="28575" cmpd="sng">
            <a:solidFill>
              <a:schemeClr val="accent2">
                <a:lumMod val="50000"/>
              </a:schemeClr>
            </a:solidFill>
          </a:ln>
        </p:spPr>
        <p:txBody>
          <a:bodyPr wrap="none" rtlCol="0">
            <a:spAutoFit/>
          </a:bodyPr>
          <a:lstStyle/>
          <a:p>
            <a:r>
              <a:rPr lang="en-US" dirty="0" smtClean="0"/>
              <a:t>Work</a:t>
            </a:r>
            <a:endParaRPr lang="en-US" dirty="0"/>
          </a:p>
        </p:txBody>
      </p:sp>
      <p:pic>
        <p:nvPicPr>
          <p:cNvPr id="12" name="Picture 11" descr=" 2graphTwo-MidPlots 8 .pdf"/>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4365824" y="1132676"/>
            <a:ext cx="5050495" cy="5050495"/>
          </a:xfrm>
          <a:prstGeom prst="rect">
            <a:avLst/>
          </a:prstGeom>
        </p:spPr>
      </p:pic>
      <p:sp>
        <p:nvSpPr>
          <p:cNvPr id="13" name="TextBox 12"/>
          <p:cNvSpPr txBox="1"/>
          <p:nvPr/>
        </p:nvSpPr>
        <p:spPr>
          <a:xfrm>
            <a:off x="2182925" y="6334780"/>
            <a:ext cx="4365798" cy="369332"/>
          </a:xfrm>
          <a:prstGeom prst="rect">
            <a:avLst/>
          </a:prstGeom>
          <a:noFill/>
        </p:spPr>
        <p:txBody>
          <a:bodyPr wrap="none" rtlCol="0">
            <a:spAutoFit/>
          </a:bodyPr>
          <a:lstStyle/>
          <a:p>
            <a:r>
              <a:rPr lang="en-US" dirty="0" smtClean="0"/>
              <a:t>Notice 416 in Talk &amp; Second Coder Graph</a:t>
            </a:r>
            <a:endParaRPr lang="en-US" dirty="0"/>
          </a:p>
        </p:txBody>
      </p:sp>
      <p:sp>
        <p:nvSpPr>
          <p:cNvPr id="15" name="TextBox 14"/>
          <p:cNvSpPr txBox="1"/>
          <p:nvPr/>
        </p:nvSpPr>
        <p:spPr>
          <a:xfrm>
            <a:off x="3263577" y="1143000"/>
            <a:ext cx="1102247" cy="369332"/>
          </a:xfrm>
          <a:prstGeom prst="rect">
            <a:avLst/>
          </a:prstGeom>
          <a:solidFill>
            <a:schemeClr val="tx1">
              <a:lumMod val="95000"/>
              <a:lumOff val="5000"/>
            </a:schemeClr>
          </a:solidFill>
        </p:spPr>
        <p:txBody>
          <a:bodyPr wrap="none" rtlCol="0">
            <a:spAutoFit/>
          </a:bodyPr>
          <a:lstStyle/>
          <a:p>
            <a:r>
              <a:rPr lang="en-US" dirty="0" smtClean="0">
                <a:gradFill flip="none" rotWithShape="1">
                  <a:gsLst>
                    <a:gs pos="43000">
                      <a:schemeClr val="tx2"/>
                    </a:gs>
                    <a:gs pos="100000">
                      <a:srgbClr val="FFFFFF"/>
                    </a:gs>
                    <a:gs pos="54000">
                      <a:schemeClr val="accent4"/>
                    </a:gs>
                    <a:gs pos="99000">
                      <a:schemeClr val="accent4"/>
                    </a:gs>
                  </a:gsLst>
                  <a:lin ang="0" scaled="1"/>
                  <a:tileRect/>
                </a:gradFill>
              </a:rPr>
              <a:t>Release 8</a:t>
            </a:r>
            <a:endParaRPr lang="en-US" dirty="0">
              <a:gradFill flip="none" rotWithShape="1">
                <a:gsLst>
                  <a:gs pos="43000">
                    <a:schemeClr val="tx2"/>
                  </a:gs>
                  <a:gs pos="100000">
                    <a:srgbClr val="FFFFFF"/>
                  </a:gs>
                  <a:gs pos="54000">
                    <a:schemeClr val="accent4"/>
                  </a:gs>
                  <a:gs pos="99000">
                    <a:schemeClr val="accent4"/>
                  </a:gs>
                </a:gsLst>
                <a:lin ang="0" scaled="1"/>
                <a:tileRect/>
              </a:gra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4" name="Picture 13" descr=" community 8 b.pdf"/>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998465" y="468996"/>
            <a:ext cx="6875814" cy="6875814"/>
          </a:xfrm>
          <a:prstGeom prst="rect">
            <a:avLst/>
          </a:prstGeom>
        </p:spPr>
      </p:pic>
      <p:pic>
        <p:nvPicPr>
          <p:cNvPr id="11" name="Picture 10" descr=" 4graphFourCentralityColorized 8 .pdf"/>
          <p:cNvPicPr>
            <a:picLocks noChangeAspect="1"/>
          </p:cNvPicPr>
          <p:nvPr/>
        </p:nvPicPr>
        <mc:AlternateContent>
          <mc:Choice xmlns:ma="http://schemas.microsoft.com/office/mac/drawingml/2008/main" Requires="ma">
            <p:blipFill>
              <a:blip r:embed="rId4"/>
              <a:stretch>
                <a:fillRect/>
              </a:stretch>
            </p:blipFill>
          </mc:Choice>
          <mc:Fallback>
            <p:blipFill>
              <a:blip r:embed="rId5"/>
              <a:stretch>
                <a:fillRect/>
              </a:stretch>
            </p:blipFill>
          </mc:Fallback>
        </mc:AlternateContent>
        <p:spPr>
          <a:xfrm>
            <a:off x="3734450" y="954334"/>
            <a:ext cx="6400800" cy="6400800"/>
          </a:xfrm>
          <a:prstGeom prst="rect">
            <a:avLst/>
          </a:prstGeom>
        </p:spPr>
      </p:pic>
      <p:sp>
        <p:nvSpPr>
          <p:cNvPr id="6" name="TextBox 5"/>
          <p:cNvSpPr txBox="1"/>
          <p:nvPr/>
        </p:nvSpPr>
        <p:spPr>
          <a:xfrm>
            <a:off x="5877349" y="1761512"/>
            <a:ext cx="620683" cy="369332"/>
          </a:xfrm>
          <a:prstGeom prst="rect">
            <a:avLst/>
          </a:prstGeom>
          <a:solidFill>
            <a:schemeClr val="accent3"/>
          </a:solidFill>
          <a:ln w="28575" cmpd="sng">
            <a:solidFill>
              <a:schemeClr val="accent2">
                <a:lumMod val="50000"/>
              </a:schemeClr>
            </a:solidFill>
          </a:ln>
        </p:spPr>
        <p:txBody>
          <a:bodyPr wrap="none" rtlCol="0">
            <a:spAutoFit/>
          </a:bodyPr>
          <a:lstStyle/>
          <a:p>
            <a:r>
              <a:rPr lang="en-US" dirty="0" smtClean="0"/>
              <a:t>Talk</a:t>
            </a:r>
            <a:endParaRPr lang="en-US" dirty="0"/>
          </a:p>
        </p:txBody>
      </p:sp>
      <p:sp>
        <p:nvSpPr>
          <p:cNvPr id="7" name="TextBox 6"/>
          <p:cNvSpPr txBox="1"/>
          <p:nvPr/>
        </p:nvSpPr>
        <p:spPr>
          <a:xfrm>
            <a:off x="0" y="5183194"/>
            <a:ext cx="975335" cy="369332"/>
          </a:xfrm>
          <a:prstGeom prst="rect">
            <a:avLst/>
          </a:prstGeom>
          <a:solidFill>
            <a:schemeClr val="accent4">
              <a:lumMod val="20000"/>
              <a:lumOff val="80000"/>
            </a:schemeClr>
          </a:solidFill>
          <a:ln w="28575" cmpd="sng">
            <a:solidFill>
              <a:srgbClr val="CCFFCC"/>
            </a:solidFill>
          </a:ln>
        </p:spPr>
        <p:txBody>
          <a:bodyPr wrap="none" rtlCol="0">
            <a:spAutoFit/>
          </a:bodyPr>
          <a:lstStyle/>
          <a:p>
            <a:r>
              <a:rPr lang="en-US" dirty="0" smtClean="0">
                <a:solidFill>
                  <a:schemeClr val="accent5"/>
                </a:solidFill>
              </a:rPr>
              <a:t>Clusters</a:t>
            </a:r>
            <a:endParaRPr lang="en-US" dirty="0">
              <a:solidFill>
                <a:schemeClr val="accent5"/>
              </a:solidFill>
            </a:endParaRPr>
          </a:p>
        </p:txBody>
      </p:sp>
      <p:sp>
        <p:nvSpPr>
          <p:cNvPr id="8" name="TextBox 7"/>
          <p:cNvSpPr txBox="1"/>
          <p:nvPr/>
        </p:nvSpPr>
        <p:spPr>
          <a:xfrm>
            <a:off x="7306393" y="5940888"/>
            <a:ext cx="1406364" cy="646331"/>
          </a:xfrm>
          <a:prstGeom prst="rect">
            <a:avLst/>
          </a:prstGeom>
          <a:solidFill>
            <a:schemeClr val="accent4">
              <a:lumMod val="20000"/>
              <a:lumOff val="80000"/>
            </a:schemeClr>
          </a:solidFill>
          <a:ln w="28575" cmpd="sng">
            <a:solidFill>
              <a:srgbClr val="CCFFCC"/>
            </a:solidFill>
          </a:ln>
        </p:spPr>
        <p:txBody>
          <a:bodyPr wrap="square" rtlCol="0">
            <a:spAutoFit/>
          </a:bodyPr>
          <a:lstStyle/>
          <a:p>
            <a:r>
              <a:rPr lang="en-US" dirty="0" smtClean="0">
                <a:solidFill>
                  <a:schemeClr val="accent5"/>
                </a:solidFill>
              </a:rPr>
              <a:t>In Degree &amp; </a:t>
            </a:r>
          </a:p>
          <a:p>
            <a:r>
              <a:rPr lang="en-US" dirty="0" smtClean="0">
                <a:solidFill>
                  <a:schemeClr val="accent5"/>
                </a:solidFill>
              </a:rPr>
              <a:t>Out Degree</a:t>
            </a:r>
            <a:endParaRPr lang="en-US" dirty="0">
              <a:solidFill>
                <a:schemeClr val="accent5"/>
              </a:solidFill>
            </a:endParaRPr>
          </a:p>
        </p:txBody>
      </p:sp>
      <p:sp>
        <p:nvSpPr>
          <p:cNvPr id="9" name="TextBox 8"/>
          <p:cNvSpPr txBox="1"/>
          <p:nvPr/>
        </p:nvSpPr>
        <p:spPr>
          <a:xfrm>
            <a:off x="7138323" y="1761512"/>
            <a:ext cx="2005677" cy="52322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400" dirty="0" smtClean="0">
                <a:solidFill>
                  <a:srgbClr val="FF0000"/>
                </a:solidFill>
              </a:rPr>
              <a:t>Red </a:t>
            </a:r>
            <a:r>
              <a:rPr lang="en-US" sz="1400" dirty="0" smtClean="0"/>
              <a:t>= Bug Commenter</a:t>
            </a:r>
          </a:p>
          <a:p>
            <a:r>
              <a:rPr lang="en-US" sz="1400" dirty="0" smtClean="0">
                <a:solidFill>
                  <a:srgbClr val="0000FF"/>
                </a:solidFill>
              </a:rPr>
              <a:t>Blue </a:t>
            </a:r>
            <a:r>
              <a:rPr lang="en-US" sz="1400" dirty="0" smtClean="0"/>
              <a:t>= Bug Opener</a:t>
            </a:r>
            <a:endParaRPr lang="en-US" sz="1400" dirty="0"/>
          </a:p>
        </p:txBody>
      </p:sp>
      <p:sp>
        <p:nvSpPr>
          <p:cNvPr id="10" name="TextBox 9"/>
          <p:cNvSpPr txBox="1"/>
          <p:nvPr/>
        </p:nvSpPr>
        <p:spPr>
          <a:xfrm>
            <a:off x="1935321" y="6488668"/>
            <a:ext cx="889987" cy="369332"/>
          </a:xfrm>
          <a:prstGeom prst="rect">
            <a:avLst/>
          </a:prstGeom>
          <a:noFill/>
        </p:spPr>
        <p:txBody>
          <a:bodyPr wrap="none" rtlCol="0">
            <a:spAutoFit/>
          </a:bodyPr>
          <a:lstStyle/>
          <a:p>
            <a:r>
              <a:rPr lang="en-US" dirty="0" err="1" smtClean="0"/>
              <a:t>iGraph</a:t>
            </a:r>
            <a:endParaRPr lang="en-US" dirty="0"/>
          </a:p>
        </p:txBody>
      </p:sp>
      <p:sp>
        <p:nvSpPr>
          <p:cNvPr id="13" name="TextBox 12"/>
          <p:cNvSpPr txBox="1"/>
          <p:nvPr/>
        </p:nvSpPr>
        <p:spPr>
          <a:xfrm>
            <a:off x="5877349" y="5940888"/>
            <a:ext cx="1057501" cy="369332"/>
          </a:xfrm>
          <a:prstGeom prst="rect">
            <a:avLst/>
          </a:prstGeom>
          <a:noFill/>
        </p:spPr>
        <p:txBody>
          <a:bodyPr wrap="none" rtlCol="0">
            <a:spAutoFit/>
          </a:bodyPr>
          <a:lstStyle/>
          <a:p>
            <a:r>
              <a:rPr lang="en-US" dirty="0" err="1" smtClean="0"/>
              <a:t>StatNET</a:t>
            </a:r>
            <a:endParaRPr lang="en-US" dirty="0"/>
          </a:p>
        </p:txBody>
      </p:sp>
      <p:sp>
        <p:nvSpPr>
          <p:cNvPr id="2" name="Title 1"/>
          <p:cNvSpPr>
            <a:spLocks noGrp="1"/>
          </p:cNvSpPr>
          <p:nvPr>
            <p:ph type="title"/>
          </p:nvPr>
        </p:nvSpPr>
        <p:spPr>
          <a:xfrm>
            <a:off x="1" y="-82592"/>
            <a:ext cx="9143999" cy="1143000"/>
          </a:xfrm>
        </p:spPr>
        <p:txBody>
          <a:bodyPr/>
          <a:lstStyle/>
          <a:p>
            <a:r>
              <a:rPr lang="en-US" sz="4400" dirty="0" smtClean="0"/>
              <a:t>Release 8 (3.3) </a:t>
            </a:r>
            <a:r>
              <a:rPr lang="en-US" sz="4400" dirty="0" err="1" smtClean="0"/>
              <a:t>iGraph</a:t>
            </a:r>
            <a:r>
              <a:rPr lang="en-US" sz="4400" dirty="0" smtClean="0"/>
              <a:t> &amp; </a:t>
            </a:r>
            <a:r>
              <a:rPr lang="en-US" sz="4400" dirty="0" err="1" smtClean="0"/>
              <a:t>Statnet</a:t>
            </a:r>
            <a:endParaRPr lang="en-US" sz="4400" dirty="0"/>
          </a:p>
        </p:txBody>
      </p:sp>
      <p:sp>
        <p:nvSpPr>
          <p:cNvPr id="15" name="TextBox 14"/>
          <p:cNvSpPr txBox="1"/>
          <p:nvPr/>
        </p:nvSpPr>
        <p:spPr>
          <a:xfrm>
            <a:off x="1935321" y="973723"/>
            <a:ext cx="7157771" cy="338554"/>
          </a:xfrm>
          <a:prstGeom prst="rect">
            <a:avLst/>
          </a:prstGeom>
          <a:solidFill>
            <a:srgbClr val="CCFFCC"/>
          </a:solidFill>
          <a:ln w="38100" cmpd="sng">
            <a:solidFill>
              <a:srgbClr val="0000FF"/>
            </a:solidFill>
          </a:ln>
        </p:spPr>
        <p:txBody>
          <a:bodyPr wrap="square" rtlCol="0">
            <a:spAutoFit/>
          </a:bodyPr>
          <a:lstStyle/>
          <a:p>
            <a:r>
              <a:rPr lang="en-US" sz="1600" dirty="0" smtClean="0"/>
              <a:t>399, 118 &amp; 159 are significant, But play with different clusters of Other people.</a:t>
            </a:r>
            <a:endParaRPr lang="en-US" sz="1600" dirty="0"/>
          </a:p>
        </p:txBody>
      </p:sp>
      <p:sp>
        <p:nvSpPr>
          <p:cNvPr id="16" name="Line Callout 1 (No Border) 15"/>
          <p:cNvSpPr/>
          <p:nvPr/>
        </p:nvSpPr>
        <p:spPr>
          <a:xfrm>
            <a:off x="4030182" y="6087836"/>
            <a:ext cx="914400" cy="612648"/>
          </a:xfrm>
          <a:prstGeom prst="callout1">
            <a:avLst>
              <a:gd name="adj1" fmla="val 18750"/>
              <a:gd name="adj2" fmla="val -8333"/>
              <a:gd name="adj3" fmla="val -401479"/>
              <a:gd name="adj4" fmla="val -24608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Blue</a:t>
            </a:r>
          </a:p>
          <a:p>
            <a:pPr algn="ctr"/>
            <a:r>
              <a:rPr lang="en-US" dirty="0" smtClean="0"/>
              <a:t>Cluster</a:t>
            </a:r>
            <a:endParaRPr lang="en-US" dirty="0"/>
          </a:p>
        </p:txBody>
      </p:sp>
      <p:sp>
        <p:nvSpPr>
          <p:cNvPr id="18" name="TextBox 17"/>
          <p:cNvSpPr txBox="1"/>
          <p:nvPr/>
        </p:nvSpPr>
        <p:spPr>
          <a:xfrm>
            <a:off x="4030182" y="1761512"/>
            <a:ext cx="1102247" cy="369332"/>
          </a:xfrm>
          <a:prstGeom prst="rect">
            <a:avLst/>
          </a:prstGeom>
          <a:solidFill>
            <a:schemeClr val="tx1">
              <a:lumMod val="95000"/>
              <a:lumOff val="5000"/>
            </a:schemeClr>
          </a:solidFill>
        </p:spPr>
        <p:txBody>
          <a:bodyPr wrap="none" rtlCol="0">
            <a:spAutoFit/>
          </a:bodyPr>
          <a:lstStyle/>
          <a:p>
            <a:r>
              <a:rPr lang="en-US" dirty="0" smtClean="0">
                <a:gradFill flip="none" rotWithShape="1">
                  <a:gsLst>
                    <a:gs pos="43000">
                      <a:schemeClr val="tx2"/>
                    </a:gs>
                    <a:gs pos="100000">
                      <a:srgbClr val="FFFFFF"/>
                    </a:gs>
                    <a:gs pos="54000">
                      <a:schemeClr val="accent4"/>
                    </a:gs>
                    <a:gs pos="99000">
                      <a:schemeClr val="accent4"/>
                    </a:gs>
                  </a:gsLst>
                  <a:lin ang="0" scaled="1"/>
                  <a:tileRect/>
                </a:gradFill>
              </a:rPr>
              <a:t>Release 8</a:t>
            </a:r>
            <a:endParaRPr lang="en-US" dirty="0">
              <a:gradFill flip="none" rotWithShape="1">
                <a:gsLst>
                  <a:gs pos="43000">
                    <a:schemeClr val="tx2"/>
                  </a:gs>
                  <a:gs pos="100000">
                    <a:srgbClr val="FFFFFF"/>
                  </a:gs>
                  <a:gs pos="54000">
                    <a:schemeClr val="accent4"/>
                  </a:gs>
                  <a:gs pos="99000">
                    <a:schemeClr val="accent4"/>
                  </a:gs>
                </a:gsLst>
                <a:lin ang="0" scaled="1"/>
                <a:tileRect/>
              </a:gra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Releases One </a:t>
            </a:r>
            <a:r>
              <a:rPr lang="en-US" dirty="0" err="1" smtClean="0">
                <a:sym typeface="Wingdings"/>
              </a:rPr>
              <a:t></a:t>
            </a:r>
            <a:r>
              <a:rPr lang="en-US" dirty="0" smtClean="0">
                <a:sym typeface="Wingdings"/>
              </a:rPr>
              <a:t> Eight</a:t>
            </a:r>
            <a:endParaRPr lang="en-US" dirty="0"/>
          </a:p>
        </p:txBody>
      </p:sp>
      <p:sp>
        <p:nvSpPr>
          <p:cNvPr id="5" name="Text Placeholder 4"/>
          <p:cNvSpPr>
            <a:spLocks noGrp="1"/>
          </p:cNvSpPr>
          <p:nvPr>
            <p:ph type="body" idx="1"/>
          </p:nvPr>
        </p:nvSpPr>
        <p:spPr/>
        <p:txBody>
          <a:bodyPr/>
          <a:lstStyle/>
          <a:p>
            <a:r>
              <a:rPr lang="en-US" dirty="0" smtClean="0"/>
              <a:t>High Level Views Over Time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54001" y="0"/>
            <a:ext cx="8551332" cy="929181"/>
          </a:xfrm>
        </p:spPr>
        <p:txBody>
          <a:bodyPr/>
          <a:lstStyle/>
          <a:p>
            <a:r>
              <a:rPr lang="en-US" dirty="0" smtClean="0"/>
              <a:t>Discussion, Releases 1 – 8</a:t>
            </a:r>
            <a:endParaRPr lang="en-US" dirty="0"/>
          </a:p>
        </p:txBody>
      </p:sp>
      <p:pic>
        <p:nvPicPr>
          <p:cNvPr id="5" name="Picture 4" descr=" community 1 b.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90504" y="600284"/>
            <a:ext cx="2562191" cy="2562191"/>
          </a:xfrm>
          <a:prstGeom prst="rect">
            <a:avLst/>
          </a:prstGeom>
        </p:spPr>
      </p:pic>
      <p:pic>
        <p:nvPicPr>
          <p:cNvPr id="7" name="Picture 6" descr=" community 2 b.pdf"/>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2505712" y="713848"/>
            <a:ext cx="2881633" cy="2881633"/>
          </a:xfrm>
          <a:prstGeom prst="rect">
            <a:avLst/>
          </a:prstGeom>
        </p:spPr>
      </p:pic>
      <p:pic>
        <p:nvPicPr>
          <p:cNvPr id="8" name="Picture 7" descr=" community 3 b.pdf"/>
          <p:cNvPicPr>
            <a:picLocks noChangeAspect="1"/>
          </p:cNvPicPr>
          <p:nvPr/>
        </p:nvPicPr>
        <mc:AlternateContent>
          <mc:Choice xmlns:ma="http://schemas.microsoft.com/office/mac/drawingml/2008/main" Requires="ma">
            <p:blipFill>
              <a:blip r:embed="rId7"/>
              <a:stretch>
                <a:fillRect/>
              </a:stretch>
            </p:blipFill>
          </mc:Choice>
          <mc:Fallback>
            <p:blipFill>
              <a:blip r:embed="rId8"/>
              <a:stretch>
                <a:fillRect/>
              </a:stretch>
            </p:blipFill>
          </mc:Fallback>
        </mc:AlternateContent>
        <p:spPr>
          <a:xfrm>
            <a:off x="5751384" y="500863"/>
            <a:ext cx="2775176" cy="2775176"/>
          </a:xfrm>
          <a:prstGeom prst="rect">
            <a:avLst/>
          </a:prstGeom>
        </p:spPr>
      </p:pic>
      <p:pic>
        <p:nvPicPr>
          <p:cNvPr id="9" name="Picture 8" descr=" community 4 b.pdf"/>
          <p:cNvPicPr>
            <a:picLocks noChangeAspect="1"/>
          </p:cNvPicPr>
          <p:nvPr/>
        </p:nvPicPr>
        <mc:AlternateContent>
          <mc:Choice xmlns:ma="http://schemas.microsoft.com/office/mac/drawingml/2008/main" Requires="ma">
            <p:blipFill>
              <a:blip r:embed="rId9"/>
              <a:stretch>
                <a:fillRect/>
              </a:stretch>
            </p:blipFill>
          </mc:Choice>
          <mc:Fallback>
            <p:blipFill>
              <a:blip r:embed="rId10"/>
              <a:stretch>
                <a:fillRect/>
              </a:stretch>
            </p:blipFill>
          </mc:Fallback>
        </mc:AlternateContent>
        <p:spPr>
          <a:xfrm>
            <a:off x="-504493" y="2212635"/>
            <a:ext cx="3353361" cy="3353361"/>
          </a:xfrm>
          <a:prstGeom prst="rect">
            <a:avLst/>
          </a:prstGeom>
        </p:spPr>
      </p:pic>
      <p:pic>
        <p:nvPicPr>
          <p:cNvPr id="10" name="Picture 9" descr=" community 5 b.pdf"/>
          <p:cNvPicPr>
            <a:picLocks noChangeAspect="1"/>
          </p:cNvPicPr>
          <p:nvPr/>
        </p:nvPicPr>
        <mc:AlternateContent>
          <mc:Choice xmlns:ma="http://schemas.microsoft.com/office/mac/drawingml/2008/main" Requires="ma">
            <p:blipFill>
              <a:blip r:embed="rId11"/>
              <a:stretch>
                <a:fillRect/>
              </a:stretch>
            </p:blipFill>
          </mc:Choice>
          <mc:Fallback>
            <p:blipFill>
              <a:blip r:embed="rId12"/>
              <a:stretch>
                <a:fillRect/>
              </a:stretch>
            </p:blipFill>
          </mc:Fallback>
        </mc:AlternateContent>
        <p:spPr>
          <a:xfrm>
            <a:off x="2652695" y="2522355"/>
            <a:ext cx="2902282" cy="2902282"/>
          </a:xfrm>
          <a:prstGeom prst="rect">
            <a:avLst/>
          </a:prstGeom>
        </p:spPr>
      </p:pic>
      <p:pic>
        <p:nvPicPr>
          <p:cNvPr id="11" name="Picture 10" descr=" community 6 b.pdf"/>
          <p:cNvPicPr>
            <a:picLocks noChangeAspect="1"/>
          </p:cNvPicPr>
          <p:nvPr/>
        </p:nvPicPr>
        <mc:AlternateContent>
          <mc:Choice xmlns:ma="http://schemas.microsoft.com/office/mac/drawingml/2008/main" Requires="ma">
            <p:blipFill>
              <a:blip r:embed="rId13"/>
              <a:stretch>
                <a:fillRect/>
              </a:stretch>
            </p:blipFill>
          </mc:Choice>
          <mc:Fallback>
            <p:blipFill>
              <a:blip r:embed="rId14"/>
              <a:stretch>
                <a:fillRect/>
              </a:stretch>
            </p:blipFill>
          </mc:Fallback>
        </mc:AlternateContent>
        <p:spPr>
          <a:xfrm>
            <a:off x="5624291" y="2243595"/>
            <a:ext cx="3181042" cy="3181042"/>
          </a:xfrm>
          <a:prstGeom prst="rect">
            <a:avLst/>
          </a:prstGeom>
        </p:spPr>
      </p:pic>
      <p:pic>
        <p:nvPicPr>
          <p:cNvPr id="12" name="Picture 11" descr=" community 7 b.pdf"/>
          <p:cNvPicPr>
            <a:picLocks noChangeAspect="1"/>
          </p:cNvPicPr>
          <p:nvPr/>
        </p:nvPicPr>
        <mc:AlternateContent>
          <mc:Choice xmlns:ma="http://schemas.microsoft.com/office/mac/drawingml/2008/main" Requires="ma">
            <p:blipFill>
              <a:blip r:embed="rId15"/>
              <a:stretch>
                <a:fillRect/>
              </a:stretch>
            </p:blipFill>
          </mc:Choice>
          <mc:Fallback>
            <p:blipFill>
              <a:blip r:embed="rId16"/>
              <a:stretch>
                <a:fillRect/>
              </a:stretch>
            </p:blipFill>
          </mc:Fallback>
        </mc:AlternateContent>
        <p:spPr>
          <a:xfrm>
            <a:off x="-61151" y="4616856"/>
            <a:ext cx="3033919" cy="3033919"/>
          </a:xfrm>
          <a:prstGeom prst="rect">
            <a:avLst/>
          </a:prstGeom>
        </p:spPr>
      </p:pic>
      <p:pic>
        <p:nvPicPr>
          <p:cNvPr id="13" name="Picture 12" descr=" community 8 b.pdf"/>
          <p:cNvPicPr>
            <a:picLocks noChangeAspect="1"/>
          </p:cNvPicPr>
          <p:nvPr/>
        </p:nvPicPr>
        <mc:AlternateContent>
          <mc:Choice xmlns:ma="http://schemas.microsoft.com/office/mac/drawingml/2008/main" Requires="ma">
            <p:blipFill>
              <a:blip r:embed="rId17"/>
              <a:stretch>
                <a:fillRect/>
              </a:stretch>
            </p:blipFill>
          </mc:Choice>
          <mc:Fallback>
            <p:blipFill>
              <a:blip r:embed="rId18"/>
              <a:stretch>
                <a:fillRect/>
              </a:stretch>
            </p:blipFill>
          </mc:Fallback>
        </mc:AlternateContent>
        <p:spPr>
          <a:xfrm>
            <a:off x="2972768" y="4367232"/>
            <a:ext cx="2850660" cy="2850660"/>
          </a:xfrm>
          <a:prstGeom prst="rect">
            <a:avLst/>
          </a:prstGeom>
        </p:spPr>
      </p:pic>
      <p:sp>
        <p:nvSpPr>
          <p:cNvPr id="14" name="TextBox 13"/>
          <p:cNvSpPr txBox="1"/>
          <p:nvPr/>
        </p:nvSpPr>
        <p:spPr>
          <a:xfrm>
            <a:off x="5624291" y="5296431"/>
            <a:ext cx="3173766" cy="923330"/>
          </a:xfrm>
          <a:prstGeom prst="rect">
            <a:avLst/>
          </a:prstGeom>
          <a:noFill/>
        </p:spPr>
        <p:txBody>
          <a:bodyPr wrap="none" rtlCol="0">
            <a:spAutoFit/>
          </a:bodyPr>
          <a:lstStyle/>
          <a:p>
            <a:r>
              <a:rPr lang="en-US" dirty="0" smtClean="0"/>
              <a:t>Where there is no color,</a:t>
            </a:r>
          </a:p>
          <a:p>
            <a:r>
              <a:rPr lang="en-US" dirty="0" smtClean="0"/>
              <a:t>There are multiple, incomplete</a:t>
            </a:r>
          </a:p>
          <a:p>
            <a:r>
              <a:rPr lang="en-US" dirty="0" smtClean="0"/>
              <a:t>Graphs.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87867" y="314979"/>
            <a:ext cx="8525933" cy="1143000"/>
          </a:xfrm>
        </p:spPr>
        <p:txBody>
          <a:bodyPr/>
          <a:lstStyle/>
          <a:p>
            <a:r>
              <a:rPr lang="en-US" dirty="0" smtClean="0"/>
              <a:t>Weighted Network: TNET</a:t>
            </a:r>
            <a:endParaRPr lang="en-US" dirty="0"/>
          </a:p>
        </p:txBody>
      </p:sp>
      <p:pic>
        <p:nvPicPr>
          <p:cNvPr id="4" name="Content Placeholder 3" descr="Picture 27.png"/>
          <p:cNvPicPr>
            <a:picLocks noGrp="1" noChangeAspect="1"/>
          </p:cNvPicPr>
          <p:nvPr>
            <p:ph idx="1"/>
          </p:nvPr>
        </p:nvPicPr>
        <p:blipFill>
          <a:blip r:embed="rId3"/>
          <a:srcRect l="-14481" r="-14481"/>
          <a:stretch>
            <a:fillRect/>
          </a:stretch>
        </p:blipFill>
        <p:spPr>
          <a:xfrm>
            <a:off x="624541" y="1739153"/>
            <a:ext cx="7691719" cy="4571999"/>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26141" y="0"/>
            <a:ext cx="7691719" cy="1143000"/>
          </a:xfrm>
        </p:spPr>
        <p:txBody>
          <a:bodyPr/>
          <a:lstStyle/>
          <a:p>
            <a:r>
              <a:rPr lang="en-US" dirty="0" smtClean="0"/>
              <a:t>Code, Releases 1 – 8 </a:t>
            </a:r>
            <a:endParaRPr lang="en-US" dirty="0"/>
          </a:p>
        </p:txBody>
      </p:sp>
      <p:pic>
        <p:nvPicPr>
          <p:cNvPr id="5" name="Picture 4" descr="Picture 34.png"/>
          <p:cNvPicPr>
            <a:picLocks noChangeAspect="1"/>
          </p:cNvPicPr>
          <p:nvPr/>
        </p:nvPicPr>
        <p:blipFill>
          <a:blip r:embed="rId2"/>
          <a:stretch>
            <a:fillRect/>
          </a:stretch>
        </p:blipFill>
        <p:spPr>
          <a:xfrm>
            <a:off x="159429" y="1143000"/>
            <a:ext cx="5823034" cy="5714999"/>
          </a:xfrm>
          <a:prstGeom prst="rect">
            <a:avLst/>
          </a:prstGeom>
        </p:spPr>
      </p:pic>
      <p:sp>
        <p:nvSpPr>
          <p:cNvPr id="6" name="TextBox 5"/>
          <p:cNvSpPr txBox="1"/>
          <p:nvPr/>
        </p:nvSpPr>
        <p:spPr>
          <a:xfrm>
            <a:off x="6349821" y="1589962"/>
            <a:ext cx="2858062" cy="2862323"/>
          </a:xfrm>
          <a:prstGeom prst="rect">
            <a:avLst/>
          </a:prstGeom>
          <a:noFill/>
        </p:spPr>
        <p:txBody>
          <a:bodyPr wrap="none" rtlCol="0">
            <a:spAutoFit/>
          </a:bodyPr>
          <a:lstStyle/>
          <a:p>
            <a:r>
              <a:rPr lang="en-US" u="sng" dirty="0" smtClean="0"/>
              <a:t>One Possible explanation:  </a:t>
            </a:r>
          </a:p>
          <a:p>
            <a:r>
              <a:rPr lang="en-US" dirty="0" smtClean="0"/>
              <a:t>A few central</a:t>
            </a:r>
          </a:p>
          <a:p>
            <a:r>
              <a:rPr lang="en-US" dirty="0" smtClean="0"/>
              <a:t>People who slowly but</a:t>
            </a:r>
          </a:p>
          <a:p>
            <a:r>
              <a:rPr lang="en-US" dirty="0" smtClean="0"/>
              <a:t>Observably begin to engage</a:t>
            </a:r>
          </a:p>
          <a:p>
            <a:r>
              <a:rPr lang="en-US" dirty="0" smtClean="0"/>
              <a:t>Other contributors in</a:t>
            </a:r>
          </a:p>
          <a:p>
            <a:r>
              <a:rPr lang="en-US" dirty="0" smtClean="0"/>
              <a:t>An open source software</a:t>
            </a:r>
          </a:p>
          <a:p>
            <a:r>
              <a:rPr lang="en-US" dirty="0" smtClean="0"/>
              <a:t>Development project.</a:t>
            </a:r>
          </a:p>
          <a:p>
            <a:endParaRPr lang="en-US" dirty="0" smtClean="0"/>
          </a:p>
          <a:p>
            <a:r>
              <a:rPr lang="en-US" dirty="0" smtClean="0"/>
              <a:t>Structure evolves</a:t>
            </a:r>
          </a:p>
          <a:p>
            <a:r>
              <a:rPr lang="en-US" dirty="0" smtClean="0"/>
              <a:t>Key Groups Evolve</a:t>
            </a:r>
            <a:endParaRPr lang="en-US" dirty="0"/>
          </a:p>
        </p:txBody>
      </p:sp>
      <p:sp>
        <p:nvSpPr>
          <p:cNvPr id="7" name="TextBox 6"/>
          <p:cNvSpPr txBox="1"/>
          <p:nvPr/>
        </p:nvSpPr>
        <p:spPr>
          <a:xfrm>
            <a:off x="7568160" y="6411469"/>
            <a:ext cx="889987" cy="369332"/>
          </a:xfrm>
          <a:prstGeom prst="rect">
            <a:avLst/>
          </a:prstGeom>
          <a:noFill/>
        </p:spPr>
        <p:txBody>
          <a:bodyPr wrap="none" rtlCol="0">
            <a:spAutoFit/>
          </a:bodyPr>
          <a:lstStyle/>
          <a:p>
            <a:r>
              <a:rPr lang="en-US" dirty="0" err="1" smtClean="0"/>
              <a:t>iGraph</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Next Step:  The Story</a:t>
            </a:r>
            <a:endParaRPr lang="en-US" dirty="0"/>
          </a:p>
        </p:txBody>
      </p:sp>
      <p:sp>
        <p:nvSpPr>
          <p:cNvPr id="5" name="Text Placeholder 4"/>
          <p:cNvSpPr>
            <a:spLocks noGrp="1"/>
          </p:cNvSpPr>
          <p:nvPr>
            <p:ph type="body" idx="1"/>
          </p:nvPr>
        </p:nvSpPr>
        <p:spPr/>
        <p:txBody>
          <a:bodyPr/>
          <a:lstStyle/>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26141" y="-167936"/>
            <a:ext cx="7691719" cy="1143000"/>
          </a:xfrm>
        </p:spPr>
        <p:txBody>
          <a:bodyPr/>
          <a:lstStyle/>
          <a:p>
            <a:r>
              <a:rPr lang="en-US" dirty="0" smtClean="0"/>
              <a:t>The People</a:t>
            </a:r>
            <a:endParaRPr lang="en-US" dirty="0"/>
          </a:p>
        </p:txBody>
      </p:sp>
      <p:pic>
        <p:nvPicPr>
          <p:cNvPr id="4" name="Picture 3" descr=" 4graphFourCentralityColorized 14 .pdf"/>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744999" y="1095303"/>
            <a:ext cx="5721754" cy="5721754"/>
          </a:xfrm>
          <a:prstGeom prst="rect">
            <a:avLst/>
          </a:prstGeom>
        </p:spPr>
      </p:pic>
      <p:sp>
        <p:nvSpPr>
          <p:cNvPr id="5" name="Line Callout 2 (Accent Bar) 4"/>
          <p:cNvSpPr/>
          <p:nvPr/>
        </p:nvSpPr>
        <p:spPr>
          <a:xfrm>
            <a:off x="7687208" y="1752924"/>
            <a:ext cx="1456791" cy="943601"/>
          </a:xfrm>
          <a:prstGeom prst="accentCallout2">
            <a:avLst>
              <a:gd name="adj1" fmla="val 18750"/>
              <a:gd name="adj2" fmla="val -8333"/>
              <a:gd name="adj3" fmla="val 18750"/>
              <a:gd name="adj4" fmla="val -16667"/>
              <a:gd name="adj5" fmla="val 193628"/>
              <a:gd name="adj6" fmla="val -144505"/>
            </a:avLst>
          </a:prstGeom>
          <a:ln/>
        </p:spPr>
        <p:style>
          <a:lnRef idx="1">
            <a:schemeClr val="accent1"/>
          </a:lnRef>
          <a:fillRef idx="3">
            <a:schemeClr val="accent1"/>
          </a:fillRef>
          <a:effectRef idx="2">
            <a:schemeClr val="accent1"/>
          </a:effectRef>
          <a:fontRef idx="minor">
            <a:schemeClr val="lt1"/>
          </a:fontRef>
        </p:style>
        <p:txBody>
          <a:bodyPr/>
          <a:lstStyle/>
          <a:p>
            <a:r>
              <a:rPr lang="en-US" dirty="0" smtClean="0"/>
              <a:t>399</a:t>
            </a:r>
            <a:endParaRPr lang="en-US" dirty="0"/>
          </a:p>
        </p:txBody>
      </p:sp>
      <p:sp>
        <p:nvSpPr>
          <p:cNvPr id="7" name="Line Callout 2 (Accent Bar) 6"/>
          <p:cNvSpPr/>
          <p:nvPr/>
        </p:nvSpPr>
        <p:spPr>
          <a:xfrm>
            <a:off x="726141" y="1433523"/>
            <a:ext cx="1456791" cy="943601"/>
          </a:xfrm>
          <a:prstGeom prst="accentCallout2">
            <a:avLst>
              <a:gd name="adj1" fmla="val 63273"/>
              <a:gd name="adj2" fmla="val 103750"/>
              <a:gd name="adj3" fmla="val 79463"/>
              <a:gd name="adj4" fmla="val 111147"/>
              <a:gd name="adj5" fmla="val 239163"/>
              <a:gd name="adj6" fmla="val 227794"/>
            </a:avLst>
          </a:prstGeom>
          <a:ln/>
        </p:spPr>
        <p:style>
          <a:lnRef idx="1">
            <a:schemeClr val="accent1"/>
          </a:lnRef>
          <a:fillRef idx="3">
            <a:schemeClr val="accent1"/>
          </a:fillRef>
          <a:effectRef idx="2">
            <a:schemeClr val="accent1"/>
          </a:effectRef>
          <a:fontRef idx="minor">
            <a:schemeClr val="lt1"/>
          </a:fontRef>
        </p:style>
        <p:txBody>
          <a:bodyPr/>
          <a:lstStyle/>
          <a:p>
            <a:r>
              <a:rPr lang="en-US" dirty="0" smtClean="0"/>
              <a:t>304</a:t>
            </a:r>
            <a:endParaRPr lang="en-US" dirty="0"/>
          </a:p>
        </p:txBody>
      </p:sp>
      <p:sp>
        <p:nvSpPr>
          <p:cNvPr id="8" name="Line Callout 2 (Accent Bar) 7"/>
          <p:cNvSpPr/>
          <p:nvPr/>
        </p:nvSpPr>
        <p:spPr>
          <a:xfrm>
            <a:off x="604408" y="3767226"/>
            <a:ext cx="1456791" cy="943601"/>
          </a:xfrm>
          <a:prstGeom prst="accentCallout2">
            <a:avLst>
              <a:gd name="adj1" fmla="val 63273"/>
              <a:gd name="adj2" fmla="val 103750"/>
              <a:gd name="adj3" fmla="val 112855"/>
              <a:gd name="adj4" fmla="val 151785"/>
              <a:gd name="adj5" fmla="val 109641"/>
              <a:gd name="adj6" fmla="val 284819"/>
            </a:avLst>
          </a:prstGeom>
          <a:ln/>
        </p:spPr>
        <p:style>
          <a:lnRef idx="1">
            <a:schemeClr val="accent1"/>
          </a:lnRef>
          <a:fillRef idx="3">
            <a:schemeClr val="accent1"/>
          </a:fillRef>
          <a:effectRef idx="2">
            <a:schemeClr val="accent1"/>
          </a:effectRef>
          <a:fontRef idx="minor">
            <a:schemeClr val="lt1"/>
          </a:fontRef>
        </p:style>
        <p:txBody>
          <a:bodyPr/>
          <a:lstStyle/>
          <a:p>
            <a:r>
              <a:rPr lang="en-US" dirty="0" smtClean="0"/>
              <a:t>159</a:t>
            </a:r>
            <a:endParaRPr lang="en-US" dirty="0"/>
          </a:p>
        </p:txBody>
      </p:sp>
      <p:sp>
        <p:nvSpPr>
          <p:cNvPr id="9" name="Line Callout 2 (Accent Bar) 8"/>
          <p:cNvSpPr/>
          <p:nvPr/>
        </p:nvSpPr>
        <p:spPr>
          <a:xfrm>
            <a:off x="7466753" y="4531081"/>
            <a:ext cx="1456791" cy="943601"/>
          </a:xfrm>
          <a:prstGeom prst="accentCallout2">
            <a:avLst>
              <a:gd name="adj1" fmla="val 18750"/>
              <a:gd name="adj2" fmla="val -8333"/>
              <a:gd name="adj3" fmla="val 18750"/>
              <a:gd name="adj4" fmla="val -16667"/>
              <a:gd name="adj5" fmla="val -30000"/>
              <a:gd name="adj6" fmla="val -164824"/>
            </a:avLst>
          </a:prstGeom>
          <a:ln/>
        </p:spPr>
        <p:style>
          <a:lnRef idx="1">
            <a:schemeClr val="accent1"/>
          </a:lnRef>
          <a:fillRef idx="3">
            <a:schemeClr val="accent1"/>
          </a:fillRef>
          <a:effectRef idx="2">
            <a:schemeClr val="accent1"/>
          </a:effectRef>
          <a:fontRef idx="minor">
            <a:schemeClr val="lt1"/>
          </a:fontRef>
        </p:style>
        <p:txBody>
          <a:bodyPr/>
          <a:lstStyle/>
          <a:p>
            <a:r>
              <a:rPr lang="en-US" dirty="0" smtClean="0"/>
              <a:t>143</a:t>
            </a:r>
            <a:endParaRPr lang="en-US" dirty="0"/>
          </a:p>
        </p:txBody>
      </p:sp>
      <p:sp>
        <p:nvSpPr>
          <p:cNvPr id="10" name="Line Callout 2 9"/>
          <p:cNvSpPr/>
          <p:nvPr/>
        </p:nvSpPr>
        <p:spPr>
          <a:xfrm>
            <a:off x="4650745" y="911567"/>
            <a:ext cx="1746831" cy="521955"/>
          </a:xfrm>
          <a:prstGeom prst="borderCallout2">
            <a:avLst>
              <a:gd name="adj1" fmla="val 18750"/>
              <a:gd name="adj2" fmla="val -8333"/>
              <a:gd name="adj3" fmla="val 64483"/>
              <a:gd name="adj4" fmla="val -51104"/>
              <a:gd name="adj5" fmla="val 565118"/>
              <a:gd name="adj6" fmla="val 3623"/>
            </a:avLst>
          </a:prstGeom>
          <a:ln/>
        </p:spPr>
        <p:style>
          <a:lnRef idx="1">
            <a:schemeClr val="accent1"/>
          </a:lnRef>
          <a:fillRef idx="3">
            <a:schemeClr val="accent1"/>
          </a:fillRef>
          <a:effectRef idx="2">
            <a:schemeClr val="accent1"/>
          </a:effectRef>
          <a:fontRef idx="minor">
            <a:schemeClr val="lt1"/>
          </a:fontRef>
        </p:style>
        <p:txBody>
          <a:bodyPr/>
          <a:lstStyle/>
          <a:p>
            <a:r>
              <a:rPr lang="en-US" dirty="0" smtClean="0"/>
              <a:t>373</a:t>
            </a:r>
            <a:endParaRPr lang="en-US" dirty="0"/>
          </a:p>
        </p:txBody>
      </p:sp>
      <p:sp>
        <p:nvSpPr>
          <p:cNvPr id="11" name="TextBox 10"/>
          <p:cNvSpPr txBox="1"/>
          <p:nvPr/>
        </p:nvSpPr>
        <p:spPr>
          <a:xfrm>
            <a:off x="1" y="5936147"/>
            <a:ext cx="8923544" cy="830997"/>
          </a:xfrm>
          <a:prstGeom prst="rect">
            <a:avLst/>
          </a:prstGeom>
          <a:noFill/>
        </p:spPr>
        <p:txBody>
          <a:bodyPr wrap="square" rtlCol="0">
            <a:spAutoFit/>
          </a:bodyPr>
          <a:lstStyle/>
          <a:p>
            <a:r>
              <a:rPr lang="en-US" sz="1600" dirty="0" smtClean="0"/>
              <a:t>Our next step is piecing together a narrative about the groups that emerged on this project, and describing each of the individuals.  This is all open data.  When we finish this part, we will publish one or more papers.  For now, Let’s look at the cool “R Stuff”</a:t>
            </a:r>
            <a:endParaRPr lang="en-US"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Dense Graph (Work)</a:t>
            </a:r>
            <a:endParaRPr lang="en-US" dirty="0"/>
          </a:p>
        </p:txBody>
      </p:sp>
      <p:sp>
        <p:nvSpPr>
          <p:cNvPr id="3" name="Content Placeholder 2"/>
          <p:cNvSpPr>
            <a:spLocks noGrp="1"/>
          </p:cNvSpPr>
          <p:nvPr>
            <p:ph idx="1"/>
          </p:nvPr>
        </p:nvSpPr>
        <p:spPr>
          <a:xfrm>
            <a:off x="726141" y="1303867"/>
            <a:ext cx="7691719" cy="4571999"/>
          </a:xfrm>
        </p:spPr>
        <p:txBody>
          <a:bodyPr/>
          <a:lstStyle/>
          <a:p>
            <a:r>
              <a:rPr lang="en-US" dirty="0" smtClean="0"/>
              <a:t>Developers create a dense graph.  Not a complete graph, but dense.</a:t>
            </a:r>
            <a:endParaRPr lang="en-US" dirty="0"/>
          </a:p>
        </p:txBody>
      </p:sp>
      <p:pic>
        <p:nvPicPr>
          <p:cNvPr id="4" name="Picture 3" descr="Picture 22.png"/>
          <p:cNvPicPr>
            <a:picLocks noChangeAspect="1"/>
          </p:cNvPicPr>
          <p:nvPr/>
        </p:nvPicPr>
        <p:blipFill>
          <a:blip r:embed="rId2"/>
          <a:stretch>
            <a:fillRect/>
          </a:stretch>
        </p:blipFill>
        <p:spPr>
          <a:xfrm>
            <a:off x="355601" y="2461015"/>
            <a:ext cx="4208575" cy="4176852"/>
          </a:xfrm>
          <a:prstGeom prst="rect">
            <a:avLst/>
          </a:prstGeom>
        </p:spPr>
      </p:pic>
      <p:pic>
        <p:nvPicPr>
          <p:cNvPr id="6" name="Picture 5" descr="Picture 23.png"/>
          <p:cNvPicPr>
            <a:picLocks noChangeAspect="1"/>
          </p:cNvPicPr>
          <p:nvPr/>
        </p:nvPicPr>
        <p:blipFill>
          <a:blip r:embed="rId3"/>
          <a:stretch>
            <a:fillRect/>
          </a:stretch>
        </p:blipFill>
        <p:spPr>
          <a:xfrm>
            <a:off x="4337879" y="2201333"/>
            <a:ext cx="4806121" cy="4656667"/>
          </a:xfrm>
          <a:prstGeom prst="rect">
            <a:avLst/>
          </a:prstGeom>
        </p:spPr>
      </p:pic>
      <p:sp>
        <p:nvSpPr>
          <p:cNvPr id="8" name="TextBox 7"/>
          <p:cNvSpPr txBox="1"/>
          <p:nvPr/>
        </p:nvSpPr>
        <p:spPr>
          <a:xfrm>
            <a:off x="355601" y="2461015"/>
            <a:ext cx="729850" cy="369332"/>
          </a:xfrm>
          <a:prstGeom prst="rect">
            <a:avLst/>
          </a:prstGeom>
          <a:solidFill>
            <a:schemeClr val="accent3"/>
          </a:solidFill>
          <a:ln w="28575" cmpd="sng">
            <a:solidFill>
              <a:schemeClr val="accent2">
                <a:lumMod val="50000"/>
              </a:schemeClr>
            </a:solidFill>
          </a:ln>
        </p:spPr>
        <p:txBody>
          <a:bodyPr wrap="none" rtlCol="0">
            <a:spAutoFit/>
          </a:bodyPr>
          <a:lstStyle/>
          <a:p>
            <a:r>
              <a:rPr lang="en-US" dirty="0" smtClean="0"/>
              <a:t>Work</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86110" y="314979"/>
            <a:ext cx="8692409" cy="1143000"/>
          </a:xfrm>
        </p:spPr>
        <p:txBody>
          <a:bodyPr/>
          <a:lstStyle/>
          <a:p>
            <a:r>
              <a:rPr lang="en-US" dirty="0" smtClean="0"/>
              <a:t>A Sparser Graph (Talk)</a:t>
            </a:r>
            <a:endParaRPr lang="en-US" dirty="0"/>
          </a:p>
        </p:txBody>
      </p:sp>
      <p:sp>
        <p:nvSpPr>
          <p:cNvPr id="3" name="Content Placeholder 2"/>
          <p:cNvSpPr>
            <a:spLocks noGrp="1"/>
          </p:cNvSpPr>
          <p:nvPr>
            <p:ph idx="1"/>
          </p:nvPr>
        </p:nvSpPr>
        <p:spPr>
          <a:xfrm>
            <a:off x="726141" y="1346200"/>
            <a:ext cx="7691719" cy="4571999"/>
          </a:xfrm>
        </p:spPr>
        <p:txBody>
          <a:bodyPr/>
          <a:lstStyle/>
          <a:p>
            <a:r>
              <a:rPr lang="en-US" dirty="0" smtClean="0"/>
              <a:t>Commenter's create a sparse graph</a:t>
            </a:r>
            <a:endParaRPr lang="en-US" dirty="0"/>
          </a:p>
        </p:txBody>
      </p:sp>
      <p:pic>
        <p:nvPicPr>
          <p:cNvPr id="5" name="Picture 4" descr="Picture 25.png"/>
          <p:cNvPicPr>
            <a:picLocks noChangeAspect="1"/>
          </p:cNvPicPr>
          <p:nvPr/>
        </p:nvPicPr>
        <p:blipFill>
          <a:blip r:embed="rId2"/>
          <a:stretch>
            <a:fillRect/>
          </a:stretch>
        </p:blipFill>
        <p:spPr>
          <a:xfrm>
            <a:off x="4738219" y="2597014"/>
            <a:ext cx="4684553" cy="4013200"/>
          </a:xfrm>
          <a:prstGeom prst="rect">
            <a:avLst/>
          </a:prstGeom>
        </p:spPr>
      </p:pic>
      <p:pic>
        <p:nvPicPr>
          <p:cNvPr id="6" name="Picture 5" descr=" community 4 b.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177042" y="1199096"/>
            <a:ext cx="6400800" cy="6400800"/>
          </a:xfrm>
          <a:prstGeom prst="rect">
            <a:avLst/>
          </a:prstGeom>
        </p:spPr>
      </p:pic>
      <p:sp>
        <p:nvSpPr>
          <p:cNvPr id="7" name="TextBox 6"/>
          <p:cNvSpPr txBox="1"/>
          <p:nvPr/>
        </p:nvSpPr>
        <p:spPr>
          <a:xfrm>
            <a:off x="726141" y="2412348"/>
            <a:ext cx="620683" cy="369332"/>
          </a:xfrm>
          <a:prstGeom prst="rect">
            <a:avLst/>
          </a:prstGeom>
          <a:solidFill>
            <a:schemeClr val="accent3"/>
          </a:solidFill>
          <a:ln w="28575" cmpd="sng">
            <a:solidFill>
              <a:schemeClr val="accent2">
                <a:lumMod val="50000"/>
              </a:schemeClr>
            </a:solidFill>
          </a:ln>
        </p:spPr>
        <p:txBody>
          <a:bodyPr wrap="none" rtlCol="0">
            <a:spAutoFit/>
          </a:bodyPr>
          <a:lstStyle/>
          <a:p>
            <a:r>
              <a:rPr lang="en-US" dirty="0" smtClean="0"/>
              <a:t>Talk</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 name="Picture 8" descr=" closeness 1 .pdf"/>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726433" y="1664269"/>
            <a:ext cx="5569356" cy="5569356"/>
          </a:xfrm>
          <a:prstGeom prst="rect">
            <a:avLst/>
          </a:prstGeom>
        </p:spPr>
      </p:pic>
      <p:sp>
        <p:nvSpPr>
          <p:cNvPr id="2" name="Title 1"/>
          <p:cNvSpPr>
            <a:spLocks noGrp="1"/>
          </p:cNvSpPr>
          <p:nvPr>
            <p:ph type="title"/>
          </p:nvPr>
        </p:nvSpPr>
        <p:spPr>
          <a:xfrm>
            <a:off x="0" y="0"/>
            <a:ext cx="9143999" cy="1143000"/>
          </a:xfrm>
        </p:spPr>
        <p:txBody>
          <a:bodyPr/>
          <a:lstStyle/>
          <a:p>
            <a:r>
              <a:rPr lang="en-US" dirty="0" smtClean="0"/>
              <a:t>Release One (2.0) Analysis</a:t>
            </a:r>
            <a:endParaRPr lang="en-US" dirty="0"/>
          </a:p>
        </p:txBody>
      </p:sp>
      <p:sp>
        <p:nvSpPr>
          <p:cNvPr id="7" name="TextBox 6"/>
          <p:cNvSpPr txBox="1"/>
          <p:nvPr/>
        </p:nvSpPr>
        <p:spPr>
          <a:xfrm>
            <a:off x="2410770" y="1848935"/>
            <a:ext cx="706631"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t>Code</a:t>
            </a:r>
            <a:endParaRPr lang="en-US" dirty="0"/>
          </a:p>
        </p:txBody>
      </p:sp>
      <p:sp>
        <p:nvSpPr>
          <p:cNvPr id="8" name="TextBox 7"/>
          <p:cNvSpPr txBox="1"/>
          <p:nvPr/>
        </p:nvSpPr>
        <p:spPr>
          <a:xfrm>
            <a:off x="5926666" y="1664269"/>
            <a:ext cx="1337733"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dirty="0" smtClean="0"/>
              <a:t>Discussion</a:t>
            </a:r>
            <a:endParaRPr lang="en-US" dirty="0"/>
          </a:p>
        </p:txBody>
      </p:sp>
      <p:sp>
        <p:nvSpPr>
          <p:cNvPr id="10" name="TextBox 9"/>
          <p:cNvSpPr txBox="1"/>
          <p:nvPr/>
        </p:nvSpPr>
        <p:spPr>
          <a:xfrm>
            <a:off x="519043" y="2120348"/>
            <a:ext cx="729850" cy="369332"/>
          </a:xfrm>
          <a:prstGeom prst="rect">
            <a:avLst/>
          </a:prstGeom>
          <a:solidFill>
            <a:schemeClr val="accent3"/>
          </a:solidFill>
          <a:ln w="28575" cmpd="sng">
            <a:solidFill>
              <a:schemeClr val="accent2">
                <a:lumMod val="50000"/>
              </a:schemeClr>
            </a:solidFill>
          </a:ln>
        </p:spPr>
        <p:txBody>
          <a:bodyPr wrap="none" rtlCol="0">
            <a:spAutoFit/>
          </a:bodyPr>
          <a:lstStyle/>
          <a:p>
            <a:r>
              <a:rPr lang="en-US" dirty="0" smtClean="0"/>
              <a:t>Work</a:t>
            </a:r>
            <a:endParaRPr lang="en-US" dirty="0"/>
          </a:p>
        </p:txBody>
      </p:sp>
      <p:sp>
        <p:nvSpPr>
          <p:cNvPr id="11" name="TextBox 10"/>
          <p:cNvSpPr txBox="1"/>
          <p:nvPr/>
        </p:nvSpPr>
        <p:spPr>
          <a:xfrm>
            <a:off x="7797176" y="1935682"/>
            <a:ext cx="620683" cy="369332"/>
          </a:xfrm>
          <a:prstGeom prst="rect">
            <a:avLst/>
          </a:prstGeom>
          <a:solidFill>
            <a:schemeClr val="accent3"/>
          </a:solidFill>
          <a:ln w="28575" cmpd="sng">
            <a:solidFill>
              <a:schemeClr val="accent2">
                <a:lumMod val="50000"/>
              </a:schemeClr>
            </a:solidFill>
          </a:ln>
        </p:spPr>
        <p:txBody>
          <a:bodyPr wrap="none" rtlCol="0">
            <a:spAutoFit/>
          </a:bodyPr>
          <a:lstStyle/>
          <a:p>
            <a:r>
              <a:rPr lang="en-US" dirty="0" smtClean="0"/>
              <a:t>Talk</a:t>
            </a:r>
            <a:endParaRPr lang="en-US" dirty="0"/>
          </a:p>
        </p:txBody>
      </p:sp>
      <p:pic>
        <p:nvPicPr>
          <p:cNvPr id="12" name="Picture 11" descr=" community 1 b.pdf"/>
          <p:cNvPicPr>
            <a:picLocks noChangeAspect="1"/>
          </p:cNvPicPr>
          <p:nvPr/>
        </p:nvPicPr>
        <mc:AlternateContent>
          <mc:Choice xmlns:ma="http://schemas.microsoft.com/office/mac/drawingml/2008/main" Requires="ma">
            <p:blipFill>
              <a:blip r:embed="rId4"/>
              <a:stretch>
                <a:fillRect/>
              </a:stretch>
            </p:blipFill>
          </mc:Choice>
          <mc:Fallback>
            <p:blipFill>
              <a:blip r:embed="rId5"/>
              <a:stretch>
                <a:fillRect/>
              </a:stretch>
            </p:blipFill>
          </mc:Fallback>
        </mc:AlternateContent>
        <p:spPr>
          <a:xfrm>
            <a:off x="3117401" y="1457979"/>
            <a:ext cx="6400800" cy="6400800"/>
          </a:xfrm>
          <a:prstGeom prst="rect">
            <a:avLst/>
          </a:prstGeom>
        </p:spPr>
      </p:pic>
      <p:sp>
        <p:nvSpPr>
          <p:cNvPr id="13" name="TextBox 12"/>
          <p:cNvSpPr txBox="1"/>
          <p:nvPr/>
        </p:nvSpPr>
        <p:spPr>
          <a:xfrm>
            <a:off x="7797176" y="6494064"/>
            <a:ext cx="889987" cy="369332"/>
          </a:xfrm>
          <a:prstGeom prst="rect">
            <a:avLst/>
          </a:prstGeom>
          <a:noFill/>
        </p:spPr>
        <p:txBody>
          <a:bodyPr wrap="none" rtlCol="0">
            <a:spAutoFit/>
          </a:bodyPr>
          <a:lstStyle/>
          <a:p>
            <a:r>
              <a:rPr lang="en-US" dirty="0" err="1" smtClean="0"/>
              <a:t>iGraph</a:t>
            </a:r>
            <a:endParaRPr lang="en-US" dirty="0"/>
          </a:p>
        </p:txBody>
      </p:sp>
      <p:sp>
        <p:nvSpPr>
          <p:cNvPr id="14" name="TextBox 13"/>
          <p:cNvSpPr txBox="1"/>
          <p:nvPr/>
        </p:nvSpPr>
        <p:spPr>
          <a:xfrm>
            <a:off x="1548737" y="1294937"/>
            <a:ext cx="1102247" cy="369332"/>
          </a:xfrm>
          <a:prstGeom prst="rect">
            <a:avLst/>
          </a:prstGeom>
          <a:solidFill>
            <a:schemeClr val="tx1">
              <a:lumMod val="95000"/>
              <a:lumOff val="5000"/>
            </a:schemeClr>
          </a:solidFill>
        </p:spPr>
        <p:txBody>
          <a:bodyPr wrap="none" rtlCol="0">
            <a:spAutoFit/>
          </a:bodyPr>
          <a:lstStyle/>
          <a:p>
            <a:r>
              <a:rPr lang="en-US" dirty="0" smtClean="0">
                <a:gradFill flip="none" rotWithShape="1">
                  <a:gsLst>
                    <a:gs pos="43000">
                      <a:schemeClr val="tx2"/>
                    </a:gs>
                    <a:gs pos="100000">
                      <a:srgbClr val="FFFFFF"/>
                    </a:gs>
                    <a:gs pos="54000">
                      <a:schemeClr val="accent4"/>
                    </a:gs>
                    <a:gs pos="99000">
                      <a:schemeClr val="accent4"/>
                    </a:gs>
                  </a:gsLst>
                  <a:lin ang="0" scaled="1"/>
                  <a:tileRect/>
                </a:gradFill>
              </a:rPr>
              <a:t>Release 1</a:t>
            </a:r>
            <a:endParaRPr lang="en-US" dirty="0">
              <a:gradFill flip="none" rotWithShape="1">
                <a:gsLst>
                  <a:gs pos="43000">
                    <a:schemeClr val="tx2"/>
                  </a:gs>
                  <a:gs pos="100000">
                    <a:srgbClr val="FFFFFF"/>
                  </a:gs>
                  <a:gs pos="54000">
                    <a:schemeClr val="accent4"/>
                  </a:gs>
                  <a:gs pos="99000">
                    <a:schemeClr val="accent4"/>
                  </a:gs>
                </a:gsLst>
                <a:lin ang="0" scaled="1"/>
                <a:tileRect/>
              </a:gra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Picture 7" descr=" 4graphFourCentralityColorized 1 .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693383" y="940985"/>
            <a:ext cx="6400800" cy="6400800"/>
          </a:xfrm>
          <a:prstGeom prst="rect">
            <a:avLst/>
          </a:prstGeom>
        </p:spPr>
      </p:pic>
      <p:sp>
        <p:nvSpPr>
          <p:cNvPr id="2" name="Title 1"/>
          <p:cNvSpPr>
            <a:spLocks noGrp="1"/>
          </p:cNvSpPr>
          <p:nvPr>
            <p:ph type="title"/>
          </p:nvPr>
        </p:nvSpPr>
        <p:spPr>
          <a:xfrm>
            <a:off x="0" y="314979"/>
            <a:ext cx="9143999" cy="1143000"/>
          </a:xfrm>
        </p:spPr>
        <p:txBody>
          <a:bodyPr/>
          <a:lstStyle/>
          <a:p>
            <a:r>
              <a:rPr lang="en-US" dirty="0" smtClean="0"/>
              <a:t>STATNET for Discussion</a:t>
            </a:r>
            <a:endParaRPr lang="en-US" dirty="0"/>
          </a:p>
        </p:txBody>
      </p:sp>
      <p:sp>
        <p:nvSpPr>
          <p:cNvPr id="3" name="Content Placeholder 2"/>
          <p:cNvSpPr>
            <a:spLocks noGrp="1"/>
          </p:cNvSpPr>
          <p:nvPr>
            <p:ph idx="1"/>
          </p:nvPr>
        </p:nvSpPr>
        <p:spPr>
          <a:xfrm>
            <a:off x="726141" y="1337733"/>
            <a:ext cx="7691719" cy="4571999"/>
          </a:xfrm>
        </p:spPr>
        <p:txBody>
          <a:bodyPr/>
          <a:lstStyle/>
          <a:p>
            <a:r>
              <a:rPr lang="en-US" dirty="0" err="1" smtClean="0"/>
              <a:t>StatNet</a:t>
            </a:r>
            <a:endParaRPr lang="en-US" dirty="0"/>
          </a:p>
        </p:txBody>
      </p:sp>
      <p:pic>
        <p:nvPicPr>
          <p:cNvPr id="5" name="Picture 4" descr="Picture 29.png"/>
          <p:cNvPicPr>
            <a:picLocks noChangeAspect="1"/>
          </p:cNvPicPr>
          <p:nvPr/>
        </p:nvPicPr>
        <p:blipFill>
          <a:blip r:embed="rId5"/>
          <a:stretch>
            <a:fillRect/>
          </a:stretch>
        </p:blipFill>
        <p:spPr>
          <a:xfrm>
            <a:off x="5257958" y="3556419"/>
            <a:ext cx="3886042" cy="3301581"/>
          </a:xfrm>
          <a:prstGeom prst="rect">
            <a:avLst/>
          </a:prstGeom>
        </p:spPr>
      </p:pic>
      <p:sp>
        <p:nvSpPr>
          <p:cNvPr id="7" name="TextBox 6"/>
          <p:cNvSpPr txBox="1"/>
          <p:nvPr/>
        </p:nvSpPr>
        <p:spPr>
          <a:xfrm>
            <a:off x="0" y="1765481"/>
            <a:ext cx="2005677" cy="52322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400" dirty="0" smtClean="0">
                <a:solidFill>
                  <a:srgbClr val="FF0000"/>
                </a:solidFill>
              </a:rPr>
              <a:t>Red </a:t>
            </a:r>
            <a:r>
              <a:rPr lang="en-US" sz="1400" dirty="0" smtClean="0"/>
              <a:t>= Bug Commenter</a:t>
            </a:r>
          </a:p>
          <a:p>
            <a:r>
              <a:rPr lang="en-US" sz="1400" dirty="0" smtClean="0">
                <a:solidFill>
                  <a:srgbClr val="0000FF"/>
                </a:solidFill>
              </a:rPr>
              <a:t>Blue </a:t>
            </a:r>
            <a:r>
              <a:rPr lang="en-US" sz="1400" dirty="0" smtClean="0"/>
              <a:t>= Bug Opener</a:t>
            </a:r>
            <a:endParaRPr lang="en-US" sz="1400" dirty="0"/>
          </a:p>
        </p:txBody>
      </p:sp>
      <p:sp>
        <p:nvSpPr>
          <p:cNvPr id="10" name="TextBox 9"/>
          <p:cNvSpPr txBox="1"/>
          <p:nvPr/>
        </p:nvSpPr>
        <p:spPr>
          <a:xfrm>
            <a:off x="1631336" y="6153358"/>
            <a:ext cx="1057501" cy="369332"/>
          </a:xfrm>
          <a:prstGeom prst="rect">
            <a:avLst/>
          </a:prstGeom>
          <a:noFill/>
        </p:spPr>
        <p:txBody>
          <a:bodyPr wrap="none" rtlCol="0">
            <a:spAutoFit/>
          </a:bodyPr>
          <a:lstStyle/>
          <a:p>
            <a:r>
              <a:rPr lang="en-US" dirty="0" err="1" smtClean="0"/>
              <a:t>StatNET</a:t>
            </a:r>
            <a:endParaRPr lang="en-US" dirty="0"/>
          </a:p>
        </p:txBody>
      </p:sp>
      <p:sp>
        <p:nvSpPr>
          <p:cNvPr id="11" name="TextBox 10"/>
          <p:cNvSpPr txBox="1"/>
          <p:nvPr/>
        </p:nvSpPr>
        <p:spPr>
          <a:xfrm>
            <a:off x="105458" y="3125954"/>
            <a:ext cx="620683" cy="369332"/>
          </a:xfrm>
          <a:prstGeom prst="rect">
            <a:avLst/>
          </a:prstGeom>
          <a:solidFill>
            <a:schemeClr val="accent3"/>
          </a:solidFill>
          <a:ln w="28575" cmpd="sng">
            <a:solidFill>
              <a:schemeClr val="accent2">
                <a:lumMod val="50000"/>
              </a:schemeClr>
            </a:solidFill>
          </a:ln>
        </p:spPr>
        <p:txBody>
          <a:bodyPr wrap="none" rtlCol="0">
            <a:spAutoFit/>
          </a:bodyPr>
          <a:lstStyle/>
          <a:p>
            <a:r>
              <a:rPr lang="en-US" dirty="0" smtClean="0"/>
              <a:t>Talk</a:t>
            </a:r>
            <a:endParaRPr lang="en-US" dirty="0"/>
          </a:p>
        </p:txBody>
      </p:sp>
      <p:sp>
        <p:nvSpPr>
          <p:cNvPr id="13" name="TextBox 12"/>
          <p:cNvSpPr txBox="1"/>
          <p:nvPr/>
        </p:nvSpPr>
        <p:spPr>
          <a:xfrm>
            <a:off x="4706834" y="2104035"/>
            <a:ext cx="1102247" cy="369332"/>
          </a:xfrm>
          <a:prstGeom prst="rect">
            <a:avLst/>
          </a:prstGeom>
          <a:solidFill>
            <a:schemeClr val="tx1">
              <a:lumMod val="95000"/>
              <a:lumOff val="5000"/>
            </a:schemeClr>
          </a:solidFill>
        </p:spPr>
        <p:txBody>
          <a:bodyPr wrap="none" rtlCol="0">
            <a:spAutoFit/>
          </a:bodyPr>
          <a:lstStyle/>
          <a:p>
            <a:r>
              <a:rPr lang="en-US" dirty="0" smtClean="0">
                <a:gradFill flip="none" rotWithShape="1">
                  <a:gsLst>
                    <a:gs pos="43000">
                      <a:schemeClr val="tx2"/>
                    </a:gs>
                    <a:gs pos="100000">
                      <a:srgbClr val="FFFFFF"/>
                    </a:gs>
                    <a:gs pos="54000">
                      <a:schemeClr val="accent4"/>
                    </a:gs>
                    <a:gs pos="99000">
                      <a:schemeClr val="accent4"/>
                    </a:gs>
                  </a:gsLst>
                  <a:lin ang="0" scaled="1"/>
                  <a:tileRect/>
                </a:gradFill>
              </a:rPr>
              <a:t>Release 1</a:t>
            </a:r>
            <a:endParaRPr lang="en-US" dirty="0">
              <a:gradFill flip="none" rotWithShape="1">
                <a:gsLst>
                  <a:gs pos="43000">
                    <a:schemeClr val="tx2"/>
                  </a:gs>
                  <a:gs pos="100000">
                    <a:srgbClr val="FFFFFF"/>
                  </a:gs>
                  <a:gs pos="54000">
                    <a:schemeClr val="accent4"/>
                  </a:gs>
                  <a:gs pos="99000">
                    <a:schemeClr val="accent4"/>
                  </a:gs>
                </a:gsLst>
                <a:lin ang="0" scaled="1"/>
                <a:tileRect/>
              </a:gra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Release One</a:t>
            </a:r>
            <a:endParaRPr lang="en-US" dirty="0"/>
          </a:p>
        </p:txBody>
      </p:sp>
      <p:sp>
        <p:nvSpPr>
          <p:cNvPr id="5" name="Text Placeholder 4"/>
          <p:cNvSpPr>
            <a:spLocks noGrp="1"/>
          </p:cNvSpPr>
          <p:nvPr>
            <p:ph type="body" idx="1"/>
          </p:nvPr>
        </p:nvSpPr>
        <p:spPr/>
        <p:txBody>
          <a:bodyPr/>
          <a:lstStyle/>
          <a:p>
            <a:r>
              <a:rPr lang="en-US" dirty="0" smtClean="0"/>
              <a:t>Work &amp; Talk</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483"/>
            <a:ext cx="9143999" cy="1143000"/>
          </a:xfrm>
        </p:spPr>
        <p:txBody>
          <a:bodyPr/>
          <a:lstStyle/>
          <a:p>
            <a:r>
              <a:rPr lang="en-US" sz="4400" dirty="0" smtClean="0"/>
              <a:t>Release 1 (2.0) </a:t>
            </a:r>
            <a:r>
              <a:rPr lang="en-US" sz="4400" dirty="0" err="1" smtClean="0"/>
              <a:t>iGraph</a:t>
            </a:r>
            <a:r>
              <a:rPr lang="en-US" sz="4400" dirty="0" smtClean="0"/>
              <a:t> &amp; </a:t>
            </a:r>
            <a:r>
              <a:rPr lang="en-US" sz="4400" dirty="0" err="1" smtClean="0"/>
              <a:t>Statnet</a:t>
            </a:r>
            <a:endParaRPr lang="en-US" sz="4400" dirty="0"/>
          </a:p>
        </p:txBody>
      </p:sp>
      <p:pic>
        <p:nvPicPr>
          <p:cNvPr id="4" name="Content Placeholder 3" descr=" community 1 b.pdf"/>
          <p:cNvPicPr>
            <a:picLocks noGrp="1" noChangeAspect="1"/>
          </p:cNvPicPr>
          <p:nvPr>
            <p:ph idx="1"/>
          </p:nvPr>
        </p:nvPicPr>
        <mc:AlternateContent>
          <mc:Choice xmlns:ma="http://schemas.microsoft.com/office/mac/drawingml/2008/main" Requires="ma">
            <p:blipFill>
              <a:blip r:embed="rId2"/>
              <a:srcRect l="-34132" r="-34132"/>
              <a:stretch>
                <a:fillRect/>
              </a:stretch>
            </p:blipFill>
          </mc:Choice>
          <mc:Fallback>
            <p:blipFill>
              <a:blip r:embed="rId3"/>
              <a:srcRect l="-34132" r="-34132"/>
              <a:stretch>
                <a:fillRect/>
              </a:stretch>
            </p:blipFill>
          </mc:Fallback>
        </mc:AlternateContent>
        <p:spPr>
          <a:xfrm>
            <a:off x="-3636423" y="608875"/>
            <a:ext cx="11645998" cy="6922444"/>
          </a:xfrm>
        </p:spPr>
      </p:pic>
      <p:pic>
        <p:nvPicPr>
          <p:cNvPr id="5" name="Picture 4" descr=" 4graphFourCentralityColorized 1 .pdf"/>
          <p:cNvPicPr>
            <a:picLocks noChangeAspect="1"/>
          </p:cNvPicPr>
          <p:nvPr/>
        </p:nvPicPr>
        <mc:AlternateContent>
          <mc:Choice xmlns:ma="http://schemas.microsoft.com/office/mac/drawingml/2008/main" Requires="ma">
            <p:blipFill>
              <a:blip r:embed="rId4"/>
              <a:stretch>
                <a:fillRect/>
              </a:stretch>
            </p:blipFill>
          </mc:Choice>
          <mc:Fallback>
            <p:blipFill>
              <a:blip r:embed="rId5"/>
              <a:stretch>
                <a:fillRect/>
              </a:stretch>
            </p:blipFill>
          </mc:Fallback>
        </mc:AlternateContent>
        <p:spPr>
          <a:xfrm>
            <a:off x="3988201" y="1439267"/>
            <a:ext cx="5570408" cy="5570408"/>
          </a:xfrm>
          <a:prstGeom prst="rect">
            <a:avLst/>
          </a:prstGeom>
        </p:spPr>
      </p:pic>
      <p:sp>
        <p:nvSpPr>
          <p:cNvPr id="6" name="TextBox 5"/>
          <p:cNvSpPr txBox="1"/>
          <p:nvPr/>
        </p:nvSpPr>
        <p:spPr>
          <a:xfrm>
            <a:off x="5877349" y="1761512"/>
            <a:ext cx="620683" cy="369332"/>
          </a:xfrm>
          <a:prstGeom prst="rect">
            <a:avLst/>
          </a:prstGeom>
          <a:solidFill>
            <a:schemeClr val="accent3"/>
          </a:solidFill>
          <a:ln w="28575" cmpd="sng">
            <a:solidFill>
              <a:schemeClr val="accent2">
                <a:lumMod val="50000"/>
              </a:schemeClr>
            </a:solidFill>
          </a:ln>
        </p:spPr>
        <p:txBody>
          <a:bodyPr wrap="none" rtlCol="0">
            <a:spAutoFit/>
          </a:bodyPr>
          <a:lstStyle/>
          <a:p>
            <a:r>
              <a:rPr lang="en-US" dirty="0" smtClean="0"/>
              <a:t>Talk</a:t>
            </a:r>
            <a:endParaRPr lang="en-US" dirty="0"/>
          </a:p>
        </p:txBody>
      </p:sp>
      <p:sp>
        <p:nvSpPr>
          <p:cNvPr id="7" name="TextBox 6"/>
          <p:cNvSpPr txBox="1"/>
          <p:nvPr/>
        </p:nvSpPr>
        <p:spPr>
          <a:xfrm>
            <a:off x="0" y="4028605"/>
            <a:ext cx="975335" cy="369332"/>
          </a:xfrm>
          <a:prstGeom prst="rect">
            <a:avLst/>
          </a:prstGeom>
          <a:solidFill>
            <a:schemeClr val="accent4">
              <a:lumMod val="20000"/>
              <a:lumOff val="80000"/>
            </a:schemeClr>
          </a:solidFill>
          <a:ln w="28575" cmpd="sng">
            <a:solidFill>
              <a:srgbClr val="CCFFCC"/>
            </a:solidFill>
          </a:ln>
        </p:spPr>
        <p:txBody>
          <a:bodyPr wrap="none" rtlCol="0">
            <a:spAutoFit/>
          </a:bodyPr>
          <a:lstStyle/>
          <a:p>
            <a:r>
              <a:rPr lang="en-US" dirty="0" smtClean="0">
                <a:solidFill>
                  <a:schemeClr val="accent5"/>
                </a:solidFill>
              </a:rPr>
              <a:t>Clusters</a:t>
            </a:r>
            <a:endParaRPr lang="en-US" dirty="0">
              <a:solidFill>
                <a:schemeClr val="accent5"/>
              </a:solidFill>
            </a:endParaRPr>
          </a:p>
        </p:txBody>
      </p:sp>
      <p:sp>
        <p:nvSpPr>
          <p:cNvPr id="8" name="TextBox 7"/>
          <p:cNvSpPr txBox="1"/>
          <p:nvPr/>
        </p:nvSpPr>
        <p:spPr>
          <a:xfrm>
            <a:off x="7306393" y="5940888"/>
            <a:ext cx="1406364" cy="646331"/>
          </a:xfrm>
          <a:prstGeom prst="rect">
            <a:avLst/>
          </a:prstGeom>
          <a:solidFill>
            <a:schemeClr val="accent4">
              <a:lumMod val="20000"/>
              <a:lumOff val="80000"/>
            </a:schemeClr>
          </a:solidFill>
          <a:ln w="28575" cmpd="sng">
            <a:solidFill>
              <a:srgbClr val="CCFFCC"/>
            </a:solidFill>
          </a:ln>
        </p:spPr>
        <p:txBody>
          <a:bodyPr wrap="square" rtlCol="0">
            <a:spAutoFit/>
          </a:bodyPr>
          <a:lstStyle/>
          <a:p>
            <a:r>
              <a:rPr lang="en-US" dirty="0" smtClean="0">
                <a:solidFill>
                  <a:schemeClr val="accent5"/>
                </a:solidFill>
              </a:rPr>
              <a:t>In Degree &amp; </a:t>
            </a:r>
          </a:p>
          <a:p>
            <a:r>
              <a:rPr lang="en-US" dirty="0" smtClean="0">
                <a:solidFill>
                  <a:schemeClr val="accent5"/>
                </a:solidFill>
              </a:rPr>
              <a:t>Out Degree</a:t>
            </a:r>
            <a:endParaRPr lang="en-US" dirty="0">
              <a:solidFill>
                <a:schemeClr val="accent5"/>
              </a:solidFill>
            </a:endParaRPr>
          </a:p>
        </p:txBody>
      </p:sp>
      <p:sp>
        <p:nvSpPr>
          <p:cNvPr id="9" name="TextBox 8"/>
          <p:cNvSpPr txBox="1"/>
          <p:nvPr/>
        </p:nvSpPr>
        <p:spPr>
          <a:xfrm>
            <a:off x="7138323" y="2120348"/>
            <a:ext cx="2005677" cy="52322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400" dirty="0" smtClean="0">
                <a:solidFill>
                  <a:srgbClr val="FF0000"/>
                </a:solidFill>
              </a:rPr>
              <a:t>Red </a:t>
            </a:r>
            <a:r>
              <a:rPr lang="en-US" sz="1400" dirty="0" smtClean="0"/>
              <a:t>= Bug Commenter</a:t>
            </a:r>
          </a:p>
          <a:p>
            <a:r>
              <a:rPr lang="en-US" sz="1400" dirty="0" smtClean="0">
                <a:solidFill>
                  <a:srgbClr val="0000FF"/>
                </a:solidFill>
              </a:rPr>
              <a:t>Blue </a:t>
            </a:r>
            <a:r>
              <a:rPr lang="en-US" sz="1400" dirty="0" smtClean="0"/>
              <a:t>= Bug Opener</a:t>
            </a:r>
            <a:endParaRPr lang="en-US" sz="1400" dirty="0"/>
          </a:p>
        </p:txBody>
      </p:sp>
      <p:sp>
        <p:nvSpPr>
          <p:cNvPr id="10" name="TextBox 9"/>
          <p:cNvSpPr txBox="1"/>
          <p:nvPr/>
        </p:nvSpPr>
        <p:spPr>
          <a:xfrm>
            <a:off x="1935321" y="6488668"/>
            <a:ext cx="889987" cy="369332"/>
          </a:xfrm>
          <a:prstGeom prst="rect">
            <a:avLst/>
          </a:prstGeom>
          <a:noFill/>
        </p:spPr>
        <p:txBody>
          <a:bodyPr wrap="none" rtlCol="0">
            <a:spAutoFit/>
          </a:bodyPr>
          <a:lstStyle/>
          <a:p>
            <a:r>
              <a:rPr lang="en-US" dirty="0" err="1" smtClean="0"/>
              <a:t>iGraph</a:t>
            </a:r>
            <a:endParaRPr lang="en-US" dirty="0"/>
          </a:p>
        </p:txBody>
      </p:sp>
      <p:sp>
        <p:nvSpPr>
          <p:cNvPr id="13" name="TextBox 12"/>
          <p:cNvSpPr txBox="1"/>
          <p:nvPr/>
        </p:nvSpPr>
        <p:spPr>
          <a:xfrm>
            <a:off x="5877349" y="5940888"/>
            <a:ext cx="1057501" cy="369332"/>
          </a:xfrm>
          <a:prstGeom prst="rect">
            <a:avLst/>
          </a:prstGeom>
          <a:noFill/>
        </p:spPr>
        <p:txBody>
          <a:bodyPr wrap="none" rtlCol="0">
            <a:spAutoFit/>
          </a:bodyPr>
          <a:lstStyle/>
          <a:p>
            <a:r>
              <a:rPr lang="en-US" dirty="0" err="1" smtClean="0"/>
              <a:t>StatNET</a:t>
            </a:r>
            <a:endParaRPr lang="en-US" dirty="0"/>
          </a:p>
        </p:txBody>
      </p:sp>
      <p:sp>
        <p:nvSpPr>
          <p:cNvPr id="14" name="TextBox 13"/>
          <p:cNvSpPr txBox="1"/>
          <p:nvPr/>
        </p:nvSpPr>
        <p:spPr>
          <a:xfrm>
            <a:off x="3988201" y="5571556"/>
            <a:ext cx="1102247" cy="369332"/>
          </a:xfrm>
          <a:prstGeom prst="rect">
            <a:avLst/>
          </a:prstGeom>
          <a:solidFill>
            <a:schemeClr val="tx1">
              <a:lumMod val="95000"/>
              <a:lumOff val="5000"/>
            </a:schemeClr>
          </a:solidFill>
        </p:spPr>
        <p:txBody>
          <a:bodyPr wrap="none" rtlCol="0">
            <a:spAutoFit/>
          </a:bodyPr>
          <a:lstStyle/>
          <a:p>
            <a:r>
              <a:rPr lang="en-US" dirty="0" smtClean="0">
                <a:gradFill flip="none" rotWithShape="1">
                  <a:gsLst>
                    <a:gs pos="43000">
                      <a:schemeClr val="tx2"/>
                    </a:gs>
                    <a:gs pos="100000">
                      <a:srgbClr val="FFFFFF"/>
                    </a:gs>
                    <a:gs pos="54000">
                      <a:schemeClr val="accent4"/>
                    </a:gs>
                    <a:gs pos="99000">
                      <a:schemeClr val="accent4"/>
                    </a:gs>
                  </a:gsLst>
                  <a:lin ang="0" scaled="1"/>
                  <a:tileRect/>
                </a:gradFill>
              </a:rPr>
              <a:t>Release 1</a:t>
            </a:r>
            <a:endParaRPr lang="en-US" dirty="0">
              <a:gradFill flip="none" rotWithShape="1">
                <a:gsLst>
                  <a:gs pos="43000">
                    <a:schemeClr val="tx2"/>
                  </a:gs>
                  <a:gs pos="100000">
                    <a:srgbClr val="FFFFFF"/>
                  </a:gs>
                  <a:gs pos="54000">
                    <a:schemeClr val="accent4"/>
                  </a:gs>
                  <a:gs pos="99000">
                    <a:schemeClr val="accent4"/>
                  </a:gs>
                </a:gsLst>
                <a:lin ang="0" scaled="1"/>
                <a:tileRect/>
              </a:gra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3" name="Picture 12" descr=" closeness 1 -closeness-iGraph.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982480" y="1273313"/>
            <a:ext cx="6400800" cy="6400800"/>
          </a:xfrm>
          <a:prstGeom prst="rect">
            <a:avLst/>
          </a:prstGeom>
        </p:spPr>
      </p:pic>
      <p:sp>
        <p:nvSpPr>
          <p:cNvPr id="14" name="Line Callout 1 (Accent Bar) 13"/>
          <p:cNvSpPr/>
          <p:nvPr/>
        </p:nvSpPr>
        <p:spPr>
          <a:xfrm>
            <a:off x="246940" y="4222592"/>
            <a:ext cx="1384396" cy="918972"/>
          </a:xfrm>
          <a:prstGeom prst="accentCallout1">
            <a:avLst>
              <a:gd name="adj1" fmla="val 16866"/>
              <a:gd name="adj2" fmla="val 114524"/>
              <a:gd name="adj3" fmla="val -4968"/>
              <a:gd name="adj4" fmla="val 25446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Google Summer Coder</a:t>
            </a:r>
            <a:endParaRPr lang="en-US" dirty="0"/>
          </a:p>
        </p:txBody>
      </p:sp>
      <p:sp>
        <p:nvSpPr>
          <p:cNvPr id="2" name="Title 1"/>
          <p:cNvSpPr>
            <a:spLocks noGrp="1"/>
          </p:cNvSpPr>
          <p:nvPr>
            <p:ph type="title"/>
          </p:nvPr>
        </p:nvSpPr>
        <p:spPr>
          <a:xfrm>
            <a:off x="0" y="314979"/>
            <a:ext cx="9143999" cy="1143000"/>
          </a:xfrm>
        </p:spPr>
        <p:txBody>
          <a:bodyPr/>
          <a:lstStyle/>
          <a:p>
            <a:r>
              <a:rPr lang="en-US" dirty="0" smtClean="0"/>
              <a:t>Release One (2.0): Filtered</a:t>
            </a:r>
            <a:endParaRPr lang="en-US" dirty="0"/>
          </a:p>
        </p:txBody>
      </p:sp>
      <p:sp>
        <p:nvSpPr>
          <p:cNvPr id="5" name="TextBox 4"/>
          <p:cNvSpPr txBox="1"/>
          <p:nvPr/>
        </p:nvSpPr>
        <p:spPr>
          <a:xfrm>
            <a:off x="1134965" y="1457979"/>
            <a:ext cx="706631"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t>Code</a:t>
            </a:r>
            <a:endParaRPr lang="en-US" dirty="0"/>
          </a:p>
        </p:txBody>
      </p:sp>
      <p:sp>
        <p:nvSpPr>
          <p:cNvPr id="6" name="TextBox 5"/>
          <p:cNvSpPr txBox="1"/>
          <p:nvPr/>
        </p:nvSpPr>
        <p:spPr>
          <a:xfrm>
            <a:off x="6485466" y="1457979"/>
            <a:ext cx="1337733"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dirty="0" smtClean="0"/>
              <a:t>Discussion</a:t>
            </a:r>
            <a:endParaRPr lang="en-US" dirty="0"/>
          </a:p>
        </p:txBody>
      </p:sp>
      <p:sp>
        <p:nvSpPr>
          <p:cNvPr id="7" name="TextBox 6"/>
          <p:cNvSpPr txBox="1"/>
          <p:nvPr/>
        </p:nvSpPr>
        <p:spPr>
          <a:xfrm>
            <a:off x="0" y="5934670"/>
            <a:ext cx="2822896" cy="92333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304, 373, 399 &amp; 143 form</a:t>
            </a:r>
          </a:p>
          <a:p>
            <a:r>
              <a:rPr lang="en-US" dirty="0" smtClean="0"/>
              <a:t>The Strongest Connections</a:t>
            </a:r>
          </a:p>
          <a:p>
            <a:r>
              <a:rPr lang="en-US" dirty="0" smtClean="0"/>
              <a:t>In both networks</a:t>
            </a:r>
            <a:endParaRPr lang="en-US" dirty="0"/>
          </a:p>
        </p:txBody>
      </p:sp>
      <p:sp>
        <p:nvSpPr>
          <p:cNvPr id="8" name="TextBox 7"/>
          <p:cNvSpPr txBox="1"/>
          <p:nvPr/>
        </p:nvSpPr>
        <p:spPr>
          <a:xfrm>
            <a:off x="7138323" y="6334780"/>
            <a:ext cx="2005677" cy="52322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400" dirty="0" smtClean="0">
                <a:solidFill>
                  <a:srgbClr val="FF0000"/>
                </a:solidFill>
              </a:rPr>
              <a:t>Red </a:t>
            </a:r>
            <a:r>
              <a:rPr lang="en-US" sz="1400" dirty="0" smtClean="0"/>
              <a:t>= Bug Commenter</a:t>
            </a:r>
          </a:p>
          <a:p>
            <a:r>
              <a:rPr lang="en-US" sz="1400" dirty="0" smtClean="0">
                <a:solidFill>
                  <a:srgbClr val="0000FF"/>
                </a:solidFill>
              </a:rPr>
              <a:t>Blue </a:t>
            </a:r>
            <a:r>
              <a:rPr lang="en-US" sz="1400" dirty="0" smtClean="0"/>
              <a:t>= Bug Opener</a:t>
            </a:r>
            <a:endParaRPr lang="en-US" sz="1400" dirty="0"/>
          </a:p>
        </p:txBody>
      </p:sp>
      <p:pic>
        <p:nvPicPr>
          <p:cNvPr id="10" name="Picture 9" descr=" 4graphFourCentralityColorized 1 .pdf"/>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3285066" y="919000"/>
            <a:ext cx="6400800" cy="6400800"/>
          </a:xfrm>
          <a:prstGeom prst="rect">
            <a:avLst/>
          </a:prstGeom>
        </p:spPr>
      </p:pic>
      <p:sp>
        <p:nvSpPr>
          <p:cNvPr id="11" name="TextBox 10"/>
          <p:cNvSpPr txBox="1"/>
          <p:nvPr/>
        </p:nvSpPr>
        <p:spPr>
          <a:xfrm>
            <a:off x="7694533" y="1935682"/>
            <a:ext cx="620683" cy="369332"/>
          </a:xfrm>
          <a:prstGeom prst="rect">
            <a:avLst/>
          </a:prstGeom>
          <a:solidFill>
            <a:schemeClr val="accent3"/>
          </a:solidFill>
          <a:ln w="28575" cmpd="sng">
            <a:solidFill>
              <a:schemeClr val="accent2">
                <a:lumMod val="50000"/>
              </a:schemeClr>
            </a:solidFill>
          </a:ln>
        </p:spPr>
        <p:txBody>
          <a:bodyPr wrap="none" rtlCol="0">
            <a:spAutoFit/>
          </a:bodyPr>
          <a:lstStyle/>
          <a:p>
            <a:r>
              <a:rPr lang="en-US" dirty="0" smtClean="0"/>
              <a:t>Talk</a:t>
            </a:r>
            <a:endParaRPr lang="en-US" dirty="0"/>
          </a:p>
        </p:txBody>
      </p:sp>
      <p:sp>
        <p:nvSpPr>
          <p:cNvPr id="12" name="TextBox 11"/>
          <p:cNvSpPr txBox="1"/>
          <p:nvPr/>
        </p:nvSpPr>
        <p:spPr>
          <a:xfrm>
            <a:off x="2231925" y="2735973"/>
            <a:ext cx="729850" cy="369332"/>
          </a:xfrm>
          <a:prstGeom prst="rect">
            <a:avLst/>
          </a:prstGeom>
          <a:solidFill>
            <a:schemeClr val="accent3"/>
          </a:solidFill>
          <a:ln w="28575" cmpd="sng">
            <a:solidFill>
              <a:schemeClr val="accent2">
                <a:lumMod val="50000"/>
              </a:schemeClr>
            </a:solidFill>
          </a:ln>
        </p:spPr>
        <p:txBody>
          <a:bodyPr wrap="none" rtlCol="0">
            <a:spAutoFit/>
          </a:bodyPr>
          <a:lstStyle/>
          <a:p>
            <a:r>
              <a:rPr lang="en-US" dirty="0" smtClean="0"/>
              <a:t>Work</a:t>
            </a:r>
            <a:endParaRPr lang="en-US" dirty="0"/>
          </a:p>
        </p:txBody>
      </p:sp>
      <p:sp>
        <p:nvSpPr>
          <p:cNvPr id="15" name="TextBox 14"/>
          <p:cNvSpPr txBox="1"/>
          <p:nvPr/>
        </p:nvSpPr>
        <p:spPr>
          <a:xfrm>
            <a:off x="3833061" y="2551307"/>
            <a:ext cx="1102247" cy="369332"/>
          </a:xfrm>
          <a:prstGeom prst="rect">
            <a:avLst/>
          </a:prstGeom>
          <a:solidFill>
            <a:schemeClr val="tx1">
              <a:lumMod val="95000"/>
              <a:lumOff val="5000"/>
            </a:schemeClr>
          </a:solidFill>
        </p:spPr>
        <p:txBody>
          <a:bodyPr wrap="none" rtlCol="0">
            <a:spAutoFit/>
          </a:bodyPr>
          <a:lstStyle/>
          <a:p>
            <a:r>
              <a:rPr lang="en-US" dirty="0" smtClean="0">
                <a:gradFill flip="none" rotWithShape="1">
                  <a:gsLst>
                    <a:gs pos="43000">
                      <a:schemeClr val="tx2"/>
                    </a:gs>
                    <a:gs pos="100000">
                      <a:srgbClr val="FFFFFF"/>
                    </a:gs>
                    <a:gs pos="54000">
                      <a:schemeClr val="accent4"/>
                    </a:gs>
                    <a:gs pos="99000">
                      <a:schemeClr val="accent4"/>
                    </a:gs>
                  </a:gsLst>
                  <a:lin ang="0" scaled="1"/>
                  <a:tileRect/>
                </a:gradFill>
              </a:rPr>
              <a:t>Release 1</a:t>
            </a:r>
            <a:endParaRPr lang="en-US" dirty="0">
              <a:gradFill flip="none" rotWithShape="1">
                <a:gsLst>
                  <a:gs pos="43000">
                    <a:schemeClr val="tx2"/>
                  </a:gs>
                  <a:gs pos="100000">
                    <a:srgbClr val="FFFFFF"/>
                  </a:gs>
                  <a:gs pos="54000">
                    <a:schemeClr val="accent4"/>
                  </a:gs>
                  <a:gs pos="99000">
                    <a:schemeClr val="accent4"/>
                  </a:gs>
                </a:gsLst>
                <a:lin ang="0" scaled="1"/>
                <a:tileRect/>
              </a:gra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4" Type="http://schemas.openxmlformats.org/officeDocument/2006/relationships/image" Target="../media/image4.jpeg"/><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Venture">
  <a:themeElements>
    <a:clrScheme name="Venture">
      <a:dk1>
        <a:sysClr val="windowText" lastClr="000000"/>
      </a:dk1>
      <a:lt1>
        <a:sysClr val="window" lastClr="FFFFFF"/>
      </a:lt1>
      <a:dk2>
        <a:srgbClr val="738450"/>
      </a:dk2>
      <a:lt2>
        <a:srgbClr val="E8E9D1"/>
      </a:lt2>
      <a:accent1>
        <a:srgbClr val="9EB060"/>
      </a:accent1>
      <a:accent2>
        <a:srgbClr val="D09A08"/>
      </a:accent2>
      <a:accent3>
        <a:srgbClr val="F2EC86"/>
      </a:accent3>
      <a:accent4>
        <a:srgbClr val="824F1C"/>
      </a:accent4>
      <a:accent5>
        <a:srgbClr val="511818"/>
      </a:accent5>
      <a:accent6>
        <a:srgbClr val="553876"/>
      </a:accent6>
      <a:hlink>
        <a:srgbClr val="929547"/>
      </a:hlink>
      <a:folHlink>
        <a:srgbClr val="56633C"/>
      </a:folHlink>
    </a:clrScheme>
    <a:fontScheme name="Venture">
      <a:majorFont>
        <a:latin typeface="Calisto MT"/>
        <a:ea typeface=""/>
        <a:cs typeface=""/>
        <a:font script="Jpan" typeface="ＭＳ Ｐ明朝"/>
      </a:majorFont>
      <a:minorFont>
        <a:latin typeface="Calisto MT"/>
        <a:ea typeface=""/>
        <a:cs typeface=""/>
        <a:font script="Jpan" typeface="ＭＳ Ｐ明朝"/>
      </a:minorFont>
    </a:fontScheme>
    <a:fmtScheme name="Venture">
      <a:fillStyleLst>
        <a:solidFill>
          <a:schemeClr val="phClr"/>
        </a:solidFill>
        <a:blipFill rotWithShape="1">
          <a:blip xmlns:r="http://schemas.openxmlformats.org/officeDocument/2006/relationships" r:embed="rId1">
            <a:duotone>
              <a:schemeClr val="phClr">
                <a:shade val="30000"/>
                <a:alpha val="50000"/>
                <a:satMod val="150000"/>
              </a:schemeClr>
              <a:schemeClr val="phClr">
                <a:tint val="50000"/>
                <a:alpha val="10000"/>
                <a:satMod val="150000"/>
              </a:schemeClr>
            </a:duotone>
          </a:blip>
          <a:stretch/>
        </a:blipFill>
        <a:blipFill rotWithShape="1">
          <a:blip xmlns:r="http://schemas.openxmlformats.org/officeDocument/2006/relationships" r:embed="rId2">
            <a:duotone>
              <a:schemeClr val="phClr">
                <a:shade val="30000"/>
                <a:alpha val="50000"/>
                <a:satMod val="150000"/>
              </a:schemeClr>
              <a:schemeClr val="phClr">
                <a:tint val="50000"/>
                <a:alpha val="10000"/>
                <a:satMod val="150000"/>
              </a:schemeClr>
            </a:duotone>
          </a:blip>
          <a:stretch/>
        </a:blipFill>
      </a:fillStyleLst>
      <a:lnStyleLst>
        <a:ln w="19050" cap="flat" cmpd="sng" algn="ctr">
          <a:solidFill>
            <a:schemeClr val="phClr">
              <a:shade val="95000"/>
              <a:satMod val="105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innerShdw blurRad="76200" dist="25400" dir="13500000">
              <a:srgbClr val="4B4B4B">
                <a:alpha val="75000"/>
              </a:srgbClr>
            </a:innerShdw>
          </a:effectLst>
        </a:effectStyle>
      </a:effectStyleLst>
      <a:bgFillStyleLst>
        <a:solidFill>
          <a:schemeClr val="phClr"/>
        </a:solidFill>
        <a:blipFill rotWithShape="1">
          <a:blip xmlns:r="http://schemas.openxmlformats.org/officeDocument/2006/relationships" r:embed="rId3">
            <a:duotone>
              <a:schemeClr val="phClr">
                <a:shade val="10000"/>
                <a:alpha val="30000"/>
                <a:satMod val="60000"/>
              </a:schemeClr>
              <a:schemeClr val="phClr">
                <a:tint val="20000"/>
                <a:alpha val="5000"/>
                <a:satMod val="300000"/>
              </a:schemeClr>
            </a:duotone>
          </a:blip>
          <a:stretch/>
        </a:blipFill>
        <a:blipFill rotWithShape="1">
          <a:blip xmlns:r="http://schemas.openxmlformats.org/officeDocument/2006/relationships" r:embed="rId4">
            <a:duotone>
              <a:schemeClr val="phClr">
                <a:shade val="30000"/>
                <a:alpha val="50000"/>
                <a:satMod val="150000"/>
              </a:schemeClr>
              <a:schemeClr val="phClr">
                <a:tint val="50000"/>
                <a:alpha val="10000"/>
                <a:satMod val="1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Venture.thmx</Template>
  <TotalTime>2683</TotalTime>
  <Words>754</Words>
  <Application>Microsoft Macintosh PowerPoint</Application>
  <PresentationFormat>On-screen Show (4:3)</PresentationFormat>
  <Paragraphs>162</Paragraphs>
  <Slides>22</Slides>
  <Notes>8</Notes>
  <HiddenSlides>0</HiddenSlides>
  <MMClips>0</MMClips>
  <ScaleCrop>false</ScaleCrop>
  <HeadingPairs>
    <vt:vector size="4" baseType="variant">
      <vt:variant>
        <vt:lpstr>Design Template</vt:lpstr>
      </vt:variant>
      <vt:variant>
        <vt:i4>1</vt:i4>
      </vt:variant>
      <vt:variant>
        <vt:lpstr>Slide Titles</vt:lpstr>
      </vt:variant>
      <vt:variant>
        <vt:i4>22</vt:i4>
      </vt:variant>
    </vt:vector>
  </HeadingPairs>
  <TitlesOfParts>
    <vt:vector size="23" baseType="lpstr">
      <vt:lpstr>Venture</vt:lpstr>
      <vt:lpstr>Analysis Tools</vt:lpstr>
      <vt:lpstr>Weighted Network: TNET</vt:lpstr>
      <vt:lpstr>The Dense Graph (Work)</vt:lpstr>
      <vt:lpstr>A Sparser Graph (Talk)</vt:lpstr>
      <vt:lpstr>Release One (2.0) Analysis</vt:lpstr>
      <vt:lpstr>STATNET for Discussion</vt:lpstr>
      <vt:lpstr>Release One</vt:lpstr>
      <vt:lpstr>Release 1 (2.0) iGraph &amp; Statnet</vt:lpstr>
      <vt:lpstr>Release One (2.0): Filtered</vt:lpstr>
      <vt:lpstr>Release One (2.0): Filtered</vt:lpstr>
      <vt:lpstr>Compare Over Time</vt:lpstr>
      <vt:lpstr>Release 1 (2.0) Compared to Release 8 (3.3)</vt:lpstr>
      <vt:lpstr>Release 1 (2.0) Compared to Release 8 (3.3)</vt:lpstr>
      <vt:lpstr>Release Eight</vt:lpstr>
      <vt:lpstr>Release 8 (3.3):  Filtered</vt:lpstr>
      <vt:lpstr>Release 8 (3.3):  Filtered</vt:lpstr>
      <vt:lpstr>Release 8 (3.3) iGraph &amp; Statnet</vt:lpstr>
      <vt:lpstr>Releases One  Eight</vt:lpstr>
      <vt:lpstr>Discussion, Releases 1 – 8</vt:lpstr>
      <vt:lpstr>Code, Releases 1 – 8 </vt:lpstr>
      <vt:lpstr>Next Step:  The Story</vt:lpstr>
      <vt:lpstr>The People</vt:lpstr>
    </vt:vector>
  </TitlesOfParts>
  <Company>Drexel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Collaboration in Detail with R</dc:title>
  <dc:creator>Sean Goggins</dc:creator>
  <cp:lastModifiedBy>Sean</cp:lastModifiedBy>
  <cp:revision>114</cp:revision>
  <dcterms:created xsi:type="dcterms:W3CDTF">2010-09-09T19:25:22Z</dcterms:created>
  <dcterms:modified xsi:type="dcterms:W3CDTF">2010-09-09T20:14:02Z</dcterms:modified>
</cp:coreProperties>
</file>