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5"/>
  </p:notesMasterIdLst>
  <p:sldIdLst>
    <p:sldId id="256" r:id="rId2"/>
    <p:sldId id="257" r:id="rId3"/>
    <p:sldId id="260" r:id="rId4"/>
    <p:sldId id="261" r:id="rId5"/>
    <p:sldId id="258" r:id="rId6"/>
    <p:sldId id="302" r:id="rId7"/>
    <p:sldId id="308" r:id="rId8"/>
    <p:sldId id="259" r:id="rId9"/>
    <p:sldId id="262" r:id="rId10"/>
    <p:sldId id="263" r:id="rId11"/>
    <p:sldId id="264" r:id="rId12"/>
    <p:sldId id="265" r:id="rId13"/>
    <p:sldId id="266" r:id="rId14"/>
    <p:sldId id="267" r:id="rId15"/>
    <p:sldId id="268" r:id="rId16"/>
    <p:sldId id="269" r:id="rId17"/>
    <p:sldId id="303" r:id="rId18"/>
    <p:sldId id="272" r:id="rId19"/>
    <p:sldId id="307" r:id="rId20"/>
    <p:sldId id="274" r:id="rId21"/>
    <p:sldId id="281" r:id="rId22"/>
    <p:sldId id="280" r:id="rId23"/>
    <p:sldId id="282" r:id="rId24"/>
    <p:sldId id="277" r:id="rId25"/>
    <p:sldId id="286" r:id="rId26"/>
    <p:sldId id="287" r:id="rId27"/>
    <p:sldId id="278" r:id="rId28"/>
    <p:sldId id="279" r:id="rId29"/>
    <p:sldId id="283" r:id="rId30"/>
    <p:sldId id="284" r:id="rId31"/>
    <p:sldId id="298" r:id="rId32"/>
    <p:sldId id="299" r:id="rId33"/>
    <p:sldId id="300" r:id="rId34"/>
    <p:sldId id="301" r:id="rId35"/>
    <p:sldId id="297" r:id="rId36"/>
    <p:sldId id="296" r:id="rId37"/>
    <p:sldId id="295" r:id="rId38"/>
    <p:sldId id="294" r:id="rId39"/>
    <p:sldId id="293" r:id="rId40"/>
    <p:sldId id="292" r:id="rId41"/>
    <p:sldId id="304" r:id="rId42"/>
    <p:sldId id="305" r:id="rId43"/>
    <p:sldId id="3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B103D-B851-412B-8F2F-226D40E14EC5}"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A240A-61B7-4E22-9509-1B4EE63F406D}" type="slidenum">
              <a:rPr lang="en-US" smtClean="0"/>
              <a:t>‹#›</a:t>
            </a:fld>
            <a:endParaRPr lang="en-US"/>
          </a:p>
        </p:txBody>
      </p:sp>
    </p:spTree>
    <p:extLst>
      <p:ext uri="{BB962C8B-B14F-4D97-AF65-F5344CB8AC3E}">
        <p14:creationId xmlns:p14="http://schemas.microsoft.com/office/powerpoint/2010/main" val="227566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DA240A-61B7-4E22-9509-1B4EE63F406D}" type="slidenum">
              <a:rPr lang="en-US" smtClean="0"/>
              <a:t>10</a:t>
            </a:fld>
            <a:endParaRPr lang="en-US"/>
          </a:p>
        </p:txBody>
      </p:sp>
    </p:spTree>
    <p:extLst>
      <p:ext uri="{BB962C8B-B14F-4D97-AF65-F5344CB8AC3E}">
        <p14:creationId xmlns:p14="http://schemas.microsoft.com/office/powerpoint/2010/main" val="225237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DA240A-61B7-4E22-9509-1B4EE63F406D}" type="slidenum">
              <a:rPr lang="en-US" smtClean="0"/>
              <a:t>11</a:t>
            </a:fld>
            <a:endParaRPr lang="en-US"/>
          </a:p>
        </p:txBody>
      </p:sp>
    </p:spTree>
    <p:extLst>
      <p:ext uri="{BB962C8B-B14F-4D97-AF65-F5344CB8AC3E}">
        <p14:creationId xmlns:p14="http://schemas.microsoft.com/office/powerpoint/2010/main" val="159597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DA240A-61B7-4E22-9509-1B4EE63F406D}" type="slidenum">
              <a:rPr lang="en-US" smtClean="0"/>
              <a:t>12</a:t>
            </a:fld>
            <a:endParaRPr lang="en-US"/>
          </a:p>
        </p:txBody>
      </p:sp>
    </p:spTree>
    <p:extLst>
      <p:ext uri="{BB962C8B-B14F-4D97-AF65-F5344CB8AC3E}">
        <p14:creationId xmlns:p14="http://schemas.microsoft.com/office/powerpoint/2010/main" val="149950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DA240A-61B7-4E22-9509-1B4EE63F406D}" type="slidenum">
              <a:rPr lang="en-US" smtClean="0"/>
              <a:t>13</a:t>
            </a:fld>
            <a:endParaRPr lang="en-US"/>
          </a:p>
        </p:txBody>
      </p:sp>
    </p:spTree>
    <p:extLst>
      <p:ext uri="{BB962C8B-B14F-4D97-AF65-F5344CB8AC3E}">
        <p14:creationId xmlns:p14="http://schemas.microsoft.com/office/powerpoint/2010/main" val="293978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DA240A-61B7-4E22-9509-1B4EE63F406D}" type="slidenum">
              <a:rPr lang="en-US" smtClean="0"/>
              <a:t>14</a:t>
            </a:fld>
            <a:endParaRPr lang="en-US"/>
          </a:p>
        </p:txBody>
      </p:sp>
    </p:spTree>
    <p:extLst>
      <p:ext uri="{BB962C8B-B14F-4D97-AF65-F5344CB8AC3E}">
        <p14:creationId xmlns:p14="http://schemas.microsoft.com/office/powerpoint/2010/main" val="1775869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DA240A-61B7-4E22-9509-1B4EE63F406D}" type="slidenum">
              <a:rPr lang="en-US" smtClean="0"/>
              <a:t>15</a:t>
            </a:fld>
            <a:endParaRPr lang="en-US"/>
          </a:p>
        </p:txBody>
      </p:sp>
    </p:spTree>
    <p:extLst>
      <p:ext uri="{BB962C8B-B14F-4D97-AF65-F5344CB8AC3E}">
        <p14:creationId xmlns:p14="http://schemas.microsoft.com/office/powerpoint/2010/main" val="2157527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DA240A-61B7-4E22-9509-1B4EE63F406D}" type="slidenum">
              <a:rPr lang="en-US" smtClean="0"/>
              <a:t>16</a:t>
            </a:fld>
            <a:endParaRPr lang="en-US"/>
          </a:p>
        </p:txBody>
      </p:sp>
    </p:spTree>
    <p:extLst>
      <p:ext uri="{BB962C8B-B14F-4D97-AF65-F5344CB8AC3E}">
        <p14:creationId xmlns:p14="http://schemas.microsoft.com/office/powerpoint/2010/main" val="413713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4A904E-D8F8-4FD9-B1CF-B6B6EFF72310}"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15374048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4A904E-D8F8-4FD9-B1CF-B6B6EFF72310}"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250799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74A904E-D8F8-4FD9-B1CF-B6B6EFF72310}" type="datetimeFigureOut">
              <a:rPr lang="en-US" smtClean="0"/>
              <a:t>12/8/2015</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422396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4A904E-D8F8-4FD9-B1CF-B6B6EFF72310}"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15928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74A904E-D8F8-4FD9-B1CF-B6B6EFF72310}" type="datetimeFigureOut">
              <a:rPr lang="en-US" smtClean="0"/>
              <a:t>12/8/2015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FE7E612-1F58-4777-9640-6BB9F0CBA75B}" type="slidenum">
              <a:rPr lang="en-US" smtClean="0"/>
              <a:t>‹#›</a:t>
            </a:fld>
            <a:endParaRPr lang="en-US"/>
          </a:p>
        </p:txBody>
      </p:sp>
    </p:spTree>
    <p:extLst>
      <p:ext uri="{BB962C8B-B14F-4D97-AF65-F5344CB8AC3E}">
        <p14:creationId xmlns:p14="http://schemas.microsoft.com/office/powerpoint/2010/main" val="32564637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4A904E-D8F8-4FD9-B1CF-B6B6EFF72310}"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70845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4A904E-D8F8-4FD9-B1CF-B6B6EFF72310}"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79731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4A904E-D8F8-4FD9-B1CF-B6B6EFF72310}"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6099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A904E-D8F8-4FD9-B1CF-B6B6EFF72310}"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12320678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A904E-D8F8-4FD9-B1CF-B6B6EFF72310}"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23899587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4A904E-D8F8-4FD9-B1CF-B6B6EFF72310}"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E612-1F58-4777-9640-6BB9F0CBA75B}" type="slidenum">
              <a:rPr lang="en-US" smtClean="0"/>
              <a:t>‹#›</a:t>
            </a:fld>
            <a:endParaRPr lang="en-US"/>
          </a:p>
        </p:txBody>
      </p:sp>
    </p:spTree>
    <p:extLst>
      <p:ext uri="{BB962C8B-B14F-4D97-AF65-F5344CB8AC3E}">
        <p14:creationId xmlns:p14="http://schemas.microsoft.com/office/powerpoint/2010/main" val="415866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74A904E-D8F8-4FD9-B1CF-B6B6EFF72310}" type="datetimeFigureOut">
              <a:rPr lang="en-US" smtClean="0"/>
              <a:t>12/8/2015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FE7E612-1F58-4777-9640-6BB9F0CBA75B}" type="slidenum">
              <a:rPr lang="en-US" smtClean="0"/>
              <a:t>‹#›</a:t>
            </a:fld>
            <a:endParaRPr lang="en-US"/>
          </a:p>
        </p:txBody>
      </p:sp>
    </p:spTree>
    <p:extLst>
      <p:ext uri="{BB962C8B-B14F-4D97-AF65-F5344CB8AC3E}">
        <p14:creationId xmlns:p14="http://schemas.microsoft.com/office/powerpoint/2010/main" val="146813882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Extensible and Reusable Controls</a:t>
            </a:r>
            <a:endParaRPr lang="en-US" sz="6600" dirty="0"/>
          </a:p>
        </p:txBody>
      </p:sp>
      <p:sp>
        <p:nvSpPr>
          <p:cNvPr id="3" name="Subtitle 2"/>
          <p:cNvSpPr>
            <a:spLocks noGrp="1"/>
          </p:cNvSpPr>
          <p:nvPr>
            <p:ph type="subTitle" idx="1"/>
          </p:nvPr>
        </p:nvSpPr>
        <p:spPr>
          <a:xfrm>
            <a:off x="1529541" y="4037194"/>
            <a:ext cx="9144000" cy="384681"/>
          </a:xfrm>
        </p:spPr>
        <p:txBody>
          <a:bodyPr>
            <a:noAutofit/>
          </a:bodyPr>
          <a:lstStyle/>
          <a:p>
            <a:r>
              <a:rPr lang="en-US" sz="3200" b="1" dirty="0" err="1" smtClean="0"/>
              <a:t>XControls</a:t>
            </a:r>
            <a:r>
              <a:rPr lang="en-US" sz="3200" b="1" dirty="0" smtClean="0"/>
              <a:t> and Object-Oriented Controls</a:t>
            </a:r>
            <a:endParaRPr lang="en-US" sz="3200" b="1" dirty="0"/>
          </a:p>
        </p:txBody>
      </p:sp>
      <p:pic>
        <p:nvPicPr>
          <p:cNvPr id="2050" name="Picture 2" descr="http://www.qsoftwareinnovations.com/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 y="4811181"/>
            <a:ext cx="1333500" cy="133350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699259" y="5131558"/>
            <a:ext cx="3514186" cy="1013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spcBef>
                <a:spcPts val="0"/>
              </a:spcBef>
              <a:spcAft>
                <a:spcPts val="0"/>
              </a:spcAft>
            </a:pPr>
            <a:r>
              <a:rPr lang="en-US" sz="2400" b="1" dirty="0" smtClean="0"/>
              <a:t>Quentin “Q” Alldredge</a:t>
            </a:r>
          </a:p>
          <a:p>
            <a:pPr algn="l">
              <a:spcBef>
                <a:spcPts val="0"/>
              </a:spcBef>
              <a:spcAft>
                <a:spcPts val="0"/>
              </a:spcAft>
            </a:pPr>
            <a:r>
              <a:rPr lang="en-US" dirty="0" smtClean="0"/>
              <a:t>Q Software Innovations, LLC</a:t>
            </a:r>
          </a:p>
          <a:p>
            <a:pPr algn="l">
              <a:spcBef>
                <a:spcPts val="0"/>
              </a:spcBef>
              <a:spcAft>
                <a:spcPts val="0"/>
              </a:spcAft>
            </a:pPr>
            <a:r>
              <a:rPr lang="en-US" dirty="0" smtClean="0"/>
              <a:t>q@qsoftwareinnovations.com</a:t>
            </a:r>
            <a:endParaRPr lang="en-US" dirty="0"/>
          </a:p>
        </p:txBody>
      </p:sp>
    </p:spTree>
    <p:extLst>
      <p:ext uri="{BB962C8B-B14F-4D97-AF65-F5344CB8AC3E}">
        <p14:creationId xmlns:p14="http://schemas.microsoft.com/office/powerpoint/2010/main" val="236784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sp>
        <p:nvSpPr>
          <p:cNvPr id="21" name="Rectangle 20"/>
          <p:cNvSpPr/>
          <p:nvPr/>
        </p:nvSpPr>
        <p:spPr>
          <a:xfrm>
            <a:off x="6755642" y="2925284"/>
            <a:ext cx="3126670" cy="244181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err="1" smtClean="0"/>
              <a:t>State.ctl</a:t>
            </a:r>
            <a:endParaRPr lang="en-US" sz="3200" dirty="0" smtClean="0"/>
          </a:p>
          <a:p>
            <a:pPr algn="ctr"/>
            <a:endParaRPr lang="en-US" sz="1600" dirty="0" smtClean="0"/>
          </a:p>
          <a:p>
            <a:r>
              <a:rPr lang="en-US" sz="1600" dirty="0" smtClean="0"/>
              <a:t>The State Control is the data space/container for the </a:t>
            </a:r>
            <a:r>
              <a:rPr lang="en-US" sz="1600" dirty="0" err="1" smtClean="0"/>
              <a:t>XControl</a:t>
            </a:r>
            <a:r>
              <a:rPr lang="en-US" sz="1600" dirty="0" smtClean="0"/>
              <a:t> from one execution to the next and is saved with the VI the </a:t>
            </a:r>
            <a:r>
              <a:rPr lang="en-US" sz="1600" dirty="0" err="1" smtClean="0"/>
              <a:t>XControl</a:t>
            </a:r>
            <a:r>
              <a:rPr lang="en-US" sz="1600" dirty="0" smtClean="0"/>
              <a:t> is used in.</a:t>
            </a:r>
          </a:p>
          <a:p>
            <a:endParaRPr lang="en-US" sz="1600" dirty="0"/>
          </a:p>
        </p:txBody>
      </p:sp>
      <p:sp>
        <p:nvSpPr>
          <p:cNvPr id="24" name="Rectangle 23"/>
          <p:cNvSpPr/>
          <p:nvPr/>
        </p:nvSpPr>
        <p:spPr>
          <a:xfrm>
            <a:off x="2471138" y="2814350"/>
            <a:ext cx="1090927"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grpSp>
        <p:nvGrpSpPr>
          <p:cNvPr id="16" name="Group 15"/>
          <p:cNvGrpSpPr/>
          <p:nvPr/>
        </p:nvGrpSpPr>
        <p:grpSpPr>
          <a:xfrm>
            <a:off x="77796" y="5568357"/>
            <a:ext cx="4494204" cy="723332"/>
            <a:chOff x="77796" y="4462818"/>
            <a:chExt cx="4494204" cy="723332"/>
          </a:xfrm>
        </p:grpSpPr>
        <p:sp>
          <p:nvSpPr>
            <p:cNvPr id="15" name="Rectangle 14"/>
            <p:cNvSpPr/>
            <p:nvPr/>
          </p:nvSpPr>
          <p:spPr>
            <a:xfrm>
              <a:off x="1445330" y="4462818"/>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4462818"/>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4597132"/>
              <a:ext cx="1133644" cy="400110"/>
            </a:xfrm>
            <a:prstGeom prst="rect">
              <a:avLst/>
            </a:prstGeom>
            <a:noFill/>
          </p:spPr>
          <p:txBody>
            <a:bodyPr wrap="none" rtlCol="0">
              <a:spAutoFit/>
            </a:bodyPr>
            <a:lstStyle/>
            <a:p>
              <a:r>
                <a:rPr lang="en-US" sz="2000" dirty="0" smtClean="0"/>
                <a:t>Interface</a:t>
              </a:r>
              <a:endParaRPr lang="en-US" sz="2000" dirty="0"/>
            </a:p>
          </p:txBody>
        </p:sp>
      </p:gr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a:off x="3562065" y="2814350"/>
            <a:ext cx="3193577" cy="11093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62065" y="3218326"/>
            <a:ext cx="3193577" cy="21487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98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sp>
        <p:nvSpPr>
          <p:cNvPr id="21" name="Rectangle 20"/>
          <p:cNvSpPr/>
          <p:nvPr/>
        </p:nvSpPr>
        <p:spPr>
          <a:xfrm>
            <a:off x="6755642" y="2461678"/>
            <a:ext cx="3126670" cy="244181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err="1" smtClean="0"/>
              <a:t>Data.ctl</a:t>
            </a:r>
            <a:endParaRPr lang="en-US" sz="3200" dirty="0" smtClean="0"/>
          </a:p>
          <a:p>
            <a:pPr algn="ctr"/>
            <a:endParaRPr lang="en-US" sz="1600" dirty="0" smtClean="0"/>
          </a:p>
          <a:p>
            <a:r>
              <a:rPr lang="en-US" sz="1600" dirty="0" smtClean="0"/>
              <a:t>The Data Control is the definition of the data type for the </a:t>
            </a:r>
            <a:r>
              <a:rPr lang="en-US" sz="1600" dirty="0" err="1" smtClean="0"/>
              <a:t>XControl</a:t>
            </a:r>
            <a:r>
              <a:rPr lang="en-US" sz="1600" dirty="0" smtClean="0"/>
              <a:t>.</a:t>
            </a:r>
          </a:p>
          <a:p>
            <a:endParaRPr lang="en-US" sz="1600" dirty="0" smtClean="0"/>
          </a:p>
          <a:p>
            <a:r>
              <a:rPr lang="en-US" sz="1600" dirty="0" smtClean="0"/>
              <a:t>It can be any control type but be careful when making the type a class.</a:t>
            </a:r>
            <a:endParaRPr lang="en-US" sz="1600" dirty="0"/>
          </a:p>
        </p:txBody>
      </p:sp>
      <p:sp>
        <p:nvSpPr>
          <p:cNvPr id="24" name="Rectangle 23"/>
          <p:cNvSpPr/>
          <p:nvPr/>
        </p:nvSpPr>
        <p:spPr>
          <a:xfrm>
            <a:off x="2471138" y="3095112"/>
            <a:ext cx="1090927"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grpSp>
        <p:nvGrpSpPr>
          <p:cNvPr id="16" name="Group 15"/>
          <p:cNvGrpSpPr/>
          <p:nvPr/>
        </p:nvGrpSpPr>
        <p:grpSpPr>
          <a:xfrm>
            <a:off x="77796" y="5568357"/>
            <a:ext cx="4494204" cy="723332"/>
            <a:chOff x="77796" y="4462818"/>
            <a:chExt cx="4494204" cy="723332"/>
          </a:xfrm>
        </p:grpSpPr>
        <p:sp>
          <p:nvSpPr>
            <p:cNvPr id="15" name="Rectangle 14"/>
            <p:cNvSpPr/>
            <p:nvPr/>
          </p:nvSpPr>
          <p:spPr>
            <a:xfrm>
              <a:off x="1445330" y="4462818"/>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4462818"/>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4597132"/>
              <a:ext cx="1133644" cy="400110"/>
            </a:xfrm>
            <a:prstGeom prst="rect">
              <a:avLst/>
            </a:prstGeom>
            <a:noFill/>
          </p:spPr>
          <p:txBody>
            <a:bodyPr wrap="none" rtlCol="0">
              <a:spAutoFit/>
            </a:bodyPr>
            <a:lstStyle/>
            <a:p>
              <a:r>
                <a:rPr lang="en-US" sz="2000" dirty="0" smtClean="0"/>
                <a:t>Interface</a:t>
              </a:r>
              <a:endParaRPr lang="en-US" sz="2000" dirty="0"/>
            </a:p>
          </p:txBody>
        </p:sp>
      </p:gr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flipV="1">
            <a:off x="3562065" y="2472394"/>
            <a:ext cx="3193577" cy="6227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62065" y="3493808"/>
            <a:ext cx="3193577" cy="140968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26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sp>
        <p:nvSpPr>
          <p:cNvPr id="21" name="Rectangle 20"/>
          <p:cNvSpPr/>
          <p:nvPr/>
        </p:nvSpPr>
        <p:spPr>
          <a:xfrm>
            <a:off x="5555532" y="2011680"/>
            <a:ext cx="6290725" cy="458018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Façade.vi</a:t>
            </a:r>
          </a:p>
          <a:p>
            <a:pPr algn="ctr"/>
            <a:endParaRPr lang="en-US" sz="1600" dirty="0" smtClean="0"/>
          </a:p>
          <a:p>
            <a:r>
              <a:rPr lang="en-US" sz="1600" dirty="0" smtClean="0"/>
              <a:t>The Façade.vi  is the skin and the UI logic.  Always running in the background to respond to events. </a:t>
            </a:r>
          </a:p>
          <a:p>
            <a:endParaRPr lang="en-US" sz="1600" dirty="0"/>
          </a:p>
          <a:p>
            <a:r>
              <a:rPr lang="en-US" sz="1600" dirty="0" smtClean="0"/>
              <a:t>Has Built-in Events for:</a:t>
            </a:r>
          </a:p>
          <a:p>
            <a:pPr marL="285750" indent="-285750">
              <a:buFont typeface="Arial" panose="020B0604020202020204" pitchFamily="34" charset="0"/>
              <a:buChar char="•"/>
            </a:pPr>
            <a:r>
              <a:rPr lang="en-US" sz="1600" b="1" dirty="0" smtClean="0"/>
              <a:t>Data Change </a:t>
            </a:r>
            <a:r>
              <a:rPr lang="en-US" sz="1600" dirty="0"/>
              <a:t>– A value was written to the </a:t>
            </a:r>
            <a:r>
              <a:rPr lang="en-US" sz="1600" dirty="0" err="1"/>
              <a:t>XControl's</a:t>
            </a:r>
            <a:r>
              <a:rPr lang="en-US" sz="1600" dirty="0"/>
              <a:t> terminal, local or value property</a:t>
            </a:r>
            <a:r>
              <a:rPr lang="en-US" sz="1600" dirty="0" smtClean="0"/>
              <a:t>.</a:t>
            </a:r>
          </a:p>
          <a:p>
            <a:pPr marL="285750" indent="-285750">
              <a:buFont typeface="Arial" panose="020B0604020202020204" pitchFamily="34" charset="0"/>
              <a:buChar char="•"/>
            </a:pPr>
            <a:r>
              <a:rPr lang="en-US" sz="1600" b="1" dirty="0"/>
              <a:t>Display State Change </a:t>
            </a:r>
            <a:r>
              <a:rPr lang="en-US" sz="1600" dirty="0"/>
              <a:t>– Display State changed as a result of dropping a new instance of this </a:t>
            </a:r>
            <a:r>
              <a:rPr lang="en-US" sz="1600" dirty="0" err="1"/>
              <a:t>XControl</a:t>
            </a:r>
            <a:r>
              <a:rPr lang="en-US" sz="1600" dirty="0"/>
              <a:t>, copying, undoing an operation or executing a custom property or method on this </a:t>
            </a:r>
            <a:r>
              <a:rPr lang="en-US" sz="1600" dirty="0" err="1"/>
              <a:t>XControl</a:t>
            </a:r>
            <a:r>
              <a:rPr lang="en-US" sz="1600" dirty="0"/>
              <a:t>. </a:t>
            </a:r>
            <a:endParaRPr lang="en-US" sz="1600" dirty="0" smtClean="0"/>
          </a:p>
          <a:p>
            <a:pPr marL="285750" indent="-285750">
              <a:buFont typeface="Arial" panose="020B0604020202020204" pitchFamily="34" charset="0"/>
              <a:buChar char="•"/>
            </a:pPr>
            <a:r>
              <a:rPr lang="en-US" sz="1600" b="1" dirty="0" smtClean="0"/>
              <a:t>Direction </a:t>
            </a:r>
            <a:r>
              <a:rPr lang="en-US" sz="1600" b="1" dirty="0"/>
              <a:t>Change </a:t>
            </a:r>
            <a:r>
              <a:rPr lang="en-US" sz="1600" dirty="0" smtClean="0"/>
              <a:t>– The </a:t>
            </a:r>
            <a:r>
              <a:rPr lang="en-US" sz="1600" dirty="0" err="1"/>
              <a:t>XControl</a:t>
            </a:r>
            <a:r>
              <a:rPr lang="en-US" sz="1600" dirty="0"/>
              <a:t> changed from a control to an indicator or vice versa</a:t>
            </a:r>
            <a:r>
              <a:rPr lang="en-US" sz="1600" dirty="0" smtClean="0"/>
              <a:t>.</a:t>
            </a:r>
          </a:p>
          <a:p>
            <a:pPr marL="285750" indent="-285750">
              <a:buFont typeface="Arial" panose="020B0604020202020204" pitchFamily="34" charset="0"/>
              <a:buChar char="•"/>
            </a:pPr>
            <a:r>
              <a:rPr lang="en-US" sz="1600" b="1" dirty="0" smtClean="0"/>
              <a:t>Exec State Change</a:t>
            </a:r>
            <a:r>
              <a:rPr lang="en-US" sz="1600" dirty="0"/>
              <a:t> – The VI owning the </a:t>
            </a:r>
            <a:r>
              <a:rPr lang="en-US" sz="1600" dirty="0" err="1"/>
              <a:t>XControl</a:t>
            </a:r>
            <a:r>
              <a:rPr lang="en-US" sz="1600" dirty="0"/>
              <a:t> changed from Edit Mode  to Run Mode or vice versa.</a:t>
            </a:r>
            <a:endParaRPr lang="en-US" sz="1600" b="1" dirty="0" smtClean="0"/>
          </a:p>
          <a:p>
            <a:pPr marL="285750" indent="-285750">
              <a:buFont typeface="Arial" panose="020B0604020202020204" pitchFamily="34" charset="0"/>
              <a:buChar char="•"/>
            </a:pPr>
            <a:endParaRPr lang="en-US" sz="1600" dirty="0"/>
          </a:p>
        </p:txBody>
      </p:sp>
      <p:sp>
        <p:nvSpPr>
          <p:cNvPr id="24" name="Rectangle 23"/>
          <p:cNvSpPr/>
          <p:nvPr/>
        </p:nvSpPr>
        <p:spPr>
          <a:xfrm>
            <a:off x="2471138" y="3370594"/>
            <a:ext cx="1090927"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grpSp>
        <p:nvGrpSpPr>
          <p:cNvPr id="16" name="Group 15"/>
          <p:cNvGrpSpPr/>
          <p:nvPr/>
        </p:nvGrpSpPr>
        <p:grpSpPr>
          <a:xfrm>
            <a:off x="77796" y="5568357"/>
            <a:ext cx="4494204" cy="723332"/>
            <a:chOff x="77796" y="4462818"/>
            <a:chExt cx="4494204" cy="723332"/>
          </a:xfrm>
        </p:grpSpPr>
        <p:sp>
          <p:nvSpPr>
            <p:cNvPr id="15" name="Rectangle 14"/>
            <p:cNvSpPr/>
            <p:nvPr/>
          </p:nvSpPr>
          <p:spPr>
            <a:xfrm>
              <a:off x="1445330" y="4462818"/>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4462818"/>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4597132"/>
              <a:ext cx="1133644" cy="400110"/>
            </a:xfrm>
            <a:prstGeom prst="rect">
              <a:avLst/>
            </a:prstGeom>
            <a:noFill/>
          </p:spPr>
          <p:txBody>
            <a:bodyPr wrap="none" rtlCol="0">
              <a:spAutoFit/>
            </a:bodyPr>
            <a:lstStyle/>
            <a:p>
              <a:r>
                <a:rPr lang="en-US" sz="2000" dirty="0" smtClean="0"/>
                <a:t>Interface</a:t>
              </a:r>
              <a:endParaRPr lang="en-US" sz="2000" dirty="0"/>
            </a:p>
          </p:txBody>
        </p:sp>
      </p:gr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flipV="1">
            <a:off x="3562065" y="2011680"/>
            <a:ext cx="1993467" cy="135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62065" y="3774570"/>
            <a:ext cx="1993466" cy="281729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58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sp>
        <p:nvSpPr>
          <p:cNvPr id="21" name="Rectangle 20"/>
          <p:cNvSpPr/>
          <p:nvPr/>
        </p:nvSpPr>
        <p:spPr>
          <a:xfrm>
            <a:off x="6755642" y="2961473"/>
            <a:ext cx="3126670" cy="300259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Uninit.vi</a:t>
            </a:r>
          </a:p>
          <a:p>
            <a:pPr algn="ctr"/>
            <a:endParaRPr lang="en-US" sz="1600" dirty="0" smtClean="0"/>
          </a:p>
          <a:p>
            <a:r>
              <a:rPr lang="en-US" sz="1600" dirty="0" smtClean="0"/>
              <a:t>The Uninit.vi is optional.</a:t>
            </a:r>
          </a:p>
          <a:p>
            <a:endParaRPr lang="en-US" sz="1600" dirty="0"/>
          </a:p>
          <a:p>
            <a:r>
              <a:rPr lang="en-US" sz="1600" dirty="0" smtClean="0"/>
              <a:t>Runs when the </a:t>
            </a:r>
            <a:r>
              <a:rPr lang="en-US" sz="1600" dirty="0" err="1" smtClean="0"/>
              <a:t>XControl</a:t>
            </a:r>
            <a:r>
              <a:rPr lang="en-US" sz="1600" dirty="0" smtClean="0"/>
              <a:t> is leaving memory.  This occurs when the owning VI is leaving memory unless the owning VI is a VI in a Class or Library.  If so, then it is when </a:t>
            </a:r>
            <a:r>
              <a:rPr lang="en-US" sz="1600" dirty="0"/>
              <a:t>the Class or </a:t>
            </a:r>
            <a:r>
              <a:rPr lang="en-US" sz="1600" dirty="0" smtClean="0"/>
              <a:t>Library leaves memory.</a:t>
            </a:r>
            <a:endParaRPr lang="en-US" sz="1600" dirty="0"/>
          </a:p>
        </p:txBody>
      </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grpSp>
        <p:nvGrpSpPr>
          <p:cNvPr id="16" name="Group 15"/>
          <p:cNvGrpSpPr/>
          <p:nvPr/>
        </p:nvGrpSpPr>
        <p:grpSpPr>
          <a:xfrm>
            <a:off x="77796" y="5568357"/>
            <a:ext cx="4494204" cy="723332"/>
            <a:chOff x="77796" y="4462818"/>
            <a:chExt cx="4494204" cy="723332"/>
          </a:xfrm>
        </p:grpSpPr>
        <p:sp>
          <p:nvSpPr>
            <p:cNvPr id="15" name="Rectangle 14"/>
            <p:cNvSpPr/>
            <p:nvPr/>
          </p:nvSpPr>
          <p:spPr>
            <a:xfrm>
              <a:off x="1445330" y="4462818"/>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4462818"/>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4597132"/>
              <a:ext cx="1133644" cy="400110"/>
            </a:xfrm>
            <a:prstGeom prst="rect">
              <a:avLst/>
            </a:prstGeom>
            <a:noFill/>
          </p:spPr>
          <p:txBody>
            <a:bodyPr wrap="none" rtlCol="0">
              <a:spAutoFit/>
            </a:bodyPr>
            <a:lstStyle/>
            <a:p>
              <a:r>
                <a:rPr lang="en-US" sz="2000" dirty="0" smtClean="0"/>
                <a:t>Interface</a:t>
              </a:r>
              <a:endParaRPr lang="en-US" sz="2000" dirty="0"/>
            </a:p>
          </p:txBody>
        </p:sp>
      </p:gr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flipV="1">
            <a:off x="3554128" y="2961473"/>
            <a:ext cx="3201514" cy="11641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54128" y="4529616"/>
            <a:ext cx="3201514" cy="143445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63201" y="4125640"/>
            <a:ext cx="1090927"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85801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sp>
        <p:nvSpPr>
          <p:cNvPr id="21" name="Rectangle 20"/>
          <p:cNvSpPr/>
          <p:nvPr/>
        </p:nvSpPr>
        <p:spPr>
          <a:xfrm>
            <a:off x="6755641" y="2838805"/>
            <a:ext cx="4408227" cy="3425588"/>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Convert State for Save.vi</a:t>
            </a:r>
          </a:p>
          <a:p>
            <a:pPr algn="ctr"/>
            <a:endParaRPr lang="en-US" sz="1600" dirty="0" smtClean="0"/>
          </a:p>
          <a:p>
            <a:r>
              <a:rPr lang="en-US" sz="1600" dirty="0" smtClean="0"/>
              <a:t>The </a:t>
            </a:r>
            <a:r>
              <a:rPr lang="en-US" sz="1600" dirty="0"/>
              <a:t>Convert State for </a:t>
            </a:r>
            <a:r>
              <a:rPr lang="en-US" sz="1600" dirty="0" smtClean="0"/>
              <a:t>Save.vi is optional.</a:t>
            </a:r>
          </a:p>
          <a:p>
            <a:endParaRPr lang="en-US" sz="1600" dirty="0"/>
          </a:p>
          <a:p>
            <a:r>
              <a:rPr lang="en-US" sz="1600" dirty="0" smtClean="0"/>
              <a:t>Runs when the </a:t>
            </a:r>
            <a:r>
              <a:rPr lang="en-US" sz="1600" dirty="0" err="1" smtClean="0"/>
              <a:t>XControl</a:t>
            </a:r>
            <a:r>
              <a:rPr lang="en-US" sz="1600" dirty="0" smtClean="0"/>
              <a:t> is leaving memory just like the Uninit.vi.  Use this to reduce what is in the </a:t>
            </a:r>
            <a:r>
              <a:rPr lang="en-US" sz="1600" dirty="0" err="1" smtClean="0"/>
              <a:t>State.ctl</a:t>
            </a:r>
            <a:r>
              <a:rPr lang="en-US" sz="1600" dirty="0" smtClean="0"/>
              <a:t> to that which you want saved.</a:t>
            </a:r>
          </a:p>
          <a:p>
            <a:endParaRPr lang="en-US" sz="1600" dirty="0"/>
          </a:p>
          <a:p>
            <a:r>
              <a:rPr lang="en-US" sz="1600" dirty="0" smtClean="0"/>
              <a:t>If using this the Init.vi must be modified to handle reading the saved state and converting it back to the full state cluster.</a:t>
            </a:r>
            <a:endParaRPr lang="en-US" sz="1600" dirty="0"/>
          </a:p>
        </p:txBody>
      </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grpSp>
        <p:nvGrpSpPr>
          <p:cNvPr id="16" name="Group 15"/>
          <p:cNvGrpSpPr/>
          <p:nvPr/>
        </p:nvGrpSpPr>
        <p:grpSpPr>
          <a:xfrm>
            <a:off x="77796" y="5568357"/>
            <a:ext cx="4494204" cy="723332"/>
            <a:chOff x="77796" y="4462818"/>
            <a:chExt cx="4494204" cy="723332"/>
          </a:xfrm>
        </p:grpSpPr>
        <p:sp>
          <p:nvSpPr>
            <p:cNvPr id="15" name="Rectangle 14"/>
            <p:cNvSpPr/>
            <p:nvPr/>
          </p:nvSpPr>
          <p:spPr>
            <a:xfrm>
              <a:off x="1445330" y="4462818"/>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4462818"/>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4597132"/>
              <a:ext cx="1133644" cy="400110"/>
            </a:xfrm>
            <a:prstGeom prst="rect">
              <a:avLst/>
            </a:prstGeom>
            <a:noFill/>
          </p:spPr>
          <p:txBody>
            <a:bodyPr wrap="none" rtlCol="0">
              <a:spAutoFit/>
            </a:bodyPr>
            <a:lstStyle/>
            <a:p>
              <a:r>
                <a:rPr lang="en-US" sz="2000" dirty="0" smtClean="0"/>
                <a:t>Interface</a:t>
              </a:r>
              <a:endParaRPr lang="en-US" sz="2000" dirty="0"/>
            </a:p>
          </p:txBody>
        </p:sp>
      </p:gr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flipV="1">
            <a:off x="4258101" y="2838805"/>
            <a:ext cx="2497539" cy="15762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58101" y="4819022"/>
            <a:ext cx="2497539" cy="14453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736958" y="4415046"/>
            <a:ext cx="2521143"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27307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sp>
        <p:nvSpPr>
          <p:cNvPr id="15" name="Rectangle 14"/>
          <p:cNvSpPr/>
          <p:nvPr/>
        </p:nvSpPr>
        <p:spPr>
          <a:xfrm>
            <a:off x="1445330" y="5568357"/>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5568357"/>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5702671"/>
            <a:ext cx="1133644" cy="400110"/>
          </a:xfrm>
          <a:prstGeom prst="rect">
            <a:avLst/>
          </a:prstGeom>
          <a:noFill/>
        </p:spPr>
        <p:txBody>
          <a:bodyPr wrap="none" rtlCol="0">
            <a:spAutoFit/>
          </a:bodyPr>
          <a:lstStyle/>
          <a:p>
            <a:r>
              <a:rPr lang="en-US" sz="2000" dirty="0" smtClean="0"/>
              <a:t>Interface</a:t>
            </a:r>
            <a:endParaRPr lang="en-US" sz="2000" dirty="0"/>
          </a:p>
        </p:txBody>
      </p:sp>
      <p:sp>
        <p:nvSpPr>
          <p:cNvPr id="26" name="Rectangle 25"/>
          <p:cNvSpPr/>
          <p:nvPr/>
        </p:nvSpPr>
        <p:spPr>
          <a:xfrm>
            <a:off x="6755640" y="2838803"/>
            <a:ext cx="4435524" cy="3425589"/>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Properties</a:t>
            </a:r>
          </a:p>
          <a:p>
            <a:pPr algn="ctr"/>
            <a:endParaRPr lang="en-US" dirty="0" smtClean="0"/>
          </a:p>
          <a:p>
            <a:r>
              <a:rPr lang="en-US" dirty="0" smtClean="0"/>
              <a:t>Group of VIs that can have one input (Write) or one output (Read).  These are accessed through property nodes in the owning VI when the </a:t>
            </a:r>
            <a:r>
              <a:rPr lang="en-US" dirty="0" err="1" smtClean="0"/>
              <a:t>XControls</a:t>
            </a:r>
            <a:r>
              <a:rPr lang="en-US" dirty="0" smtClean="0"/>
              <a:t> reference is wired into the node.</a:t>
            </a:r>
          </a:p>
          <a:p>
            <a:endParaRPr lang="en-US" dirty="0"/>
          </a:p>
          <a:p>
            <a:r>
              <a:rPr lang="en-US" dirty="0" smtClean="0"/>
              <a:t>When any are executed the Display State Change Event will fire.</a:t>
            </a:r>
          </a:p>
        </p:txBody>
      </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flipV="1">
            <a:off x="3671247" y="2838806"/>
            <a:ext cx="3084393" cy="277049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71247" y="6013276"/>
            <a:ext cx="3084393" cy="25111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336563" y="5609300"/>
            <a:ext cx="1334684"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3258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sp>
        <p:nvSpPr>
          <p:cNvPr id="15" name="Rectangle 14"/>
          <p:cNvSpPr/>
          <p:nvPr/>
        </p:nvSpPr>
        <p:spPr>
          <a:xfrm>
            <a:off x="1445330" y="5568357"/>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5568357"/>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5702671"/>
            <a:ext cx="1133644" cy="400110"/>
          </a:xfrm>
          <a:prstGeom prst="rect">
            <a:avLst/>
          </a:prstGeom>
          <a:noFill/>
        </p:spPr>
        <p:txBody>
          <a:bodyPr wrap="none" rtlCol="0">
            <a:spAutoFit/>
          </a:bodyPr>
          <a:lstStyle/>
          <a:p>
            <a:r>
              <a:rPr lang="en-US" sz="2000" dirty="0" smtClean="0"/>
              <a:t>Interface</a:t>
            </a:r>
            <a:endParaRPr lang="en-US" sz="2000" dirty="0"/>
          </a:p>
        </p:txBody>
      </p:sp>
      <p:sp>
        <p:nvSpPr>
          <p:cNvPr id="26" name="Rectangle 25"/>
          <p:cNvSpPr/>
          <p:nvPr/>
        </p:nvSpPr>
        <p:spPr>
          <a:xfrm>
            <a:off x="6755640" y="2238233"/>
            <a:ext cx="4435524" cy="4053455"/>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Methods</a:t>
            </a:r>
          </a:p>
          <a:p>
            <a:pPr algn="ctr"/>
            <a:endParaRPr lang="en-US" dirty="0" smtClean="0"/>
          </a:p>
          <a:p>
            <a:r>
              <a:rPr lang="en-US" dirty="0" smtClean="0"/>
              <a:t>Group of VIs that can have multiple inputs and/or outputs.  These are accessed through invoke nodes in the owning VI when the </a:t>
            </a:r>
            <a:r>
              <a:rPr lang="en-US" dirty="0" err="1" smtClean="0"/>
              <a:t>XControls</a:t>
            </a:r>
            <a:r>
              <a:rPr lang="en-US" dirty="0" smtClean="0"/>
              <a:t> reference is wired into the node.</a:t>
            </a:r>
          </a:p>
          <a:p>
            <a:endParaRPr lang="en-US" dirty="0"/>
          </a:p>
          <a:p>
            <a:r>
              <a:rPr lang="en-US" dirty="0" smtClean="0"/>
              <a:t>Inputs and Outputs must be configured in the method setup dialog and identified as required or optional.</a:t>
            </a:r>
          </a:p>
          <a:p>
            <a:endParaRPr lang="en-US" dirty="0"/>
          </a:p>
          <a:p>
            <a:r>
              <a:rPr lang="en-US" dirty="0" smtClean="0"/>
              <a:t>When any are executed the Display State Change Event will fire.</a:t>
            </a:r>
          </a:p>
        </p:txBody>
      </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flipV="1">
            <a:off x="3534770" y="2238232"/>
            <a:ext cx="3220870" cy="364948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534770" y="6291688"/>
            <a:ext cx="3220870"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56597" y="5887712"/>
            <a:ext cx="1078173"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4121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XControls</a:t>
            </a:r>
            <a:endParaRPr lang="en-US" dirty="0"/>
          </a:p>
        </p:txBody>
      </p:sp>
      <p:sp>
        <p:nvSpPr>
          <p:cNvPr id="3" name="Content Placeholder 2"/>
          <p:cNvSpPr>
            <a:spLocks noGrp="1"/>
          </p:cNvSpPr>
          <p:nvPr>
            <p:ph sz="half" idx="1"/>
          </p:nvPr>
        </p:nvSpPr>
        <p:spPr/>
        <p:txBody>
          <a:bodyPr>
            <a:normAutofit/>
          </a:bodyPr>
          <a:lstStyle/>
          <a:p>
            <a:pPr marL="0" indent="0">
              <a:buNone/>
            </a:pPr>
            <a:r>
              <a:rPr lang="en-US" sz="4000" dirty="0" smtClean="0"/>
              <a:t>Demo</a:t>
            </a:r>
          </a:p>
          <a:p>
            <a:pPr marL="0" indent="0">
              <a:buNone/>
            </a:pPr>
            <a:endParaRPr lang="en-US" sz="4000" dirty="0"/>
          </a:p>
          <a:p>
            <a:pPr marL="0" indent="0">
              <a:buNone/>
            </a:pPr>
            <a:endParaRPr lang="en-US" dirty="0"/>
          </a:p>
        </p:txBody>
      </p:sp>
    </p:spTree>
    <p:extLst>
      <p:ext uri="{BB962C8B-B14F-4D97-AF65-F5344CB8AC3E}">
        <p14:creationId xmlns:p14="http://schemas.microsoft.com/office/powerpoint/2010/main" val="322953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XControls</a:t>
            </a:r>
            <a:endParaRPr lang="en-US" dirty="0"/>
          </a:p>
        </p:txBody>
      </p:sp>
      <p:sp>
        <p:nvSpPr>
          <p:cNvPr id="3" name="Text Placeholder 2"/>
          <p:cNvSpPr>
            <a:spLocks noGrp="1"/>
          </p:cNvSpPr>
          <p:nvPr>
            <p:ph type="body" idx="1"/>
          </p:nvPr>
        </p:nvSpPr>
        <p:spPr/>
        <p:txBody>
          <a:bodyPr/>
          <a:lstStyle/>
          <a:p>
            <a:pPr lvl="0">
              <a:buClr>
                <a:srgbClr val="FFFFFF"/>
              </a:buClr>
            </a:pPr>
            <a:r>
              <a:rPr lang="en-US" sz="4000" b="0" dirty="0">
                <a:solidFill>
                  <a:srgbClr val="FFFFFF"/>
                </a:solidFill>
              </a:rPr>
              <a:t>Pros</a:t>
            </a:r>
          </a:p>
        </p:txBody>
      </p:sp>
      <p:sp>
        <p:nvSpPr>
          <p:cNvPr id="4" name="Content Placeholder 3"/>
          <p:cNvSpPr>
            <a:spLocks noGrp="1"/>
          </p:cNvSpPr>
          <p:nvPr>
            <p:ph sz="half" idx="2"/>
          </p:nvPr>
        </p:nvSpPr>
        <p:spPr/>
        <p:txBody>
          <a:bodyPr/>
          <a:lstStyle/>
          <a:p>
            <a:r>
              <a:rPr lang="en-US" dirty="0"/>
              <a:t>Encapsulates Skin and UI Logic</a:t>
            </a:r>
          </a:p>
          <a:p>
            <a:r>
              <a:rPr lang="en-US" dirty="0"/>
              <a:t>Date Type is settable and terminals become the data type</a:t>
            </a:r>
          </a:p>
          <a:p>
            <a:r>
              <a:rPr lang="en-US" dirty="0"/>
              <a:t>Acts just like a regular control in the owning VI</a:t>
            </a:r>
          </a:p>
          <a:p>
            <a:r>
              <a:rPr lang="en-US" dirty="0"/>
              <a:t>Can program custom edit time behavior as well as run time behavior</a:t>
            </a:r>
          </a:p>
          <a:p>
            <a:r>
              <a:rPr lang="en-US" dirty="0"/>
              <a:t>Can have more than one control in the Façade for more complex UIs</a:t>
            </a:r>
          </a:p>
          <a:p>
            <a:endParaRPr lang="en-US" dirty="0"/>
          </a:p>
        </p:txBody>
      </p:sp>
      <p:sp>
        <p:nvSpPr>
          <p:cNvPr id="5" name="Text Placeholder 4"/>
          <p:cNvSpPr>
            <a:spLocks noGrp="1"/>
          </p:cNvSpPr>
          <p:nvPr>
            <p:ph type="body" sz="quarter" idx="3"/>
          </p:nvPr>
        </p:nvSpPr>
        <p:spPr/>
        <p:txBody>
          <a:bodyPr/>
          <a:lstStyle/>
          <a:p>
            <a:pPr lvl="0">
              <a:buClr>
                <a:srgbClr val="FFFFFF"/>
              </a:buClr>
            </a:pPr>
            <a:r>
              <a:rPr lang="en-US" sz="4000" b="0" dirty="0">
                <a:solidFill>
                  <a:srgbClr val="FFFFFF"/>
                </a:solidFill>
              </a:rPr>
              <a:t>Cons</a:t>
            </a:r>
            <a:endParaRPr lang="en-US" sz="2200" b="0" dirty="0">
              <a:solidFill>
                <a:srgbClr val="FFFFFF"/>
              </a:solidFill>
            </a:endParaRPr>
          </a:p>
        </p:txBody>
      </p:sp>
      <p:sp>
        <p:nvSpPr>
          <p:cNvPr id="6" name="Content Placeholder 5"/>
          <p:cNvSpPr>
            <a:spLocks noGrp="1"/>
          </p:cNvSpPr>
          <p:nvPr>
            <p:ph sz="quarter" idx="4"/>
          </p:nvPr>
        </p:nvSpPr>
        <p:spPr/>
        <p:txBody>
          <a:bodyPr>
            <a:normAutofit lnSpcReduction="10000"/>
          </a:bodyPr>
          <a:lstStyle/>
          <a:p>
            <a:r>
              <a:rPr lang="en-US" dirty="0"/>
              <a:t>Skin and UI Logic are coupled</a:t>
            </a:r>
          </a:p>
          <a:p>
            <a:r>
              <a:rPr lang="en-US" dirty="0"/>
              <a:t>Harder to work with in edit time unless a lot of work is put into it</a:t>
            </a:r>
          </a:p>
          <a:p>
            <a:r>
              <a:rPr lang="en-US" dirty="0"/>
              <a:t>Not recommended for use </a:t>
            </a:r>
            <a:r>
              <a:rPr lang="en-US" dirty="0" smtClean="0"/>
              <a:t>in classes </a:t>
            </a:r>
            <a:r>
              <a:rPr lang="en-US" dirty="0"/>
              <a:t>or libraries due to loading issues </a:t>
            </a:r>
            <a:r>
              <a:rPr lang="en-US" dirty="0" smtClean="0"/>
              <a:t>(be careful of circular dependency)</a:t>
            </a:r>
          </a:p>
          <a:p>
            <a:r>
              <a:rPr lang="en-US" dirty="0" smtClean="0"/>
              <a:t>Do not use </a:t>
            </a:r>
            <a:r>
              <a:rPr lang="en-US" dirty="0" smtClean="0"/>
              <a:t>Actor Framework in </a:t>
            </a:r>
            <a:r>
              <a:rPr lang="en-US" dirty="0" err="1" smtClean="0"/>
              <a:t>XControl</a:t>
            </a:r>
            <a:r>
              <a:rPr lang="en-US" dirty="0" smtClean="0"/>
              <a:t> if using </a:t>
            </a:r>
            <a:r>
              <a:rPr lang="en-US" dirty="0" err="1" smtClean="0"/>
              <a:t>XControl</a:t>
            </a:r>
            <a:r>
              <a:rPr lang="en-US" dirty="0" smtClean="0"/>
              <a:t> in an Actor Core (Circular Dependency)</a:t>
            </a:r>
            <a:endParaRPr lang="en-US" dirty="0"/>
          </a:p>
          <a:p>
            <a:r>
              <a:rPr lang="en-US" dirty="0"/>
              <a:t>Slightly </a:t>
            </a:r>
            <a:r>
              <a:rPr lang="en-US" dirty="0" err="1"/>
              <a:t>crashy</a:t>
            </a:r>
            <a:endParaRPr lang="en-US" dirty="0"/>
          </a:p>
          <a:p>
            <a:endParaRPr lang="en-US" dirty="0"/>
          </a:p>
        </p:txBody>
      </p:sp>
    </p:spTree>
    <p:extLst>
      <p:ext uri="{BB962C8B-B14F-4D97-AF65-F5344CB8AC3E}">
        <p14:creationId xmlns:p14="http://schemas.microsoft.com/office/powerpoint/2010/main" val="279534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Classes</a:t>
            </a:r>
          </a:p>
        </p:txBody>
      </p:sp>
      <p:sp>
        <p:nvSpPr>
          <p:cNvPr id="3" name="Text Placeholder 2"/>
          <p:cNvSpPr>
            <a:spLocks noGrp="1"/>
          </p:cNvSpPr>
          <p:nvPr>
            <p:ph type="body" idx="1"/>
          </p:nvPr>
        </p:nvSpPr>
        <p:spPr>
          <a:xfrm>
            <a:off x="1207008" y="1913470"/>
            <a:ext cx="9779102" cy="743094"/>
          </a:xfrm>
        </p:spPr>
        <p:txBody>
          <a:bodyPr>
            <a:noAutofit/>
          </a:bodyPr>
          <a:lstStyle/>
          <a:p>
            <a:r>
              <a:rPr lang="en-US" sz="4000" b="0" dirty="0">
                <a:solidFill>
                  <a:srgbClr val="FFFFFF"/>
                </a:solidFill>
              </a:rPr>
              <a:t>What is a Control Class?</a:t>
            </a:r>
          </a:p>
        </p:txBody>
      </p:sp>
      <p:sp>
        <p:nvSpPr>
          <p:cNvPr id="4" name="Content Placeholder 3"/>
          <p:cNvSpPr>
            <a:spLocks noGrp="1"/>
          </p:cNvSpPr>
          <p:nvPr>
            <p:ph sz="half" idx="2"/>
          </p:nvPr>
        </p:nvSpPr>
        <p:spPr>
          <a:xfrm>
            <a:off x="1207007" y="2656566"/>
            <a:ext cx="9479189" cy="3566160"/>
          </a:xfrm>
        </p:spPr>
        <p:txBody>
          <a:bodyPr/>
          <a:lstStyle/>
          <a:p>
            <a:r>
              <a:rPr lang="en-US" dirty="0" smtClean="0"/>
              <a:t>Class with a Control Reference as part of its Private Data</a:t>
            </a:r>
          </a:p>
          <a:p>
            <a:r>
              <a:rPr lang="en-US" dirty="0" smtClean="0"/>
              <a:t>All manipulation of the Control should be done through Properties and Methods of its Class</a:t>
            </a:r>
          </a:p>
          <a:p>
            <a:r>
              <a:rPr lang="en-US" dirty="0" smtClean="0"/>
              <a:t>Not to be confused with Class Controls</a:t>
            </a:r>
          </a:p>
          <a:p>
            <a:r>
              <a:rPr lang="en-US" dirty="0" smtClean="0"/>
              <a:t>Control Class can be reused to recreate the UI Logic wherever required</a:t>
            </a:r>
          </a:p>
          <a:p>
            <a:r>
              <a:rPr lang="en-US" dirty="0" smtClean="0"/>
              <a:t>Asynchronously called Event Hander handles UI Logic</a:t>
            </a:r>
          </a:p>
          <a:p>
            <a:r>
              <a:rPr lang="en-US" dirty="0" smtClean="0"/>
              <a:t>Using </a:t>
            </a:r>
            <a:r>
              <a:rPr lang="en-US" dirty="0" smtClean="0"/>
              <a:t>the Control Class Hierarchy </a:t>
            </a:r>
            <a:r>
              <a:rPr lang="en-US" dirty="0" smtClean="0"/>
              <a:t>Toolkit mimics </a:t>
            </a:r>
            <a:r>
              <a:rPr lang="en-US" dirty="0" smtClean="0"/>
              <a:t>the VI Server Class Hierarchy</a:t>
            </a:r>
          </a:p>
        </p:txBody>
      </p:sp>
      <p:pic>
        <p:nvPicPr>
          <p:cNvPr id="7" name="Picture 6"/>
          <p:cNvPicPr>
            <a:picLocks noChangeAspect="1"/>
          </p:cNvPicPr>
          <p:nvPr/>
        </p:nvPicPr>
        <p:blipFill rotWithShape="1">
          <a:blip r:embed="rId2"/>
          <a:srcRect l="9403" t="32296" r="10359" b="10610"/>
          <a:stretch/>
        </p:blipFill>
        <p:spPr>
          <a:xfrm>
            <a:off x="10358650" y="3384645"/>
            <a:ext cx="1528549" cy="1419367"/>
          </a:xfrm>
          <a:prstGeom prst="rect">
            <a:avLst/>
          </a:prstGeom>
        </p:spPr>
      </p:pic>
      <p:sp>
        <p:nvSpPr>
          <p:cNvPr id="9" name="Right Arrow 8"/>
          <p:cNvSpPr/>
          <p:nvPr/>
        </p:nvSpPr>
        <p:spPr>
          <a:xfrm>
            <a:off x="6168789" y="3985146"/>
            <a:ext cx="4517408" cy="2631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89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Definitions</a:t>
            </a:r>
          </a:p>
          <a:p>
            <a:r>
              <a:rPr lang="en-US" dirty="0" smtClean="0"/>
              <a:t>Goal</a:t>
            </a:r>
          </a:p>
          <a:p>
            <a:r>
              <a:rPr lang="en-US" dirty="0" smtClean="0"/>
              <a:t>Basic Controls</a:t>
            </a:r>
          </a:p>
          <a:p>
            <a:r>
              <a:rPr lang="en-US" dirty="0" err="1" smtClean="0"/>
              <a:t>XControls</a:t>
            </a:r>
            <a:endParaRPr lang="en-US" dirty="0" smtClean="0"/>
          </a:p>
          <a:p>
            <a:r>
              <a:rPr lang="en-US" dirty="0" smtClean="0"/>
              <a:t>Control Classes</a:t>
            </a:r>
            <a:endParaRPr lang="en-US" dirty="0"/>
          </a:p>
        </p:txBody>
      </p:sp>
    </p:spTree>
    <p:extLst>
      <p:ext uri="{BB962C8B-B14F-4D97-AF65-F5344CB8AC3E}">
        <p14:creationId xmlns:p14="http://schemas.microsoft.com/office/powerpoint/2010/main" val="76933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LabVIEW</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26954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Server Class Hierarchy</a:t>
            </a:r>
            <a:endParaRPr lang="en-US" dirty="0"/>
          </a:p>
        </p:txBody>
      </p:sp>
      <p:pic>
        <p:nvPicPr>
          <p:cNvPr id="1026" name="Picture 2" descr="File:Classhierarchyshortcutmen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80" y="2162091"/>
            <a:ext cx="4640239" cy="43349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File:Propertyshortcutmenuinherit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51" y="2286480"/>
            <a:ext cx="6397151" cy="40861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97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Server Class Hierarchy</a:t>
            </a:r>
            <a:endParaRPr lang="en-US" dirty="0"/>
          </a:p>
        </p:txBody>
      </p:sp>
      <p:pic>
        <p:nvPicPr>
          <p:cNvPr id="1026" name="Picture 2" descr="File:Classhierarchyshortcutmen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80" y="2162091"/>
            <a:ext cx="4640239" cy="43349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File:Propertyshortcutmenuinherit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51" y="2286480"/>
            <a:ext cx="6397151" cy="40861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23080" y="2162091"/>
            <a:ext cx="4640239" cy="4334960"/>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5563" y="3544740"/>
            <a:ext cx="4135272" cy="1569660"/>
          </a:xfrm>
          <a:prstGeom prst="rect">
            <a:avLst/>
          </a:prstGeom>
          <a:noFill/>
        </p:spPr>
        <p:txBody>
          <a:bodyPr wrap="square" rtlCol="0">
            <a:spAutoFit/>
          </a:bodyPr>
          <a:lstStyle/>
          <a:p>
            <a:r>
              <a:rPr lang="en-US" sz="9600" dirty="0" smtClean="0">
                <a:solidFill>
                  <a:schemeClr val="bg1"/>
                </a:solidFill>
                <a:effectLst>
                  <a:glow rad="127000">
                    <a:schemeClr val="tx1"/>
                  </a:glow>
                </a:effectLst>
              </a:rPr>
              <a:t>Classes</a:t>
            </a:r>
            <a:endParaRPr lang="en-US" sz="9600" dirty="0">
              <a:solidFill>
                <a:schemeClr val="bg1"/>
              </a:solidFill>
              <a:effectLst>
                <a:glow rad="127000">
                  <a:schemeClr val="tx1"/>
                </a:glow>
              </a:effectLst>
            </a:endParaRPr>
          </a:p>
        </p:txBody>
      </p:sp>
    </p:spTree>
    <p:extLst>
      <p:ext uri="{BB962C8B-B14F-4D97-AF65-F5344CB8AC3E}">
        <p14:creationId xmlns:p14="http://schemas.microsoft.com/office/powerpoint/2010/main" val="62208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Server Class Hierarchy</a:t>
            </a:r>
            <a:endParaRPr lang="en-US" dirty="0"/>
          </a:p>
        </p:txBody>
      </p:sp>
      <p:pic>
        <p:nvPicPr>
          <p:cNvPr id="1026" name="Picture 2" descr="File:Classhierarchyshortcutmen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80" y="2162091"/>
            <a:ext cx="4640239" cy="43349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File:Propertyshortcutmenuinherit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751" y="2286480"/>
            <a:ext cx="6397151" cy="40861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23080" y="2162091"/>
            <a:ext cx="4640239" cy="4334960"/>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5563" y="3544740"/>
            <a:ext cx="4135272" cy="1569660"/>
          </a:xfrm>
          <a:prstGeom prst="rect">
            <a:avLst/>
          </a:prstGeom>
          <a:noFill/>
        </p:spPr>
        <p:txBody>
          <a:bodyPr wrap="square" rtlCol="0">
            <a:spAutoFit/>
          </a:bodyPr>
          <a:lstStyle/>
          <a:p>
            <a:r>
              <a:rPr lang="en-US" sz="9600" dirty="0" smtClean="0">
                <a:solidFill>
                  <a:schemeClr val="bg1"/>
                </a:solidFill>
                <a:effectLst>
                  <a:glow rad="127000">
                    <a:schemeClr val="tx1"/>
                  </a:glow>
                </a:effectLst>
              </a:rPr>
              <a:t>Classes</a:t>
            </a:r>
            <a:endParaRPr lang="en-US" sz="9600" dirty="0">
              <a:solidFill>
                <a:schemeClr val="bg1"/>
              </a:solidFill>
              <a:effectLst>
                <a:glow rad="127000">
                  <a:schemeClr val="tx1"/>
                </a:glow>
              </a:effectLst>
            </a:endParaRPr>
          </a:p>
        </p:txBody>
      </p:sp>
      <p:sp>
        <p:nvSpPr>
          <p:cNvPr id="7" name="Rectangle 6"/>
          <p:cNvSpPr/>
          <p:nvPr/>
        </p:nvSpPr>
        <p:spPr>
          <a:xfrm>
            <a:off x="5472751" y="2286480"/>
            <a:ext cx="6397151" cy="4086181"/>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20252" y="3544740"/>
            <a:ext cx="6102148" cy="1569660"/>
          </a:xfrm>
          <a:prstGeom prst="rect">
            <a:avLst/>
          </a:prstGeom>
          <a:noFill/>
        </p:spPr>
        <p:txBody>
          <a:bodyPr wrap="square" rtlCol="0">
            <a:spAutoFit/>
          </a:bodyPr>
          <a:lstStyle/>
          <a:p>
            <a:pPr algn="ctr"/>
            <a:r>
              <a:rPr lang="en-US" sz="9600" dirty="0" smtClean="0">
                <a:solidFill>
                  <a:schemeClr val="bg1"/>
                </a:solidFill>
                <a:effectLst>
                  <a:glow rad="127000">
                    <a:schemeClr val="tx1"/>
                  </a:glow>
                </a:effectLst>
              </a:rPr>
              <a:t>Properties</a:t>
            </a:r>
            <a:endParaRPr lang="en-US" sz="9600" dirty="0">
              <a:solidFill>
                <a:schemeClr val="bg1"/>
              </a:solidFill>
              <a:effectLst>
                <a:glow rad="127000">
                  <a:schemeClr val="tx1"/>
                </a:glow>
              </a:effectLst>
            </a:endParaRPr>
          </a:p>
        </p:txBody>
      </p:sp>
    </p:spTree>
    <p:extLst>
      <p:ext uri="{BB962C8B-B14F-4D97-AF65-F5344CB8AC3E}">
        <p14:creationId xmlns:p14="http://schemas.microsoft.com/office/powerpoint/2010/main" val="337009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Classes </a:t>
            </a:r>
            <a:r>
              <a:rPr lang="en-US" dirty="0" smtClean="0"/>
              <a:t>Hierarchy Toolkit</a:t>
            </a:r>
            <a:endParaRPr lang="en-US" dirty="0"/>
          </a:p>
        </p:txBody>
      </p:sp>
      <p:pic>
        <p:nvPicPr>
          <p:cNvPr id="171" name="Picture 170"/>
          <p:cNvPicPr>
            <a:picLocks noChangeAspect="1"/>
          </p:cNvPicPr>
          <p:nvPr/>
        </p:nvPicPr>
        <p:blipFill>
          <a:blip r:embed="rId2"/>
          <a:stretch>
            <a:fillRect/>
          </a:stretch>
        </p:blipFill>
        <p:spPr>
          <a:xfrm>
            <a:off x="283175" y="1956708"/>
            <a:ext cx="4848383" cy="4767259"/>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191" b="5609"/>
          <a:stretch/>
        </p:blipFill>
        <p:spPr>
          <a:xfrm>
            <a:off x="6141494" y="1956258"/>
            <a:ext cx="5375298" cy="47677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5370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Classes </a:t>
            </a:r>
            <a:r>
              <a:rPr lang="en-US" dirty="0"/>
              <a:t>Hierarchy Toolkit</a:t>
            </a:r>
            <a:endParaRPr lang="en-US" dirty="0"/>
          </a:p>
        </p:txBody>
      </p:sp>
      <p:pic>
        <p:nvPicPr>
          <p:cNvPr id="171" name="Picture 170"/>
          <p:cNvPicPr>
            <a:picLocks noChangeAspect="1"/>
          </p:cNvPicPr>
          <p:nvPr/>
        </p:nvPicPr>
        <p:blipFill>
          <a:blip r:embed="rId2"/>
          <a:stretch>
            <a:fillRect/>
          </a:stretch>
        </p:blipFill>
        <p:spPr>
          <a:xfrm>
            <a:off x="283175" y="1956708"/>
            <a:ext cx="4848383" cy="4767259"/>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191" b="5609"/>
          <a:stretch/>
        </p:blipFill>
        <p:spPr>
          <a:xfrm>
            <a:off x="6141494" y="1956258"/>
            <a:ext cx="5375298" cy="4767709"/>
          </a:xfrm>
          <a:prstGeom prst="rect">
            <a:avLst/>
          </a:prstGeom>
          <a:effectLst>
            <a:outerShdw blurRad="50800" dist="38100" dir="2700000" algn="tl" rotWithShape="0">
              <a:prstClr val="black">
                <a:alpha val="40000"/>
              </a:prstClr>
            </a:outerShdw>
          </a:effectLst>
        </p:spPr>
      </p:pic>
      <p:sp>
        <p:nvSpPr>
          <p:cNvPr id="5" name="Rectangle 4"/>
          <p:cNvSpPr/>
          <p:nvPr/>
        </p:nvSpPr>
        <p:spPr>
          <a:xfrm>
            <a:off x="283176" y="1956258"/>
            <a:ext cx="4848382" cy="4767709"/>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75563" y="3544740"/>
            <a:ext cx="4135272" cy="1569660"/>
          </a:xfrm>
          <a:prstGeom prst="rect">
            <a:avLst/>
          </a:prstGeom>
          <a:noFill/>
        </p:spPr>
        <p:txBody>
          <a:bodyPr wrap="square" rtlCol="0">
            <a:spAutoFit/>
          </a:bodyPr>
          <a:lstStyle/>
          <a:p>
            <a:r>
              <a:rPr lang="en-US" sz="9600" dirty="0" smtClean="0">
                <a:solidFill>
                  <a:schemeClr val="bg1"/>
                </a:solidFill>
                <a:effectLst>
                  <a:glow rad="127000">
                    <a:schemeClr val="tx1"/>
                  </a:glow>
                </a:effectLst>
              </a:rPr>
              <a:t>Classes</a:t>
            </a:r>
            <a:endParaRPr lang="en-US" sz="9600" dirty="0">
              <a:solidFill>
                <a:schemeClr val="bg1"/>
              </a:solidFill>
              <a:effectLst>
                <a:glow rad="127000">
                  <a:schemeClr val="tx1"/>
                </a:glow>
              </a:effectLst>
            </a:endParaRPr>
          </a:p>
        </p:txBody>
      </p:sp>
    </p:spTree>
    <p:extLst>
      <p:ext uri="{BB962C8B-B14F-4D97-AF65-F5344CB8AC3E}">
        <p14:creationId xmlns:p14="http://schemas.microsoft.com/office/powerpoint/2010/main" val="32312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Classes </a:t>
            </a:r>
            <a:r>
              <a:rPr lang="en-US" dirty="0"/>
              <a:t>Hierarchy Toolkit</a:t>
            </a:r>
            <a:endParaRPr lang="en-US" dirty="0"/>
          </a:p>
        </p:txBody>
      </p:sp>
      <p:pic>
        <p:nvPicPr>
          <p:cNvPr id="171" name="Picture 170"/>
          <p:cNvPicPr>
            <a:picLocks noChangeAspect="1"/>
          </p:cNvPicPr>
          <p:nvPr/>
        </p:nvPicPr>
        <p:blipFill>
          <a:blip r:embed="rId2"/>
          <a:stretch>
            <a:fillRect/>
          </a:stretch>
        </p:blipFill>
        <p:spPr>
          <a:xfrm>
            <a:off x="283175" y="1956708"/>
            <a:ext cx="4848383" cy="4767259"/>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191" b="5609"/>
          <a:stretch/>
        </p:blipFill>
        <p:spPr>
          <a:xfrm>
            <a:off x="6141494" y="1956258"/>
            <a:ext cx="5375298" cy="4767709"/>
          </a:xfrm>
          <a:prstGeom prst="rect">
            <a:avLst/>
          </a:prstGeom>
          <a:effectLst>
            <a:outerShdw blurRad="50800" dist="38100" dir="2700000" algn="tl" rotWithShape="0">
              <a:prstClr val="black">
                <a:alpha val="40000"/>
              </a:prstClr>
            </a:outerShdw>
          </a:effectLst>
        </p:spPr>
      </p:pic>
      <p:sp>
        <p:nvSpPr>
          <p:cNvPr id="5" name="Rectangle 4"/>
          <p:cNvSpPr/>
          <p:nvPr/>
        </p:nvSpPr>
        <p:spPr>
          <a:xfrm>
            <a:off x="283176" y="1956258"/>
            <a:ext cx="4848382" cy="4767709"/>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75563" y="3544740"/>
            <a:ext cx="4135272" cy="1569660"/>
          </a:xfrm>
          <a:prstGeom prst="rect">
            <a:avLst/>
          </a:prstGeom>
          <a:noFill/>
        </p:spPr>
        <p:txBody>
          <a:bodyPr wrap="square" rtlCol="0">
            <a:spAutoFit/>
          </a:bodyPr>
          <a:lstStyle/>
          <a:p>
            <a:r>
              <a:rPr lang="en-US" sz="9600" dirty="0" smtClean="0">
                <a:solidFill>
                  <a:schemeClr val="bg1"/>
                </a:solidFill>
                <a:effectLst>
                  <a:glow rad="127000">
                    <a:schemeClr val="tx1"/>
                  </a:glow>
                </a:effectLst>
              </a:rPr>
              <a:t>Classes</a:t>
            </a:r>
            <a:endParaRPr lang="en-US" sz="9600" dirty="0">
              <a:solidFill>
                <a:schemeClr val="bg1"/>
              </a:solidFill>
              <a:effectLst>
                <a:glow rad="127000">
                  <a:schemeClr val="tx1"/>
                </a:glow>
              </a:effectLst>
            </a:endParaRPr>
          </a:p>
        </p:txBody>
      </p:sp>
      <p:sp>
        <p:nvSpPr>
          <p:cNvPr id="7" name="Rectangle 6"/>
          <p:cNvSpPr/>
          <p:nvPr/>
        </p:nvSpPr>
        <p:spPr>
          <a:xfrm>
            <a:off x="6141494" y="1956258"/>
            <a:ext cx="5375298" cy="4767709"/>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86902" y="3417889"/>
            <a:ext cx="5484482" cy="1569660"/>
          </a:xfrm>
          <a:prstGeom prst="rect">
            <a:avLst/>
          </a:prstGeom>
          <a:noFill/>
        </p:spPr>
        <p:txBody>
          <a:bodyPr wrap="square" rtlCol="0">
            <a:spAutoFit/>
          </a:bodyPr>
          <a:lstStyle/>
          <a:p>
            <a:pPr algn="ctr"/>
            <a:r>
              <a:rPr lang="en-US" sz="9600" dirty="0" smtClean="0">
                <a:solidFill>
                  <a:schemeClr val="bg1"/>
                </a:solidFill>
                <a:effectLst>
                  <a:glow rad="127000">
                    <a:schemeClr val="tx1"/>
                  </a:glow>
                </a:effectLst>
              </a:rPr>
              <a:t>Properties</a:t>
            </a:r>
            <a:endParaRPr lang="en-US" sz="9600" dirty="0">
              <a:solidFill>
                <a:schemeClr val="bg1"/>
              </a:solidFill>
              <a:effectLst>
                <a:glow rad="127000">
                  <a:schemeClr val="tx1"/>
                </a:glow>
              </a:effectLst>
            </a:endParaRPr>
          </a:p>
        </p:txBody>
      </p:sp>
    </p:spTree>
    <p:extLst>
      <p:ext uri="{BB962C8B-B14F-4D97-AF65-F5344CB8AC3E}">
        <p14:creationId xmlns:p14="http://schemas.microsoft.com/office/powerpoint/2010/main" val="243366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 Parts</a:t>
            </a:r>
            <a:endParaRPr lang="en-US" dirty="0"/>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spTree>
    <p:extLst>
      <p:ext uri="{BB962C8B-B14F-4D97-AF65-F5344CB8AC3E}">
        <p14:creationId xmlns:p14="http://schemas.microsoft.com/office/powerpoint/2010/main" val="93011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 </a:t>
            </a:r>
            <a:r>
              <a:rPr lang="en-US" dirty="0"/>
              <a:t>Parts</a:t>
            </a:r>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sp>
        <p:nvSpPr>
          <p:cNvPr id="12" name="Rectangle 11"/>
          <p:cNvSpPr/>
          <p:nvPr/>
        </p:nvSpPr>
        <p:spPr>
          <a:xfrm>
            <a:off x="6755642" y="2327275"/>
            <a:ext cx="4449170" cy="2945800"/>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Class Definition</a:t>
            </a:r>
          </a:p>
          <a:p>
            <a:pPr algn="ctr"/>
            <a:endParaRPr lang="en-US" sz="1600" dirty="0" smtClean="0"/>
          </a:p>
          <a:p>
            <a:r>
              <a:rPr lang="en-US" sz="1600" dirty="0" smtClean="0"/>
              <a:t>The control is first defined as a class that inherits from the Control Class.</a:t>
            </a:r>
          </a:p>
          <a:p>
            <a:endParaRPr lang="en-US" sz="1600" dirty="0" smtClean="0"/>
          </a:p>
          <a:p>
            <a:r>
              <a:rPr lang="en-US" sz="1600" dirty="0" smtClean="0"/>
              <a:t>By inheriting new Class inherits:</a:t>
            </a:r>
          </a:p>
          <a:p>
            <a:pPr marL="285750" indent="-285750">
              <a:buFont typeface="Arial" panose="020B0604020202020204" pitchFamily="34" charset="0"/>
              <a:buChar char="•"/>
            </a:pPr>
            <a:r>
              <a:rPr lang="en-US" sz="1600" dirty="0" smtClean="0"/>
              <a:t>Properties of Classes in Inheritance Hierarchy</a:t>
            </a:r>
          </a:p>
          <a:p>
            <a:pPr marL="285750" indent="-285750">
              <a:buFont typeface="Arial" panose="020B0604020202020204" pitchFamily="34" charset="0"/>
              <a:buChar char="•"/>
            </a:pPr>
            <a:r>
              <a:rPr lang="en-US" sz="1600" dirty="0" smtClean="0"/>
              <a:t>Automatic Handling of References</a:t>
            </a:r>
          </a:p>
          <a:p>
            <a:pPr marL="285750" indent="-285750">
              <a:buFont typeface="Arial" panose="020B0604020202020204" pitchFamily="34" charset="0"/>
              <a:buChar char="•"/>
            </a:pPr>
            <a:r>
              <a:rPr lang="en-US" sz="1600" dirty="0" smtClean="0"/>
              <a:t>Automatic Launching of Event Handler, if Event Handler is overridden.</a:t>
            </a:r>
          </a:p>
        </p:txBody>
      </p:sp>
      <p:cxnSp>
        <p:nvCxnSpPr>
          <p:cNvPr id="13" name="Straight Connector 12"/>
          <p:cNvCxnSpPr/>
          <p:nvPr/>
        </p:nvCxnSpPr>
        <p:spPr>
          <a:xfrm flipV="1">
            <a:off x="4094328" y="2327273"/>
            <a:ext cx="2661314" cy="2192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94328" y="2950463"/>
            <a:ext cx="2661314" cy="23226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373101" y="2546487"/>
            <a:ext cx="1721227"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14243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a:t>
            </a:r>
            <a:r>
              <a:rPr lang="en-US" dirty="0"/>
              <a:t>- Parts</a:t>
            </a:r>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sp>
        <p:nvSpPr>
          <p:cNvPr id="12" name="Rectangle 11"/>
          <p:cNvSpPr/>
          <p:nvPr/>
        </p:nvSpPr>
        <p:spPr>
          <a:xfrm>
            <a:off x="6755642" y="2548130"/>
            <a:ext cx="3794077" cy="3497828"/>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Class Private Data</a:t>
            </a:r>
          </a:p>
          <a:p>
            <a:pPr algn="ctr"/>
            <a:endParaRPr lang="en-US" sz="1600" dirty="0" smtClean="0"/>
          </a:p>
          <a:p>
            <a:r>
              <a:rPr lang="en-US" sz="1600" dirty="0" smtClean="0"/>
              <a:t>Include any data that is necessary for the class.</a:t>
            </a:r>
          </a:p>
          <a:p>
            <a:pPr marL="285750" indent="-285750">
              <a:buFont typeface="Arial" panose="020B0604020202020204" pitchFamily="34" charset="0"/>
              <a:buChar char="•"/>
            </a:pPr>
            <a:r>
              <a:rPr lang="en-US" sz="1600" dirty="0" smtClean="0"/>
              <a:t>Properties </a:t>
            </a:r>
          </a:p>
          <a:p>
            <a:pPr marL="742950" lvl="1" indent="-285750">
              <a:buFont typeface="Arial" panose="020B0604020202020204" pitchFamily="34" charset="0"/>
              <a:buChar char="•"/>
            </a:pPr>
            <a:r>
              <a:rPr lang="en-US" sz="1600" dirty="0" smtClean="0"/>
              <a:t>Colors</a:t>
            </a:r>
          </a:p>
          <a:p>
            <a:pPr marL="742950" lvl="1" indent="-285750">
              <a:buFont typeface="Arial" panose="020B0604020202020204" pitchFamily="34" charset="0"/>
              <a:buChar char="•"/>
            </a:pPr>
            <a:r>
              <a:rPr lang="en-US" sz="1600" dirty="0" smtClean="0"/>
              <a:t>Fonts</a:t>
            </a:r>
          </a:p>
          <a:p>
            <a:pPr marL="742950" lvl="1" indent="-285750">
              <a:buFont typeface="Arial" panose="020B0604020202020204" pitchFamily="34" charset="0"/>
              <a:buChar char="•"/>
            </a:pPr>
            <a:r>
              <a:rPr lang="en-US" sz="1600" dirty="0"/>
              <a:t>F</a:t>
            </a:r>
            <a:r>
              <a:rPr lang="en-US" sz="1600" dirty="0" smtClean="0"/>
              <a:t>lags</a:t>
            </a:r>
          </a:p>
          <a:p>
            <a:pPr marL="285750" indent="-285750">
              <a:buFont typeface="Arial" panose="020B0604020202020204" pitchFamily="34" charset="0"/>
              <a:buChar char="•"/>
            </a:pPr>
            <a:r>
              <a:rPr lang="en-US" sz="1600" dirty="0" smtClean="0"/>
              <a:t>State Data</a:t>
            </a:r>
          </a:p>
          <a:p>
            <a:pPr marL="742950" lvl="1" indent="-285750">
              <a:buFont typeface="Arial" panose="020B0604020202020204" pitchFamily="34" charset="0"/>
              <a:buChar char="•"/>
            </a:pPr>
            <a:r>
              <a:rPr lang="en-US" sz="1600" dirty="0" smtClean="0"/>
              <a:t>Flags</a:t>
            </a:r>
          </a:p>
          <a:p>
            <a:pPr marL="742950" lvl="1" indent="-285750">
              <a:buFont typeface="Arial" panose="020B0604020202020204" pitchFamily="34" charset="0"/>
              <a:buChar char="•"/>
            </a:pPr>
            <a:r>
              <a:rPr lang="en-US" sz="1600" dirty="0" smtClean="0"/>
              <a:t>References</a:t>
            </a:r>
          </a:p>
          <a:p>
            <a:pPr marL="742950" lvl="1" indent="-285750">
              <a:buFont typeface="Arial" panose="020B0604020202020204" pitchFamily="34" charset="0"/>
              <a:buChar char="•"/>
            </a:pPr>
            <a:r>
              <a:rPr lang="en-US" sz="1600" dirty="0" smtClean="0"/>
              <a:t>Selections</a:t>
            </a:r>
          </a:p>
        </p:txBody>
      </p:sp>
      <p:cxnSp>
        <p:nvCxnSpPr>
          <p:cNvPr id="13" name="Straight Connector 12"/>
          <p:cNvCxnSpPr/>
          <p:nvPr/>
        </p:nvCxnSpPr>
        <p:spPr>
          <a:xfrm flipV="1">
            <a:off x="4258101" y="2546487"/>
            <a:ext cx="2497541" cy="27333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58101" y="3223796"/>
            <a:ext cx="2497541" cy="282216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306473" y="2819820"/>
            <a:ext cx="1951628"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40456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Skin</a:t>
            </a:r>
          </a:p>
          <a:p>
            <a:pPr lvl="1"/>
            <a:r>
              <a:rPr lang="en-US" sz="3000" dirty="0" smtClean="0"/>
              <a:t>Appearance of the User Interface (i.e. use of Modern, System, or Silver Controls or creation of custom skinned controls)</a:t>
            </a:r>
          </a:p>
          <a:p>
            <a:r>
              <a:rPr lang="en-US" sz="3200" dirty="0" smtClean="0"/>
              <a:t>UI Logic</a:t>
            </a:r>
          </a:p>
          <a:p>
            <a:pPr lvl="1"/>
            <a:r>
              <a:rPr lang="en-US" sz="3200" dirty="0" smtClean="0"/>
              <a:t>Code that controls elements of the User Interface (i.e. checkboxes, color changes, enable/disable, etc.)</a:t>
            </a:r>
          </a:p>
          <a:p>
            <a:r>
              <a:rPr lang="en-US" sz="3200" dirty="0" smtClean="0"/>
              <a:t>Business Logic</a:t>
            </a:r>
          </a:p>
          <a:p>
            <a:pPr lvl="1"/>
            <a:r>
              <a:rPr lang="en-US" sz="3200" dirty="0" smtClean="0"/>
              <a:t>Code that controls other aspects of the program (i.e. data acquisition, data analysis, file system, etc.)</a:t>
            </a:r>
          </a:p>
        </p:txBody>
      </p:sp>
    </p:spTree>
    <p:extLst>
      <p:ext uri="{BB962C8B-B14F-4D97-AF65-F5344CB8AC3E}">
        <p14:creationId xmlns:p14="http://schemas.microsoft.com/office/powerpoint/2010/main" val="37211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a:t>
            </a:r>
            <a:r>
              <a:rPr lang="en-US" dirty="0"/>
              <a:t>- Parts</a:t>
            </a:r>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sp>
        <p:nvSpPr>
          <p:cNvPr id="12" name="Rectangle 11"/>
          <p:cNvSpPr/>
          <p:nvPr/>
        </p:nvSpPr>
        <p:spPr>
          <a:xfrm>
            <a:off x="6755642" y="2659647"/>
            <a:ext cx="3794077" cy="3700210"/>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smtClean="0"/>
              <a:t>Initialize.vi</a:t>
            </a:r>
            <a:endParaRPr lang="en-US" sz="3200" dirty="0" smtClean="0"/>
          </a:p>
          <a:p>
            <a:pPr algn="ctr"/>
            <a:endParaRPr lang="en-US" sz="1600" dirty="0" smtClean="0"/>
          </a:p>
          <a:p>
            <a:pPr marL="285750" indent="-285750">
              <a:spcBef>
                <a:spcPts val="600"/>
              </a:spcBef>
              <a:buFont typeface="Arial" panose="020B0604020202020204" pitchFamily="34" charset="0"/>
              <a:buChar char="•"/>
            </a:pPr>
            <a:r>
              <a:rPr lang="en-US" sz="1600" dirty="0" smtClean="0"/>
              <a:t>Optional unless overriding the Event Handler.</a:t>
            </a:r>
          </a:p>
          <a:p>
            <a:pPr marL="285750" indent="-285750">
              <a:spcBef>
                <a:spcPts val="600"/>
              </a:spcBef>
              <a:buFont typeface="Arial" panose="020B0604020202020204" pitchFamily="34" charset="0"/>
              <a:buChar char="•"/>
            </a:pPr>
            <a:r>
              <a:rPr lang="en-US" sz="1600" dirty="0" smtClean="0"/>
              <a:t>Use in code after reference is loaded into control.</a:t>
            </a:r>
            <a:endParaRPr lang="en-US" sz="1600" dirty="0"/>
          </a:p>
          <a:p>
            <a:pPr marL="285750" indent="-285750">
              <a:spcBef>
                <a:spcPts val="600"/>
              </a:spcBef>
              <a:buFont typeface="Arial" panose="020B0604020202020204" pitchFamily="34" charset="0"/>
              <a:buChar char="•"/>
            </a:pPr>
            <a:r>
              <a:rPr lang="en-US" sz="1600" dirty="0" smtClean="0"/>
              <a:t>Initialize must call parent method.</a:t>
            </a:r>
          </a:p>
          <a:p>
            <a:pPr marL="285750" indent="-285750">
              <a:spcBef>
                <a:spcPts val="600"/>
              </a:spcBef>
              <a:buFont typeface="Arial" panose="020B0604020202020204" pitchFamily="34" charset="0"/>
              <a:buChar char="•"/>
            </a:pPr>
            <a:r>
              <a:rPr lang="en-US" sz="1600" dirty="0" smtClean="0"/>
              <a:t>Include any initialization code needed for the control</a:t>
            </a:r>
          </a:p>
          <a:p>
            <a:pPr marL="285750" indent="-285750">
              <a:spcBef>
                <a:spcPts val="600"/>
              </a:spcBef>
              <a:buFont typeface="Arial" panose="020B0604020202020204" pitchFamily="34" charset="0"/>
              <a:buChar char="•"/>
            </a:pPr>
            <a:r>
              <a:rPr lang="en-US" sz="1600" dirty="0" smtClean="0"/>
              <a:t>Recommended to use the Initialize.vi in the initialization step of the code it is used in.</a:t>
            </a:r>
          </a:p>
        </p:txBody>
      </p:sp>
      <p:cxnSp>
        <p:nvCxnSpPr>
          <p:cNvPr id="13" name="Straight Connector 12"/>
          <p:cNvCxnSpPr/>
          <p:nvPr/>
        </p:nvCxnSpPr>
        <p:spPr>
          <a:xfrm flipV="1">
            <a:off x="3766782" y="2659646"/>
            <a:ext cx="2988860" cy="104182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66782" y="4105443"/>
            <a:ext cx="2988860" cy="22544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688609" y="3701467"/>
            <a:ext cx="1078173"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9326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a:t>
            </a:r>
            <a:r>
              <a:rPr lang="en-US" dirty="0"/>
              <a:t>- Parts</a:t>
            </a:r>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sp>
        <p:nvSpPr>
          <p:cNvPr id="12" name="Rectangle 11"/>
          <p:cNvSpPr/>
          <p:nvPr/>
        </p:nvSpPr>
        <p:spPr>
          <a:xfrm>
            <a:off x="6755642" y="2920621"/>
            <a:ext cx="3794077" cy="275256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Event Handler.vi</a:t>
            </a:r>
          </a:p>
          <a:p>
            <a:pPr algn="ctr"/>
            <a:endParaRPr lang="en-US" sz="1600" dirty="0" smtClean="0"/>
          </a:p>
          <a:p>
            <a:pPr marL="285750" indent="-285750">
              <a:spcBef>
                <a:spcPts val="600"/>
              </a:spcBef>
              <a:buFont typeface="Arial" panose="020B0604020202020204" pitchFamily="34" charset="0"/>
              <a:buChar char="•"/>
            </a:pPr>
            <a:r>
              <a:rPr lang="en-US" sz="1600" dirty="0" smtClean="0"/>
              <a:t>Optional Override.</a:t>
            </a:r>
          </a:p>
          <a:p>
            <a:pPr marL="285750" indent="-285750">
              <a:spcBef>
                <a:spcPts val="600"/>
              </a:spcBef>
              <a:buFont typeface="Arial" panose="020B0604020202020204" pitchFamily="34" charset="0"/>
              <a:buChar char="•"/>
            </a:pPr>
            <a:r>
              <a:rPr lang="en-US" sz="1600" dirty="0" smtClean="0"/>
              <a:t>Launched Asynchronously in Initialize.vi</a:t>
            </a:r>
            <a:endParaRPr lang="en-US" sz="1600" dirty="0"/>
          </a:p>
          <a:p>
            <a:pPr marL="285750" indent="-285750">
              <a:spcBef>
                <a:spcPts val="600"/>
              </a:spcBef>
              <a:buFont typeface="Arial" panose="020B0604020202020204" pitchFamily="34" charset="0"/>
              <a:buChar char="•"/>
            </a:pPr>
            <a:r>
              <a:rPr lang="en-US" sz="1600" dirty="0" smtClean="0"/>
              <a:t>Use to handle all UI Logic.</a:t>
            </a:r>
          </a:p>
          <a:p>
            <a:pPr marL="285750" indent="-285750">
              <a:spcBef>
                <a:spcPts val="600"/>
              </a:spcBef>
              <a:buFont typeface="Arial" panose="020B0604020202020204" pitchFamily="34" charset="0"/>
              <a:buChar char="•"/>
            </a:pPr>
            <a:r>
              <a:rPr lang="en-US" sz="1600" dirty="0" smtClean="0"/>
              <a:t>If used Initialize.vi and Close.vi must be used.</a:t>
            </a:r>
          </a:p>
        </p:txBody>
      </p:sp>
      <p:cxnSp>
        <p:nvCxnSpPr>
          <p:cNvPr id="13" name="Straight Connector 12"/>
          <p:cNvCxnSpPr/>
          <p:nvPr/>
        </p:nvCxnSpPr>
        <p:spPr>
          <a:xfrm flipV="1">
            <a:off x="4039737" y="2920621"/>
            <a:ext cx="2715905" cy="107309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39737" y="4397691"/>
            <a:ext cx="2715905" cy="12754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83893" y="3993715"/>
            <a:ext cx="1555844"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75116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a:t>
            </a:r>
            <a:r>
              <a:rPr lang="en-US" dirty="0"/>
              <a:t>- Parts</a:t>
            </a:r>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sp>
        <p:nvSpPr>
          <p:cNvPr id="12" name="Rectangle 11"/>
          <p:cNvSpPr/>
          <p:nvPr/>
        </p:nvSpPr>
        <p:spPr>
          <a:xfrm>
            <a:off x="6755642" y="2659647"/>
            <a:ext cx="3794077" cy="3700210"/>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Close.vi</a:t>
            </a:r>
          </a:p>
          <a:p>
            <a:pPr algn="ctr"/>
            <a:endParaRPr lang="en-US" sz="1600" dirty="0" smtClean="0"/>
          </a:p>
          <a:p>
            <a:pPr marL="285750" indent="-285750">
              <a:spcBef>
                <a:spcPts val="600"/>
              </a:spcBef>
              <a:buFont typeface="Arial" panose="020B0604020202020204" pitchFamily="34" charset="0"/>
              <a:buChar char="•"/>
            </a:pPr>
            <a:r>
              <a:rPr lang="en-US" sz="1600" dirty="0" smtClean="0"/>
              <a:t>Optional override.</a:t>
            </a:r>
          </a:p>
          <a:p>
            <a:pPr marL="285750" indent="-285750">
              <a:spcBef>
                <a:spcPts val="600"/>
              </a:spcBef>
              <a:buFont typeface="Arial" panose="020B0604020202020204" pitchFamily="34" charset="0"/>
              <a:buChar char="•"/>
            </a:pPr>
            <a:r>
              <a:rPr lang="en-US" sz="1600" dirty="0" smtClean="0"/>
              <a:t>Must call parent method.</a:t>
            </a:r>
          </a:p>
          <a:p>
            <a:pPr marL="285750" indent="-285750">
              <a:spcBef>
                <a:spcPts val="600"/>
              </a:spcBef>
              <a:buFont typeface="Arial" panose="020B0604020202020204" pitchFamily="34" charset="0"/>
              <a:buChar char="•"/>
            </a:pPr>
            <a:r>
              <a:rPr lang="en-US" sz="1600" dirty="0" smtClean="0"/>
              <a:t>Include any cleanup code needed for the control</a:t>
            </a:r>
          </a:p>
          <a:p>
            <a:pPr marL="285750" indent="-285750">
              <a:spcBef>
                <a:spcPts val="600"/>
              </a:spcBef>
              <a:buFont typeface="Arial" panose="020B0604020202020204" pitchFamily="34" charset="0"/>
              <a:buChar char="•"/>
            </a:pPr>
            <a:r>
              <a:rPr lang="en-US" sz="1600" dirty="0" smtClean="0"/>
              <a:t>Must be used in the cleanup step of the code it is used in.</a:t>
            </a:r>
          </a:p>
          <a:p>
            <a:pPr marL="285750" indent="-285750">
              <a:spcBef>
                <a:spcPts val="600"/>
              </a:spcBef>
              <a:buFont typeface="Arial" panose="020B0604020202020204" pitchFamily="34" charset="0"/>
              <a:buChar char="•"/>
            </a:pPr>
            <a:r>
              <a:rPr lang="en-US" sz="1600" dirty="0" smtClean="0"/>
              <a:t>The method or </a:t>
            </a:r>
            <a:r>
              <a:rPr lang="en-US" sz="1600" dirty="0"/>
              <a:t>the parent method must be </a:t>
            </a:r>
            <a:r>
              <a:rPr lang="en-US" sz="1600" dirty="0" smtClean="0"/>
              <a:t>used to close Event Handler.vi and close control reference.</a:t>
            </a:r>
            <a:endParaRPr lang="en-US" sz="1600" dirty="0"/>
          </a:p>
          <a:p>
            <a:pPr marL="285750" indent="-285750">
              <a:spcBef>
                <a:spcPts val="600"/>
              </a:spcBef>
              <a:buFont typeface="Arial" panose="020B0604020202020204" pitchFamily="34" charset="0"/>
              <a:buChar char="•"/>
            </a:pPr>
            <a:endParaRPr lang="en-US" sz="1600" dirty="0" smtClean="0"/>
          </a:p>
        </p:txBody>
      </p:sp>
      <p:cxnSp>
        <p:nvCxnSpPr>
          <p:cNvPr id="13" name="Straight Connector 12"/>
          <p:cNvCxnSpPr/>
          <p:nvPr/>
        </p:nvCxnSpPr>
        <p:spPr>
          <a:xfrm flipV="1">
            <a:off x="3671247" y="2659646"/>
            <a:ext cx="3084395" cy="160213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71247" y="4665757"/>
            <a:ext cx="3084395" cy="16941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11438" y="4261781"/>
            <a:ext cx="859809"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42004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a:t>
            </a:r>
            <a:r>
              <a:rPr lang="en-US" dirty="0"/>
              <a:t>- Parts</a:t>
            </a:r>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cxnSp>
        <p:nvCxnSpPr>
          <p:cNvPr id="13" name="Straight Connector 12"/>
          <p:cNvCxnSpPr/>
          <p:nvPr/>
        </p:nvCxnSpPr>
        <p:spPr>
          <a:xfrm flipV="1">
            <a:off x="3835021" y="2838803"/>
            <a:ext cx="2920619" cy="2284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48043" y="5554032"/>
            <a:ext cx="3007597" cy="70049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634018" y="5150056"/>
            <a:ext cx="1201003"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 name="Rectangle 15"/>
          <p:cNvSpPr/>
          <p:nvPr/>
        </p:nvSpPr>
        <p:spPr>
          <a:xfrm>
            <a:off x="6755640" y="2838803"/>
            <a:ext cx="4435524" cy="3425589"/>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Properties</a:t>
            </a:r>
          </a:p>
          <a:p>
            <a:pPr algn="ctr"/>
            <a:endParaRPr lang="en-US" dirty="0" smtClean="0"/>
          </a:p>
          <a:p>
            <a:r>
              <a:rPr lang="en-US" dirty="0" smtClean="0"/>
              <a:t>Group of VIs that can have one input (Write) or one output (Read).  These are accessed through property nodes in the owning VI when the class wire is wired into the node.</a:t>
            </a:r>
          </a:p>
          <a:p>
            <a:endParaRPr lang="en-US" dirty="0"/>
          </a:p>
          <a:p>
            <a:r>
              <a:rPr lang="en-US" dirty="0" smtClean="0"/>
              <a:t>Property Vis are defined by the Property Definition Folder in a Class.</a:t>
            </a:r>
          </a:p>
        </p:txBody>
      </p:sp>
    </p:spTree>
    <p:extLst>
      <p:ext uri="{BB962C8B-B14F-4D97-AF65-F5344CB8AC3E}">
        <p14:creationId xmlns:p14="http://schemas.microsoft.com/office/powerpoint/2010/main" val="101156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78497" y="2470245"/>
            <a:ext cx="3126670" cy="818865"/>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smtClean="0"/>
              <a:t>Definition</a:t>
            </a:r>
          </a:p>
          <a:p>
            <a:pPr algn="ctr"/>
            <a:r>
              <a:rPr lang="en-US" dirty="0" smtClean="0"/>
              <a:t>Class Private Data</a:t>
            </a:r>
            <a:endParaRPr lang="en-US" dirty="0"/>
          </a:p>
        </p:txBody>
      </p:sp>
      <p:sp>
        <p:nvSpPr>
          <p:cNvPr id="2" name="Title 1"/>
          <p:cNvSpPr>
            <a:spLocks noGrp="1"/>
          </p:cNvSpPr>
          <p:nvPr>
            <p:ph type="title"/>
          </p:nvPr>
        </p:nvSpPr>
        <p:spPr/>
        <p:txBody>
          <a:bodyPr/>
          <a:lstStyle/>
          <a:p>
            <a:r>
              <a:rPr lang="en-US" dirty="0"/>
              <a:t>Control </a:t>
            </a:r>
            <a:r>
              <a:rPr lang="en-US" dirty="0" smtClean="0"/>
              <a:t>Classes </a:t>
            </a:r>
            <a:r>
              <a:rPr lang="en-US" dirty="0"/>
              <a:t>- Parts</a:t>
            </a:r>
          </a:p>
        </p:txBody>
      </p:sp>
      <p:sp>
        <p:nvSpPr>
          <p:cNvPr id="18" name="Rectangle 17"/>
          <p:cNvSpPr/>
          <p:nvPr/>
        </p:nvSpPr>
        <p:spPr>
          <a:xfrm>
            <a:off x="1678497" y="3676718"/>
            <a:ext cx="3126670" cy="1042309"/>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a:t>
            </a:r>
            <a:endParaRPr lang="en-US" dirty="0"/>
          </a:p>
          <a:p>
            <a:pPr algn="ctr"/>
            <a:r>
              <a:rPr lang="en-US" dirty="0"/>
              <a:t>Event Handler</a:t>
            </a:r>
          </a:p>
          <a:p>
            <a:pPr algn="ctr"/>
            <a:r>
              <a:rPr lang="en-US" dirty="0" smtClean="0"/>
              <a:t>Close</a:t>
            </a:r>
            <a:endParaRPr lang="en-US" dirty="0"/>
          </a:p>
        </p:txBody>
      </p:sp>
      <p:sp>
        <p:nvSpPr>
          <p:cNvPr id="19" name="Left Brace 18"/>
          <p:cNvSpPr/>
          <p:nvPr/>
        </p:nvSpPr>
        <p:spPr>
          <a:xfrm>
            <a:off x="1436085" y="2470249"/>
            <a:ext cx="284687" cy="81886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p:cNvSpPr txBox="1"/>
          <p:nvPr/>
        </p:nvSpPr>
        <p:spPr>
          <a:xfrm>
            <a:off x="387314" y="2686942"/>
            <a:ext cx="989053" cy="400110"/>
          </a:xfrm>
          <a:prstGeom prst="rect">
            <a:avLst/>
          </a:prstGeom>
          <a:noFill/>
        </p:spPr>
        <p:txBody>
          <a:bodyPr wrap="none" rtlCol="0">
            <a:spAutoFit/>
          </a:bodyPr>
          <a:lstStyle/>
          <a:p>
            <a:pPr algn="r"/>
            <a:r>
              <a:rPr lang="en-US" sz="2000" dirty="0" err="1" smtClean="0"/>
              <a:t>LVClass</a:t>
            </a:r>
            <a:endParaRPr lang="en-US" sz="2000" dirty="0"/>
          </a:p>
        </p:txBody>
      </p:sp>
      <p:sp>
        <p:nvSpPr>
          <p:cNvPr id="21" name="Left Brace 20"/>
          <p:cNvSpPr/>
          <p:nvPr/>
        </p:nvSpPr>
        <p:spPr>
          <a:xfrm>
            <a:off x="1436085" y="3676718"/>
            <a:ext cx="284687" cy="1042310"/>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154558" y="3828574"/>
            <a:ext cx="1221809" cy="707886"/>
          </a:xfrm>
          <a:prstGeom prst="rect">
            <a:avLst/>
          </a:prstGeom>
          <a:noFill/>
        </p:spPr>
        <p:txBody>
          <a:bodyPr wrap="none" rtlCol="0">
            <a:spAutoFit/>
          </a:bodyPr>
          <a:lstStyle/>
          <a:p>
            <a:pPr algn="r"/>
            <a:r>
              <a:rPr lang="en-US" sz="2000" dirty="0" smtClean="0"/>
              <a:t>Dynamic</a:t>
            </a:r>
          </a:p>
          <a:p>
            <a:pPr algn="r"/>
            <a:r>
              <a:rPr lang="en-US" sz="2000" dirty="0" smtClean="0"/>
              <a:t>Overrides</a:t>
            </a:r>
            <a:endParaRPr lang="en-US" sz="2000" dirty="0"/>
          </a:p>
        </p:txBody>
      </p:sp>
      <p:sp>
        <p:nvSpPr>
          <p:cNvPr id="24" name="Rectangle 23"/>
          <p:cNvSpPr/>
          <p:nvPr/>
        </p:nvSpPr>
        <p:spPr>
          <a:xfrm>
            <a:off x="1678497" y="5125112"/>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25" name="Left Brace 24"/>
          <p:cNvSpPr/>
          <p:nvPr/>
        </p:nvSpPr>
        <p:spPr>
          <a:xfrm>
            <a:off x="1436085" y="5125112"/>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242723" y="5273074"/>
            <a:ext cx="1133644" cy="400110"/>
          </a:xfrm>
          <a:prstGeom prst="rect">
            <a:avLst/>
          </a:prstGeom>
          <a:noFill/>
        </p:spPr>
        <p:txBody>
          <a:bodyPr wrap="none" rtlCol="0">
            <a:spAutoFit/>
          </a:bodyPr>
          <a:lstStyle/>
          <a:p>
            <a:pPr algn="r"/>
            <a:r>
              <a:rPr lang="en-US" sz="2000" dirty="0" smtClean="0"/>
              <a:t>Interface</a:t>
            </a:r>
            <a:endParaRPr lang="en-US" sz="2000" dirty="0"/>
          </a:p>
        </p:txBody>
      </p:sp>
      <p:cxnSp>
        <p:nvCxnSpPr>
          <p:cNvPr id="13" name="Straight Connector 12"/>
          <p:cNvCxnSpPr/>
          <p:nvPr/>
        </p:nvCxnSpPr>
        <p:spPr>
          <a:xfrm flipV="1">
            <a:off x="3835021" y="3327232"/>
            <a:ext cx="2920619" cy="21094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835021" y="5498825"/>
            <a:ext cx="2920619" cy="3496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634018" y="5436660"/>
            <a:ext cx="1201003"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6" name="Rectangle 15"/>
          <p:cNvSpPr/>
          <p:nvPr/>
        </p:nvSpPr>
        <p:spPr>
          <a:xfrm>
            <a:off x="6755640" y="3327233"/>
            <a:ext cx="4435524" cy="217159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smtClean="0"/>
              <a:t>Methods</a:t>
            </a:r>
          </a:p>
          <a:p>
            <a:pPr algn="ctr"/>
            <a:endParaRPr lang="en-US" dirty="0" smtClean="0"/>
          </a:p>
          <a:p>
            <a:r>
              <a:rPr lang="en-US" dirty="0"/>
              <a:t>Group of VIs that can have multiple inputs and/or outputs.  </a:t>
            </a:r>
            <a:r>
              <a:rPr lang="en-US" dirty="0" smtClean="0"/>
              <a:t>Only </a:t>
            </a:r>
            <a:r>
              <a:rPr lang="en-US" dirty="0" err="1" smtClean="0"/>
              <a:t>accessable</a:t>
            </a:r>
            <a:r>
              <a:rPr lang="en-US" dirty="0" smtClean="0"/>
              <a:t> by using the VI itself on the block diagram of the control’s owning VI</a:t>
            </a:r>
            <a:r>
              <a:rPr lang="en-US" dirty="0" smtClean="0"/>
              <a:t>.</a:t>
            </a:r>
            <a:endParaRPr lang="en-US" dirty="0"/>
          </a:p>
        </p:txBody>
      </p:sp>
    </p:spTree>
    <p:extLst>
      <p:ext uri="{BB962C8B-B14F-4D97-AF65-F5344CB8AC3E}">
        <p14:creationId xmlns:p14="http://schemas.microsoft.com/office/powerpoint/2010/main" val="246051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Classes </a:t>
            </a:r>
            <a:r>
              <a:rPr lang="en-US" dirty="0" smtClean="0"/>
              <a:t>- Usage</a:t>
            </a:r>
            <a:endParaRPr lang="en-US" dirty="0"/>
          </a:p>
        </p:txBody>
      </p:sp>
      <p:pic>
        <p:nvPicPr>
          <p:cNvPr id="3" name="Picture 2"/>
          <p:cNvPicPr>
            <a:picLocks noChangeAspect="1"/>
          </p:cNvPicPr>
          <p:nvPr/>
        </p:nvPicPr>
        <p:blipFill rotWithShape="1">
          <a:blip r:embed="rId2"/>
          <a:srcRect l="2147" t="17053" r="7415" b="11162"/>
          <a:stretch/>
        </p:blipFill>
        <p:spPr>
          <a:xfrm>
            <a:off x="1626540" y="2552130"/>
            <a:ext cx="8936838" cy="382137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3429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Classes </a:t>
            </a:r>
            <a:r>
              <a:rPr lang="en-US" dirty="0" smtClean="0"/>
              <a:t>- Usage</a:t>
            </a:r>
            <a:endParaRPr lang="en-US" dirty="0"/>
          </a:p>
        </p:txBody>
      </p:sp>
      <p:pic>
        <p:nvPicPr>
          <p:cNvPr id="3" name="Picture 2"/>
          <p:cNvPicPr>
            <a:picLocks noChangeAspect="1"/>
          </p:cNvPicPr>
          <p:nvPr/>
        </p:nvPicPr>
        <p:blipFill rotWithShape="1">
          <a:blip r:embed="rId2"/>
          <a:srcRect l="2147" t="17053" r="7415" b="11162"/>
          <a:stretch/>
        </p:blipFill>
        <p:spPr>
          <a:xfrm>
            <a:off x="1626540" y="2552130"/>
            <a:ext cx="8936838" cy="3821374"/>
          </a:xfrm>
          <a:prstGeom prst="rect">
            <a:avLst/>
          </a:prstGeom>
          <a:effectLst>
            <a:outerShdw blurRad="50800" dist="38100" dir="2700000" algn="tl" rotWithShape="0">
              <a:prstClr val="black">
                <a:alpha val="40000"/>
              </a:prstClr>
            </a:outerShdw>
          </a:effectLst>
        </p:spPr>
      </p:pic>
      <p:sp>
        <p:nvSpPr>
          <p:cNvPr id="5" name="Rectangle 4"/>
          <p:cNvSpPr/>
          <p:nvPr/>
        </p:nvSpPr>
        <p:spPr>
          <a:xfrm>
            <a:off x="258427" y="2122471"/>
            <a:ext cx="2821749" cy="1118411"/>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(1) Class Definition</a:t>
            </a:r>
          </a:p>
        </p:txBody>
      </p:sp>
    </p:spTree>
    <p:extLst>
      <p:ext uri="{BB962C8B-B14F-4D97-AF65-F5344CB8AC3E}">
        <p14:creationId xmlns:p14="http://schemas.microsoft.com/office/powerpoint/2010/main" val="120739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Classes </a:t>
            </a:r>
            <a:r>
              <a:rPr lang="en-US" dirty="0" smtClean="0"/>
              <a:t>- Usage</a:t>
            </a:r>
            <a:endParaRPr lang="en-US" dirty="0"/>
          </a:p>
        </p:txBody>
      </p:sp>
      <p:pic>
        <p:nvPicPr>
          <p:cNvPr id="3" name="Picture 2"/>
          <p:cNvPicPr>
            <a:picLocks noChangeAspect="1"/>
          </p:cNvPicPr>
          <p:nvPr/>
        </p:nvPicPr>
        <p:blipFill rotWithShape="1">
          <a:blip r:embed="rId2"/>
          <a:srcRect l="2147" t="17053" r="7415" b="11162"/>
          <a:stretch/>
        </p:blipFill>
        <p:spPr>
          <a:xfrm>
            <a:off x="1626540" y="2552130"/>
            <a:ext cx="8936838" cy="3821374"/>
          </a:xfrm>
          <a:prstGeom prst="rect">
            <a:avLst/>
          </a:prstGeom>
          <a:effectLst>
            <a:outerShdw blurRad="50800" dist="38100" dir="2700000" algn="tl" rotWithShape="0">
              <a:prstClr val="black">
                <a:alpha val="40000"/>
              </a:prstClr>
            </a:outerShdw>
          </a:effectLst>
        </p:spPr>
      </p:pic>
      <p:sp>
        <p:nvSpPr>
          <p:cNvPr id="5" name="Rectangle 4"/>
          <p:cNvSpPr/>
          <p:nvPr/>
        </p:nvSpPr>
        <p:spPr>
          <a:xfrm>
            <a:off x="258427" y="2122471"/>
            <a:ext cx="2821749" cy="1118411"/>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(1) Class Definition</a:t>
            </a:r>
          </a:p>
        </p:txBody>
      </p:sp>
      <p:sp>
        <p:nvSpPr>
          <p:cNvPr id="6" name="Rectangle 5"/>
          <p:cNvSpPr/>
          <p:nvPr/>
        </p:nvSpPr>
        <p:spPr>
          <a:xfrm>
            <a:off x="2481788" y="5554640"/>
            <a:ext cx="2661313" cy="108800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(2) Load Reference</a:t>
            </a:r>
          </a:p>
        </p:txBody>
      </p:sp>
    </p:spTree>
    <p:extLst>
      <p:ext uri="{BB962C8B-B14F-4D97-AF65-F5344CB8AC3E}">
        <p14:creationId xmlns:p14="http://schemas.microsoft.com/office/powerpoint/2010/main" val="182834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Classes </a:t>
            </a:r>
            <a:r>
              <a:rPr lang="en-US" dirty="0" smtClean="0"/>
              <a:t>- Usage</a:t>
            </a:r>
            <a:endParaRPr lang="en-US" dirty="0"/>
          </a:p>
        </p:txBody>
      </p:sp>
      <p:pic>
        <p:nvPicPr>
          <p:cNvPr id="3" name="Picture 2"/>
          <p:cNvPicPr>
            <a:picLocks noChangeAspect="1"/>
          </p:cNvPicPr>
          <p:nvPr/>
        </p:nvPicPr>
        <p:blipFill rotWithShape="1">
          <a:blip r:embed="rId2"/>
          <a:srcRect l="2147" t="17053" r="7415" b="11162"/>
          <a:stretch/>
        </p:blipFill>
        <p:spPr>
          <a:xfrm>
            <a:off x="1626540" y="2552130"/>
            <a:ext cx="8936838" cy="3821374"/>
          </a:xfrm>
          <a:prstGeom prst="rect">
            <a:avLst/>
          </a:prstGeom>
          <a:effectLst>
            <a:outerShdw blurRad="50800" dist="38100" dir="2700000" algn="tl" rotWithShape="0">
              <a:prstClr val="black">
                <a:alpha val="40000"/>
              </a:prstClr>
            </a:outerShdw>
          </a:effectLst>
        </p:spPr>
      </p:pic>
      <p:sp>
        <p:nvSpPr>
          <p:cNvPr id="5" name="Rectangle 4"/>
          <p:cNvSpPr/>
          <p:nvPr/>
        </p:nvSpPr>
        <p:spPr>
          <a:xfrm>
            <a:off x="258427" y="2122471"/>
            <a:ext cx="2821749" cy="1118411"/>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(1) Class Definition</a:t>
            </a:r>
          </a:p>
        </p:txBody>
      </p:sp>
      <p:sp>
        <p:nvSpPr>
          <p:cNvPr id="6" name="Rectangle 5"/>
          <p:cNvSpPr/>
          <p:nvPr/>
        </p:nvSpPr>
        <p:spPr>
          <a:xfrm>
            <a:off x="2481788" y="5554640"/>
            <a:ext cx="2661313" cy="108800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(2) Load Reference</a:t>
            </a:r>
          </a:p>
        </p:txBody>
      </p:sp>
      <p:sp>
        <p:nvSpPr>
          <p:cNvPr id="7" name="Rectangle 6"/>
          <p:cNvSpPr/>
          <p:nvPr/>
        </p:nvSpPr>
        <p:spPr>
          <a:xfrm>
            <a:off x="3821373" y="2378179"/>
            <a:ext cx="2429301" cy="606994"/>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(3) Initialize</a:t>
            </a:r>
          </a:p>
        </p:txBody>
      </p:sp>
    </p:spTree>
    <p:extLst>
      <p:ext uri="{BB962C8B-B14F-4D97-AF65-F5344CB8AC3E}">
        <p14:creationId xmlns:p14="http://schemas.microsoft.com/office/powerpoint/2010/main" val="334782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Classes </a:t>
            </a:r>
            <a:r>
              <a:rPr lang="en-US" dirty="0" smtClean="0"/>
              <a:t>- Usage</a:t>
            </a:r>
            <a:endParaRPr lang="en-US" dirty="0"/>
          </a:p>
        </p:txBody>
      </p:sp>
      <p:pic>
        <p:nvPicPr>
          <p:cNvPr id="3" name="Picture 2"/>
          <p:cNvPicPr>
            <a:picLocks noChangeAspect="1"/>
          </p:cNvPicPr>
          <p:nvPr/>
        </p:nvPicPr>
        <p:blipFill rotWithShape="1">
          <a:blip r:embed="rId2"/>
          <a:srcRect l="2147" t="17053" r="7415" b="11162"/>
          <a:stretch/>
        </p:blipFill>
        <p:spPr>
          <a:xfrm>
            <a:off x="1626540" y="2552130"/>
            <a:ext cx="8936838" cy="3821374"/>
          </a:xfrm>
          <a:prstGeom prst="rect">
            <a:avLst/>
          </a:prstGeom>
          <a:effectLst>
            <a:outerShdw blurRad="50800" dist="38100" dir="2700000" algn="tl" rotWithShape="0">
              <a:prstClr val="black">
                <a:alpha val="40000"/>
              </a:prstClr>
            </a:outerShdw>
          </a:effectLst>
        </p:spPr>
      </p:pic>
      <p:sp>
        <p:nvSpPr>
          <p:cNvPr id="5" name="Rectangle 4"/>
          <p:cNvSpPr/>
          <p:nvPr/>
        </p:nvSpPr>
        <p:spPr>
          <a:xfrm>
            <a:off x="258427" y="2122471"/>
            <a:ext cx="2821749" cy="1118411"/>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(1) Class Definition</a:t>
            </a:r>
          </a:p>
        </p:txBody>
      </p:sp>
      <p:sp>
        <p:nvSpPr>
          <p:cNvPr id="6" name="Rectangle 5"/>
          <p:cNvSpPr/>
          <p:nvPr/>
        </p:nvSpPr>
        <p:spPr>
          <a:xfrm>
            <a:off x="2481788" y="5554640"/>
            <a:ext cx="2661313" cy="108800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(2) Load Reference</a:t>
            </a:r>
          </a:p>
        </p:txBody>
      </p:sp>
      <p:sp>
        <p:nvSpPr>
          <p:cNvPr id="7" name="Rectangle 6"/>
          <p:cNvSpPr/>
          <p:nvPr/>
        </p:nvSpPr>
        <p:spPr>
          <a:xfrm>
            <a:off x="3821373" y="2378179"/>
            <a:ext cx="2429301" cy="606994"/>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(3) Initialize</a:t>
            </a:r>
          </a:p>
        </p:txBody>
      </p:sp>
      <p:sp>
        <p:nvSpPr>
          <p:cNvPr id="8" name="Rectangle 7"/>
          <p:cNvSpPr/>
          <p:nvPr/>
        </p:nvSpPr>
        <p:spPr>
          <a:xfrm>
            <a:off x="6250674" y="4254282"/>
            <a:ext cx="2871621" cy="109182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(4) Application Business Logic</a:t>
            </a:r>
          </a:p>
        </p:txBody>
      </p:sp>
    </p:spTree>
    <p:extLst>
      <p:ext uri="{BB962C8B-B14F-4D97-AF65-F5344CB8AC3E}">
        <p14:creationId xmlns:p14="http://schemas.microsoft.com/office/powerpoint/2010/main" val="371355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Create UI Elements that are extensible and reusable by:</a:t>
            </a:r>
          </a:p>
          <a:p>
            <a:pPr marL="0" indent="0">
              <a:buNone/>
            </a:pPr>
            <a:endParaRPr lang="en-US" sz="3200" dirty="0" smtClean="0"/>
          </a:p>
          <a:p>
            <a:pPr lvl="1"/>
            <a:r>
              <a:rPr lang="en-US" sz="3000" dirty="0" smtClean="0"/>
              <a:t>Separating UI Logic from Business Logic</a:t>
            </a:r>
          </a:p>
          <a:p>
            <a:pPr lvl="1"/>
            <a:r>
              <a:rPr lang="en-US" sz="3000" dirty="0" smtClean="0"/>
              <a:t>Separating Skin from UI </a:t>
            </a:r>
            <a:r>
              <a:rPr lang="en-US" sz="3000" dirty="0" smtClean="0"/>
              <a:t>Logic</a:t>
            </a:r>
            <a:endParaRPr lang="en-US" sz="3000" dirty="0" smtClean="0"/>
          </a:p>
          <a:p>
            <a:pPr lvl="1"/>
            <a:r>
              <a:rPr lang="en-US" sz="3000" dirty="0" smtClean="0"/>
              <a:t>Encapsulating UI Logic</a:t>
            </a:r>
          </a:p>
          <a:p>
            <a:pPr lvl="1"/>
            <a:r>
              <a:rPr lang="en-US" sz="3000" dirty="0" smtClean="0"/>
              <a:t>Encapsulating Skin</a:t>
            </a:r>
          </a:p>
        </p:txBody>
      </p:sp>
    </p:spTree>
    <p:extLst>
      <p:ext uri="{BB962C8B-B14F-4D97-AF65-F5344CB8AC3E}">
        <p14:creationId xmlns:p14="http://schemas.microsoft.com/office/powerpoint/2010/main" val="271987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t>
            </a:r>
            <a:r>
              <a:rPr lang="en-US" dirty="0" smtClean="0"/>
              <a:t>Classes - Usage</a:t>
            </a:r>
            <a:endParaRPr lang="en-US" dirty="0"/>
          </a:p>
        </p:txBody>
      </p:sp>
      <p:pic>
        <p:nvPicPr>
          <p:cNvPr id="3" name="Picture 2"/>
          <p:cNvPicPr>
            <a:picLocks noChangeAspect="1"/>
          </p:cNvPicPr>
          <p:nvPr/>
        </p:nvPicPr>
        <p:blipFill rotWithShape="1">
          <a:blip r:embed="rId2"/>
          <a:srcRect l="2147" t="17053" r="7415" b="11162"/>
          <a:stretch/>
        </p:blipFill>
        <p:spPr>
          <a:xfrm>
            <a:off x="1626540" y="2552130"/>
            <a:ext cx="8936838" cy="3821374"/>
          </a:xfrm>
          <a:prstGeom prst="rect">
            <a:avLst/>
          </a:prstGeom>
          <a:effectLst>
            <a:outerShdw blurRad="50800" dist="38100" dir="2700000" algn="tl" rotWithShape="0">
              <a:prstClr val="black">
                <a:alpha val="40000"/>
              </a:prstClr>
            </a:outerShdw>
          </a:effectLst>
        </p:spPr>
      </p:pic>
      <p:sp>
        <p:nvSpPr>
          <p:cNvPr id="5" name="Rectangle 4"/>
          <p:cNvSpPr/>
          <p:nvPr/>
        </p:nvSpPr>
        <p:spPr>
          <a:xfrm>
            <a:off x="258427" y="2122471"/>
            <a:ext cx="2821749" cy="1118411"/>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(1) Class Definition</a:t>
            </a:r>
          </a:p>
        </p:txBody>
      </p:sp>
      <p:sp>
        <p:nvSpPr>
          <p:cNvPr id="6" name="Rectangle 5"/>
          <p:cNvSpPr/>
          <p:nvPr/>
        </p:nvSpPr>
        <p:spPr>
          <a:xfrm>
            <a:off x="2481788" y="5554640"/>
            <a:ext cx="2661313" cy="108800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(2) Load Reference</a:t>
            </a:r>
          </a:p>
        </p:txBody>
      </p:sp>
      <p:sp>
        <p:nvSpPr>
          <p:cNvPr id="7" name="Rectangle 6"/>
          <p:cNvSpPr/>
          <p:nvPr/>
        </p:nvSpPr>
        <p:spPr>
          <a:xfrm>
            <a:off x="3821373" y="2378179"/>
            <a:ext cx="2429301" cy="606994"/>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(3) Initialize</a:t>
            </a:r>
          </a:p>
        </p:txBody>
      </p:sp>
      <p:sp>
        <p:nvSpPr>
          <p:cNvPr id="8" name="Rectangle 7"/>
          <p:cNvSpPr/>
          <p:nvPr/>
        </p:nvSpPr>
        <p:spPr>
          <a:xfrm>
            <a:off x="6250674" y="4254282"/>
            <a:ext cx="2871621" cy="109182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(4) Application Business Logic</a:t>
            </a:r>
          </a:p>
        </p:txBody>
      </p:sp>
      <p:sp>
        <p:nvSpPr>
          <p:cNvPr id="9" name="Rectangle 8"/>
          <p:cNvSpPr/>
          <p:nvPr/>
        </p:nvSpPr>
        <p:spPr>
          <a:xfrm>
            <a:off x="9769552" y="2766765"/>
            <a:ext cx="1888984" cy="606994"/>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(5) Close</a:t>
            </a:r>
          </a:p>
        </p:txBody>
      </p:sp>
    </p:spTree>
    <p:extLst>
      <p:ext uri="{BB962C8B-B14F-4D97-AF65-F5344CB8AC3E}">
        <p14:creationId xmlns:p14="http://schemas.microsoft.com/office/powerpoint/2010/main" val="87010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Classes</a:t>
            </a:r>
            <a:endParaRPr lang="en-US" dirty="0"/>
          </a:p>
        </p:txBody>
      </p:sp>
      <p:sp>
        <p:nvSpPr>
          <p:cNvPr id="3" name="Content Placeholder 2"/>
          <p:cNvSpPr>
            <a:spLocks noGrp="1"/>
          </p:cNvSpPr>
          <p:nvPr>
            <p:ph sz="half" idx="1"/>
          </p:nvPr>
        </p:nvSpPr>
        <p:spPr/>
        <p:txBody>
          <a:bodyPr>
            <a:normAutofit/>
          </a:bodyPr>
          <a:lstStyle/>
          <a:p>
            <a:pPr marL="0" indent="0">
              <a:buNone/>
            </a:pPr>
            <a:r>
              <a:rPr lang="en-US" sz="4000" dirty="0" smtClean="0"/>
              <a:t>Demo</a:t>
            </a:r>
          </a:p>
          <a:p>
            <a:pPr marL="0" indent="0">
              <a:buNone/>
            </a:pPr>
            <a:endParaRPr lang="en-US" sz="4000" dirty="0"/>
          </a:p>
          <a:p>
            <a:pPr marL="0" indent="0">
              <a:buNone/>
            </a:pPr>
            <a:endParaRPr lang="en-US" dirty="0"/>
          </a:p>
        </p:txBody>
      </p:sp>
    </p:spTree>
    <p:extLst>
      <p:ext uri="{BB962C8B-B14F-4D97-AF65-F5344CB8AC3E}">
        <p14:creationId xmlns:p14="http://schemas.microsoft.com/office/powerpoint/2010/main" val="168476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Classes</a:t>
            </a:r>
            <a:endParaRPr lang="en-US" dirty="0"/>
          </a:p>
        </p:txBody>
      </p:sp>
      <p:sp>
        <p:nvSpPr>
          <p:cNvPr id="3" name="Text Placeholder 2"/>
          <p:cNvSpPr>
            <a:spLocks noGrp="1"/>
          </p:cNvSpPr>
          <p:nvPr>
            <p:ph type="body" idx="1"/>
          </p:nvPr>
        </p:nvSpPr>
        <p:spPr/>
        <p:txBody>
          <a:bodyPr/>
          <a:lstStyle/>
          <a:p>
            <a:pPr lvl="0">
              <a:buClr>
                <a:srgbClr val="FFFFFF"/>
              </a:buClr>
            </a:pPr>
            <a:r>
              <a:rPr lang="en-US" sz="4000" b="0" dirty="0">
                <a:solidFill>
                  <a:srgbClr val="FFFFFF"/>
                </a:solidFill>
              </a:rPr>
              <a:t>Pros</a:t>
            </a:r>
          </a:p>
        </p:txBody>
      </p:sp>
      <p:sp>
        <p:nvSpPr>
          <p:cNvPr id="4" name="Content Placeholder 3"/>
          <p:cNvSpPr>
            <a:spLocks noGrp="1"/>
          </p:cNvSpPr>
          <p:nvPr>
            <p:ph sz="half" idx="2"/>
          </p:nvPr>
        </p:nvSpPr>
        <p:spPr>
          <a:xfrm>
            <a:off x="1207008" y="2656566"/>
            <a:ext cx="4754880" cy="4201434"/>
          </a:xfrm>
        </p:spPr>
        <p:txBody>
          <a:bodyPr>
            <a:normAutofit lnSpcReduction="10000"/>
          </a:bodyPr>
          <a:lstStyle/>
          <a:p>
            <a:r>
              <a:rPr lang="en-US" dirty="0"/>
              <a:t>Encapsulates </a:t>
            </a:r>
            <a:r>
              <a:rPr lang="en-US" dirty="0" smtClean="0"/>
              <a:t>UI </a:t>
            </a:r>
            <a:r>
              <a:rPr lang="en-US" dirty="0"/>
              <a:t>Logic</a:t>
            </a:r>
          </a:p>
          <a:p>
            <a:r>
              <a:rPr lang="en-US" dirty="0" smtClean="0"/>
              <a:t>Reuse UI Logic with different Skins</a:t>
            </a:r>
          </a:p>
          <a:p>
            <a:r>
              <a:rPr lang="en-US" dirty="0" smtClean="0"/>
              <a:t>Regular behavior during Edit Time</a:t>
            </a:r>
          </a:p>
          <a:p>
            <a:r>
              <a:rPr lang="en-US" dirty="0" smtClean="0"/>
              <a:t>Properties </a:t>
            </a:r>
            <a:r>
              <a:rPr lang="en-US" dirty="0"/>
              <a:t>are available by wiring class into property </a:t>
            </a:r>
            <a:r>
              <a:rPr lang="en-US" dirty="0" smtClean="0"/>
              <a:t>node</a:t>
            </a:r>
          </a:p>
          <a:p>
            <a:r>
              <a:rPr lang="en-US" dirty="0" smtClean="0"/>
              <a:t>Control </a:t>
            </a:r>
            <a:r>
              <a:rPr lang="en-US" dirty="0" smtClean="0"/>
              <a:t>Class </a:t>
            </a:r>
            <a:r>
              <a:rPr lang="en-US" dirty="0" smtClean="0"/>
              <a:t>Hierarchy Toolkit:</a:t>
            </a:r>
            <a:endParaRPr lang="en-US" dirty="0" smtClean="0"/>
          </a:p>
          <a:p>
            <a:pPr lvl="1"/>
            <a:r>
              <a:rPr lang="en-US" dirty="0"/>
              <a:t>Class Hierarchy mimics VI Server</a:t>
            </a:r>
          </a:p>
          <a:p>
            <a:pPr lvl="1"/>
            <a:r>
              <a:rPr lang="en-US" dirty="0"/>
              <a:t>Passes through all properties available in Run-Time </a:t>
            </a:r>
            <a:r>
              <a:rPr lang="en-US" dirty="0" smtClean="0"/>
              <a:t>engine</a:t>
            </a:r>
          </a:p>
          <a:p>
            <a:pPr lvl="1"/>
            <a:r>
              <a:rPr lang="en-US" dirty="0" smtClean="0"/>
              <a:t>Auto Launches Event Handler if overridden</a:t>
            </a:r>
            <a:endParaRPr lang="en-US" dirty="0"/>
          </a:p>
          <a:p>
            <a:endParaRPr lang="en-US" dirty="0"/>
          </a:p>
        </p:txBody>
      </p:sp>
      <p:sp>
        <p:nvSpPr>
          <p:cNvPr id="5" name="Text Placeholder 4"/>
          <p:cNvSpPr>
            <a:spLocks noGrp="1"/>
          </p:cNvSpPr>
          <p:nvPr>
            <p:ph type="body" sz="quarter" idx="3"/>
          </p:nvPr>
        </p:nvSpPr>
        <p:spPr/>
        <p:txBody>
          <a:bodyPr/>
          <a:lstStyle/>
          <a:p>
            <a:pPr lvl="0">
              <a:buClr>
                <a:srgbClr val="FFFFFF"/>
              </a:buClr>
            </a:pPr>
            <a:r>
              <a:rPr lang="en-US" sz="4000" b="0" dirty="0">
                <a:solidFill>
                  <a:srgbClr val="FFFFFF"/>
                </a:solidFill>
              </a:rPr>
              <a:t>Cons</a:t>
            </a:r>
            <a:endParaRPr lang="en-US" sz="2200" b="0" dirty="0">
              <a:solidFill>
                <a:srgbClr val="FFFFFF"/>
              </a:solidFill>
            </a:endParaRPr>
          </a:p>
        </p:txBody>
      </p:sp>
      <p:sp>
        <p:nvSpPr>
          <p:cNvPr id="6" name="Content Placeholder 5"/>
          <p:cNvSpPr>
            <a:spLocks noGrp="1"/>
          </p:cNvSpPr>
          <p:nvPr>
            <p:ph sz="quarter" idx="4"/>
          </p:nvPr>
        </p:nvSpPr>
        <p:spPr/>
        <p:txBody>
          <a:bodyPr/>
          <a:lstStyle/>
          <a:p>
            <a:r>
              <a:rPr lang="en-US" dirty="0"/>
              <a:t>Skin </a:t>
            </a:r>
            <a:r>
              <a:rPr lang="en-US" dirty="0" smtClean="0"/>
              <a:t>not locked down</a:t>
            </a:r>
            <a:endParaRPr lang="en-US" dirty="0"/>
          </a:p>
          <a:p>
            <a:r>
              <a:rPr lang="en-US" dirty="0" smtClean="0"/>
              <a:t>No custom Edit Time behaviors</a:t>
            </a:r>
          </a:p>
          <a:p>
            <a:r>
              <a:rPr lang="en-US" dirty="0" smtClean="0"/>
              <a:t>Must Remember when to use Initialize.vi and Close.vi</a:t>
            </a:r>
          </a:p>
          <a:p>
            <a:r>
              <a:rPr lang="en-US" dirty="0" smtClean="0"/>
              <a:t>Requires Class Wire to be Passed Around</a:t>
            </a:r>
            <a:endParaRPr lang="en-US" dirty="0"/>
          </a:p>
          <a:p>
            <a:r>
              <a:rPr lang="en-US" dirty="0"/>
              <a:t>Methods must be accessed as method of a class (sorry no invoke node capability)</a:t>
            </a:r>
          </a:p>
          <a:p>
            <a:endParaRPr lang="en-US" dirty="0"/>
          </a:p>
        </p:txBody>
      </p:sp>
    </p:spTree>
    <p:extLst>
      <p:ext uri="{BB962C8B-B14F-4D97-AF65-F5344CB8AC3E}">
        <p14:creationId xmlns:p14="http://schemas.microsoft.com/office/powerpoint/2010/main" val="252942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half" idx="1"/>
          </p:nvPr>
        </p:nvSpPr>
        <p:spPr/>
        <p:txBody>
          <a:bodyPr>
            <a:normAutofit/>
          </a:bodyPr>
          <a:lstStyle/>
          <a:p>
            <a:pPr marL="0" indent="0">
              <a:buNone/>
            </a:pPr>
            <a:endParaRPr lang="en-US" sz="4000" dirty="0" smtClean="0"/>
          </a:p>
          <a:p>
            <a:pPr marL="0" indent="0">
              <a:buNone/>
            </a:pPr>
            <a:endParaRPr lang="en-US" sz="4000" dirty="0"/>
          </a:p>
          <a:p>
            <a:pPr marL="0" indent="0">
              <a:buNone/>
            </a:pPr>
            <a:endParaRPr lang="en-US" dirty="0"/>
          </a:p>
        </p:txBody>
      </p:sp>
    </p:spTree>
    <p:extLst>
      <p:ext uri="{BB962C8B-B14F-4D97-AF65-F5344CB8AC3E}">
        <p14:creationId xmlns:p14="http://schemas.microsoft.com/office/powerpoint/2010/main" val="182583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Controls</a:t>
            </a:r>
            <a:endParaRPr lang="en-US" dirty="0"/>
          </a:p>
        </p:txBody>
      </p:sp>
      <p:sp>
        <p:nvSpPr>
          <p:cNvPr id="3" name="Content Placeholder 2"/>
          <p:cNvSpPr>
            <a:spLocks noGrp="1"/>
          </p:cNvSpPr>
          <p:nvPr>
            <p:ph sz="half" idx="1"/>
          </p:nvPr>
        </p:nvSpPr>
        <p:spPr>
          <a:xfrm>
            <a:off x="1205344" y="2011679"/>
            <a:ext cx="4754880" cy="4714745"/>
          </a:xfrm>
        </p:spPr>
        <p:txBody>
          <a:bodyPr>
            <a:normAutofit fontScale="92500" lnSpcReduction="20000"/>
          </a:bodyPr>
          <a:lstStyle/>
          <a:p>
            <a:pPr marL="0" indent="0">
              <a:buNone/>
            </a:pPr>
            <a:r>
              <a:rPr lang="en-US" sz="4000" dirty="0" smtClean="0"/>
              <a:t>Pros</a:t>
            </a:r>
          </a:p>
          <a:p>
            <a:r>
              <a:rPr lang="en-US" dirty="0" smtClean="0"/>
              <a:t>Simple</a:t>
            </a:r>
          </a:p>
          <a:p>
            <a:r>
              <a:rPr lang="en-US" dirty="0" smtClean="0"/>
              <a:t>Basic Functionality</a:t>
            </a:r>
          </a:p>
          <a:p>
            <a:r>
              <a:rPr lang="en-US" dirty="0" err="1" smtClean="0"/>
              <a:t>Skinnable</a:t>
            </a:r>
            <a:endParaRPr lang="en-US" dirty="0" smtClean="0"/>
          </a:p>
          <a:p>
            <a:pPr marL="0" indent="0">
              <a:spcBef>
                <a:spcPts val="2400"/>
              </a:spcBef>
              <a:buNone/>
            </a:pPr>
            <a:r>
              <a:rPr lang="en-US" sz="4000" dirty="0" smtClean="0"/>
              <a:t>Cons</a:t>
            </a:r>
          </a:p>
          <a:p>
            <a:r>
              <a:rPr lang="en-US" dirty="0" smtClean="0"/>
              <a:t>UI Code Mixed with Business Logic</a:t>
            </a:r>
            <a:endParaRPr lang="en-US" dirty="0"/>
          </a:p>
          <a:p>
            <a:r>
              <a:rPr lang="en-US" dirty="0" smtClean="0"/>
              <a:t>Not easily Reusable</a:t>
            </a:r>
            <a:endParaRPr lang="en-US" dirty="0"/>
          </a:p>
          <a:p>
            <a:r>
              <a:rPr lang="en-US" dirty="0" err="1" smtClean="0"/>
              <a:t>Skinining</a:t>
            </a:r>
            <a:r>
              <a:rPr lang="en-US" dirty="0" smtClean="0"/>
              <a:t> is difficult must be done in Control </a:t>
            </a:r>
            <a:r>
              <a:rPr lang="en-US" dirty="0"/>
              <a:t>or Strict-Type Control</a:t>
            </a:r>
            <a:endParaRPr lang="en-US" dirty="0" smtClean="0"/>
          </a:p>
          <a:p>
            <a:r>
              <a:rPr lang="en-US" dirty="0" smtClean="0"/>
              <a:t>Some Properties not available on Strict-Type Controls</a:t>
            </a:r>
            <a:endParaRPr lang="en-US" dirty="0"/>
          </a:p>
          <a:p>
            <a:pPr marL="0" indent="0">
              <a:buNone/>
            </a:pPr>
            <a:endParaRPr lang="en-US" sz="4000" dirty="0"/>
          </a:p>
          <a:p>
            <a:pPr marL="0" indent="0">
              <a:buNone/>
            </a:pPr>
            <a:endParaRPr lang="en-US" dirty="0"/>
          </a:p>
        </p:txBody>
      </p:sp>
      <p:pic>
        <p:nvPicPr>
          <p:cNvPr id="1028" name="Picture 4" descr="http://rafasolutions.com/wp-content/uploads/2015/09/sp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6396"/>
          <a:stretch/>
        </p:blipFill>
        <p:spPr bwMode="auto">
          <a:xfrm>
            <a:off x="7738281" y="4319517"/>
            <a:ext cx="4317242" cy="240690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http://www.ni.com/cms/images/devzone/tut/UI_engineering_controls_i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011680"/>
            <a:ext cx="4331190" cy="36670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53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Controls</a:t>
            </a:r>
            <a:endParaRPr lang="en-US" dirty="0"/>
          </a:p>
        </p:txBody>
      </p:sp>
      <p:sp>
        <p:nvSpPr>
          <p:cNvPr id="3" name="Content Placeholder 2"/>
          <p:cNvSpPr>
            <a:spLocks noGrp="1"/>
          </p:cNvSpPr>
          <p:nvPr>
            <p:ph sz="half" idx="1"/>
          </p:nvPr>
        </p:nvSpPr>
        <p:spPr/>
        <p:txBody>
          <a:bodyPr>
            <a:normAutofit/>
          </a:bodyPr>
          <a:lstStyle/>
          <a:p>
            <a:pPr marL="0" indent="0">
              <a:buNone/>
            </a:pPr>
            <a:r>
              <a:rPr lang="en-US" sz="4000" dirty="0" smtClean="0"/>
              <a:t>Demo</a:t>
            </a:r>
          </a:p>
          <a:p>
            <a:pPr marL="0" indent="0">
              <a:buNone/>
            </a:pPr>
            <a:endParaRPr lang="en-US" sz="4000" dirty="0"/>
          </a:p>
          <a:p>
            <a:pPr marL="0" indent="0">
              <a:buNone/>
            </a:pPr>
            <a:endParaRPr lang="en-US" dirty="0"/>
          </a:p>
        </p:txBody>
      </p:sp>
    </p:spTree>
    <p:extLst>
      <p:ext uri="{BB962C8B-B14F-4D97-AF65-F5344CB8AC3E}">
        <p14:creationId xmlns:p14="http://schemas.microsoft.com/office/powerpoint/2010/main" val="22932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XControls</a:t>
            </a:r>
            <a:endParaRPr lang="en-US" dirty="0"/>
          </a:p>
        </p:txBody>
      </p:sp>
      <p:sp>
        <p:nvSpPr>
          <p:cNvPr id="3" name="Text Placeholder 2"/>
          <p:cNvSpPr>
            <a:spLocks noGrp="1"/>
          </p:cNvSpPr>
          <p:nvPr>
            <p:ph type="body" idx="1"/>
          </p:nvPr>
        </p:nvSpPr>
        <p:spPr>
          <a:xfrm>
            <a:off x="1207008" y="1913470"/>
            <a:ext cx="9779102" cy="743094"/>
          </a:xfrm>
        </p:spPr>
        <p:txBody>
          <a:bodyPr>
            <a:noAutofit/>
          </a:bodyPr>
          <a:lstStyle/>
          <a:p>
            <a:r>
              <a:rPr lang="en-US" sz="4000" b="0" dirty="0">
                <a:solidFill>
                  <a:srgbClr val="FFFFFF"/>
                </a:solidFill>
              </a:rPr>
              <a:t>What is </a:t>
            </a:r>
            <a:r>
              <a:rPr lang="en-US" sz="4000" b="0" dirty="0" smtClean="0">
                <a:solidFill>
                  <a:srgbClr val="FFFFFF"/>
                </a:solidFill>
              </a:rPr>
              <a:t>an </a:t>
            </a:r>
            <a:r>
              <a:rPr lang="en-US" sz="4000" b="0" dirty="0" err="1" smtClean="0">
                <a:solidFill>
                  <a:srgbClr val="FFFFFF"/>
                </a:solidFill>
              </a:rPr>
              <a:t>XControl</a:t>
            </a:r>
            <a:r>
              <a:rPr lang="en-US" sz="4000" b="0" dirty="0" smtClean="0">
                <a:solidFill>
                  <a:srgbClr val="FFFFFF"/>
                </a:solidFill>
              </a:rPr>
              <a:t>?</a:t>
            </a:r>
            <a:endParaRPr lang="en-US" sz="4000" b="0" dirty="0">
              <a:solidFill>
                <a:srgbClr val="FFFFFF"/>
              </a:solidFill>
            </a:endParaRPr>
          </a:p>
        </p:txBody>
      </p:sp>
      <p:sp>
        <p:nvSpPr>
          <p:cNvPr id="4" name="Content Placeholder 3"/>
          <p:cNvSpPr>
            <a:spLocks noGrp="1"/>
          </p:cNvSpPr>
          <p:nvPr>
            <p:ph sz="half" idx="2"/>
          </p:nvPr>
        </p:nvSpPr>
        <p:spPr>
          <a:xfrm>
            <a:off x="1207007" y="2656566"/>
            <a:ext cx="9479189" cy="3566160"/>
          </a:xfrm>
        </p:spPr>
        <p:txBody>
          <a:bodyPr/>
          <a:lstStyle/>
          <a:p>
            <a:r>
              <a:rPr lang="en-US" dirty="0" smtClean="0"/>
              <a:t>An </a:t>
            </a:r>
            <a:r>
              <a:rPr lang="en-US" dirty="0" err="1" smtClean="0"/>
              <a:t>XControl</a:t>
            </a:r>
            <a:r>
              <a:rPr lang="en-US" dirty="0" smtClean="0"/>
              <a:t> is a specialized library where </a:t>
            </a:r>
            <a:r>
              <a:rPr lang="en-US" dirty="0"/>
              <a:t>you combine built-in LabVIEW controls and indicators to take advantage of the combined functionality of the built-in LabVIEW controls and indicators. </a:t>
            </a:r>
            <a:endParaRPr lang="en-US" dirty="0" smtClean="0"/>
          </a:p>
          <a:p>
            <a:r>
              <a:rPr lang="en-US" dirty="0" smtClean="0"/>
              <a:t>A typical </a:t>
            </a:r>
            <a:r>
              <a:rPr lang="en-US" dirty="0" err="1" smtClean="0"/>
              <a:t>XControl</a:t>
            </a:r>
            <a:r>
              <a:rPr lang="en-US" dirty="0" smtClean="0"/>
              <a:t> library will contain Abilities, Properties, and Methods.</a:t>
            </a:r>
          </a:p>
          <a:p>
            <a:r>
              <a:rPr lang="en-US" dirty="0" smtClean="0"/>
              <a:t>Abilities </a:t>
            </a:r>
            <a:r>
              <a:rPr lang="en-US" dirty="0"/>
              <a:t>define the appearance, data type, display state, and initialization of the </a:t>
            </a:r>
            <a:r>
              <a:rPr lang="en-US" dirty="0" err="1"/>
              <a:t>XControl</a:t>
            </a:r>
            <a:endParaRPr lang="en-US" dirty="0" smtClean="0"/>
          </a:p>
        </p:txBody>
      </p:sp>
    </p:spTree>
    <p:extLst>
      <p:ext uri="{BB962C8B-B14F-4D97-AF65-F5344CB8AC3E}">
        <p14:creationId xmlns:p14="http://schemas.microsoft.com/office/powerpoint/2010/main" val="236622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grpSp>
        <p:nvGrpSpPr>
          <p:cNvPr id="17" name="Group 16"/>
          <p:cNvGrpSpPr/>
          <p:nvPr/>
        </p:nvGrpSpPr>
        <p:grpSpPr>
          <a:xfrm>
            <a:off x="77796" y="2415654"/>
            <a:ext cx="4494204" cy="1461293"/>
            <a:chOff x="77796" y="2415654"/>
            <a:chExt cx="4494204" cy="1461293"/>
          </a:xfrm>
        </p:grpSpPr>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gr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grpSp>
        <p:nvGrpSpPr>
          <p:cNvPr id="16" name="Group 15"/>
          <p:cNvGrpSpPr/>
          <p:nvPr/>
        </p:nvGrpSpPr>
        <p:grpSpPr>
          <a:xfrm>
            <a:off x="77796" y="5568357"/>
            <a:ext cx="4494204" cy="723332"/>
            <a:chOff x="77796" y="4462818"/>
            <a:chExt cx="4494204" cy="723332"/>
          </a:xfrm>
        </p:grpSpPr>
        <p:sp>
          <p:nvSpPr>
            <p:cNvPr id="15" name="Rectangle 14"/>
            <p:cNvSpPr/>
            <p:nvPr/>
          </p:nvSpPr>
          <p:spPr>
            <a:xfrm>
              <a:off x="1445330" y="4462818"/>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4462818"/>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4597132"/>
              <a:ext cx="1133644" cy="400110"/>
            </a:xfrm>
            <a:prstGeom prst="rect">
              <a:avLst/>
            </a:prstGeom>
            <a:noFill/>
          </p:spPr>
          <p:txBody>
            <a:bodyPr wrap="none" rtlCol="0">
              <a:spAutoFit/>
            </a:bodyPr>
            <a:lstStyle/>
            <a:p>
              <a:r>
                <a:rPr lang="en-US" sz="2000" dirty="0" smtClean="0"/>
                <a:t>Interface</a:t>
              </a:r>
              <a:endParaRPr lang="en-US" sz="2000" dirty="0"/>
            </a:p>
          </p:txBody>
        </p:sp>
      </p:grpSp>
      <p:sp>
        <p:nvSpPr>
          <p:cNvPr id="2" name="Title 1"/>
          <p:cNvSpPr>
            <a:spLocks noGrp="1"/>
          </p:cNvSpPr>
          <p:nvPr>
            <p:ph type="title"/>
          </p:nvPr>
        </p:nvSpPr>
        <p:spPr/>
        <p:txBody>
          <a:bodyPr/>
          <a:lstStyle/>
          <a:p>
            <a:r>
              <a:rPr lang="en-US" dirty="0" err="1" smtClean="0"/>
              <a:t>XControls</a:t>
            </a:r>
            <a:r>
              <a:rPr lang="en-US" dirty="0"/>
              <a:t> - Parts</a:t>
            </a:r>
          </a:p>
        </p:txBody>
      </p:sp>
    </p:spTree>
    <p:extLst>
      <p:ext uri="{BB962C8B-B14F-4D97-AF65-F5344CB8AC3E}">
        <p14:creationId xmlns:p14="http://schemas.microsoft.com/office/powerpoint/2010/main" val="118074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316" y="2011680"/>
            <a:ext cx="4754880" cy="391082"/>
          </a:xfrm>
        </p:spPr>
        <p:txBody>
          <a:bodyPr>
            <a:normAutofit lnSpcReduction="10000"/>
          </a:bodyPr>
          <a:lstStyle/>
          <a:p>
            <a:pPr marL="0" indent="0" algn="ctr">
              <a:buNone/>
            </a:pPr>
            <a:r>
              <a:rPr lang="en-US" dirty="0" smtClean="0"/>
              <a:t>Contains Main Parts called “Abilities”</a:t>
            </a:r>
          </a:p>
        </p:txBody>
      </p:sp>
      <p:grpSp>
        <p:nvGrpSpPr>
          <p:cNvPr id="17" name="Group 16"/>
          <p:cNvGrpSpPr/>
          <p:nvPr/>
        </p:nvGrpSpPr>
        <p:grpSpPr>
          <a:xfrm>
            <a:off x="77796" y="2215598"/>
            <a:ext cx="9804516" cy="2441813"/>
            <a:chOff x="77796" y="2215598"/>
            <a:chExt cx="9804516" cy="2441813"/>
          </a:xfrm>
        </p:grpSpPr>
        <p:sp>
          <p:nvSpPr>
            <p:cNvPr id="11" name="Rectangle 10"/>
            <p:cNvSpPr/>
            <p:nvPr/>
          </p:nvSpPr>
          <p:spPr>
            <a:xfrm>
              <a:off x="1445330" y="2415654"/>
              <a:ext cx="3126670" cy="146129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Init.vi</a:t>
              </a:r>
            </a:p>
            <a:p>
              <a:pPr algn="ctr"/>
              <a:r>
                <a:rPr lang="en-US" dirty="0" err="1" smtClean="0"/>
                <a:t>State.ctl</a:t>
              </a:r>
              <a:endParaRPr lang="en-US" dirty="0" smtClean="0"/>
            </a:p>
            <a:p>
              <a:pPr algn="ctr"/>
              <a:r>
                <a:rPr lang="en-US" dirty="0" err="1" smtClean="0"/>
                <a:t>Data.ctl</a:t>
              </a:r>
              <a:endParaRPr lang="en-US" dirty="0" smtClean="0"/>
            </a:p>
            <a:p>
              <a:pPr algn="ctr"/>
              <a:r>
                <a:rPr lang="en-US" dirty="0" smtClean="0"/>
                <a:t>Façade.vi</a:t>
              </a:r>
            </a:p>
          </p:txBody>
        </p:sp>
        <p:sp>
          <p:nvSpPr>
            <p:cNvPr id="5" name="Left Brace 4"/>
            <p:cNvSpPr/>
            <p:nvPr/>
          </p:nvSpPr>
          <p:spPr>
            <a:xfrm>
              <a:off x="1175164" y="2415654"/>
              <a:ext cx="312442" cy="1461293"/>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77796" y="2946245"/>
              <a:ext cx="1139864" cy="400110"/>
            </a:xfrm>
            <a:prstGeom prst="rect">
              <a:avLst/>
            </a:prstGeom>
            <a:noFill/>
          </p:spPr>
          <p:txBody>
            <a:bodyPr wrap="none" rtlCol="0">
              <a:spAutoFit/>
            </a:bodyPr>
            <a:lstStyle/>
            <a:p>
              <a:r>
                <a:rPr lang="en-US" sz="2000" dirty="0" smtClean="0"/>
                <a:t>Required</a:t>
              </a:r>
              <a:endParaRPr lang="en-US" sz="2000" dirty="0"/>
            </a:p>
          </p:txBody>
        </p:sp>
        <p:sp>
          <p:nvSpPr>
            <p:cNvPr id="21" name="Rectangle 20"/>
            <p:cNvSpPr/>
            <p:nvPr/>
          </p:nvSpPr>
          <p:spPr>
            <a:xfrm>
              <a:off x="6755642" y="2215598"/>
              <a:ext cx="3126670" cy="2441813"/>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smtClean="0"/>
                <a:t>Init.vi</a:t>
              </a:r>
            </a:p>
            <a:p>
              <a:pPr algn="ctr"/>
              <a:endParaRPr lang="en-US" sz="1600" dirty="0" smtClean="0"/>
            </a:p>
            <a:p>
              <a:r>
                <a:rPr lang="en-US" sz="1600" dirty="0" smtClean="0"/>
                <a:t>The Init.vi function runs when the </a:t>
              </a:r>
              <a:r>
                <a:rPr lang="en-US" sz="1600" dirty="0" err="1" smtClean="0"/>
                <a:t>XControl</a:t>
              </a:r>
              <a:r>
                <a:rPr lang="en-US" sz="1600" dirty="0" smtClean="0"/>
                <a:t> gets loaded into memory (VI load or Library/Class load).</a:t>
              </a:r>
            </a:p>
            <a:p>
              <a:endParaRPr lang="en-US" sz="1600" dirty="0"/>
            </a:p>
            <a:p>
              <a:r>
                <a:rPr lang="en-US" sz="1600" dirty="0" smtClean="0"/>
                <a:t>Convert various revisions of the saved State.</a:t>
              </a:r>
            </a:p>
          </p:txBody>
        </p:sp>
        <p:sp>
          <p:nvSpPr>
            <p:cNvPr id="24" name="Rectangle 23"/>
            <p:cNvSpPr/>
            <p:nvPr/>
          </p:nvSpPr>
          <p:spPr>
            <a:xfrm>
              <a:off x="2584974" y="2542270"/>
              <a:ext cx="816328" cy="40397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grpSp>
        <p:nvGrpSpPr>
          <p:cNvPr id="13" name="Group 12"/>
          <p:cNvGrpSpPr/>
          <p:nvPr/>
        </p:nvGrpSpPr>
        <p:grpSpPr>
          <a:xfrm>
            <a:off x="77796" y="4095691"/>
            <a:ext cx="4494204" cy="723332"/>
            <a:chOff x="77796" y="3712191"/>
            <a:chExt cx="4494204" cy="723332"/>
          </a:xfrm>
        </p:grpSpPr>
        <p:sp>
          <p:nvSpPr>
            <p:cNvPr id="12" name="Rectangle 11"/>
            <p:cNvSpPr/>
            <p:nvPr/>
          </p:nvSpPr>
          <p:spPr>
            <a:xfrm>
              <a:off x="1445330" y="3712191"/>
              <a:ext cx="3126670" cy="723332"/>
            </a:xfrm>
            <a:prstGeom prst="rect">
              <a:avLst/>
            </a:prstGeom>
            <a:solidFill>
              <a:schemeClr val="bg2">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Uninit.vi</a:t>
              </a:r>
            </a:p>
            <a:p>
              <a:pPr algn="ctr"/>
              <a:r>
                <a:rPr lang="en-US" dirty="0" smtClean="0"/>
                <a:t>Convert State for Save.vi</a:t>
              </a:r>
            </a:p>
          </p:txBody>
        </p:sp>
        <p:sp>
          <p:nvSpPr>
            <p:cNvPr id="7" name="Left Brace 6"/>
            <p:cNvSpPr/>
            <p:nvPr/>
          </p:nvSpPr>
          <p:spPr>
            <a:xfrm>
              <a:off x="1202918" y="3712191"/>
              <a:ext cx="284687" cy="723331"/>
            </a:xfrm>
            <a:prstGeom prst="leftBrace">
              <a:avLst/>
            </a:prstGeom>
            <a:solidFill>
              <a:schemeClr val="bg2">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7796" y="3873801"/>
              <a:ext cx="1112805" cy="400110"/>
            </a:xfrm>
            <a:prstGeom prst="rect">
              <a:avLst/>
            </a:prstGeom>
            <a:noFill/>
          </p:spPr>
          <p:txBody>
            <a:bodyPr wrap="none" rtlCol="0">
              <a:spAutoFit/>
            </a:bodyPr>
            <a:lstStyle/>
            <a:p>
              <a:r>
                <a:rPr lang="en-US" sz="2000" dirty="0" smtClean="0"/>
                <a:t>Optional</a:t>
              </a:r>
              <a:endParaRPr lang="en-US" sz="2000" dirty="0"/>
            </a:p>
          </p:txBody>
        </p:sp>
      </p:grpSp>
      <p:grpSp>
        <p:nvGrpSpPr>
          <p:cNvPr id="16" name="Group 15"/>
          <p:cNvGrpSpPr/>
          <p:nvPr/>
        </p:nvGrpSpPr>
        <p:grpSpPr>
          <a:xfrm>
            <a:off x="77796" y="5568357"/>
            <a:ext cx="4494204" cy="723332"/>
            <a:chOff x="77796" y="4462818"/>
            <a:chExt cx="4494204" cy="723332"/>
          </a:xfrm>
        </p:grpSpPr>
        <p:sp>
          <p:nvSpPr>
            <p:cNvPr id="15" name="Rectangle 14"/>
            <p:cNvSpPr/>
            <p:nvPr/>
          </p:nvSpPr>
          <p:spPr>
            <a:xfrm>
              <a:off x="1445330" y="4462818"/>
              <a:ext cx="3126670" cy="723332"/>
            </a:xfrm>
            <a:prstGeom prst="rect">
              <a:avLst/>
            </a:prstGeom>
            <a:solidFill>
              <a:schemeClr val="accent3">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Properties</a:t>
              </a:r>
            </a:p>
            <a:p>
              <a:pPr algn="ctr"/>
              <a:r>
                <a:rPr lang="en-US" dirty="0" smtClean="0"/>
                <a:t>Methods</a:t>
              </a:r>
            </a:p>
          </p:txBody>
        </p:sp>
        <p:sp>
          <p:nvSpPr>
            <p:cNvPr id="9" name="Left Brace 8"/>
            <p:cNvSpPr/>
            <p:nvPr/>
          </p:nvSpPr>
          <p:spPr>
            <a:xfrm>
              <a:off x="1202918" y="4462818"/>
              <a:ext cx="284687" cy="723331"/>
            </a:xfrm>
            <a:prstGeom prst="leftBrace">
              <a:avLst/>
            </a:prstGeom>
            <a:solidFill>
              <a:schemeClr val="accent3">
                <a:lumMod val="50000"/>
              </a:schemeClr>
            </a:solidFill>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77796" y="4597132"/>
              <a:ext cx="1133644" cy="400110"/>
            </a:xfrm>
            <a:prstGeom prst="rect">
              <a:avLst/>
            </a:prstGeom>
            <a:noFill/>
          </p:spPr>
          <p:txBody>
            <a:bodyPr wrap="none" rtlCol="0">
              <a:spAutoFit/>
            </a:bodyPr>
            <a:lstStyle/>
            <a:p>
              <a:r>
                <a:rPr lang="en-US" sz="2000" dirty="0" smtClean="0"/>
                <a:t>Interface</a:t>
              </a:r>
              <a:endParaRPr lang="en-US" sz="2000" dirty="0"/>
            </a:p>
          </p:txBody>
        </p:sp>
      </p:grpSp>
      <p:sp>
        <p:nvSpPr>
          <p:cNvPr id="2" name="Title 1"/>
          <p:cNvSpPr>
            <a:spLocks noGrp="1"/>
          </p:cNvSpPr>
          <p:nvPr>
            <p:ph type="title"/>
          </p:nvPr>
        </p:nvSpPr>
        <p:spPr/>
        <p:txBody>
          <a:bodyPr/>
          <a:lstStyle/>
          <a:p>
            <a:r>
              <a:rPr lang="en-US" dirty="0" err="1" smtClean="0"/>
              <a:t>XControls</a:t>
            </a:r>
            <a:r>
              <a:rPr lang="en-US" dirty="0"/>
              <a:t> - Parts</a:t>
            </a:r>
          </a:p>
        </p:txBody>
      </p:sp>
      <p:cxnSp>
        <p:nvCxnSpPr>
          <p:cNvPr id="14" name="Straight Connector 13"/>
          <p:cNvCxnSpPr/>
          <p:nvPr/>
        </p:nvCxnSpPr>
        <p:spPr>
          <a:xfrm flipV="1">
            <a:off x="3401302" y="2229665"/>
            <a:ext cx="3354340" cy="3126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01302" y="2946245"/>
            <a:ext cx="3354340" cy="17111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02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1030</TotalTime>
  <Words>1684</Words>
  <Application>Microsoft Office PowerPoint</Application>
  <PresentationFormat>Widescreen</PresentationFormat>
  <Paragraphs>432</Paragraphs>
  <Slides>43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Corbel</vt:lpstr>
      <vt:lpstr>Wingdings</vt:lpstr>
      <vt:lpstr>Banded</vt:lpstr>
      <vt:lpstr>Extensible and Reusable Controls</vt:lpstr>
      <vt:lpstr>Overview</vt:lpstr>
      <vt:lpstr>Definitions</vt:lpstr>
      <vt:lpstr>Goal</vt:lpstr>
      <vt:lpstr>Basic Controls</vt:lpstr>
      <vt:lpstr>Basic Controls</vt:lpstr>
      <vt:lpstr>XControls</vt:lpstr>
      <vt:lpstr>XControls - Parts</vt:lpstr>
      <vt:lpstr>XControls - Parts</vt:lpstr>
      <vt:lpstr>XControls - Parts</vt:lpstr>
      <vt:lpstr>XControls - Parts</vt:lpstr>
      <vt:lpstr>XControls - Parts</vt:lpstr>
      <vt:lpstr>XControls - Parts</vt:lpstr>
      <vt:lpstr>XControls - Parts</vt:lpstr>
      <vt:lpstr>XControls - Parts</vt:lpstr>
      <vt:lpstr>XControls - Parts</vt:lpstr>
      <vt:lpstr>XControls</vt:lpstr>
      <vt:lpstr>XControls</vt:lpstr>
      <vt:lpstr>Control Classes</vt:lpstr>
      <vt:lpstr>Object-Oriented LabVIEW</vt:lpstr>
      <vt:lpstr>VI Server Class Hierarchy</vt:lpstr>
      <vt:lpstr>VI Server Class Hierarchy</vt:lpstr>
      <vt:lpstr>VI Server Class Hierarchy</vt:lpstr>
      <vt:lpstr>Control Classes Hierarchy Toolkit</vt:lpstr>
      <vt:lpstr>Control Classes Hierarchy Toolkit</vt:lpstr>
      <vt:lpstr>Control Classes Hierarchy Toolkit</vt:lpstr>
      <vt:lpstr>Control Classes - Parts</vt:lpstr>
      <vt:lpstr>Control Classes - Parts</vt:lpstr>
      <vt:lpstr>Control Classes - Parts</vt:lpstr>
      <vt:lpstr>Control Classes - Parts</vt:lpstr>
      <vt:lpstr>Control Classes - Parts</vt:lpstr>
      <vt:lpstr>Control Classes - Parts</vt:lpstr>
      <vt:lpstr>Control Classes - Parts</vt:lpstr>
      <vt:lpstr>Control Classes - Parts</vt:lpstr>
      <vt:lpstr>Control Classes - Usage</vt:lpstr>
      <vt:lpstr>Control Classes - Usage</vt:lpstr>
      <vt:lpstr>Control Classes - Usage</vt:lpstr>
      <vt:lpstr>Control Classes - Usage</vt:lpstr>
      <vt:lpstr>Control Classes - Usage</vt:lpstr>
      <vt:lpstr>Control Classes - Usage</vt:lpstr>
      <vt:lpstr>Control Classes</vt:lpstr>
      <vt:lpstr>Control Classes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Extensible Controls</dc:title>
  <dc:creator>Quentin Alldredge</dc:creator>
  <cp:lastModifiedBy>Quentin Alldredge</cp:lastModifiedBy>
  <cp:revision>129</cp:revision>
  <dcterms:created xsi:type="dcterms:W3CDTF">2015-11-03T00:21:08Z</dcterms:created>
  <dcterms:modified xsi:type="dcterms:W3CDTF">2015-12-08T23:45:53Z</dcterms:modified>
</cp:coreProperties>
</file>