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3" r:id="rId8"/>
    <p:sldId id="264" r:id="rId9"/>
    <p:sldId id="265" r:id="rId10"/>
    <p:sldId id="266" r:id="rId11"/>
    <p:sldId id="262" r:id="rId12"/>
  </p:sldIdLst>
  <p:sldSz cx="7559675" cy="10691813"/>
  <p:notesSz cx="6858000" cy="9144000"/>
  <p:embeddedFontLst>
    <p:embeddedFont>
      <p:font typeface="DM Sans"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5">
          <p15:clr>
            <a:srgbClr val="A4A3A4"/>
          </p15:clr>
        </p15:guide>
        <p15:guide id="2" pos="4445">
          <p15:clr>
            <a:srgbClr val="A4A3A4"/>
          </p15:clr>
        </p15:guide>
        <p15:guide id="3" pos="317">
          <p15:clr>
            <a:srgbClr val="9AA0A6"/>
          </p15:clr>
        </p15:guide>
        <p15:guide id="4" orient="horz" pos="6440">
          <p15:clr>
            <a:srgbClr val="9AA0A6"/>
          </p15:clr>
        </p15:guide>
        <p15:guide id="5" pos="553">
          <p15:clr>
            <a:srgbClr val="9AA0A6"/>
          </p15:clr>
        </p15:guide>
        <p15:guide id="6" pos="4215">
          <p15:clr>
            <a:srgbClr val="9AA0A6"/>
          </p15:clr>
        </p15:guide>
        <p15:guide id="7" orient="horz" pos="824">
          <p15:clr>
            <a:srgbClr val="9AA0A6"/>
          </p15:clr>
        </p15:guide>
        <p15:guide id="8" orient="horz" pos="6076">
          <p15:clr>
            <a:srgbClr val="9AA0A6"/>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gAirupLoYxW4UU29+aysRo325T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7436" autoAdjust="0"/>
  </p:normalViewPr>
  <p:slideViewPr>
    <p:cSldViewPr snapToGrid="0">
      <p:cViewPr varScale="1">
        <p:scale>
          <a:sx n="105" d="100"/>
          <a:sy n="105" d="100"/>
        </p:scale>
        <p:origin x="4920" y="56"/>
      </p:cViewPr>
      <p:guideLst>
        <p:guide orient="horz" pos="295"/>
        <p:guide pos="4445"/>
        <p:guide pos="317"/>
        <p:guide orient="horz" pos="6440"/>
        <p:guide pos="553"/>
        <p:guide pos="4215"/>
        <p:guide orient="horz" pos="824"/>
        <p:guide orient="horz" pos="6076"/>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7050"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2217050"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8e9bafcab0_1_67: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28e9bafcab0_1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00361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8e9bafcab0_1_81: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28e9bafcab0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2: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 name="Google Shape;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g28e9bafcab0_1_25: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 name="Google Shape;34;g28e9bafcab0_1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28e9bafcab0_1_40: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 name="Google Shape;47;g28e9bafcab0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8e9bafcab0_1_53: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28e9bafcab0_1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8e9bafcab0_1_67: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28e9bafcab0_1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8e9bafcab0_1_67: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28e9bafcab0_1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9777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8e9bafcab0_1_67: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28e9bafcab0_1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27080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8e9bafcab0_1_67: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28e9bafcab0_1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2998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arátula">
  <p:cSld name="TITLE_1">
    <p:bg>
      <p:bgPr>
        <a:blipFill>
          <a:blip r:embed="rId2">
            <a:alphaModFix/>
          </a:blip>
          <a:stretch>
            <a:fillRect/>
          </a:stretch>
        </a:blipFill>
        <a:effectLst/>
      </p:bgPr>
    </p:bg>
    <p:spTree>
      <p:nvGrpSpPr>
        <p:cNvPr id="1" name="Shape 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
        <p:nvSpPr>
          <p:cNvPr id="9" name="Google Shape;9;p7"/>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esentación del servicio">
  <p:cSld name="SECTION_HEADER_1">
    <p:bg>
      <p:bgPr>
        <a:blipFill>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ndo blanco">
  <p:cSld name="SECTION_HEADER_1_1_1_1_1_1_1_1">
    <p:spTree>
      <p:nvGrpSpPr>
        <p:cNvPr id="1" name="Shape 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lataforma.coderhouse.com/cursos/61255/ia-generacion-de-prompt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sp>
        <p:nvSpPr>
          <p:cNvPr id="16" name="Google Shape;16;p1"/>
          <p:cNvSpPr txBox="1"/>
          <p:nvPr/>
        </p:nvSpPr>
        <p:spPr>
          <a:xfrm>
            <a:off x="502950" y="468275"/>
            <a:ext cx="65541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dirty="0">
                <a:solidFill>
                  <a:schemeClr val="lt1"/>
                </a:solidFill>
                <a:latin typeface="DM Sans"/>
                <a:ea typeface="DM Sans"/>
                <a:cs typeface="DM Sans"/>
                <a:sym typeface="DM Sans"/>
              </a:rPr>
              <a:t>CODERFLEX</a:t>
            </a:r>
            <a:endParaRPr sz="2000" b="0" i="0" u="none" strike="noStrike" cap="none" dirty="0">
              <a:solidFill>
                <a:schemeClr val="lt1"/>
              </a:solidFill>
              <a:latin typeface="DM Sans"/>
              <a:ea typeface="DM Sans"/>
              <a:cs typeface="DM Sans"/>
              <a:sym typeface="DM Sans"/>
            </a:endParaRPr>
          </a:p>
        </p:txBody>
      </p:sp>
      <p:sp>
        <p:nvSpPr>
          <p:cNvPr id="17" name="Google Shape;17;p1"/>
          <p:cNvSpPr txBox="1"/>
          <p:nvPr/>
        </p:nvSpPr>
        <p:spPr>
          <a:xfrm>
            <a:off x="502950" y="1074575"/>
            <a:ext cx="6554100" cy="76932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chemeClr val="dk1"/>
              </a:buClr>
              <a:buSzPts val="1100"/>
              <a:buFont typeface="Arial"/>
              <a:buNone/>
            </a:pPr>
            <a:r>
              <a:rPr lang="es" sz="4500" b="1" i="0" u="none" strike="noStrike" cap="none" dirty="0">
                <a:solidFill>
                  <a:srgbClr val="FFFFFF"/>
                </a:solidFill>
                <a:latin typeface="DM Sans"/>
                <a:ea typeface="DM Sans"/>
                <a:cs typeface="DM Sans"/>
                <a:sym typeface="DM Sans"/>
              </a:rPr>
              <a:t>IA: Generación de Prompts</a:t>
            </a:r>
            <a:endParaRPr sz="4500" b="1" i="0" u="none" strike="noStrike" cap="none" dirty="0">
              <a:solidFill>
                <a:srgbClr val="FFFFFF"/>
              </a:solidFill>
              <a:latin typeface="DM Sans"/>
              <a:ea typeface="DM Sans"/>
              <a:cs typeface="DM Sans"/>
              <a:sym typeface="DM Sans"/>
            </a:endParaRPr>
          </a:p>
          <a:p>
            <a:pPr marL="0" marR="0" lvl="0" indent="0" algn="ctr" rtl="0">
              <a:lnSpc>
                <a:spcPct val="90000"/>
              </a:lnSpc>
              <a:spcBef>
                <a:spcPts val="0"/>
              </a:spcBef>
              <a:spcAft>
                <a:spcPts val="0"/>
              </a:spcAft>
              <a:buClr>
                <a:schemeClr val="dk1"/>
              </a:buClr>
              <a:buSzPts val="1100"/>
              <a:buFont typeface="Arial"/>
              <a:buNone/>
            </a:pPr>
            <a:endParaRPr sz="4500" b="1" i="0" u="none" strike="noStrike" cap="none" dirty="0">
              <a:solidFill>
                <a:srgbClr val="FFFFFF"/>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4500"/>
              <a:buFont typeface="Arial"/>
              <a:buNone/>
            </a:pPr>
            <a:r>
              <a:rPr lang="es" sz="4500" b="1" i="0" u="none" strike="noStrike" cap="none" dirty="0">
                <a:solidFill>
                  <a:srgbClr val="EAFF6A"/>
                </a:solidFill>
                <a:latin typeface="DM Sans"/>
                <a:ea typeface="DM Sans"/>
                <a:cs typeface="DM Sans"/>
                <a:sym typeface="DM Sans"/>
              </a:rPr>
              <a:t>Idea Alquímica: </a:t>
            </a:r>
            <a:r>
              <a:rPr lang="es" sz="4500" b="1" dirty="0">
                <a:solidFill>
                  <a:srgbClr val="EAFF6A"/>
                </a:solidFill>
                <a:latin typeface="DM Sans"/>
                <a:ea typeface="DM Sans"/>
                <a:cs typeface="DM Sans"/>
                <a:sym typeface="DM Sans"/>
              </a:rPr>
              <a:t>AgroDataHelper: Revolucionando la Gestión de Datos en el Sector Agropecuario</a:t>
            </a:r>
            <a:endParaRPr sz="4500" b="1" dirty="0">
              <a:solidFill>
                <a:srgbClr val="EAFF6A"/>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4500"/>
              <a:buFont typeface="Arial"/>
              <a:buNone/>
            </a:pPr>
            <a:endParaRPr sz="4500" b="1" dirty="0">
              <a:solidFill>
                <a:srgbClr val="EAFF6A"/>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4500"/>
              <a:buFont typeface="Arial"/>
              <a:buNone/>
            </a:pPr>
            <a:endParaRPr sz="4500" b="1" dirty="0">
              <a:solidFill>
                <a:srgbClr val="EAFF6A"/>
              </a:solidFill>
              <a:latin typeface="DM Sans"/>
              <a:ea typeface="DM Sans"/>
              <a:cs typeface="DM Sans"/>
              <a:sym typeface="DM Sans"/>
            </a:endParaRPr>
          </a:p>
          <a:p>
            <a:pPr marL="0" lvl="0" indent="0" algn="ctr" rtl="0">
              <a:lnSpc>
                <a:spcPct val="90000"/>
              </a:lnSpc>
              <a:spcBef>
                <a:spcPts val="0"/>
              </a:spcBef>
              <a:spcAft>
                <a:spcPts val="0"/>
              </a:spcAft>
              <a:buClr>
                <a:schemeClr val="dk1"/>
              </a:buClr>
              <a:buSzPts val="1100"/>
              <a:buFont typeface="Arial"/>
              <a:buNone/>
            </a:pPr>
            <a:r>
              <a:rPr lang="es" sz="3200" b="1" dirty="0">
                <a:solidFill>
                  <a:schemeClr val="lt1"/>
                </a:solidFill>
                <a:latin typeface="DM Sans"/>
                <a:ea typeface="DM Sans"/>
                <a:cs typeface="DM Sans"/>
                <a:sym typeface="DM Sans"/>
              </a:rPr>
              <a:t>Javier Fornari</a:t>
            </a:r>
            <a:endParaRPr sz="3200" b="1" dirty="0">
              <a:solidFill>
                <a:schemeClr val="lt1"/>
              </a:solidFill>
              <a:latin typeface="DM Sans"/>
              <a:ea typeface="DM Sans"/>
              <a:cs typeface="DM Sans"/>
              <a:sym typeface="DM Sans"/>
            </a:endParaRPr>
          </a:p>
          <a:p>
            <a:pPr marL="0" lvl="0" indent="0" algn="ctr" rtl="0">
              <a:lnSpc>
                <a:spcPct val="90000"/>
              </a:lnSpc>
              <a:spcBef>
                <a:spcPts val="0"/>
              </a:spcBef>
              <a:spcAft>
                <a:spcPts val="0"/>
              </a:spcAft>
              <a:buClr>
                <a:schemeClr val="dk1"/>
              </a:buClr>
              <a:buSzPts val="1100"/>
              <a:buFont typeface="Arial"/>
              <a:buNone/>
            </a:pPr>
            <a:r>
              <a:rPr lang="es" sz="1500" dirty="0">
                <a:solidFill>
                  <a:schemeClr val="hlink"/>
                </a:solidFill>
                <a:highlight>
                  <a:srgbClr val="292C3E"/>
                </a:highlight>
                <a:uFill>
                  <a:noFill/>
                </a:uFill>
                <a:hlinkClick r:id="rId3"/>
              </a:rPr>
              <a:t>Comisión 61255</a:t>
            </a:r>
            <a:endParaRPr sz="5100" b="1" dirty="0">
              <a:solidFill>
                <a:schemeClr val="lt1"/>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4500"/>
              <a:buFont typeface="Arial"/>
              <a:buNone/>
            </a:pPr>
            <a:endParaRPr sz="4500" b="1" dirty="0">
              <a:solidFill>
                <a:srgbClr val="EAFF6A"/>
              </a:solidFill>
              <a:latin typeface="DM Sans"/>
              <a:ea typeface="DM Sans"/>
              <a:cs typeface="DM Sans"/>
              <a:sym typeface="DM Sans"/>
            </a:endParaRPr>
          </a:p>
        </p:txBody>
      </p:sp>
      <p:pic>
        <p:nvPicPr>
          <p:cNvPr id="18" name="Google Shape;18;p1"/>
          <p:cNvPicPr preferRelativeResize="0"/>
          <p:nvPr/>
        </p:nvPicPr>
        <p:blipFill rotWithShape="1">
          <a:blip r:embed="rId4">
            <a:alphaModFix/>
          </a:blip>
          <a:srcRect/>
          <a:stretch/>
        </p:blipFill>
        <p:spPr>
          <a:xfrm>
            <a:off x="2799063" y="9731125"/>
            <a:ext cx="1961869" cy="4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28e9bafcab0_1_67"/>
          <p:cNvSpPr txBox="1"/>
          <p:nvPr/>
        </p:nvSpPr>
        <p:spPr>
          <a:xfrm>
            <a:off x="502950" y="468275"/>
            <a:ext cx="65541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chemeClr val="dk1"/>
                </a:solidFill>
                <a:latin typeface="DM Sans"/>
                <a:ea typeface="DM Sans"/>
                <a:cs typeface="DM Sans"/>
                <a:sym typeface="DM Sans"/>
              </a:rPr>
              <a:t>Idea Alquímica: </a:t>
            </a:r>
            <a:r>
              <a:rPr lang="es" sz="2000">
                <a:solidFill>
                  <a:schemeClr val="dk1"/>
                </a:solidFill>
                <a:latin typeface="DM Sans"/>
                <a:ea typeface="DM Sans"/>
                <a:cs typeface="DM Sans"/>
                <a:sym typeface="DM Sans"/>
              </a:rPr>
              <a:t>AgroDataHelper: Revolucionando la Gestión de Datos en el Sector Agropecuario</a:t>
            </a:r>
            <a:endParaRPr sz="2000" b="0" i="0" u="none" strike="noStrike" cap="none">
              <a:solidFill>
                <a:schemeClr val="dk1"/>
              </a:solidFill>
              <a:latin typeface="DM Sans"/>
              <a:ea typeface="DM Sans"/>
              <a:cs typeface="DM Sans"/>
              <a:sym typeface="DM Sans"/>
            </a:endParaRPr>
          </a:p>
        </p:txBody>
      </p:sp>
      <p:grpSp>
        <p:nvGrpSpPr>
          <p:cNvPr id="76" name="Google Shape;76;g28e9bafcab0_1_67"/>
          <p:cNvGrpSpPr/>
          <p:nvPr/>
        </p:nvGrpSpPr>
        <p:grpSpPr>
          <a:xfrm>
            <a:off x="482422" y="1631896"/>
            <a:ext cx="6554056" cy="492568"/>
            <a:chOff x="536275" y="2312700"/>
            <a:chExt cx="6520800" cy="754200"/>
          </a:xfrm>
        </p:grpSpPr>
        <p:sp>
          <p:nvSpPr>
            <p:cNvPr id="77" name="Google Shape;77;g28e9bafcab0_1_67"/>
            <p:cNvSpPr/>
            <p:nvPr/>
          </p:nvSpPr>
          <p:spPr>
            <a:xfrm>
              <a:off x="536275" y="2312700"/>
              <a:ext cx="6520800" cy="7542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28e9bafcab0_1_67"/>
            <p:cNvSpPr/>
            <p:nvPr/>
          </p:nvSpPr>
          <p:spPr>
            <a:xfrm>
              <a:off x="536275" y="2312700"/>
              <a:ext cx="150900" cy="754200"/>
            </a:xfrm>
            <a:prstGeom prst="rect">
              <a:avLst/>
            </a:prstGeom>
            <a:solidFill>
              <a:srgbClr val="82D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g28e9bafcab0_1_67"/>
          <p:cNvSpPr txBox="1"/>
          <p:nvPr/>
        </p:nvSpPr>
        <p:spPr>
          <a:xfrm>
            <a:off x="958625" y="1653625"/>
            <a:ext cx="5964300" cy="45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Clr>
                <a:srgbClr val="000000"/>
              </a:buClr>
              <a:buSzPts val="1350"/>
              <a:buFont typeface="Arial"/>
              <a:buNone/>
            </a:pPr>
            <a:r>
              <a:rPr lang="es" sz="1350" b="1" dirty="0">
                <a:latin typeface="DM Sans"/>
                <a:ea typeface="DM Sans"/>
                <a:cs typeface="DM Sans"/>
                <a:sym typeface="DM Sans"/>
              </a:rPr>
              <a:t>Implementación</a:t>
            </a:r>
            <a:endParaRPr sz="1350" b="1" i="0" u="none" strike="noStrike" cap="none" dirty="0">
              <a:solidFill>
                <a:srgbClr val="000000"/>
              </a:solidFill>
              <a:latin typeface="DM Sans"/>
              <a:ea typeface="DM Sans"/>
              <a:cs typeface="DM Sans"/>
              <a:sym typeface="DM Sans"/>
            </a:endParaRPr>
          </a:p>
        </p:txBody>
      </p:sp>
      <p:grpSp>
        <p:nvGrpSpPr>
          <p:cNvPr id="80" name="Google Shape;80;g28e9bafcab0_1_67"/>
          <p:cNvGrpSpPr/>
          <p:nvPr/>
        </p:nvGrpSpPr>
        <p:grpSpPr>
          <a:xfrm>
            <a:off x="502994" y="2215208"/>
            <a:ext cx="6554056" cy="2901051"/>
            <a:chOff x="536275" y="3199450"/>
            <a:chExt cx="6520800" cy="3252600"/>
          </a:xfrm>
        </p:grpSpPr>
        <p:sp>
          <p:nvSpPr>
            <p:cNvPr id="81" name="Google Shape;81;g28e9bafcab0_1_67"/>
            <p:cNvSpPr/>
            <p:nvPr/>
          </p:nvSpPr>
          <p:spPr>
            <a:xfrm>
              <a:off x="536275" y="3199450"/>
              <a:ext cx="6520800" cy="32526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g28e9bafcab0_1_67"/>
            <p:cNvSpPr/>
            <p:nvPr/>
          </p:nvSpPr>
          <p:spPr>
            <a:xfrm>
              <a:off x="536275" y="3199450"/>
              <a:ext cx="150900" cy="3252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 name="Google Shape;83;g28e9bafcab0_1_67"/>
          <p:cNvSpPr txBox="1"/>
          <p:nvPr/>
        </p:nvSpPr>
        <p:spPr>
          <a:xfrm>
            <a:off x="935125" y="2346300"/>
            <a:ext cx="5812800" cy="2769959"/>
          </a:xfrm>
          <a:prstGeom prst="rect">
            <a:avLst/>
          </a:prstGeom>
          <a:noFill/>
          <a:ln>
            <a:noFill/>
          </a:ln>
        </p:spPr>
        <p:txBody>
          <a:bodyPr spcFirstLastPara="1" wrap="square" lIns="91425" tIns="91425" rIns="91425" bIns="91425" anchor="t" anchorCtr="0">
            <a:spAutoFit/>
          </a:bodyPr>
          <a:lstStyle/>
          <a:p>
            <a:pPr algn="just">
              <a:buClr>
                <a:schemeClr val="dk1"/>
              </a:buClr>
              <a:buSzPts val="1100"/>
            </a:pPr>
            <a:r>
              <a:rPr lang="es-MX" dirty="0" err="1">
                <a:latin typeface="DM Sans"/>
              </a:rPr>
              <a:t>Prompts</a:t>
            </a:r>
            <a:endParaRPr lang="es-MX" dirty="0">
              <a:latin typeface="DM Sans"/>
            </a:endParaRPr>
          </a:p>
          <a:p>
            <a:pPr algn="just">
              <a:buClr>
                <a:schemeClr val="dk1"/>
              </a:buClr>
              <a:buSzPts val="1100"/>
            </a:pPr>
            <a:endParaRPr lang="es-MX" dirty="0">
              <a:latin typeface="DM Sans"/>
            </a:endParaRPr>
          </a:p>
          <a:p>
            <a:pPr marL="342900" indent="-342900" algn="just">
              <a:buClr>
                <a:schemeClr val="dk1"/>
              </a:buClr>
              <a:buSzPts val="1100"/>
              <a:buFont typeface="Arial"/>
              <a:buAutoNum type="arabicParenR"/>
            </a:pPr>
            <a:r>
              <a:rPr lang="es-MX" dirty="0">
                <a:latin typeface="DM Sans"/>
              </a:rPr>
              <a:t>Eres un experto en desarrollo de software y generación de aplicaciones con </a:t>
            </a:r>
            <a:r>
              <a:rPr lang="es-MX" dirty="0" err="1">
                <a:latin typeface="DM Sans"/>
              </a:rPr>
              <a:t>React</a:t>
            </a:r>
            <a:r>
              <a:rPr lang="es-MX" dirty="0">
                <a:latin typeface="DM Sans"/>
              </a:rPr>
              <a:t> </a:t>
            </a:r>
            <a:r>
              <a:rPr lang="es-MX" dirty="0" err="1">
                <a:latin typeface="DM Sans"/>
              </a:rPr>
              <a:t>Js</a:t>
            </a:r>
            <a:r>
              <a:rPr lang="es-MX" dirty="0">
                <a:latin typeface="DM Sans"/>
              </a:rPr>
              <a:t> utilizando MUI y </a:t>
            </a:r>
            <a:r>
              <a:rPr lang="es-MX" dirty="0" err="1">
                <a:latin typeface="DM Sans"/>
              </a:rPr>
              <a:t>Axio</a:t>
            </a:r>
            <a:r>
              <a:rPr lang="es-MX" dirty="0">
                <a:latin typeface="DM Sans"/>
              </a:rPr>
              <a:t>.</a:t>
            </a:r>
          </a:p>
          <a:p>
            <a:pPr marL="342900" indent="-342900" algn="just">
              <a:buClr>
                <a:schemeClr val="dk1"/>
              </a:buClr>
              <a:buSzPts val="1100"/>
              <a:buFont typeface="Arial"/>
              <a:buAutoNum type="arabicParenR"/>
            </a:pPr>
            <a:endParaRPr lang="es-MX" dirty="0">
              <a:latin typeface="DM Sans"/>
            </a:endParaRPr>
          </a:p>
          <a:p>
            <a:pPr marL="342900" indent="-342900" algn="just">
              <a:buClr>
                <a:schemeClr val="dk1"/>
              </a:buClr>
              <a:buSzPts val="1100"/>
              <a:buFont typeface="Arial"/>
              <a:buAutoNum type="arabicParenR"/>
            </a:pPr>
            <a:r>
              <a:rPr lang="es-MX" dirty="0">
                <a:latin typeface="DM Sans"/>
              </a:rPr>
              <a:t>Por favor, desarrollar una aplicación para un dispositivo móvil que tenga un logo inicial y solicite los datos específicos de vacas como número de caravana, fecha de parición, tipo de animal y foto para subir.</a:t>
            </a:r>
          </a:p>
          <a:p>
            <a:pPr marL="342900" indent="-342900" algn="just">
              <a:buClr>
                <a:schemeClr val="dk1"/>
              </a:buClr>
              <a:buSzPts val="1100"/>
              <a:buFont typeface="Arial"/>
              <a:buAutoNum type="arabicParenR"/>
            </a:pPr>
            <a:endParaRPr lang="es-MX" dirty="0">
              <a:latin typeface="DM Sans"/>
            </a:endParaRPr>
          </a:p>
          <a:p>
            <a:pPr marL="342900" indent="-342900" algn="just">
              <a:buClr>
                <a:schemeClr val="dk1"/>
              </a:buClr>
              <a:buSzPts val="1100"/>
              <a:buFont typeface="Arial"/>
              <a:buAutoNum type="arabicParenR"/>
            </a:pPr>
            <a:r>
              <a:rPr lang="es-AR" dirty="0">
                <a:latin typeface="DM Sans"/>
              </a:rPr>
              <a:t>Por favor, generar el código por partes para que pueda ser utilizado.</a:t>
            </a:r>
            <a:endParaRPr lang="es-MX" dirty="0">
              <a:latin typeface="DM Sans"/>
            </a:endParaRPr>
          </a:p>
        </p:txBody>
      </p:sp>
      <p:sp>
        <p:nvSpPr>
          <p:cNvPr id="2" name="Rectangle 1">
            <a:extLst>
              <a:ext uri="{FF2B5EF4-FFF2-40B4-BE49-F238E27FC236}">
                <a16:creationId xmlns:a16="http://schemas.microsoft.com/office/drawing/2014/main" id="{D8206A03-C869-9D41-27CC-7905DC9079B2}"/>
              </a:ext>
            </a:extLst>
          </p:cNvPr>
          <p:cNvSpPr>
            <a:spLocks noChangeArrowheads="1"/>
          </p:cNvSpPr>
          <p:nvPr/>
        </p:nvSpPr>
        <p:spPr bwMode="auto">
          <a:xfrm>
            <a:off x="0" y="0"/>
            <a:ext cx="4511675"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a:ln>
                  <a:noFill/>
                </a:ln>
                <a:solidFill>
                  <a:schemeClr val="tx1"/>
                </a:solidFill>
                <a:effectLst/>
                <a:latin typeface="Söhne"/>
              </a:rPr>
              <a:t>Eres un experto en desarrollo de software y generación de aplicaciones con React Js utilizando MUI y Axios.</a:t>
            </a:r>
          </a:p>
          <a:p>
            <a:pPr marL="0" marR="0" lvl="0" indent="0" algn="l" defTabSz="914400" rtl="0" eaLnBrk="0" fontAlgn="base" latinLnBrk="0" hangingPunct="0">
              <a:lnSpc>
                <a:spcPct val="100000"/>
              </a:lnSpc>
              <a:spcBef>
                <a:spcPct val="0"/>
              </a:spcBef>
              <a:spcAft>
                <a:spcPct val="0"/>
              </a:spcAft>
              <a:buClrTx/>
              <a:buSzTx/>
              <a:buFontTx/>
              <a:buNone/>
              <a:tabLst/>
            </a:pPr>
            <a:br>
              <a:rPr kumimoji="0" lang="es-AR" altLang="es-AR" sz="1000" b="0" i="0" u="none" strike="noStrike" cap="none" normalizeH="0" baseline="0">
                <a:ln>
                  <a:noFill/>
                </a:ln>
                <a:solidFill>
                  <a:schemeClr val="tx1"/>
                </a:solidFill>
                <a:effectLst/>
                <a:latin typeface="Söhne"/>
              </a:rPr>
            </a:br>
            <a:endParaRPr kumimoji="0" lang="es-AR" altLang="es-A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481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28e9bafcab0_1_81"/>
          <p:cNvSpPr txBox="1"/>
          <p:nvPr/>
        </p:nvSpPr>
        <p:spPr>
          <a:xfrm>
            <a:off x="502950" y="468275"/>
            <a:ext cx="65541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dirty="0">
                <a:solidFill>
                  <a:schemeClr val="lt1"/>
                </a:solidFill>
                <a:latin typeface="DM Sans"/>
                <a:ea typeface="DM Sans"/>
                <a:cs typeface="DM Sans"/>
                <a:sym typeface="DM Sans"/>
              </a:rPr>
              <a:t>CODERFLEX</a:t>
            </a:r>
            <a:endParaRPr sz="2000" b="0" i="0" u="none" strike="noStrike" cap="none" dirty="0">
              <a:solidFill>
                <a:schemeClr val="lt1"/>
              </a:solidFill>
              <a:latin typeface="DM Sans"/>
              <a:ea typeface="DM Sans"/>
              <a:cs typeface="DM Sans"/>
              <a:sym typeface="DM Sans"/>
            </a:endParaRPr>
          </a:p>
        </p:txBody>
      </p:sp>
      <p:sp>
        <p:nvSpPr>
          <p:cNvPr id="89" name="Google Shape;89;g28e9bafcab0_1_81"/>
          <p:cNvSpPr txBox="1"/>
          <p:nvPr/>
        </p:nvSpPr>
        <p:spPr>
          <a:xfrm>
            <a:off x="502950" y="4879650"/>
            <a:ext cx="6554100" cy="9327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chemeClr val="dk1"/>
              </a:buClr>
              <a:buSzPts val="1100"/>
              <a:buFont typeface="Arial"/>
              <a:buNone/>
            </a:pPr>
            <a:r>
              <a:rPr lang="es" sz="5400" b="1" dirty="0">
                <a:solidFill>
                  <a:srgbClr val="FFFFFF"/>
                </a:solidFill>
                <a:latin typeface="DM Sans"/>
                <a:ea typeface="DM Sans"/>
                <a:cs typeface="DM Sans"/>
                <a:sym typeface="DM Sans"/>
              </a:rPr>
              <a:t>¡GRACIAS!</a:t>
            </a:r>
            <a:endParaRPr sz="4500" b="1" dirty="0">
              <a:solidFill>
                <a:srgbClr val="EAFF6A"/>
              </a:solidFill>
              <a:latin typeface="DM Sans"/>
              <a:ea typeface="DM Sans"/>
              <a:cs typeface="DM Sans"/>
              <a:sym typeface="DM Sans"/>
            </a:endParaRPr>
          </a:p>
        </p:txBody>
      </p:sp>
      <p:pic>
        <p:nvPicPr>
          <p:cNvPr id="90" name="Google Shape;90;g28e9bafcab0_1_81"/>
          <p:cNvPicPr preferRelativeResize="0"/>
          <p:nvPr/>
        </p:nvPicPr>
        <p:blipFill rotWithShape="1">
          <a:blip r:embed="rId3">
            <a:alphaModFix/>
          </a:blip>
          <a:srcRect/>
          <a:stretch/>
        </p:blipFill>
        <p:spPr>
          <a:xfrm>
            <a:off x="2798902" y="9730938"/>
            <a:ext cx="1961869" cy="4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2"/>
          <p:cNvSpPr txBox="1"/>
          <p:nvPr/>
        </p:nvSpPr>
        <p:spPr>
          <a:xfrm>
            <a:off x="502950" y="468275"/>
            <a:ext cx="65541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dirty="0">
                <a:solidFill>
                  <a:schemeClr val="dk1"/>
                </a:solidFill>
                <a:latin typeface="DM Sans"/>
                <a:ea typeface="DM Sans"/>
                <a:cs typeface="DM Sans"/>
                <a:sym typeface="DM Sans"/>
              </a:rPr>
              <a:t>Idea Alquímica: </a:t>
            </a:r>
            <a:r>
              <a:rPr lang="es" sz="2000" dirty="0">
                <a:solidFill>
                  <a:schemeClr val="dk1"/>
                </a:solidFill>
                <a:latin typeface="DM Sans"/>
                <a:ea typeface="DM Sans"/>
                <a:cs typeface="DM Sans"/>
                <a:sym typeface="DM Sans"/>
              </a:rPr>
              <a:t>AgroDataHelper: Revolucionando la Gestión de Datos en el Sector Agropecuario</a:t>
            </a:r>
            <a:endParaRPr sz="2000" b="0" i="0" u="none" strike="noStrike" cap="none" dirty="0">
              <a:solidFill>
                <a:schemeClr val="dk1"/>
              </a:solidFill>
              <a:latin typeface="DM Sans"/>
              <a:ea typeface="DM Sans"/>
              <a:cs typeface="DM Sans"/>
              <a:sym typeface="DM Sans"/>
            </a:endParaRPr>
          </a:p>
        </p:txBody>
      </p:sp>
      <p:grpSp>
        <p:nvGrpSpPr>
          <p:cNvPr id="24" name="Google Shape;24;p2"/>
          <p:cNvGrpSpPr/>
          <p:nvPr/>
        </p:nvGrpSpPr>
        <p:grpSpPr>
          <a:xfrm>
            <a:off x="482422" y="1631896"/>
            <a:ext cx="6554056" cy="492568"/>
            <a:chOff x="536275" y="2312700"/>
            <a:chExt cx="6520800" cy="754200"/>
          </a:xfrm>
        </p:grpSpPr>
        <p:sp>
          <p:nvSpPr>
            <p:cNvPr id="25" name="Google Shape;25;p2"/>
            <p:cNvSpPr/>
            <p:nvPr/>
          </p:nvSpPr>
          <p:spPr>
            <a:xfrm>
              <a:off x="536275" y="2312700"/>
              <a:ext cx="6520800" cy="7542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536275" y="2312700"/>
              <a:ext cx="150900" cy="754200"/>
            </a:xfrm>
            <a:prstGeom prst="rect">
              <a:avLst/>
            </a:prstGeom>
            <a:solidFill>
              <a:srgbClr val="82D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 name="Google Shape;27;p2"/>
          <p:cNvSpPr txBox="1"/>
          <p:nvPr/>
        </p:nvSpPr>
        <p:spPr>
          <a:xfrm>
            <a:off x="958625" y="1653625"/>
            <a:ext cx="5964300" cy="45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Clr>
                <a:srgbClr val="000000"/>
              </a:buClr>
              <a:buSzPts val="1350"/>
              <a:buFont typeface="Arial"/>
              <a:buNone/>
            </a:pPr>
            <a:r>
              <a:rPr lang="es" sz="1350" b="1" dirty="0">
                <a:latin typeface="DM Sans"/>
                <a:ea typeface="DM Sans"/>
                <a:cs typeface="DM Sans"/>
                <a:sym typeface="DM Sans"/>
              </a:rPr>
              <a:t>Problema</a:t>
            </a:r>
            <a:endParaRPr sz="1350" b="1" i="0" u="none" strike="noStrike" cap="none" dirty="0">
              <a:solidFill>
                <a:srgbClr val="000000"/>
              </a:solidFill>
              <a:latin typeface="DM Sans"/>
              <a:ea typeface="DM Sans"/>
              <a:cs typeface="DM Sans"/>
              <a:sym typeface="DM Sans"/>
            </a:endParaRPr>
          </a:p>
        </p:txBody>
      </p:sp>
      <p:grpSp>
        <p:nvGrpSpPr>
          <p:cNvPr id="28" name="Google Shape;28;p2"/>
          <p:cNvGrpSpPr/>
          <p:nvPr/>
        </p:nvGrpSpPr>
        <p:grpSpPr>
          <a:xfrm>
            <a:off x="523521" y="2233267"/>
            <a:ext cx="6554056" cy="3961016"/>
            <a:chOff x="536275" y="3199450"/>
            <a:chExt cx="6520800" cy="3252600"/>
          </a:xfrm>
        </p:grpSpPr>
        <p:sp>
          <p:nvSpPr>
            <p:cNvPr id="29" name="Google Shape;29;p2"/>
            <p:cNvSpPr/>
            <p:nvPr/>
          </p:nvSpPr>
          <p:spPr>
            <a:xfrm>
              <a:off x="536275" y="3199450"/>
              <a:ext cx="6520800" cy="32526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536275" y="3199450"/>
              <a:ext cx="150900" cy="3252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Google Shape;31;p2"/>
          <p:cNvSpPr txBox="1"/>
          <p:nvPr/>
        </p:nvSpPr>
        <p:spPr>
          <a:xfrm>
            <a:off x="935113" y="2346300"/>
            <a:ext cx="5812800" cy="38481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 dirty="0">
                <a:latin typeface="DM Sans"/>
                <a:ea typeface="DM Sans"/>
                <a:cs typeface="DM Sans"/>
                <a:sym typeface="DM Sans"/>
              </a:rPr>
              <a:t>La problemática que se aborda en este proyecto está centrada en los desafíos de la captura de datos en un establecimiento agropecuario. Esta situación se manifiesta en momentos en los que los agricultores o administradores enfrentan dificultades para recopilar información eficiente y precisa sobre sus cultivos y ganado. Por ejemplo, podrían tener problemas al medir los rendimientos de los cultivos o al monitorear la salud del ganado. Además, la falta de tiempo y herramientas adecuadas para procesar y analizar estos datos puede impedir el progreso y la toma de decisiones informadas en el establecimiento. Esta problemática es especialmente relevante para los agricultores independientes y pequeños emprendedores agropecuarios, quienes necesitan soluciones efectivas para gestionar y optimizar sus recursos. La relevancia de esta problemática radica en que, en el mundo agropecuario actual, la eficiencia y precisión en la captura y manejo de datos se ha convertido en un factor crítico para el éxito y la sostenibilidad de estos negocios.</a:t>
            </a:r>
            <a:endParaRPr sz="1400" b="0" i="0" u="none" strike="noStrike" cap="none" dirty="0">
              <a:solidFill>
                <a:srgbClr val="000000"/>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g28e9bafcab0_1_25"/>
          <p:cNvSpPr txBox="1"/>
          <p:nvPr/>
        </p:nvSpPr>
        <p:spPr>
          <a:xfrm>
            <a:off x="502950" y="468275"/>
            <a:ext cx="65541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dirty="0">
                <a:solidFill>
                  <a:schemeClr val="dk1"/>
                </a:solidFill>
                <a:latin typeface="DM Sans"/>
                <a:ea typeface="DM Sans"/>
                <a:cs typeface="DM Sans"/>
                <a:sym typeface="DM Sans"/>
              </a:rPr>
              <a:t>Idea Alquímica: </a:t>
            </a:r>
            <a:r>
              <a:rPr lang="es" sz="2000" dirty="0">
                <a:solidFill>
                  <a:schemeClr val="dk1"/>
                </a:solidFill>
                <a:latin typeface="DM Sans"/>
                <a:ea typeface="DM Sans"/>
                <a:cs typeface="DM Sans"/>
                <a:sym typeface="DM Sans"/>
              </a:rPr>
              <a:t>AgroDataHelper: Revolucionando la Gestión de Datos en el Sector Agropecuario</a:t>
            </a:r>
            <a:endParaRPr sz="2000" b="0" i="0" u="none" strike="noStrike" cap="none" dirty="0">
              <a:solidFill>
                <a:schemeClr val="dk1"/>
              </a:solidFill>
              <a:latin typeface="DM Sans"/>
              <a:ea typeface="DM Sans"/>
              <a:cs typeface="DM Sans"/>
              <a:sym typeface="DM Sans"/>
            </a:endParaRPr>
          </a:p>
        </p:txBody>
      </p:sp>
      <p:grpSp>
        <p:nvGrpSpPr>
          <p:cNvPr id="37" name="Google Shape;37;g28e9bafcab0_1_25"/>
          <p:cNvGrpSpPr/>
          <p:nvPr/>
        </p:nvGrpSpPr>
        <p:grpSpPr>
          <a:xfrm>
            <a:off x="482422" y="1631896"/>
            <a:ext cx="6554056" cy="492568"/>
            <a:chOff x="536275" y="2312700"/>
            <a:chExt cx="6520800" cy="754200"/>
          </a:xfrm>
        </p:grpSpPr>
        <p:sp>
          <p:nvSpPr>
            <p:cNvPr id="38" name="Google Shape;38;g28e9bafcab0_1_25"/>
            <p:cNvSpPr/>
            <p:nvPr/>
          </p:nvSpPr>
          <p:spPr>
            <a:xfrm>
              <a:off x="536275" y="2312700"/>
              <a:ext cx="6520800" cy="7542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g28e9bafcab0_1_25"/>
            <p:cNvSpPr/>
            <p:nvPr/>
          </p:nvSpPr>
          <p:spPr>
            <a:xfrm>
              <a:off x="536275" y="2312700"/>
              <a:ext cx="150900" cy="754200"/>
            </a:xfrm>
            <a:prstGeom prst="rect">
              <a:avLst/>
            </a:prstGeom>
            <a:solidFill>
              <a:srgbClr val="82D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g28e9bafcab0_1_25"/>
          <p:cNvSpPr txBox="1"/>
          <p:nvPr/>
        </p:nvSpPr>
        <p:spPr>
          <a:xfrm>
            <a:off x="958625" y="1653625"/>
            <a:ext cx="5964300" cy="45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Clr>
                <a:srgbClr val="000000"/>
              </a:buClr>
              <a:buSzPts val="1350"/>
              <a:buFont typeface="Arial"/>
              <a:buNone/>
            </a:pPr>
            <a:r>
              <a:rPr lang="es" sz="1350" b="1" dirty="0">
                <a:latin typeface="DM Sans"/>
                <a:ea typeface="DM Sans"/>
                <a:cs typeface="DM Sans"/>
                <a:sym typeface="DM Sans"/>
              </a:rPr>
              <a:t>Desarrollo de la propuesta de solución</a:t>
            </a:r>
            <a:endParaRPr sz="1350" b="1" i="0" u="none" strike="noStrike" cap="none" dirty="0">
              <a:solidFill>
                <a:srgbClr val="000000"/>
              </a:solidFill>
              <a:latin typeface="DM Sans"/>
              <a:ea typeface="DM Sans"/>
              <a:cs typeface="DM Sans"/>
              <a:sym typeface="DM Sans"/>
            </a:endParaRPr>
          </a:p>
        </p:txBody>
      </p:sp>
      <p:grpSp>
        <p:nvGrpSpPr>
          <p:cNvPr id="41" name="Google Shape;41;g28e9bafcab0_1_25"/>
          <p:cNvGrpSpPr/>
          <p:nvPr/>
        </p:nvGrpSpPr>
        <p:grpSpPr>
          <a:xfrm>
            <a:off x="523525" y="2233408"/>
            <a:ext cx="6554056" cy="2112889"/>
            <a:chOff x="536275" y="3199450"/>
            <a:chExt cx="6520800" cy="3252600"/>
          </a:xfrm>
        </p:grpSpPr>
        <p:sp>
          <p:nvSpPr>
            <p:cNvPr id="42" name="Google Shape;42;g28e9bafcab0_1_25"/>
            <p:cNvSpPr/>
            <p:nvPr/>
          </p:nvSpPr>
          <p:spPr>
            <a:xfrm>
              <a:off x="536275" y="3199450"/>
              <a:ext cx="6520800" cy="32526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g28e9bafcab0_1_25"/>
            <p:cNvSpPr/>
            <p:nvPr/>
          </p:nvSpPr>
          <p:spPr>
            <a:xfrm>
              <a:off x="536275" y="3199450"/>
              <a:ext cx="150900" cy="3252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 name="Google Shape;44;g28e9bafcab0_1_25"/>
          <p:cNvSpPr txBox="1"/>
          <p:nvPr/>
        </p:nvSpPr>
        <p:spPr>
          <a:xfrm>
            <a:off x="935113" y="2346300"/>
            <a:ext cx="5812800" cy="19086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 dirty="0">
                <a:latin typeface="DM Sans"/>
                <a:ea typeface="DM Sans"/>
                <a:cs typeface="DM Sans"/>
                <a:sym typeface="DM Sans"/>
              </a:rPr>
              <a:t>Ante esta situación, se propone la implementación de un "Asistente de Captura de Datos Agropecuarios" diseñado para asistir a los agricultores y administradores en la recolección y análisis eficiente de información vital para sus establecimientos. Este asistente digital estaría enfocado en facilitar la gestión de datos relacionados con cultivos, ganado y otros aspectos esenciales del manejo agropecuario, adaptándose a las necesidades específicas de cada usuario.</a:t>
            </a:r>
            <a:endParaRPr sz="1400" b="0" i="0" u="none" strike="noStrike" cap="none" dirty="0">
              <a:solidFill>
                <a:srgbClr val="000000"/>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g28e9bafcab0_1_40"/>
          <p:cNvSpPr txBox="1"/>
          <p:nvPr/>
        </p:nvSpPr>
        <p:spPr>
          <a:xfrm>
            <a:off x="502950" y="468275"/>
            <a:ext cx="65541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dirty="0">
                <a:solidFill>
                  <a:schemeClr val="dk1"/>
                </a:solidFill>
                <a:latin typeface="DM Sans"/>
                <a:ea typeface="DM Sans"/>
                <a:cs typeface="DM Sans"/>
                <a:sym typeface="DM Sans"/>
              </a:rPr>
              <a:t>Idea Alquímica: </a:t>
            </a:r>
            <a:r>
              <a:rPr lang="es" sz="2000" dirty="0">
                <a:solidFill>
                  <a:schemeClr val="dk1"/>
                </a:solidFill>
                <a:latin typeface="DM Sans"/>
                <a:ea typeface="DM Sans"/>
                <a:cs typeface="DM Sans"/>
                <a:sym typeface="DM Sans"/>
              </a:rPr>
              <a:t>AgroDataHelper: Revolucionando la Gestión de Datos en el Sector Agropecuario</a:t>
            </a:r>
            <a:endParaRPr sz="2000" b="0" i="0" u="none" strike="noStrike" cap="none" dirty="0">
              <a:solidFill>
                <a:schemeClr val="dk1"/>
              </a:solidFill>
              <a:latin typeface="DM Sans"/>
              <a:ea typeface="DM Sans"/>
              <a:cs typeface="DM Sans"/>
              <a:sym typeface="DM Sans"/>
            </a:endParaRPr>
          </a:p>
        </p:txBody>
      </p:sp>
      <p:grpSp>
        <p:nvGrpSpPr>
          <p:cNvPr id="50" name="Google Shape;50;g28e9bafcab0_1_40"/>
          <p:cNvGrpSpPr/>
          <p:nvPr/>
        </p:nvGrpSpPr>
        <p:grpSpPr>
          <a:xfrm>
            <a:off x="482422" y="1631896"/>
            <a:ext cx="6554056" cy="492568"/>
            <a:chOff x="536275" y="2312700"/>
            <a:chExt cx="6520800" cy="754200"/>
          </a:xfrm>
        </p:grpSpPr>
        <p:sp>
          <p:nvSpPr>
            <p:cNvPr id="51" name="Google Shape;51;g28e9bafcab0_1_40"/>
            <p:cNvSpPr/>
            <p:nvPr/>
          </p:nvSpPr>
          <p:spPr>
            <a:xfrm>
              <a:off x="536275" y="2312700"/>
              <a:ext cx="6520800" cy="7542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g28e9bafcab0_1_40"/>
            <p:cNvSpPr/>
            <p:nvPr/>
          </p:nvSpPr>
          <p:spPr>
            <a:xfrm>
              <a:off x="536275" y="2312700"/>
              <a:ext cx="150900" cy="754200"/>
            </a:xfrm>
            <a:prstGeom prst="rect">
              <a:avLst/>
            </a:prstGeom>
            <a:solidFill>
              <a:srgbClr val="82D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 name="Google Shape;53;g28e9bafcab0_1_40"/>
          <p:cNvSpPr txBox="1"/>
          <p:nvPr/>
        </p:nvSpPr>
        <p:spPr>
          <a:xfrm>
            <a:off x="958625" y="1653625"/>
            <a:ext cx="5964300" cy="45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Clr>
                <a:srgbClr val="000000"/>
              </a:buClr>
              <a:buSzPts val="1350"/>
              <a:buFont typeface="Arial"/>
              <a:buNone/>
            </a:pPr>
            <a:r>
              <a:rPr lang="es" sz="1350" b="1" dirty="0">
                <a:latin typeface="DM Sans"/>
                <a:ea typeface="DM Sans"/>
                <a:cs typeface="DM Sans"/>
                <a:sym typeface="DM Sans"/>
              </a:rPr>
              <a:t>Desarrollo de la propuesta de solución</a:t>
            </a:r>
            <a:endParaRPr sz="1350" b="1" i="0" u="none" strike="noStrike" cap="none" dirty="0">
              <a:solidFill>
                <a:srgbClr val="000000"/>
              </a:solidFill>
              <a:latin typeface="DM Sans"/>
              <a:ea typeface="DM Sans"/>
              <a:cs typeface="DM Sans"/>
              <a:sym typeface="DM Sans"/>
            </a:endParaRPr>
          </a:p>
        </p:txBody>
      </p:sp>
      <p:grpSp>
        <p:nvGrpSpPr>
          <p:cNvPr id="54" name="Google Shape;54;g28e9bafcab0_1_40"/>
          <p:cNvGrpSpPr/>
          <p:nvPr/>
        </p:nvGrpSpPr>
        <p:grpSpPr>
          <a:xfrm>
            <a:off x="523525" y="2233284"/>
            <a:ext cx="6554056" cy="5183669"/>
            <a:chOff x="536275" y="3199450"/>
            <a:chExt cx="6520800" cy="3252600"/>
          </a:xfrm>
        </p:grpSpPr>
        <p:sp>
          <p:nvSpPr>
            <p:cNvPr id="55" name="Google Shape;55;g28e9bafcab0_1_40"/>
            <p:cNvSpPr/>
            <p:nvPr/>
          </p:nvSpPr>
          <p:spPr>
            <a:xfrm>
              <a:off x="536275" y="3199450"/>
              <a:ext cx="6520800" cy="32526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g28e9bafcab0_1_40"/>
            <p:cNvSpPr/>
            <p:nvPr/>
          </p:nvSpPr>
          <p:spPr>
            <a:xfrm>
              <a:off x="536275" y="3199450"/>
              <a:ext cx="150900" cy="3252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 name="Google Shape;57;g28e9bafcab0_1_40"/>
          <p:cNvSpPr txBox="1"/>
          <p:nvPr/>
        </p:nvSpPr>
        <p:spPr>
          <a:xfrm>
            <a:off x="935125" y="2346300"/>
            <a:ext cx="5812800" cy="51411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 dirty="0">
                <a:latin typeface="DM Sans"/>
                <a:ea typeface="DM Sans"/>
                <a:cs typeface="DM Sans"/>
                <a:sym typeface="DM Sans"/>
              </a:rPr>
              <a:t>Ante esta situación, se propone la implementación de un "Asistente de Captura de Datos Agropecuarios" diseñado para asistir a los agricultores y administradores en la recolección y análisis eficiente de información vital para sus establecimientos. Este asistente digital estaría enfocado en facilitar la gestión de datos relacionados con cultivos, ganado y otros aspectos esenciales del manejo agropecuario, adaptándose a las necesidades específicas de cada usuario.</a:t>
            </a:r>
            <a:endParaRPr dirty="0">
              <a:latin typeface="DM Sans"/>
              <a:ea typeface="DM Sans"/>
              <a:cs typeface="DM Sans"/>
              <a:sym typeface="DM Sans"/>
            </a:endParaRPr>
          </a:p>
          <a:p>
            <a:pPr marL="0" lvl="0" indent="0" algn="just" rtl="0">
              <a:spcBef>
                <a:spcPts val="0"/>
              </a:spcBef>
              <a:spcAft>
                <a:spcPts val="0"/>
              </a:spcAft>
              <a:buClr>
                <a:schemeClr val="dk1"/>
              </a:buClr>
              <a:buSzPts val="1100"/>
              <a:buFont typeface="Arial"/>
              <a:buNone/>
            </a:pPr>
            <a:r>
              <a:rPr lang="es" dirty="0">
                <a:latin typeface="DM Sans"/>
                <a:ea typeface="DM Sans"/>
                <a:cs typeface="DM Sans"/>
                <a:sym typeface="DM Sans"/>
              </a:rPr>
              <a:t>Para implementar esta solución, se desarrollará una aplicación web denominada "AgroDataHelper". La función principal de esta aplicación será asistir en la captura y análisis de datos agropecuarios, ajustándose a las necesidades específicas de cada usuario. Esta herramienta ofrecerá ventajas significativas, tales como la optimización del tiempo en la recolección y procesamiento de datos, la generación de informes precisos y la adaptación a las demandas específicas del establecimiento agropecuario.</a:t>
            </a:r>
            <a:endParaRPr dirty="0">
              <a:latin typeface="DM Sans"/>
              <a:ea typeface="DM Sans"/>
              <a:cs typeface="DM Sans"/>
              <a:sym typeface="DM Sans"/>
            </a:endParaRPr>
          </a:p>
          <a:p>
            <a:pPr marL="0" lvl="0" indent="0" algn="just" rtl="0">
              <a:spcBef>
                <a:spcPts val="0"/>
              </a:spcBef>
              <a:spcAft>
                <a:spcPts val="0"/>
              </a:spcAft>
              <a:buClr>
                <a:schemeClr val="dk1"/>
              </a:buClr>
              <a:buSzPts val="1100"/>
              <a:buFont typeface="Arial"/>
              <a:buNone/>
            </a:pPr>
            <a:r>
              <a:rPr lang="es" dirty="0">
                <a:latin typeface="DM Sans"/>
                <a:ea typeface="DM Sans"/>
                <a:cs typeface="DM Sans"/>
                <a:sym typeface="DM Sans"/>
              </a:rPr>
              <a:t>El asistente será capaz de procesar y presentar datos relevantes, como estadísticas de rendimiento de cultivos, salud y gestión del ganado, entre otros. Además, la aplicación proporcionará opciones para que los usuarios personalicen y mejoren la interpretación de los datos generados, facilitando así la toma de decisiones informadas y la gestión eficiente del establecimiento.</a:t>
            </a:r>
            <a:endParaRPr dirty="0">
              <a:latin typeface="DM Sans"/>
              <a:ea typeface="DM Sans"/>
              <a:cs typeface="DM Sans"/>
              <a:sym typeface="DM Sans"/>
            </a:endParaRPr>
          </a:p>
          <a:p>
            <a:pPr marL="0" marR="0" lvl="0" indent="0" algn="just" rtl="0">
              <a:lnSpc>
                <a:spcPct val="100000"/>
              </a:lnSpc>
              <a:spcBef>
                <a:spcPts val="0"/>
              </a:spcBef>
              <a:spcAft>
                <a:spcPts val="0"/>
              </a:spcAft>
              <a:buClr>
                <a:srgbClr val="000000"/>
              </a:buClr>
              <a:buSzPts val="1400"/>
              <a:buFont typeface="Arial"/>
              <a:buNone/>
            </a:pPr>
            <a:endParaRPr dirty="0">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28e9bafcab0_1_53"/>
          <p:cNvSpPr txBox="1"/>
          <p:nvPr/>
        </p:nvSpPr>
        <p:spPr>
          <a:xfrm>
            <a:off x="502950" y="468275"/>
            <a:ext cx="65541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chemeClr val="dk1"/>
                </a:solidFill>
                <a:latin typeface="DM Sans"/>
                <a:ea typeface="DM Sans"/>
                <a:cs typeface="DM Sans"/>
                <a:sym typeface="DM Sans"/>
              </a:rPr>
              <a:t>Idea Alquímica: </a:t>
            </a:r>
            <a:r>
              <a:rPr lang="es" sz="2000">
                <a:solidFill>
                  <a:schemeClr val="dk1"/>
                </a:solidFill>
                <a:latin typeface="DM Sans"/>
                <a:ea typeface="DM Sans"/>
                <a:cs typeface="DM Sans"/>
                <a:sym typeface="DM Sans"/>
              </a:rPr>
              <a:t>AgroDataHelper: Revolucionando la Gestión de Datos en el Sector Agropecuario</a:t>
            </a:r>
            <a:endParaRPr sz="2000" b="0" i="0" u="none" strike="noStrike" cap="none">
              <a:solidFill>
                <a:schemeClr val="dk1"/>
              </a:solidFill>
              <a:latin typeface="DM Sans"/>
              <a:ea typeface="DM Sans"/>
              <a:cs typeface="DM Sans"/>
              <a:sym typeface="DM Sans"/>
            </a:endParaRPr>
          </a:p>
        </p:txBody>
      </p:sp>
      <p:grpSp>
        <p:nvGrpSpPr>
          <p:cNvPr id="63" name="Google Shape;63;g28e9bafcab0_1_53"/>
          <p:cNvGrpSpPr/>
          <p:nvPr/>
        </p:nvGrpSpPr>
        <p:grpSpPr>
          <a:xfrm>
            <a:off x="482422" y="1631896"/>
            <a:ext cx="6554056" cy="492568"/>
            <a:chOff x="536275" y="2312700"/>
            <a:chExt cx="6520800" cy="754200"/>
          </a:xfrm>
        </p:grpSpPr>
        <p:sp>
          <p:nvSpPr>
            <p:cNvPr id="64" name="Google Shape;64;g28e9bafcab0_1_53"/>
            <p:cNvSpPr/>
            <p:nvPr/>
          </p:nvSpPr>
          <p:spPr>
            <a:xfrm>
              <a:off x="536275" y="2312700"/>
              <a:ext cx="6520800" cy="7542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g28e9bafcab0_1_53"/>
            <p:cNvSpPr/>
            <p:nvPr/>
          </p:nvSpPr>
          <p:spPr>
            <a:xfrm>
              <a:off x="536275" y="2312700"/>
              <a:ext cx="150900" cy="754200"/>
            </a:xfrm>
            <a:prstGeom prst="rect">
              <a:avLst/>
            </a:prstGeom>
            <a:solidFill>
              <a:srgbClr val="82D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g28e9bafcab0_1_53"/>
          <p:cNvSpPr txBox="1"/>
          <p:nvPr/>
        </p:nvSpPr>
        <p:spPr>
          <a:xfrm>
            <a:off x="958625" y="1653625"/>
            <a:ext cx="5964300" cy="45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Clr>
                <a:srgbClr val="000000"/>
              </a:buClr>
              <a:buSzPts val="1350"/>
              <a:buFont typeface="Arial"/>
              <a:buNone/>
            </a:pPr>
            <a:r>
              <a:rPr lang="es" sz="1350" b="1" dirty="0">
                <a:latin typeface="DM Sans"/>
                <a:ea typeface="DM Sans"/>
                <a:cs typeface="DM Sans"/>
                <a:sym typeface="DM Sans"/>
              </a:rPr>
              <a:t>Desarrollo de la propuesta de solución</a:t>
            </a:r>
            <a:endParaRPr sz="1350" b="1" i="0" u="none" strike="noStrike" cap="none" dirty="0">
              <a:solidFill>
                <a:srgbClr val="000000"/>
              </a:solidFill>
              <a:latin typeface="DM Sans"/>
              <a:ea typeface="DM Sans"/>
              <a:cs typeface="DM Sans"/>
              <a:sym typeface="DM Sans"/>
            </a:endParaRPr>
          </a:p>
        </p:txBody>
      </p:sp>
      <p:grpSp>
        <p:nvGrpSpPr>
          <p:cNvPr id="67" name="Google Shape;67;g28e9bafcab0_1_53"/>
          <p:cNvGrpSpPr/>
          <p:nvPr/>
        </p:nvGrpSpPr>
        <p:grpSpPr>
          <a:xfrm>
            <a:off x="523525" y="2233361"/>
            <a:ext cx="6554056" cy="6805415"/>
            <a:chOff x="536275" y="3199450"/>
            <a:chExt cx="6520800" cy="3252600"/>
          </a:xfrm>
        </p:grpSpPr>
        <p:sp>
          <p:nvSpPr>
            <p:cNvPr id="68" name="Google Shape;68;g28e9bafcab0_1_53"/>
            <p:cNvSpPr/>
            <p:nvPr/>
          </p:nvSpPr>
          <p:spPr>
            <a:xfrm>
              <a:off x="536275" y="3199450"/>
              <a:ext cx="6520800" cy="32526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g28e9bafcab0_1_53"/>
            <p:cNvSpPr/>
            <p:nvPr/>
          </p:nvSpPr>
          <p:spPr>
            <a:xfrm>
              <a:off x="536275" y="3199450"/>
              <a:ext cx="150900" cy="3252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70;g28e9bafcab0_1_53"/>
          <p:cNvSpPr txBox="1"/>
          <p:nvPr/>
        </p:nvSpPr>
        <p:spPr>
          <a:xfrm>
            <a:off x="935125" y="2346300"/>
            <a:ext cx="5812800" cy="6218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s">
                <a:latin typeface="DM Sans"/>
                <a:ea typeface="DM Sans"/>
                <a:cs typeface="DM Sans"/>
                <a:sym typeface="DM Sans"/>
              </a:rPr>
              <a:t>El prompt inicial para desarrollar la solución "AgroDataHelper" será: "Crear una plataforma intuitiva y accesible para la gestión y análisis de datos agropecuarios, que permita a los agricultores y administradores de establecimientos recolectar, procesar y visualizar información crítica de sus operaciones en tiempo real". La elección de este prompt se fundamenta en la necesidad de simplificar y eficientizar la gestión de datos en el sector agropecuario, una industria cada vez más inclinada hacia la toma de decisiones basada en datos precisos y actualizados.</a:t>
            </a:r>
            <a:endParaRPr>
              <a:latin typeface="DM Sans"/>
              <a:ea typeface="DM Sans"/>
              <a:cs typeface="DM Sans"/>
              <a:sym typeface="DM Sans"/>
            </a:endParaRPr>
          </a:p>
          <a:p>
            <a:pPr marL="0" lvl="0" indent="0" algn="just" rtl="0">
              <a:spcBef>
                <a:spcPts val="0"/>
              </a:spcBef>
              <a:spcAft>
                <a:spcPts val="0"/>
              </a:spcAft>
              <a:buClr>
                <a:schemeClr val="dk1"/>
              </a:buClr>
              <a:buSzPts val="1100"/>
              <a:buFont typeface="Arial"/>
              <a:buNone/>
            </a:pPr>
            <a:r>
              <a:rPr lang="es">
                <a:latin typeface="DM Sans"/>
                <a:ea typeface="DM Sans"/>
                <a:cs typeface="DM Sans"/>
                <a:sym typeface="DM Sans"/>
              </a:rPr>
              <a:t>Se espera que este prompt funcione como una guía para desarrollar una herramienta que sea tanto fácil de usar como tecnológicamente avanzada, capaz de integrarse con diferentes tipos de datos y sistemas existentes en el sector agropecuario. Esta funcionalidad es clave para asegurar una adopción amplia y efectiva por parte de los usuarios finales, que pueden variar en su nivel de familiaridad con la tecnología.</a:t>
            </a:r>
            <a:endParaRPr>
              <a:latin typeface="DM Sans"/>
              <a:ea typeface="DM Sans"/>
              <a:cs typeface="DM Sans"/>
              <a:sym typeface="DM Sans"/>
            </a:endParaRPr>
          </a:p>
          <a:p>
            <a:pPr marL="0" lvl="0" indent="0" algn="just" rtl="0">
              <a:spcBef>
                <a:spcPts val="0"/>
              </a:spcBef>
              <a:spcAft>
                <a:spcPts val="0"/>
              </a:spcAft>
              <a:buClr>
                <a:schemeClr val="dk1"/>
              </a:buClr>
              <a:buSzPts val="1100"/>
              <a:buFont typeface="Arial"/>
              <a:buNone/>
            </a:pPr>
            <a:r>
              <a:rPr lang="es">
                <a:latin typeface="DM Sans"/>
                <a:ea typeface="DM Sans"/>
                <a:cs typeface="DM Sans"/>
                <a:sym typeface="DM Sans"/>
              </a:rPr>
              <a:t>En cuanto a la factibilidad económica, la solución "AgroDataHelper" se presenta como una inversión rentable tanto a corto como a largo plazo. A corto plazo, la implementación de esta tecnología puede significar un costo inicial en desarrollo y despliegue, pero los beneficios en eficiencia y productividad justifican esta inversión. A largo plazo, la herramienta puede reducir significativamente los costos operativos y mejorar los márgenes de beneficio de los establecimientos agropecuarios al permitir una gestión más eficiente de los recursos y una mejor planificación basada en datos precisos. Además, la posibilidad de ofrecer la aplicación bajo un modelo de suscripción o licencia podría generar un flujo de ingresos sostenible y escalable.</a:t>
            </a:r>
            <a:endParaRPr>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28e9bafcab0_1_67"/>
          <p:cNvSpPr txBox="1"/>
          <p:nvPr/>
        </p:nvSpPr>
        <p:spPr>
          <a:xfrm>
            <a:off x="502950" y="468275"/>
            <a:ext cx="65541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chemeClr val="dk1"/>
                </a:solidFill>
                <a:latin typeface="DM Sans"/>
                <a:ea typeface="DM Sans"/>
                <a:cs typeface="DM Sans"/>
                <a:sym typeface="DM Sans"/>
              </a:rPr>
              <a:t>Idea Alquímica: </a:t>
            </a:r>
            <a:r>
              <a:rPr lang="es" sz="2000">
                <a:solidFill>
                  <a:schemeClr val="dk1"/>
                </a:solidFill>
                <a:latin typeface="DM Sans"/>
                <a:ea typeface="DM Sans"/>
                <a:cs typeface="DM Sans"/>
                <a:sym typeface="DM Sans"/>
              </a:rPr>
              <a:t>AgroDataHelper: Revolucionando la Gestión de Datos en el Sector Agropecuario</a:t>
            </a:r>
            <a:endParaRPr sz="2000" b="0" i="0" u="none" strike="noStrike" cap="none">
              <a:solidFill>
                <a:schemeClr val="dk1"/>
              </a:solidFill>
              <a:latin typeface="DM Sans"/>
              <a:ea typeface="DM Sans"/>
              <a:cs typeface="DM Sans"/>
              <a:sym typeface="DM Sans"/>
            </a:endParaRPr>
          </a:p>
        </p:txBody>
      </p:sp>
      <p:grpSp>
        <p:nvGrpSpPr>
          <p:cNvPr id="76" name="Google Shape;76;g28e9bafcab0_1_67"/>
          <p:cNvGrpSpPr/>
          <p:nvPr/>
        </p:nvGrpSpPr>
        <p:grpSpPr>
          <a:xfrm>
            <a:off x="482422" y="1631896"/>
            <a:ext cx="6554056" cy="492568"/>
            <a:chOff x="536275" y="2312700"/>
            <a:chExt cx="6520800" cy="754200"/>
          </a:xfrm>
        </p:grpSpPr>
        <p:sp>
          <p:nvSpPr>
            <p:cNvPr id="77" name="Google Shape;77;g28e9bafcab0_1_67"/>
            <p:cNvSpPr/>
            <p:nvPr/>
          </p:nvSpPr>
          <p:spPr>
            <a:xfrm>
              <a:off x="536275" y="2312700"/>
              <a:ext cx="6520800" cy="7542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28e9bafcab0_1_67"/>
            <p:cNvSpPr/>
            <p:nvPr/>
          </p:nvSpPr>
          <p:spPr>
            <a:xfrm>
              <a:off x="536275" y="2312700"/>
              <a:ext cx="150900" cy="754200"/>
            </a:xfrm>
            <a:prstGeom prst="rect">
              <a:avLst/>
            </a:prstGeom>
            <a:solidFill>
              <a:srgbClr val="82D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g28e9bafcab0_1_67"/>
          <p:cNvSpPr txBox="1"/>
          <p:nvPr/>
        </p:nvSpPr>
        <p:spPr>
          <a:xfrm>
            <a:off x="958625" y="1653625"/>
            <a:ext cx="5964300" cy="45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Clr>
                <a:srgbClr val="000000"/>
              </a:buClr>
              <a:buSzPts val="1350"/>
              <a:buFont typeface="Arial"/>
              <a:buNone/>
            </a:pPr>
            <a:r>
              <a:rPr lang="es" sz="1350" b="1" dirty="0">
                <a:latin typeface="DM Sans"/>
                <a:ea typeface="DM Sans"/>
                <a:cs typeface="DM Sans"/>
                <a:sym typeface="DM Sans"/>
              </a:rPr>
              <a:t>Justificación de la viabilidad del proyecto</a:t>
            </a:r>
            <a:endParaRPr sz="1350" b="1" i="0" u="none" strike="noStrike" cap="none" dirty="0">
              <a:solidFill>
                <a:srgbClr val="000000"/>
              </a:solidFill>
              <a:latin typeface="DM Sans"/>
              <a:ea typeface="DM Sans"/>
              <a:cs typeface="DM Sans"/>
              <a:sym typeface="DM Sans"/>
            </a:endParaRPr>
          </a:p>
        </p:txBody>
      </p:sp>
      <p:grpSp>
        <p:nvGrpSpPr>
          <p:cNvPr id="80" name="Google Shape;80;g28e9bafcab0_1_67"/>
          <p:cNvGrpSpPr/>
          <p:nvPr/>
        </p:nvGrpSpPr>
        <p:grpSpPr>
          <a:xfrm>
            <a:off x="523525" y="2233376"/>
            <a:ext cx="6554056" cy="4783274"/>
            <a:chOff x="536275" y="3199450"/>
            <a:chExt cx="6520800" cy="3252600"/>
          </a:xfrm>
        </p:grpSpPr>
        <p:sp>
          <p:nvSpPr>
            <p:cNvPr id="81" name="Google Shape;81;g28e9bafcab0_1_67"/>
            <p:cNvSpPr/>
            <p:nvPr/>
          </p:nvSpPr>
          <p:spPr>
            <a:xfrm>
              <a:off x="536275" y="3199450"/>
              <a:ext cx="6520800" cy="32526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g28e9bafcab0_1_67"/>
            <p:cNvSpPr/>
            <p:nvPr/>
          </p:nvSpPr>
          <p:spPr>
            <a:xfrm>
              <a:off x="536275" y="3199450"/>
              <a:ext cx="150900" cy="3252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 name="Google Shape;83;g28e9bafcab0_1_67"/>
          <p:cNvSpPr txBox="1"/>
          <p:nvPr/>
        </p:nvSpPr>
        <p:spPr>
          <a:xfrm>
            <a:off x="935125" y="2346300"/>
            <a:ext cx="5812800" cy="4710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s">
                <a:latin typeface="DM Sans"/>
                <a:ea typeface="DM Sans"/>
                <a:cs typeface="DM Sans"/>
                <a:sym typeface="DM Sans"/>
              </a:rPr>
              <a:t>El proyecto de "AgroDataHelper" se justifica en su viabilidad por varias razones clave. En primer lugar, la creciente demanda de eficiencia y precisión en el sector agropecuario hace que la tecnología de captura y análisis de datos sea cada vez más indispensable. La aplicación propuesta aborda directamente esta necesidad, proporcionando a los agricultores y administradores de establecimientos agropecuarios una herramienta poderosa para recopilar y analizar datos críticos. Esto no solo mejora la gestión de los recursos, sino que también potencia la productividad y sostenibilidad de sus operaciones.</a:t>
            </a:r>
            <a:endParaRPr>
              <a:latin typeface="DM Sans"/>
              <a:ea typeface="DM Sans"/>
              <a:cs typeface="DM Sans"/>
              <a:sym typeface="DM Sans"/>
            </a:endParaRPr>
          </a:p>
          <a:p>
            <a:pPr marL="0" lvl="0" indent="0" algn="just" rtl="0">
              <a:spcBef>
                <a:spcPts val="0"/>
              </a:spcBef>
              <a:spcAft>
                <a:spcPts val="0"/>
              </a:spcAft>
              <a:buClr>
                <a:schemeClr val="dk1"/>
              </a:buClr>
              <a:buSzPts val="1100"/>
              <a:buFont typeface="Arial"/>
              <a:buNone/>
            </a:pPr>
            <a:r>
              <a:rPr lang="es">
                <a:latin typeface="DM Sans"/>
                <a:ea typeface="DM Sans"/>
                <a:cs typeface="DM Sans"/>
                <a:sym typeface="DM Sans"/>
              </a:rPr>
              <a:t>Además, la viabilidad del proyecto se ve reforzada por la tendencia actual hacia la digitalización en la agricultura. La integración de tecnologías de la información en este sector está en aumento, y una solución como "AgroDataHelper" se alinea perfectamente con esta tendencia. La interfaz fácil de usar y la personalización según las necesidades específicas del usuario aseguran una adopción rápida y efectiva por parte de los agricultores, independientemente de su nivel de habilidad tecnológica. Esto, combinado con el creciente enfoque en prácticas agrícolas basadas en datos, confirma que el proyecto no solo es viable, sino también crucial para el avance del sector agropecuario.</a:t>
            </a:r>
            <a:endParaRPr>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28e9bafcab0_1_67"/>
          <p:cNvSpPr txBox="1"/>
          <p:nvPr/>
        </p:nvSpPr>
        <p:spPr>
          <a:xfrm>
            <a:off x="502950" y="468275"/>
            <a:ext cx="65541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chemeClr val="dk1"/>
                </a:solidFill>
                <a:latin typeface="DM Sans"/>
                <a:ea typeface="DM Sans"/>
                <a:cs typeface="DM Sans"/>
                <a:sym typeface="DM Sans"/>
              </a:rPr>
              <a:t>Idea Alquímica: </a:t>
            </a:r>
            <a:r>
              <a:rPr lang="es" sz="2000">
                <a:solidFill>
                  <a:schemeClr val="dk1"/>
                </a:solidFill>
                <a:latin typeface="DM Sans"/>
                <a:ea typeface="DM Sans"/>
                <a:cs typeface="DM Sans"/>
                <a:sym typeface="DM Sans"/>
              </a:rPr>
              <a:t>AgroDataHelper: Revolucionando la Gestión de Datos en el Sector Agropecuario</a:t>
            </a:r>
            <a:endParaRPr sz="2000" b="0" i="0" u="none" strike="noStrike" cap="none">
              <a:solidFill>
                <a:schemeClr val="dk1"/>
              </a:solidFill>
              <a:latin typeface="DM Sans"/>
              <a:ea typeface="DM Sans"/>
              <a:cs typeface="DM Sans"/>
              <a:sym typeface="DM Sans"/>
            </a:endParaRPr>
          </a:p>
        </p:txBody>
      </p:sp>
      <p:grpSp>
        <p:nvGrpSpPr>
          <p:cNvPr id="76" name="Google Shape;76;g28e9bafcab0_1_67"/>
          <p:cNvGrpSpPr/>
          <p:nvPr/>
        </p:nvGrpSpPr>
        <p:grpSpPr>
          <a:xfrm>
            <a:off x="482422" y="1631896"/>
            <a:ext cx="6554056" cy="492568"/>
            <a:chOff x="536275" y="2312700"/>
            <a:chExt cx="6520800" cy="754200"/>
          </a:xfrm>
        </p:grpSpPr>
        <p:sp>
          <p:nvSpPr>
            <p:cNvPr id="77" name="Google Shape;77;g28e9bafcab0_1_67"/>
            <p:cNvSpPr/>
            <p:nvPr/>
          </p:nvSpPr>
          <p:spPr>
            <a:xfrm>
              <a:off x="536275" y="2312700"/>
              <a:ext cx="6520800" cy="7542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28e9bafcab0_1_67"/>
            <p:cNvSpPr/>
            <p:nvPr/>
          </p:nvSpPr>
          <p:spPr>
            <a:xfrm>
              <a:off x="536275" y="2312700"/>
              <a:ext cx="150900" cy="754200"/>
            </a:xfrm>
            <a:prstGeom prst="rect">
              <a:avLst/>
            </a:prstGeom>
            <a:solidFill>
              <a:srgbClr val="82D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g28e9bafcab0_1_67"/>
          <p:cNvSpPr txBox="1"/>
          <p:nvPr/>
        </p:nvSpPr>
        <p:spPr>
          <a:xfrm>
            <a:off x="958625" y="1653625"/>
            <a:ext cx="5964300" cy="45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Clr>
                <a:srgbClr val="000000"/>
              </a:buClr>
              <a:buSzPts val="1350"/>
              <a:buFont typeface="Arial"/>
              <a:buNone/>
            </a:pPr>
            <a:r>
              <a:rPr lang="es" sz="1350" b="1" dirty="0">
                <a:latin typeface="DM Sans"/>
                <a:ea typeface="DM Sans"/>
                <a:cs typeface="DM Sans"/>
                <a:sym typeface="DM Sans"/>
              </a:rPr>
              <a:t>Objetivos</a:t>
            </a:r>
            <a:endParaRPr sz="1350" b="1" i="0" u="none" strike="noStrike" cap="none" dirty="0">
              <a:solidFill>
                <a:srgbClr val="000000"/>
              </a:solidFill>
              <a:latin typeface="DM Sans"/>
              <a:ea typeface="DM Sans"/>
              <a:cs typeface="DM Sans"/>
              <a:sym typeface="DM Sans"/>
            </a:endParaRPr>
          </a:p>
        </p:txBody>
      </p:sp>
      <p:grpSp>
        <p:nvGrpSpPr>
          <p:cNvPr id="80" name="Google Shape;80;g28e9bafcab0_1_67"/>
          <p:cNvGrpSpPr/>
          <p:nvPr/>
        </p:nvGrpSpPr>
        <p:grpSpPr>
          <a:xfrm>
            <a:off x="523525" y="2233376"/>
            <a:ext cx="6554056" cy="4783274"/>
            <a:chOff x="536275" y="3199450"/>
            <a:chExt cx="6520800" cy="3252600"/>
          </a:xfrm>
        </p:grpSpPr>
        <p:sp>
          <p:nvSpPr>
            <p:cNvPr id="81" name="Google Shape;81;g28e9bafcab0_1_67"/>
            <p:cNvSpPr/>
            <p:nvPr/>
          </p:nvSpPr>
          <p:spPr>
            <a:xfrm>
              <a:off x="536275" y="3199450"/>
              <a:ext cx="6520800" cy="32526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g28e9bafcab0_1_67"/>
            <p:cNvSpPr/>
            <p:nvPr/>
          </p:nvSpPr>
          <p:spPr>
            <a:xfrm>
              <a:off x="536275" y="3199450"/>
              <a:ext cx="150900" cy="3252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 name="Google Shape;83;g28e9bafcab0_1_67"/>
          <p:cNvSpPr txBox="1"/>
          <p:nvPr/>
        </p:nvSpPr>
        <p:spPr>
          <a:xfrm>
            <a:off x="935125" y="2346300"/>
            <a:ext cx="5812800" cy="449350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s-MX" dirty="0">
                <a:latin typeface="DM Sans"/>
                <a:ea typeface="DM Sans"/>
                <a:cs typeface="DM Sans"/>
                <a:sym typeface="DM Sans"/>
              </a:rPr>
              <a:t>1. Digitalización de Datos de Ganado: Facilitar la transición de registros en papel a un formato digital para una mejor gestión y accesibilidad de los datos.</a:t>
            </a:r>
          </a:p>
          <a:p>
            <a:pPr marL="0" lvl="0" indent="0" algn="just" rtl="0">
              <a:spcBef>
                <a:spcPts val="0"/>
              </a:spcBef>
              <a:spcAft>
                <a:spcPts val="0"/>
              </a:spcAft>
              <a:buClr>
                <a:schemeClr val="dk1"/>
              </a:buClr>
              <a:buSzPts val="1100"/>
              <a:buFont typeface="Arial"/>
              <a:buNone/>
            </a:pPr>
            <a:endParaRPr lang="es-MX" dirty="0">
              <a:latin typeface="DM Sans"/>
              <a:ea typeface="DM Sans"/>
              <a:cs typeface="DM Sans"/>
              <a:sym typeface="DM Sans"/>
            </a:endParaRPr>
          </a:p>
          <a:p>
            <a:pPr marL="0" lvl="0" indent="0" algn="just" rtl="0">
              <a:spcBef>
                <a:spcPts val="0"/>
              </a:spcBef>
              <a:spcAft>
                <a:spcPts val="0"/>
              </a:spcAft>
              <a:buClr>
                <a:schemeClr val="dk1"/>
              </a:buClr>
              <a:buSzPts val="1100"/>
              <a:buFont typeface="Arial"/>
              <a:buNone/>
            </a:pPr>
            <a:r>
              <a:rPr lang="es-MX" dirty="0">
                <a:latin typeface="DM Sans"/>
                <a:ea typeface="DM Sans"/>
                <a:cs typeface="DM Sans"/>
                <a:sym typeface="DM Sans"/>
              </a:rPr>
              <a:t>2. Mejora en la Precisión de los Registros: Asegurar que la información sobre cada vaca, como el número de caravana, fecha de parición y tipo de animal, sea precisa y fácilmente actualizable.</a:t>
            </a:r>
          </a:p>
          <a:p>
            <a:pPr marL="0" lvl="0" indent="0" algn="just" rtl="0">
              <a:spcBef>
                <a:spcPts val="0"/>
              </a:spcBef>
              <a:spcAft>
                <a:spcPts val="0"/>
              </a:spcAft>
              <a:buClr>
                <a:schemeClr val="dk1"/>
              </a:buClr>
              <a:buSzPts val="1100"/>
              <a:buFont typeface="Arial"/>
              <a:buNone/>
            </a:pPr>
            <a:endParaRPr lang="es-MX" dirty="0">
              <a:latin typeface="DM Sans"/>
              <a:ea typeface="DM Sans"/>
              <a:cs typeface="DM Sans"/>
              <a:sym typeface="DM Sans"/>
            </a:endParaRPr>
          </a:p>
          <a:p>
            <a:pPr marL="0" lvl="0" indent="0" algn="just" rtl="0">
              <a:spcBef>
                <a:spcPts val="0"/>
              </a:spcBef>
              <a:spcAft>
                <a:spcPts val="0"/>
              </a:spcAft>
              <a:buClr>
                <a:schemeClr val="dk1"/>
              </a:buClr>
              <a:buSzPts val="1100"/>
              <a:buFont typeface="Arial"/>
              <a:buNone/>
            </a:pPr>
            <a:r>
              <a:rPr lang="es-MX" dirty="0">
                <a:latin typeface="DM Sans"/>
                <a:ea typeface="DM Sans"/>
                <a:cs typeface="DM Sans"/>
                <a:sym typeface="DM Sans"/>
              </a:rPr>
              <a:t>3. Facilitar la Toma de Decisiones en la Gestión Ganadera: Proporcionar a los ganaderos una herramienta que les permita tomar decisiones informadas basadas en datos precisos y actualizados.</a:t>
            </a:r>
          </a:p>
          <a:p>
            <a:pPr marL="0" lvl="0" indent="0" algn="just" rtl="0">
              <a:spcBef>
                <a:spcPts val="0"/>
              </a:spcBef>
              <a:spcAft>
                <a:spcPts val="0"/>
              </a:spcAft>
              <a:buClr>
                <a:schemeClr val="dk1"/>
              </a:buClr>
              <a:buSzPts val="1100"/>
              <a:buFont typeface="Arial"/>
              <a:buNone/>
            </a:pPr>
            <a:endParaRPr lang="es-MX" dirty="0">
              <a:latin typeface="DM Sans"/>
              <a:ea typeface="DM Sans"/>
              <a:cs typeface="DM Sans"/>
              <a:sym typeface="DM Sans"/>
            </a:endParaRPr>
          </a:p>
          <a:p>
            <a:pPr marL="0" lvl="0" indent="0" algn="just" rtl="0">
              <a:spcBef>
                <a:spcPts val="0"/>
              </a:spcBef>
              <a:spcAft>
                <a:spcPts val="0"/>
              </a:spcAft>
              <a:buClr>
                <a:schemeClr val="dk1"/>
              </a:buClr>
              <a:buSzPts val="1100"/>
              <a:buFont typeface="Arial"/>
              <a:buNone/>
            </a:pPr>
            <a:r>
              <a:rPr lang="es-MX" dirty="0">
                <a:latin typeface="DM Sans"/>
                <a:ea typeface="DM Sans"/>
                <a:cs typeface="DM Sans"/>
                <a:sym typeface="DM Sans"/>
              </a:rPr>
              <a:t>4. Optimización del Seguimiento del Ganado: Permitir un seguimiento eficiente del ganado a través de un sistema de registro centralizado.</a:t>
            </a:r>
          </a:p>
          <a:p>
            <a:pPr marL="0" lvl="0" indent="0" algn="just" rtl="0">
              <a:spcBef>
                <a:spcPts val="0"/>
              </a:spcBef>
              <a:spcAft>
                <a:spcPts val="0"/>
              </a:spcAft>
              <a:buClr>
                <a:schemeClr val="dk1"/>
              </a:buClr>
              <a:buSzPts val="1100"/>
              <a:buFont typeface="Arial"/>
              <a:buNone/>
            </a:pPr>
            <a:endParaRPr lang="es-MX" dirty="0">
              <a:latin typeface="DM Sans"/>
              <a:ea typeface="DM Sans"/>
              <a:cs typeface="DM Sans"/>
              <a:sym typeface="DM Sans"/>
            </a:endParaRPr>
          </a:p>
          <a:p>
            <a:pPr marL="0" lvl="0" indent="0" algn="just" rtl="0">
              <a:spcBef>
                <a:spcPts val="0"/>
              </a:spcBef>
              <a:spcAft>
                <a:spcPts val="0"/>
              </a:spcAft>
              <a:buClr>
                <a:schemeClr val="dk1"/>
              </a:buClr>
              <a:buSzPts val="1100"/>
              <a:buFont typeface="Arial"/>
              <a:buNone/>
            </a:pPr>
            <a:r>
              <a:rPr lang="es-MX" dirty="0">
                <a:latin typeface="DM Sans"/>
                <a:ea typeface="DM Sans"/>
                <a:cs typeface="DM Sans"/>
                <a:sym typeface="DM Sans"/>
              </a:rPr>
              <a:t>5. Accesibilidad Móvil: Asegurar que la aplicación sea accesible en dispositivos móviles para facilitar el uso en el campo.</a:t>
            </a:r>
          </a:p>
          <a:p>
            <a:pPr marL="0" lvl="0" indent="0" algn="just" rtl="0">
              <a:spcBef>
                <a:spcPts val="0"/>
              </a:spcBef>
              <a:spcAft>
                <a:spcPts val="0"/>
              </a:spcAft>
              <a:buClr>
                <a:schemeClr val="dk1"/>
              </a:buClr>
              <a:buSzPts val="1100"/>
              <a:buFont typeface="Arial"/>
              <a:buNone/>
            </a:pPr>
            <a:endParaRPr lang="es-MX" dirty="0">
              <a:latin typeface="DM Sans"/>
              <a:ea typeface="DM Sans"/>
              <a:cs typeface="DM Sans"/>
              <a:sym typeface="DM Sans"/>
            </a:endParaRPr>
          </a:p>
        </p:txBody>
      </p:sp>
    </p:spTree>
    <p:extLst>
      <p:ext uri="{BB962C8B-B14F-4D97-AF65-F5344CB8AC3E}">
        <p14:creationId xmlns:p14="http://schemas.microsoft.com/office/powerpoint/2010/main" val="346851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28e9bafcab0_1_67"/>
          <p:cNvSpPr txBox="1"/>
          <p:nvPr/>
        </p:nvSpPr>
        <p:spPr>
          <a:xfrm>
            <a:off x="502950" y="468275"/>
            <a:ext cx="65541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chemeClr val="dk1"/>
                </a:solidFill>
                <a:latin typeface="DM Sans"/>
                <a:ea typeface="DM Sans"/>
                <a:cs typeface="DM Sans"/>
                <a:sym typeface="DM Sans"/>
              </a:rPr>
              <a:t>Idea Alquímica: </a:t>
            </a:r>
            <a:r>
              <a:rPr lang="es" sz="2000">
                <a:solidFill>
                  <a:schemeClr val="dk1"/>
                </a:solidFill>
                <a:latin typeface="DM Sans"/>
                <a:ea typeface="DM Sans"/>
                <a:cs typeface="DM Sans"/>
                <a:sym typeface="DM Sans"/>
              </a:rPr>
              <a:t>AgroDataHelper: Revolucionando la Gestión de Datos en el Sector Agropecuario</a:t>
            </a:r>
            <a:endParaRPr sz="2000" b="0" i="0" u="none" strike="noStrike" cap="none">
              <a:solidFill>
                <a:schemeClr val="dk1"/>
              </a:solidFill>
              <a:latin typeface="DM Sans"/>
              <a:ea typeface="DM Sans"/>
              <a:cs typeface="DM Sans"/>
              <a:sym typeface="DM Sans"/>
            </a:endParaRPr>
          </a:p>
        </p:txBody>
      </p:sp>
      <p:grpSp>
        <p:nvGrpSpPr>
          <p:cNvPr id="76" name="Google Shape;76;g28e9bafcab0_1_67"/>
          <p:cNvGrpSpPr/>
          <p:nvPr/>
        </p:nvGrpSpPr>
        <p:grpSpPr>
          <a:xfrm>
            <a:off x="482422" y="1631896"/>
            <a:ext cx="6554056" cy="492568"/>
            <a:chOff x="536275" y="2312700"/>
            <a:chExt cx="6520800" cy="754200"/>
          </a:xfrm>
        </p:grpSpPr>
        <p:sp>
          <p:nvSpPr>
            <p:cNvPr id="77" name="Google Shape;77;g28e9bafcab0_1_67"/>
            <p:cNvSpPr/>
            <p:nvPr/>
          </p:nvSpPr>
          <p:spPr>
            <a:xfrm>
              <a:off x="536275" y="2312700"/>
              <a:ext cx="6520800" cy="7542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28e9bafcab0_1_67"/>
            <p:cNvSpPr/>
            <p:nvPr/>
          </p:nvSpPr>
          <p:spPr>
            <a:xfrm>
              <a:off x="536275" y="2312700"/>
              <a:ext cx="150900" cy="754200"/>
            </a:xfrm>
            <a:prstGeom prst="rect">
              <a:avLst/>
            </a:prstGeom>
            <a:solidFill>
              <a:srgbClr val="82D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g28e9bafcab0_1_67"/>
          <p:cNvSpPr txBox="1"/>
          <p:nvPr/>
        </p:nvSpPr>
        <p:spPr>
          <a:xfrm>
            <a:off x="958625" y="1653625"/>
            <a:ext cx="5964300" cy="45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Clr>
                <a:srgbClr val="000000"/>
              </a:buClr>
              <a:buSzPts val="1350"/>
              <a:buFont typeface="Arial"/>
              <a:buNone/>
            </a:pPr>
            <a:r>
              <a:rPr lang="es" sz="1350" b="1" dirty="0">
                <a:latin typeface="DM Sans"/>
                <a:ea typeface="DM Sans"/>
                <a:cs typeface="DM Sans"/>
                <a:sym typeface="DM Sans"/>
              </a:rPr>
              <a:t>Metodología</a:t>
            </a:r>
            <a:endParaRPr sz="1350" b="1" i="0" u="none" strike="noStrike" cap="none" dirty="0">
              <a:solidFill>
                <a:srgbClr val="000000"/>
              </a:solidFill>
              <a:latin typeface="DM Sans"/>
              <a:ea typeface="DM Sans"/>
              <a:cs typeface="DM Sans"/>
              <a:sym typeface="DM Sans"/>
            </a:endParaRPr>
          </a:p>
        </p:txBody>
      </p:sp>
      <p:grpSp>
        <p:nvGrpSpPr>
          <p:cNvPr id="80" name="Google Shape;80;g28e9bafcab0_1_67"/>
          <p:cNvGrpSpPr/>
          <p:nvPr/>
        </p:nvGrpSpPr>
        <p:grpSpPr>
          <a:xfrm>
            <a:off x="523525" y="2233376"/>
            <a:ext cx="6554056" cy="4783274"/>
            <a:chOff x="536275" y="3199450"/>
            <a:chExt cx="6520800" cy="3252600"/>
          </a:xfrm>
        </p:grpSpPr>
        <p:sp>
          <p:nvSpPr>
            <p:cNvPr id="81" name="Google Shape;81;g28e9bafcab0_1_67"/>
            <p:cNvSpPr/>
            <p:nvPr/>
          </p:nvSpPr>
          <p:spPr>
            <a:xfrm>
              <a:off x="536275" y="3199450"/>
              <a:ext cx="6520800" cy="32526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g28e9bafcab0_1_67"/>
            <p:cNvSpPr/>
            <p:nvPr/>
          </p:nvSpPr>
          <p:spPr>
            <a:xfrm>
              <a:off x="536275" y="3199450"/>
              <a:ext cx="150900" cy="3252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 name="Google Shape;83;g28e9bafcab0_1_67"/>
          <p:cNvSpPr txBox="1"/>
          <p:nvPr/>
        </p:nvSpPr>
        <p:spPr>
          <a:xfrm>
            <a:off x="935125" y="2346300"/>
            <a:ext cx="5812800" cy="406262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s-MX" dirty="0">
                <a:latin typeface="DM Sans"/>
                <a:ea typeface="DM Sans"/>
                <a:cs typeface="DM Sans"/>
                <a:sym typeface="DM Sans"/>
              </a:rPr>
              <a:t>Fase de Preparación:</a:t>
            </a:r>
          </a:p>
          <a:p>
            <a:pPr marL="0" lvl="0" indent="0" algn="just" rtl="0">
              <a:spcBef>
                <a:spcPts val="0"/>
              </a:spcBef>
              <a:spcAft>
                <a:spcPts val="0"/>
              </a:spcAft>
              <a:buClr>
                <a:schemeClr val="dk1"/>
              </a:buClr>
              <a:buSzPts val="1100"/>
              <a:buFont typeface="Arial"/>
              <a:buNone/>
            </a:pPr>
            <a:endParaRPr lang="es-MX" dirty="0">
              <a:latin typeface="DM Sans"/>
              <a:ea typeface="DM Sans"/>
              <a:cs typeface="DM Sans"/>
              <a:sym typeface="DM Sans"/>
            </a:endParaRPr>
          </a:p>
          <a:p>
            <a:pPr marL="0" lvl="0" indent="0" algn="just" rtl="0">
              <a:spcBef>
                <a:spcPts val="0"/>
              </a:spcBef>
              <a:spcAft>
                <a:spcPts val="0"/>
              </a:spcAft>
              <a:buClr>
                <a:schemeClr val="dk1"/>
              </a:buClr>
              <a:buSzPts val="1100"/>
              <a:buFont typeface="Arial"/>
              <a:buNone/>
            </a:pPr>
            <a:r>
              <a:rPr lang="es-MX" dirty="0">
                <a:latin typeface="DM Sans"/>
                <a:ea typeface="DM Sans"/>
                <a:cs typeface="DM Sans"/>
                <a:sym typeface="DM Sans"/>
              </a:rPr>
              <a:t>1. Definición de Requisitos y Alcance: Determina las características y funcionalidades clave que debe tener la aplicación, como el registro de datos del ganado, la subida de fotos, etc.</a:t>
            </a:r>
          </a:p>
          <a:p>
            <a:pPr marL="0" lvl="0" indent="0" algn="just" rtl="0">
              <a:spcBef>
                <a:spcPts val="0"/>
              </a:spcBef>
              <a:spcAft>
                <a:spcPts val="0"/>
              </a:spcAft>
              <a:buClr>
                <a:schemeClr val="dk1"/>
              </a:buClr>
              <a:buSzPts val="1100"/>
              <a:buFont typeface="Arial"/>
              <a:buNone/>
            </a:pPr>
            <a:endParaRPr lang="es-MX" dirty="0">
              <a:latin typeface="DM Sans"/>
              <a:ea typeface="DM Sans"/>
              <a:cs typeface="DM Sans"/>
              <a:sym typeface="DM Sans"/>
            </a:endParaRPr>
          </a:p>
          <a:p>
            <a:pPr marL="0" lvl="0" indent="0" algn="just" rtl="0">
              <a:spcBef>
                <a:spcPts val="0"/>
              </a:spcBef>
              <a:spcAft>
                <a:spcPts val="0"/>
              </a:spcAft>
              <a:buClr>
                <a:schemeClr val="dk1"/>
              </a:buClr>
              <a:buSzPts val="1100"/>
              <a:buFont typeface="Arial"/>
              <a:buNone/>
            </a:pPr>
            <a:r>
              <a:rPr lang="es-MX" dirty="0">
                <a:latin typeface="DM Sans"/>
                <a:ea typeface="DM Sans"/>
                <a:cs typeface="DM Sans"/>
                <a:sym typeface="DM Sans"/>
              </a:rPr>
              <a:t>2. Creación de Historias de Usuario: Desarrolla historias de usuario para cada funcionalidad, definiendo claramente lo que el usuario espera de la aplicación.</a:t>
            </a:r>
          </a:p>
          <a:p>
            <a:pPr marL="0" lvl="0" indent="0" algn="just" rtl="0">
              <a:spcBef>
                <a:spcPts val="0"/>
              </a:spcBef>
              <a:spcAft>
                <a:spcPts val="0"/>
              </a:spcAft>
              <a:buClr>
                <a:schemeClr val="dk1"/>
              </a:buClr>
              <a:buSzPts val="1100"/>
              <a:buFont typeface="Arial"/>
              <a:buNone/>
            </a:pPr>
            <a:endParaRPr lang="es-MX" dirty="0">
              <a:latin typeface="DM Sans"/>
              <a:ea typeface="DM Sans"/>
              <a:cs typeface="DM Sans"/>
              <a:sym typeface="DM Sans"/>
            </a:endParaRPr>
          </a:p>
          <a:p>
            <a:pPr marL="0" lvl="0" indent="0" algn="just" rtl="0">
              <a:spcBef>
                <a:spcPts val="0"/>
              </a:spcBef>
              <a:spcAft>
                <a:spcPts val="0"/>
              </a:spcAft>
              <a:buClr>
                <a:schemeClr val="dk1"/>
              </a:buClr>
              <a:buSzPts val="1100"/>
              <a:buFont typeface="Arial"/>
              <a:buNone/>
            </a:pPr>
            <a:r>
              <a:rPr lang="es-MX" dirty="0">
                <a:latin typeface="DM Sans"/>
                <a:ea typeface="DM Sans"/>
                <a:cs typeface="DM Sans"/>
                <a:sym typeface="DM Sans"/>
              </a:rPr>
              <a:t>3. Planificación del Sprint: En una reunión de planificación, el equipo selecciona las historias de usuario a trabajar durante el sprint</a:t>
            </a:r>
          </a:p>
          <a:p>
            <a:pPr marL="0" lvl="0" indent="0" algn="just" rtl="0">
              <a:spcBef>
                <a:spcPts val="0"/>
              </a:spcBef>
              <a:spcAft>
                <a:spcPts val="0"/>
              </a:spcAft>
              <a:buClr>
                <a:schemeClr val="dk1"/>
              </a:buClr>
              <a:buSzPts val="1100"/>
              <a:buFont typeface="Arial"/>
              <a:buNone/>
            </a:pPr>
            <a:endParaRPr lang="es-MX" dirty="0">
              <a:latin typeface="DM Sans"/>
              <a:ea typeface="DM Sans"/>
              <a:cs typeface="DM Sans"/>
              <a:sym typeface="DM Sans"/>
            </a:endParaRPr>
          </a:p>
          <a:p>
            <a:pPr marL="0" lvl="0" indent="0" algn="just" rtl="0">
              <a:spcBef>
                <a:spcPts val="0"/>
              </a:spcBef>
              <a:spcAft>
                <a:spcPts val="0"/>
              </a:spcAft>
              <a:buClr>
                <a:schemeClr val="dk1"/>
              </a:buClr>
              <a:buSzPts val="1100"/>
              <a:buFont typeface="Arial"/>
              <a:buNone/>
            </a:pPr>
            <a:r>
              <a:rPr lang="es-MX" dirty="0">
                <a:latin typeface="DM Sans"/>
                <a:ea typeface="DM Sans"/>
                <a:cs typeface="DM Sans"/>
                <a:sym typeface="DM Sans"/>
              </a:rPr>
              <a:t>4. Iteraciones de Sprint: Este ciclo se repite, con cada sprint construyendo y mejorando el producto.</a:t>
            </a:r>
          </a:p>
          <a:p>
            <a:pPr marL="0" lvl="0" indent="0" algn="just" rtl="0">
              <a:spcBef>
                <a:spcPts val="0"/>
              </a:spcBef>
              <a:spcAft>
                <a:spcPts val="0"/>
              </a:spcAft>
              <a:buClr>
                <a:schemeClr val="dk1"/>
              </a:buClr>
              <a:buSzPts val="1100"/>
              <a:buFont typeface="Arial"/>
              <a:buNone/>
            </a:pPr>
            <a:endParaRPr lang="es-MX" dirty="0">
              <a:latin typeface="DM Sans"/>
              <a:ea typeface="DM Sans"/>
              <a:cs typeface="DM Sans"/>
              <a:sym typeface="DM Sans"/>
            </a:endParaRPr>
          </a:p>
          <a:p>
            <a:pPr marL="0" lvl="0" indent="0" algn="just" rtl="0">
              <a:spcBef>
                <a:spcPts val="0"/>
              </a:spcBef>
              <a:spcAft>
                <a:spcPts val="0"/>
              </a:spcAft>
              <a:buClr>
                <a:schemeClr val="dk1"/>
              </a:buClr>
              <a:buSzPts val="1100"/>
              <a:buFont typeface="Arial"/>
              <a:buNone/>
            </a:pPr>
            <a:r>
              <a:rPr lang="es-MX" dirty="0">
                <a:latin typeface="DM Sans"/>
                <a:ea typeface="DM Sans"/>
                <a:cs typeface="DM Sans"/>
                <a:sym typeface="DM Sans"/>
              </a:rPr>
              <a:t>5. Adaptación y Flexibilidad: La metodología permite adaptarse a los cambios rápidamente, algo crucial en el desarrollo de software.</a:t>
            </a:r>
          </a:p>
        </p:txBody>
      </p:sp>
    </p:spTree>
    <p:extLst>
      <p:ext uri="{BB962C8B-B14F-4D97-AF65-F5344CB8AC3E}">
        <p14:creationId xmlns:p14="http://schemas.microsoft.com/office/powerpoint/2010/main" val="186548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28e9bafcab0_1_67"/>
          <p:cNvSpPr txBox="1"/>
          <p:nvPr/>
        </p:nvSpPr>
        <p:spPr>
          <a:xfrm>
            <a:off x="502950" y="468275"/>
            <a:ext cx="65541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chemeClr val="dk1"/>
                </a:solidFill>
                <a:latin typeface="DM Sans"/>
                <a:ea typeface="DM Sans"/>
                <a:cs typeface="DM Sans"/>
                <a:sym typeface="DM Sans"/>
              </a:rPr>
              <a:t>Idea Alquímica: </a:t>
            </a:r>
            <a:r>
              <a:rPr lang="es" sz="2000">
                <a:solidFill>
                  <a:schemeClr val="dk1"/>
                </a:solidFill>
                <a:latin typeface="DM Sans"/>
                <a:ea typeface="DM Sans"/>
                <a:cs typeface="DM Sans"/>
                <a:sym typeface="DM Sans"/>
              </a:rPr>
              <a:t>AgroDataHelper: Revolucionando la Gestión de Datos en el Sector Agropecuario</a:t>
            </a:r>
            <a:endParaRPr sz="2000" b="0" i="0" u="none" strike="noStrike" cap="none">
              <a:solidFill>
                <a:schemeClr val="dk1"/>
              </a:solidFill>
              <a:latin typeface="DM Sans"/>
              <a:ea typeface="DM Sans"/>
              <a:cs typeface="DM Sans"/>
              <a:sym typeface="DM Sans"/>
            </a:endParaRPr>
          </a:p>
        </p:txBody>
      </p:sp>
      <p:grpSp>
        <p:nvGrpSpPr>
          <p:cNvPr id="76" name="Google Shape;76;g28e9bafcab0_1_67"/>
          <p:cNvGrpSpPr/>
          <p:nvPr/>
        </p:nvGrpSpPr>
        <p:grpSpPr>
          <a:xfrm>
            <a:off x="482422" y="1631896"/>
            <a:ext cx="6554056" cy="492568"/>
            <a:chOff x="536275" y="2312700"/>
            <a:chExt cx="6520800" cy="754200"/>
          </a:xfrm>
        </p:grpSpPr>
        <p:sp>
          <p:nvSpPr>
            <p:cNvPr id="77" name="Google Shape;77;g28e9bafcab0_1_67"/>
            <p:cNvSpPr/>
            <p:nvPr/>
          </p:nvSpPr>
          <p:spPr>
            <a:xfrm>
              <a:off x="536275" y="2312700"/>
              <a:ext cx="6520800" cy="7542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28e9bafcab0_1_67"/>
            <p:cNvSpPr/>
            <p:nvPr/>
          </p:nvSpPr>
          <p:spPr>
            <a:xfrm>
              <a:off x="536275" y="2312700"/>
              <a:ext cx="150900" cy="754200"/>
            </a:xfrm>
            <a:prstGeom prst="rect">
              <a:avLst/>
            </a:prstGeom>
            <a:solidFill>
              <a:srgbClr val="82D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g28e9bafcab0_1_67"/>
          <p:cNvSpPr txBox="1"/>
          <p:nvPr/>
        </p:nvSpPr>
        <p:spPr>
          <a:xfrm>
            <a:off x="958625" y="1653625"/>
            <a:ext cx="5964300" cy="45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Clr>
                <a:srgbClr val="000000"/>
              </a:buClr>
              <a:buSzPts val="1350"/>
              <a:buFont typeface="Arial"/>
              <a:buNone/>
            </a:pPr>
            <a:r>
              <a:rPr lang="es" sz="1350" b="1" dirty="0">
                <a:latin typeface="DM Sans"/>
                <a:ea typeface="DM Sans"/>
                <a:cs typeface="DM Sans"/>
                <a:sym typeface="DM Sans"/>
              </a:rPr>
              <a:t>Herramientas y Tecnologías</a:t>
            </a:r>
            <a:endParaRPr sz="1350" b="1" i="0" u="none" strike="noStrike" cap="none" dirty="0">
              <a:solidFill>
                <a:srgbClr val="000000"/>
              </a:solidFill>
              <a:latin typeface="DM Sans"/>
              <a:ea typeface="DM Sans"/>
              <a:cs typeface="DM Sans"/>
              <a:sym typeface="DM Sans"/>
            </a:endParaRPr>
          </a:p>
        </p:txBody>
      </p:sp>
      <p:grpSp>
        <p:nvGrpSpPr>
          <p:cNvPr id="80" name="Google Shape;80;g28e9bafcab0_1_67"/>
          <p:cNvGrpSpPr/>
          <p:nvPr/>
        </p:nvGrpSpPr>
        <p:grpSpPr>
          <a:xfrm>
            <a:off x="523525" y="2233375"/>
            <a:ext cx="6554056" cy="5972001"/>
            <a:chOff x="536275" y="3199450"/>
            <a:chExt cx="6520800" cy="3252600"/>
          </a:xfrm>
        </p:grpSpPr>
        <p:sp>
          <p:nvSpPr>
            <p:cNvPr id="81" name="Google Shape;81;g28e9bafcab0_1_67"/>
            <p:cNvSpPr/>
            <p:nvPr/>
          </p:nvSpPr>
          <p:spPr>
            <a:xfrm>
              <a:off x="536275" y="3199450"/>
              <a:ext cx="6520800" cy="3252600"/>
            </a:xfrm>
            <a:prstGeom prst="rect">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g28e9bafcab0_1_67"/>
            <p:cNvSpPr/>
            <p:nvPr/>
          </p:nvSpPr>
          <p:spPr>
            <a:xfrm>
              <a:off x="536275" y="3199450"/>
              <a:ext cx="150900" cy="3252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 name="Google Shape;83;g28e9bafcab0_1_67"/>
          <p:cNvSpPr txBox="1"/>
          <p:nvPr/>
        </p:nvSpPr>
        <p:spPr>
          <a:xfrm>
            <a:off x="935125" y="2346300"/>
            <a:ext cx="5812800" cy="5786169"/>
          </a:xfrm>
          <a:prstGeom prst="rect">
            <a:avLst/>
          </a:prstGeom>
          <a:noFill/>
          <a:ln>
            <a:noFill/>
          </a:ln>
        </p:spPr>
        <p:txBody>
          <a:bodyPr spcFirstLastPara="1" wrap="square" lIns="91425" tIns="91425" rIns="91425" bIns="91425" anchor="t" anchorCtr="0">
            <a:spAutoFit/>
          </a:bodyPr>
          <a:lstStyle/>
          <a:p>
            <a:pPr algn="just">
              <a:buClr>
                <a:schemeClr val="dk1"/>
              </a:buClr>
              <a:buSzPts val="1100"/>
            </a:pPr>
            <a:r>
              <a:rPr lang="es-MX" dirty="0">
                <a:latin typeface="DM Sans"/>
              </a:rPr>
              <a:t>Herramientas de Desarrollo:</a:t>
            </a:r>
          </a:p>
          <a:p>
            <a:pPr algn="just">
              <a:buClr>
                <a:schemeClr val="dk1"/>
              </a:buClr>
              <a:buSzPts val="1100"/>
            </a:pPr>
            <a:endParaRPr lang="es-MX" dirty="0">
              <a:latin typeface="DM Sans"/>
            </a:endParaRPr>
          </a:p>
          <a:p>
            <a:pPr algn="just">
              <a:buClr>
                <a:schemeClr val="dk1"/>
              </a:buClr>
              <a:buSzPts val="1100"/>
            </a:pPr>
            <a:r>
              <a:rPr lang="es-MX" dirty="0" err="1">
                <a:latin typeface="DM Sans"/>
              </a:rPr>
              <a:t>React</a:t>
            </a:r>
            <a:r>
              <a:rPr lang="es-MX" dirty="0">
                <a:latin typeface="DM Sans"/>
              </a:rPr>
              <a:t> Native: Un </a:t>
            </a:r>
            <a:r>
              <a:rPr lang="es-MX" dirty="0" err="1">
                <a:latin typeface="DM Sans"/>
              </a:rPr>
              <a:t>framework</a:t>
            </a:r>
            <a:r>
              <a:rPr lang="es-MX" dirty="0">
                <a:latin typeface="DM Sans"/>
              </a:rPr>
              <a:t> para desarrollar aplicaciones móviles nativas usando JavaScript y </a:t>
            </a:r>
            <a:r>
              <a:rPr lang="es-MX" dirty="0" err="1">
                <a:latin typeface="DM Sans"/>
              </a:rPr>
              <a:t>React</a:t>
            </a:r>
            <a:r>
              <a:rPr lang="es-MX" dirty="0">
                <a:latin typeface="DM Sans"/>
              </a:rPr>
              <a:t>.</a:t>
            </a:r>
          </a:p>
          <a:p>
            <a:pPr algn="just">
              <a:buClr>
                <a:schemeClr val="dk1"/>
              </a:buClr>
              <a:buSzPts val="1100"/>
            </a:pPr>
            <a:endParaRPr lang="es-MX" dirty="0">
              <a:latin typeface="DM Sans"/>
            </a:endParaRPr>
          </a:p>
          <a:p>
            <a:pPr algn="just">
              <a:buClr>
                <a:schemeClr val="dk1"/>
              </a:buClr>
              <a:buSzPts val="1100"/>
            </a:pPr>
            <a:r>
              <a:rPr lang="es-MX" dirty="0">
                <a:latin typeface="DM Sans"/>
              </a:rPr>
              <a:t>Material-UI o </a:t>
            </a:r>
            <a:r>
              <a:rPr lang="es-MX" dirty="0" err="1">
                <a:latin typeface="DM Sans"/>
              </a:rPr>
              <a:t>react</a:t>
            </a:r>
            <a:r>
              <a:rPr lang="es-MX" dirty="0">
                <a:latin typeface="DM Sans"/>
              </a:rPr>
              <a:t>-native-</a:t>
            </a:r>
            <a:r>
              <a:rPr lang="es-MX" dirty="0" err="1">
                <a:latin typeface="DM Sans"/>
              </a:rPr>
              <a:t>paper</a:t>
            </a:r>
            <a:r>
              <a:rPr lang="es-MX" dirty="0">
                <a:latin typeface="DM Sans"/>
              </a:rPr>
              <a:t>: Bibliotecas de componentes de UI para implementar Material </a:t>
            </a:r>
            <a:r>
              <a:rPr lang="es-MX" dirty="0" err="1">
                <a:latin typeface="DM Sans"/>
              </a:rPr>
              <a:t>Design</a:t>
            </a:r>
            <a:r>
              <a:rPr lang="es-MX" dirty="0">
                <a:latin typeface="DM Sans"/>
              </a:rPr>
              <a:t> en </a:t>
            </a:r>
            <a:r>
              <a:rPr lang="es-MX" dirty="0" err="1">
                <a:latin typeface="DM Sans"/>
              </a:rPr>
              <a:t>React</a:t>
            </a:r>
            <a:r>
              <a:rPr lang="es-MX" dirty="0">
                <a:latin typeface="DM Sans"/>
              </a:rPr>
              <a:t> y </a:t>
            </a:r>
            <a:r>
              <a:rPr lang="es-MX" dirty="0" err="1">
                <a:latin typeface="DM Sans"/>
              </a:rPr>
              <a:t>React</a:t>
            </a:r>
            <a:r>
              <a:rPr lang="es-MX" dirty="0">
                <a:latin typeface="DM Sans"/>
              </a:rPr>
              <a:t> Native.</a:t>
            </a:r>
          </a:p>
          <a:p>
            <a:pPr algn="just">
              <a:buClr>
                <a:schemeClr val="dk1"/>
              </a:buClr>
              <a:buSzPts val="1100"/>
            </a:pPr>
            <a:endParaRPr lang="es-MX" dirty="0">
              <a:latin typeface="DM Sans"/>
            </a:endParaRPr>
          </a:p>
          <a:p>
            <a:pPr algn="just">
              <a:buClr>
                <a:schemeClr val="dk1"/>
              </a:buClr>
              <a:buSzPts val="1100"/>
            </a:pPr>
            <a:r>
              <a:rPr lang="es-MX" dirty="0">
                <a:latin typeface="DM Sans"/>
              </a:rPr>
              <a:t>Axios: Cliente HTTP basado en promesas para realizar solicitudes de red.</a:t>
            </a:r>
          </a:p>
          <a:p>
            <a:pPr algn="just">
              <a:buClr>
                <a:schemeClr val="dk1"/>
              </a:buClr>
              <a:buSzPts val="1100"/>
            </a:pPr>
            <a:endParaRPr lang="es-MX" dirty="0">
              <a:latin typeface="DM Sans"/>
            </a:endParaRPr>
          </a:p>
          <a:p>
            <a:pPr algn="just">
              <a:buClr>
                <a:schemeClr val="dk1"/>
              </a:buClr>
              <a:buSzPts val="1100"/>
            </a:pPr>
            <a:r>
              <a:rPr lang="es-MX" dirty="0">
                <a:latin typeface="DM Sans"/>
              </a:rPr>
              <a:t>Node.js y NPM (</a:t>
            </a:r>
            <a:r>
              <a:rPr lang="es-MX" dirty="0" err="1">
                <a:latin typeface="DM Sans"/>
              </a:rPr>
              <a:t>Node</a:t>
            </a:r>
            <a:r>
              <a:rPr lang="es-MX" dirty="0">
                <a:latin typeface="DM Sans"/>
              </a:rPr>
              <a:t> </a:t>
            </a:r>
            <a:r>
              <a:rPr lang="es-MX" dirty="0" err="1">
                <a:latin typeface="DM Sans"/>
              </a:rPr>
              <a:t>Package</a:t>
            </a:r>
            <a:r>
              <a:rPr lang="es-MX" dirty="0">
                <a:latin typeface="DM Sans"/>
              </a:rPr>
              <a:t> Manager): Ambiente de ejecución para JavaScript y gestor de paquetes para instalar y manejar librerías de terceros.</a:t>
            </a:r>
          </a:p>
          <a:p>
            <a:pPr algn="just">
              <a:buClr>
                <a:schemeClr val="dk1"/>
              </a:buClr>
              <a:buSzPts val="1100"/>
            </a:pPr>
            <a:endParaRPr lang="es-MX" dirty="0">
              <a:latin typeface="DM Sans"/>
            </a:endParaRPr>
          </a:p>
          <a:p>
            <a:pPr algn="just">
              <a:buClr>
                <a:schemeClr val="dk1"/>
              </a:buClr>
              <a:buSzPts val="1100"/>
            </a:pPr>
            <a:r>
              <a:rPr lang="es-MX" dirty="0" err="1">
                <a:latin typeface="DM Sans"/>
              </a:rPr>
              <a:t>Redux</a:t>
            </a:r>
            <a:r>
              <a:rPr lang="es-MX" dirty="0">
                <a:latin typeface="DM Sans"/>
              </a:rPr>
              <a:t> o </a:t>
            </a:r>
            <a:r>
              <a:rPr lang="es-MX" dirty="0" err="1">
                <a:latin typeface="DM Sans"/>
              </a:rPr>
              <a:t>Context</a:t>
            </a:r>
            <a:r>
              <a:rPr lang="es-MX" dirty="0">
                <a:latin typeface="DM Sans"/>
              </a:rPr>
              <a:t> API (para </a:t>
            </a:r>
            <a:r>
              <a:rPr lang="es-MX" dirty="0" err="1">
                <a:latin typeface="DM Sans"/>
              </a:rPr>
              <a:t>React</a:t>
            </a:r>
            <a:r>
              <a:rPr lang="es-MX" dirty="0">
                <a:latin typeface="DM Sans"/>
              </a:rPr>
              <a:t>): Para manejar el estado de la aplicación de manera más eficiente.</a:t>
            </a:r>
          </a:p>
          <a:p>
            <a:pPr algn="just">
              <a:buClr>
                <a:schemeClr val="dk1"/>
              </a:buClr>
              <a:buSzPts val="1100"/>
            </a:pPr>
            <a:endParaRPr lang="es-MX" dirty="0">
              <a:latin typeface="DM Sans"/>
            </a:endParaRPr>
          </a:p>
          <a:p>
            <a:pPr algn="just">
              <a:buClr>
                <a:schemeClr val="dk1"/>
              </a:buClr>
              <a:buSzPts val="1100"/>
            </a:pPr>
            <a:r>
              <a:rPr lang="es-MX" dirty="0" err="1">
                <a:latin typeface="DM Sans"/>
              </a:rPr>
              <a:t>react</a:t>
            </a:r>
            <a:r>
              <a:rPr lang="es-MX" dirty="0">
                <a:latin typeface="DM Sans"/>
              </a:rPr>
              <a:t>-native-</a:t>
            </a:r>
            <a:r>
              <a:rPr lang="es-MX" dirty="0" err="1">
                <a:latin typeface="DM Sans"/>
              </a:rPr>
              <a:t>image</a:t>
            </a:r>
            <a:r>
              <a:rPr lang="es-MX" dirty="0">
                <a:latin typeface="DM Sans"/>
              </a:rPr>
              <a:t>-</a:t>
            </a:r>
            <a:r>
              <a:rPr lang="es-MX" dirty="0" err="1">
                <a:latin typeface="DM Sans"/>
              </a:rPr>
              <a:t>picker</a:t>
            </a:r>
            <a:r>
              <a:rPr lang="es-MX" dirty="0">
                <a:latin typeface="DM Sans"/>
              </a:rPr>
              <a:t> o </a:t>
            </a:r>
            <a:r>
              <a:rPr lang="es-MX" dirty="0" err="1">
                <a:latin typeface="DM Sans"/>
              </a:rPr>
              <a:t>react</a:t>
            </a:r>
            <a:r>
              <a:rPr lang="es-MX" dirty="0">
                <a:latin typeface="DM Sans"/>
              </a:rPr>
              <a:t>-native-camera: Para la funcionalidad de subida de fotos en la aplicación.</a:t>
            </a:r>
          </a:p>
          <a:p>
            <a:pPr algn="just">
              <a:buClr>
                <a:schemeClr val="dk1"/>
              </a:buClr>
              <a:buSzPts val="1100"/>
            </a:pPr>
            <a:endParaRPr lang="es-MX" dirty="0">
              <a:latin typeface="DM Sans"/>
            </a:endParaRPr>
          </a:p>
          <a:p>
            <a:pPr algn="just">
              <a:buClr>
                <a:schemeClr val="dk1"/>
              </a:buClr>
              <a:buSzPts val="1100"/>
            </a:pPr>
            <a:r>
              <a:rPr lang="es-MX" dirty="0">
                <a:latin typeface="DM Sans"/>
              </a:rPr>
              <a:t>Visual Studio </a:t>
            </a:r>
            <a:r>
              <a:rPr lang="es-MX" dirty="0" err="1">
                <a:latin typeface="DM Sans"/>
              </a:rPr>
              <a:t>Code</a:t>
            </a:r>
            <a:r>
              <a:rPr lang="es-MX" dirty="0">
                <a:latin typeface="DM Sans"/>
              </a:rPr>
              <a:t> o cualquier IDE de preferencia: Para escribir y gestionar el código fuente.</a:t>
            </a:r>
          </a:p>
          <a:p>
            <a:pPr algn="just">
              <a:buClr>
                <a:schemeClr val="dk1"/>
              </a:buClr>
              <a:buSzPts val="1100"/>
            </a:pPr>
            <a:endParaRPr lang="es-MX" dirty="0">
              <a:latin typeface="DM Sans"/>
            </a:endParaRPr>
          </a:p>
          <a:p>
            <a:pPr algn="just">
              <a:buClr>
                <a:schemeClr val="dk1"/>
              </a:buClr>
              <a:buSzPts val="1100"/>
            </a:pPr>
            <a:r>
              <a:rPr lang="es-MX" dirty="0">
                <a:latin typeface="DM Sans"/>
              </a:rPr>
              <a:t>Git y GitHub: Para el control de versiones y colaboración en el código.</a:t>
            </a:r>
          </a:p>
        </p:txBody>
      </p:sp>
    </p:spTree>
    <p:extLst>
      <p:ext uri="{BB962C8B-B14F-4D97-AF65-F5344CB8AC3E}">
        <p14:creationId xmlns:p14="http://schemas.microsoft.com/office/powerpoint/2010/main" val="212502261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83AEFB"/>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1641</Words>
  <Application>Microsoft Office PowerPoint</Application>
  <PresentationFormat>Personalizado</PresentationFormat>
  <Paragraphs>84</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Söhne</vt:lpstr>
      <vt:lpstr>DM Sans</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Javier Fornari</cp:lastModifiedBy>
  <cp:revision>3</cp:revision>
  <dcterms:modified xsi:type="dcterms:W3CDTF">2024-01-25T03:05:55Z</dcterms:modified>
</cp:coreProperties>
</file>