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Lst>
  <p:notesMasterIdLst>
    <p:notesMasterId r:id="rId59"/>
  </p:notesMasterIdLst>
  <p:handoutMasterIdLst>
    <p:handoutMasterId r:id="rId60"/>
  </p:handoutMasterIdLst>
  <p:sldIdLst>
    <p:sldId id="312" r:id="rId6"/>
    <p:sldId id="313" r:id="rId7"/>
    <p:sldId id="331" r:id="rId8"/>
    <p:sldId id="314" r:id="rId9"/>
    <p:sldId id="315" r:id="rId10"/>
    <p:sldId id="316" r:id="rId11"/>
    <p:sldId id="330" r:id="rId12"/>
    <p:sldId id="317" r:id="rId13"/>
    <p:sldId id="319" r:id="rId14"/>
    <p:sldId id="320" r:id="rId15"/>
    <p:sldId id="333" r:id="rId16"/>
    <p:sldId id="332"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2" r:id="rId35"/>
    <p:sldId id="353" r:id="rId36"/>
    <p:sldId id="354" r:id="rId37"/>
    <p:sldId id="355" r:id="rId38"/>
    <p:sldId id="356" r:id="rId39"/>
    <p:sldId id="357" r:id="rId40"/>
    <p:sldId id="358" r:id="rId41"/>
    <p:sldId id="359" r:id="rId42"/>
    <p:sldId id="321" r:id="rId43"/>
    <p:sldId id="360" r:id="rId44"/>
    <p:sldId id="361" r:id="rId45"/>
    <p:sldId id="362" r:id="rId46"/>
    <p:sldId id="363" r:id="rId47"/>
    <p:sldId id="364" r:id="rId48"/>
    <p:sldId id="365" r:id="rId49"/>
    <p:sldId id="366" r:id="rId50"/>
    <p:sldId id="367" r:id="rId51"/>
    <p:sldId id="351" r:id="rId52"/>
    <p:sldId id="368" r:id="rId53"/>
    <p:sldId id="322" r:id="rId54"/>
    <p:sldId id="326" r:id="rId55"/>
    <p:sldId id="369" r:id="rId56"/>
    <p:sldId id="329" r:id="rId57"/>
    <p:sldId id="327" r:id="rId58"/>
  </p:sldIdLst>
  <p:sldSz cx="9144000" cy="6858000" type="screen4x3"/>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Shilpiya" initials="KS" lastIdx="5" clrIdx="0">
    <p:extLst>
      <p:ext uri="{19B8F6BF-5375-455C-9EA6-DF929625EA0E}">
        <p15:presenceInfo xmlns:p15="http://schemas.microsoft.com/office/powerpoint/2012/main" userId="S::k.shilpiya@Emeritus.org::4a22db0d-4156-4a7a-afdc-d93bd11f0c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99C3B1"/>
    <a:srgbClr val="01703B"/>
    <a:srgbClr val="CCE1D8"/>
    <a:srgbClr val="050305"/>
    <a:srgbClr val="023646"/>
    <a:srgbClr val="FCFCFC"/>
    <a:srgbClr val="FCFFFF"/>
    <a:srgbClr val="FDFD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2"/>
  </p:normalViewPr>
  <p:slideViewPr>
    <p:cSldViewPr snapToGrid="0">
      <p:cViewPr varScale="1">
        <p:scale>
          <a:sx n="91" d="100"/>
          <a:sy n="91" d="100"/>
        </p:scale>
        <p:origin x="1704" y="1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tags" Target="tags/tag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96869-73C8-462B-B014-74D84BC9563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C2EA034E-FA50-4865-91A8-BD2ADA915E4E}">
      <dgm:prSet phldrT="[Tex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Define the problem </a:t>
          </a:r>
          <a:endParaRPr lang="en-IN" sz="1400" dirty="0">
            <a:solidFill>
              <a:schemeClr val="bg1"/>
            </a:solidFill>
          </a:endParaRPr>
        </a:p>
      </dgm:t>
    </dgm:pt>
    <dgm:pt modelId="{D52FB18E-600F-4EAA-800E-7FC80D5164FE}" type="parTrans" cxnId="{1703627B-55D0-48B3-A568-34F54D443708}">
      <dgm:prSet/>
      <dgm:spPr/>
      <dgm:t>
        <a:bodyPr/>
        <a:lstStyle/>
        <a:p>
          <a:endParaRPr lang="en-IN" sz="2400">
            <a:solidFill>
              <a:schemeClr val="bg1"/>
            </a:solidFill>
          </a:endParaRPr>
        </a:p>
      </dgm:t>
    </dgm:pt>
    <dgm:pt modelId="{3534EC21-8470-478A-8F7C-8CD86AD5F01C}" type="sibTrans" cxnId="{1703627B-55D0-48B3-A568-34F54D443708}">
      <dgm:prSet/>
      <dgm:spPr>
        <a:solidFill>
          <a:srgbClr val="01703B"/>
        </a:solidFill>
        <a:ln>
          <a:solidFill>
            <a:srgbClr val="99C3B1"/>
          </a:solidFill>
        </a:ln>
      </dgm:spPr>
      <dgm:t>
        <a:bodyPr/>
        <a:lstStyle/>
        <a:p>
          <a:endParaRPr lang="en-IN" sz="2400">
            <a:solidFill>
              <a:schemeClr val="bg1"/>
            </a:solidFill>
          </a:endParaRPr>
        </a:p>
      </dgm:t>
    </dgm:pt>
    <dgm:pt modelId="{5E226E83-AAF3-4CA0-B3A6-7B2646E7494E}">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Map the system </a:t>
          </a:r>
        </a:p>
      </dgm:t>
    </dgm:pt>
    <dgm:pt modelId="{241BA9B0-8ED7-4592-98AC-D9316E539CDC}" type="parTrans" cxnId="{5415B928-ED7C-4074-B8E0-2121D7588002}">
      <dgm:prSet/>
      <dgm:spPr/>
      <dgm:t>
        <a:bodyPr/>
        <a:lstStyle/>
        <a:p>
          <a:endParaRPr lang="en-IN" sz="2400">
            <a:solidFill>
              <a:schemeClr val="bg1"/>
            </a:solidFill>
          </a:endParaRPr>
        </a:p>
      </dgm:t>
    </dgm:pt>
    <dgm:pt modelId="{967BEA93-2DF2-42D7-844C-416E5F6EF128}" type="sibTrans" cxnId="{5415B928-ED7C-4074-B8E0-2121D7588002}">
      <dgm:prSet/>
      <dgm:spPr>
        <a:solidFill>
          <a:srgbClr val="01703B"/>
        </a:solidFill>
        <a:ln>
          <a:solidFill>
            <a:srgbClr val="99C3B1"/>
          </a:solidFill>
        </a:ln>
      </dgm:spPr>
      <dgm:t>
        <a:bodyPr/>
        <a:lstStyle/>
        <a:p>
          <a:endParaRPr lang="en-IN" sz="2400">
            <a:solidFill>
              <a:schemeClr val="bg1"/>
            </a:solidFill>
          </a:endParaRPr>
        </a:p>
      </dgm:t>
    </dgm:pt>
    <dgm:pt modelId="{608C0B27-76CF-4060-9715-BDF52EB6DBFE}">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Define suitable metrics </a:t>
          </a:r>
        </a:p>
      </dgm:t>
    </dgm:pt>
    <dgm:pt modelId="{E6175553-6393-4144-BBE1-79F9F9BF1243}" type="parTrans" cxnId="{6A25CEEF-1FD3-4F6A-9085-6CC5800CFED8}">
      <dgm:prSet/>
      <dgm:spPr/>
      <dgm:t>
        <a:bodyPr/>
        <a:lstStyle/>
        <a:p>
          <a:endParaRPr lang="en-IN" sz="2400">
            <a:solidFill>
              <a:schemeClr val="bg1"/>
            </a:solidFill>
          </a:endParaRPr>
        </a:p>
      </dgm:t>
    </dgm:pt>
    <dgm:pt modelId="{F336720B-5D33-42C4-8FE7-18734D5421D1}" type="sibTrans" cxnId="{6A25CEEF-1FD3-4F6A-9085-6CC5800CFED8}">
      <dgm:prSet/>
      <dgm:spPr>
        <a:solidFill>
          <a:srgbClr val="01703B"/>
        </a:solidFill>
        <a:ln>
          <a:solidFill>
            <a:srgbClr val="99C3B1"/>
          </a:solidFill>
        </a:ln>
      </dgm:spPr>
      <dgm:t>
        <a:bodyPr/>
        <a:lstStyle/>
        <a:p>
          <a:endParaRPr lang="en-IN" sz="2400">
            <a:solidFill>
              <a:schemeClr val="bg1"/>
            </a:solidFill>
          </a:endParaRPr>
        </a:p>
      </dgm:t>
    </dgm:pt>
    <dgm:pt modelId="{84F497ED-0D2C-404C-9AF9-EE87B979A868}">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Select modeling tools </a:t>
          </a:r>
        </a:p>
      </dgm:t>
    </dgm:pt>
    <dgm:pt modelId="{19B5EF14-0015-40C9-BB9C-9BFE9990EE15}" type="parTrans" cxnId="{8AC79FB5-3AD8-48C7-90E2-283482D79036}">
      <dgm:prSet/>
      <dgm:spPr/>
      <dgm:t>
        <a:bodyPr/>
        <a:lstStyle/>
        <a:p>
          <a:endParaRPr lang="en-IN" sz="2400">
            <a:solidFill>
              <a:schemeClr val="bg1"/>
            </a:solidFill>
          </a:endParaRPr>
        </a:p>
      </dgm:t>
    </dgm:pt>
    <dgm:pt modelId="{E3C4FAED-EFFF-4A8D-B5D7-ADC9BA4AAFAD}" type="sibTrans" cxnId="{8AC79FB5-3AD8-48C7-90E2-283482D79036}">
      <dgm:prSet/>
      <dgm:spPr>
        <a:solidFill>
          <a:srgbClr val="01703B"/>
        </a:solidFill>
        <a:ln>
          <a:solidFill>
            <a:srgbClr val="99C3B1"/>
          </a:solidFill>
        </a:ln>
      </dgm:spPr>
      <dgm:t>
        <a:bodyPr/>
        <a:lstStyle/>
        <a:p>
          <a:endParaRPr lang="en-IN" sz="2400">
            <a:solidFill>
              <a:schemeClr val="bg1"/>
            </a:solidFill>
          </a:endParaRPr>
        </a:p>
      </dgm:t>
    </dgm:pt>
    <dgm:pt modelId="{D76217A4-755F-4A24-AA23-7D59E9C7860D}">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Implement model  </a:t>
          </a:r>
        </a:p>
      </dgm:t>
    </dgm:pt>
    <dgm:pt modelId="{D2C48074-B378-4E64-9997-B203D39320D5}" type="parTrans" cxnId="{617D95AE-82D7-4CE2-A684-CD254724A4AC}">
      <dgm:prSet/>
      <dgm:spPr/>
      <dgm:t>
        <a:bodyPr/>
        <a:lstStyle/>
        <a:p>
          <a:endParaRPr lang="en-IN" sz="2400">
            <a:solidFill>
              <a:schemeClr val="bg1"/>
            </a:solidFill>
          </a:endParaRPr>
        </a:p>
      </dgm:t>
    </dgm:pt>
    <dgm:pt modelId="{B22335D2-A84F-42BD-9BD0-6187BF5DDF76}" type="sibTrans" cxnId="{617D95AE-82D7-4CE2-A684-CD254724A4AC}">
      <dgm:prSet/>
      <dgm:spPr>
        <a:solidFill>
          <a:srgbClr val="01703B"/>
        </a:solidFill>
        <a:ln>
          <a:solidFill>
            <a:srgbClr val="99C3B1"/>
          </a:solidFill>
        </a:ln>
      </dgm:spPr>
      <dgm:t>
        <a:bodyPr/>
        <a:lstStyle/>
        <a:p>
          <a:endParaRPr lang="en-IN" sz="2400">
            <a:solidFill>
              <a:schemeClr val="bg1"/>
            </a:solidFill>
          </a:endParaRPr>
        </a:p>
      </dgm:t>
    </dgm:pt>
    <dgm:pt modelId="{54A26ACC-120F-48D9-A6DB-3B1343CF3B67}">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Evaluate model </a:t>
          </a:r>
        </a:p>
      </dgm:t>
    </dgm:pt>
    <dgm:pt modelId="{A20F1A9F-C3CA-4BF0-A621-C6A46FC93FF5}" type="parTrans" cxnId="{66C616D9-AF68-417E-A33B-F96AC55C0286}">
      <dgm:prSet/>
      <dgm:spPr/>
      <dgm:t>
        <a:bodyPr/>
        <a:lstStyle/>
        <a:p>
          <a:endParaRPr lang="en-IN" sz="2400">
            <a:solidFill>
              <a:schemeClr val="bg1"/>
            </a:solidFill>
          </a:endParaRPr>
        </a:p>
      </dgm:t>
    </dgm:pt>
    <dgm:pt modelId="{9F6913FD-9048-4D48-96BE-DE89CE05876C}" type="sibTrans" cxnId="{66C616D9-AF68-417E-A33B-F96AC55C0286}">
      <dgm:prSet/>
      <dgm:spPr>
        <a:solidFill>
          <a:srgbClr val="01703B"/>
        </a:solidFill>
        <a:ln>
          <a:solidFill>
            <a:srgbClr val="99C3B1"/>
          </a:solidFill>
        </a:ln>
      </dgm:spPr>
      <dgm:t>
        <a:bodyPr/>
        <a:lstStyle/>
        <a:p>
          <a:endParaRPr lang="en-IN" sz="2400">
            <a:solidFill>
              <a:schemeClr val="bg1"/>
            </a:solidFill>
          </a:endParaRPr>
        </a:p>
      </dgm:t>
    </dgm:pt>
    <dgm:pt modelId="{7A80D82D-2006-451B-BB82-B95062C8EF68}">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Deploy the final model </a:t>
          </a:r>
        </a:p>
      </dgm:t>
    </dgm:pt>
    <dgm:pt modelId="{1DDEF87E-1EAD-4180-A746-F8866E1C77CA}" type="parTrans" cxnId="{514D7980-B4CD-4E43-BCE5-57DF8830A7AA}">
      <dgm:prSet/>
      <dgm:spPr/>
      <dgm:t>
        <a:bodyPr/>
        <a:lstStyle/>
        <a:p>
          <a:endParaRPr lang="en-IN" sz="2400">
            <a:solidFill>
              <a:schemeClr val="bg1"/>
            </a:solidFill>
          </a:endParaRPr>
        </a:p>
      </dgm:t>
    </dgm:pt>
    <dgm:pt modelId="{CDE4E617-AA76-46CC-BF81-5E75D81C54F0}" type="sibTrans" cxnId="{514D7980-B4CD-4E43-BCE5-57DF8830A7AA}">
      <dgm:prSet/>
      <dgm:spPr/>
      <dgm:t>
        <a:bodyPr/>
        <a:lstStyle/>
        <a:p>
          <a:endParaRPr lang="en-IN" sz="2400">
            <a:solidFill>
              <a:schemeClr val="bg1"/>
            </a:solidFill>
          </a:endParaRPr>
        </a:p>
      </dgm:t>
    </dgm:pt>
    <dgm:pt modelId="{131C3521-860C-49F0-8ED0-DAAD984B71C6}" type="pres">
      <dgm:prSet presAssocID="{F8A96869-73C8-462B-B014-74D84BC9563C}" presName="CompostProcess" presStyleCnt="0">
        <dgm:presLayoutVars>
          <dgm:dir/>
          <dgm:resizeHandles val="exact"/>
        </dgm:presLayoutVars>
      </dgm:prSet>
      <dgm:spPr/>
    </dgm:pt>
    <dgm:pt modelId="{078CDFE5-D77B-4EF2-BFA0-3FCBE1EC58F6}" type="pres">
      <dgm:prSet presAssocID="{F8A96869-73C8-462B-B014-74D84BC9563C}" presName="arrow" presStyleLbl="bgShp" presStyleIdx="0" presStyleCnt="1"/>
      <dgm:spPr>
        <a:solidFill>
          <a:srgbClr val="E2E2E2"/>
        </a:solidFill>
      </dgm:spPr>
    </dgm:pt>
    <dgm:pt modelId="{DE15844C-4A25-40E4-B183-E2E285B60D3D}" type="pres">
      <dgm:prSet presAssocID="{F8A96869-73C8-462B-B014-74D84BC9563C}" presName="linearProcess" presStyleCnt="0"/>
      <dgm:spPr/>
    </dgm:pt>
    <dgm:pt modelId="{4903D17B-CF9C-4BA6-83E8-C157EFA5368E}" type="pres">
      <dgm:prSet presAssocID="{C2EA034E-FA50-4865-91A8-BD2ADA915E4E}" presName="textNode" presStyleLbl="node1" presStyleIdx="0" presStyleCnt="7">
        <dgm:presLayoutVars>
          <dgm:bulletEnabled val="1"/>
        </dgm:presLayoutVars>
      </dgm:prSet>
      <dgm:spPr/>
    </dgm:pt>
    <dgm:pt modelId="{6AEADC03-0276-444D-840C-D23A7986F2B3}" type="pres">
      <dgm:prSet presAssocID="{3534EC21-8470-478A-8F7C-8CD86AD5F01C}" presName="sibTrans" presStyleCnt="0"/>
      <dgm:spPr/>
    </dgm:pt>
    <dgm:pt modelId="{891E0775-3547-4D4E-BC3A-CEA7606A4367}" type="pres">
      <dgm:prSet presAssocID="{5E226E83-AAF3-4CA0-B3A6-7B2646E7494E}" presName="textNode" presStyleLbl="node1" presStyleIdx="1" presStyleCnt="7">
        <dgm:presLayoutVars>
          <dgm:bulletEnabled val="1"/>
        </dgm:presLayoutVars>
      </dgm:prSet>
      <dgm:spPr/>
    </dgm:pt>
    <dgm:pt modelId="{EE22A982-A1BC-4302-B914-432835BB235A}" type="pres">
      <dgm:prSet presAssocID="{967BEA93-2DF2-42D7-844C-416E5F6EF128}" presName="sibTrans" presStyleCnt="0"/>
      <dgm:spPr/>
    </dgm:pt>
    <dgm:pt modelId="{F69DAC60-99A9-4A64-9FB2-3138028ACCEF}" type="pres">
      <dgm:prSet presAssocID="{608C0B27-76CF-4060-9715-BDF52EB6DBFE}" presName="textNode" presStyleLbl="node1" presStyleIdx="2" presStyleCnt="7">
        <dgm:presLayoutVars>
          <dgm:bulletEnabled val="1"/>
        </dgm:presLayoutVars>
      </dgm:prSet>
      <dgm:spPr/>
    </dgm:pt>
    <dgm:pt modelId="{4182C6A1-8E0D-4692-91E6-FBF80A57D08E}" type="pres">
      <dgm:prSet presAssocID="{F336720B-5D33-42C4-8FE7-18734D5421D1}" presName="sibTrans" presStyleCnt="0"/>
      <dgm:spPr/>
    </dgm:pt>
    <dgm:pt modelId="{FFF69BEE-3D76-474C-90D8-F1EF0907100A}" type="pres">
      <dgm:prSet presAssocID="{84F497ED-0D2C-404C-9AF9-EE87B979A868}" presName="textNode" presStyleLbl="node1" presStyleIdx="3" presStyleCnt="7">
        <dgm:presLayoutVars>
          <dgm:bulletEnabled val="1"/>
        </dgm:presLayoutVars>
      </dgm:prSet>
      <dgm:spPr/>
    </dgm:pt>
    <dgm:pt modelId="{221244C8-B4C6-4F6C-9C3B-4EB1DE5A9208}" type="pres">
      <dgm:prSet presAssocID="{E3C4FAED-EFFF-4A8D-B5D7-ADC9BA4AAFAD}" presName="sibTrans" presStyleCnt="0"/>
      <dgm:spPr/>
    </dgm:pt>
    <dgm:pt modelId="{144CAD16-3D0A-475D-9082-D92D7D2900CD}" type="pres">
      <dgm:prSet presAssocID="{D76217A4-755F-4A24-AA23-7D59E9C7860D}" presName="textNode" presStyleLbl="node1" presStyleIdx="4" presStyleCnt="7" custScaleX="104893">
        <dgm:presLayoutVars>
          <dgm:bulletEnabled val="1"/>
        </dgm:presLayoutVars>
      </dgm:prSet>
      <dgm:spPr/>
    </dgm:pt>
    <dgm:pt modelId="{3187952B-4EE8-4205-A5EF-91C6DA032A26}" type="pres">
      <dgm:prSet presAssocID="{B22335D2-A84F-42BD-9BD0-6187BF5DDF76}" presName="sibTrans" presStyleCnt="0"/>
      <dgm:spPr/>
    </dgm:pt>
    <dgm:pt modelId="{46B9D649-3D20-4E71-A528-FC423A7B9E8A}" type="pres">
      <dgm:prSet presAssocID="{54A26ACC-120F-48D9-A6DB-3B1343CF3B67}" presName="textNode" presStyleLbl="node1" presStyleIdx="5" presStyleCnt="7">
        <dgm:presLayoutVars>
          <dgm:bulletEnabled val="1"/>
        </dgm:presLayoutVars>
      </dgm:prSet>
      <dgm:spPr/>
    </dgm:pt>
    <dgm:pt modelId="{05C1B3ED-B2CC-4FEB-9163-3DC27906E03B}" type="pres">
      <dgm:prSet presAssocID="{9F6913FD-9048-4D48-96BE-DE89CE05876C}" presName="sibTrans" presStyleCnt="0"/>
      <dgm:spPr/>
    </dgm:pt>
    <dgm:pt modelId="{FEE39006-4880-4203-9319-11FE866572F7}" type="pres">
      <dgm:prSet presAssocID="{7A80D82D-2006-451B-BB82-B95062C8EF68}" presName="textNode" presStyleLbl="node1" presStyleIdx="6" presStyleCnt="7">
        <dgm:presLayoutVars>
          <dgm:bulletEnabled val="1"/>
        </dgm:presLayoutVars>
      </dgm:prSet>
      <dgm:spPr/>
    </dgm:pt>
  </dgm:ptLst>
  <dgm:cxnLst>
    <dgm:cxn modelId="{D6198314-2CBE-43D5-94AD-73D996F87A6C}" type="presOf" srcId="{D76217A4-755F-4A24-AA23-7D59E9C7860D}" destId="{144CAD16-3D0A-475D-9082-D92D7D2900CD}" srcOrd="0" destOrd="0" presId="urn:microsoft.com/office/officeart/2005/8/layout/hProcess9"/>
    <dgm:cxn modelId="{5415B928-ED7C-4074-B8E0-2121D7588002}" srcId="{F8A96869-73C8-462B-B014-74D84BC9563C}" destId="{5E226E83-AAF3-4CA0-B3A6-7B2646E7494E}" srcOrd="1" destOrd="0" parTransId="{241BA9B0-8ED7-4592-98AC-D9316E539CDC}" sibTransId="{967BEA93-2DF2-42D7-844C-416E5F6EF128}"/>
    <dgm:cxn modelId="{3D409E38-C169-4E71-8F52-791C8206B094}" type="presOf" srcId="{608C0B27-76CF-4060-9715-BDF52EB6DBFE}" destId="{F69DAC60-99A9-4A64-9FB2-3138028ACCEF}" srcOrd="0" destOrd="0" presId="urn:microsoft.com/office/officeart/2005/8/layout/hProcess9"/>
    <dgm:cxn modelId="{DCC9293E-8066-4A1F-884F-853A44D059AE}" type="presOf" srcId="{54A26ACC-120F-48D9-A6DB-3B1343CF3B67}" destId="{46B9D649-3D20-4E71-A528-FC423A7B9E8A}" srcOrd="0" destOrd="0" presId="urn:microsoft.com/office/officeart/2005/8/layout/hProcess9"/>
    <dgm:cxn modelId="{180B4F42-D674-40E6-8CCC-B2ADA3EF5327}" type="presOf" srcId="{84F497ED-0D2C-404C-9AF9-EE87B979A868}" destId="{FFF69BEE-3D76-474C-90D8-F1EF0907100A}" srcOrd="0" destOrd="0" presId="urn:microsoft.com/office/officeart/2005/8/layout/hProcess9"/>
    <dgm:cxn modelId="{1703627B-55D0-48B3-A568-34F54D443708}" srcId="{F8A96869-73C8-462B-B014-74D84BC9563C}" destId="{C2EA034E-FA50-4865-91A8-BD2ADA915E4E}" srcOrd="0" destOrd="0" parTransId="{D52FB18E-600F-4EAA-800E-7FC80D5164FE}" sibTransId="{3534EC21-8470-478A-8F7C-8CD86AD5F01C}"/>
    <dgm:cxn modelId="{514D7980-B4CD-4E43-BCE5-57DF8830A7AA}" srcId="{F8A96869-73C8-462B-B014-74D84BC9563C}" destId="{7A80D82D-2006-451B-BB82-B95062C8EF68}" srcOrd="6" destOrd="0" parTransId="{1DDEF87E-1EAD-4180-A746-F8866E1C77CA}" sibTransId="{CDE4E617-AA76-46CC-BF81-5E75D81C54F0}"/>
    <dgm:cxn modelId="{0A0D6688-EF28-4923-B889-4AA1FC184630}" type="presOf" srcId="{7A80D82D-2006-451B-BB82-B95062C8EF68}" destId="{FEE39006-4880-4203-9319-11FE866572F7}" srcOrd="0" destOrd="0" presId="urn:microsoft.com/office/officeart/2005/8/layout/hProcess9"/>
    <dgm:cxn modelId="{617D95AE-82D7-4CE2-A684-CD254724A4AC}" srcId="{F8A96869-73C8-462B-B014-74D84BC9563C}" destId="{D76217A4-755F-4A24-AA23-7D59E9C7860D}" srcOrd="4" destOrd="0" parTransId="{D2C48074-B378-4E64-9997-B203D39320D5}" sibTransId="{B22335D2-A84F-42BD-9BD0-6187BF5DDF76}"/>
    <dgm:cxn modelId="{8AC79FB5-3AD8-48C7-90E2-283482D79036}" srcId="{F8A96869-73C8-462B-B014-74D84BC9563C}" destId="{84F497ED-0D2C-404C-9AF9-EE87B979A868}" srcOrd="3" destOrd="0" parTransId="{19B5EF14-0015-40C9-BB9C-9BFE9990EE15}" sibTransId="{E3C4FAED-EFFF-4A8D-B5D7-ADC9BA4AAFAD}"/>
    <dgm:cxn modelId="{5ECEC3C3-F15B-4CB0-BD8C-50AD93E50758}" type="presOf" srcId="{F8A96869-73C8-462B-B014-74D84BC9563C}" destId="{131C3521-860C-49F0-8ED0-DAAD984B71C6}" srcOrd="0" destOrd="0" presId="urn:microsoft.com/office/officeart/2005/8/layout/hProcess9"/>
    <dgm:cxn modelId="{28E3E1CC-E19B-47B1-9A62-53E494A45FD9}" type="presOf" srcId="{C2EA034E-FA50-4865-91A8-BD2ADA915E4E}" destId="{4903D17B-CF9C-4BA6-83E8-C157EFA5368E}" srcOrd="0" destOrd="0" presId="urn:microsoft.com/office/officeart/2005/8/layout/hProcess9"/>
    <dgm:cxn modelId="{66C616D9-AF68-417E-A33B-F96AC55C0286}" srcId="{F8A96869-73C8-462B-B014-74D84BC9563C}" destId="{54A26ACC-120F-48D9-A6DB-3B1343CF3B67}" srcOrd="5" destOrd="0" parTransId="{A20F1A9F-C3CA-4BF0-A621-C6A46FC93FF5}" sibTransId="{9F6913FD-9048-4D48-96BE-DE89CE05876C}"/>
    <dgm:cxn modelId="{6A25CEEF-1FD3-4F6A-9085-6CC5800CFED8}" srcId="{F8A96869-73C8-462B-B014-74D84BC9563C}" destId="{608C0B27-76CF-4060-9715-BDF52EB6DBFE}" srcOrd="2" destOrd="0" parTransId="{E6175553-6393-4144-BBE1-79F9F9BF1243}" sibTransId="{F336720B-5D33-42C4-8FE7-18734D5421D1}"/>
    <dgm:cxn modelId="{76F50BF0-DF14-4022-ACE2-15CBE7E3D268}" type="presOf" srcId="{5E226E83-AAF3-4CA0-B3A6-7B2646E7494E}" destId="{891E0775-3547-4D4E-BC3A-CEA7606A4367}" srcOrd="0" destOrd="0" presId="urn:microsoft.com/office/officeart/2005/8/layout/hProcess9"/>
    <dgm:cxn modelId="{1312071B-3A6C-485B-982F-BC06F6135F15}" type="presParOf" srcId="{131C3521-860C-49F0-8ED0-DAAD984B71C6}" destId="{078CDFE5-D77B-4EF2-BFA0-3FCBE1EC58F6}" srcOrd="0" destOrd="0" presId="urn:microsoft.com/office/officeart/2005/8/layout/hProcess9"/>
    <dgm:cxn modelId="{BE21499C-3111-43B6-98DC-AFE6C97D8969}" type="presParOf" srcId="{131C3521-860C-49F0-8ED0-DAAD984B71C6}" destId="{DE15844C-4A25-40E4-B183-E2E285B60D3D}" srcOrd="1" destOrd="0" presId="urn:microsoft.com/office/officeart/2005/8/layout/hProcess9"/>
    <dgm:cxn modelId="{33B031EC-5BEA-4CCC-9DCD-934EA796BD14}" type="presParOf" srcId="{DE15844C-4A25-40E4-B183-E2E285B60D3D}" destId="{4903D17B-CF9C-4BA6-83E8-C157EFA5368E}" srcOrd="0" destOrd="0" presId="urn:microsoft.com/office/officeart/2005/8/layout/hProcess9"/>
    <dgm:cxn modelId="{EBEB1ABC-5D8F-452C-AE85-6D8B39EA9624}" type="presParOf" srcId="{DE15844C-4A25-40E4-B183-E2E285B60D3D}" destId="{6AEADC03-0276-444D-840C-D23A7986F2B3}" srcOrd="1" destOrd="0" presId="urn:microsoft.com/office/officeart/2005/8/layout/hProcess9"/>
    <dgm:cxn modelId="{6C1FA545-D42A-42F3-85E3-8F9A3B2CB9EC}" type="presParOf" srcId="{DE15844C-4A25-40E4-B183-E2E285B60D3D}" destId="{891E0775-3547-4D4E-BC3A-CEA7606A4367}" srcOrd="2" destOrd="0" presId="urn:microsoft.com/office/officeart/2005/8/layout/hProcess9"/>
    <dgm:cxn modelId="{A6340475-5201-4A2F-9045-C2699A187F97}" type="presParOf" srcId="{DE15844C-4A25-40E4-B183-E2E285B60D3D}" destId="{EE22A982-A1BC-4302-B914-432835BB235A}" srcOrd="3" destOrd="0" presId="urn:microsoft.com/office/officeart/2005/8/layout/hProcess9"/>
    <dgm:cxn modelId="{151A7BB5-70B9-458B-8ACD-694108DFFF6C}" type="presParOf" srcId="{DE15844C-4A25-40E4-B183-E2E285B60D3D}" destId="{F69DAC60-99A9-4A64-9FB2-3138028ACCEF}" srcOrd="4" destOrd="0" presId="urn:microsoft.com/office/officeart/2005/8/layout/hProcess9"/>
    <dgm:cxn modelId="{56FBADB2-12A0-482F-BB1A-1B179E770975}" type="presParOf" srcId="{DE15844C-4A25-40E4-B183-E2E285B60D3D}" destId="{4182C6A1-8E0D-4692-91E6-FBF80A57D08E}" srcOrd="5" destOrd="0" presId="urn:microsoft.com/office/officeart/2005/8/layout/hProcess9"/>
    <dgm:cxn modelId="{4CC80795-D38F-4BE7-90B7-5734D7E51398}" type="presParOf" srcId="{DE15844C-4A25-40E4-B183-E2E285B60D3D}" destId="{FFF69BEE-3D76-474C-90D8-F1EF0907100A}" srcOrd="6" destOrd="0" presId="urn:microsoft.com/office/officeart/2005/8/layout/hProcess9"/>
    <dgm:cxn modelId="{8AE87BD9-6A68-4459-B174-622F2933BBC2}" type="presParOf" srcId="{DE15844C-4A25-40E4-B183-E2E285B60D3D}" destId="{221244C8-B4C6-4F6C-9C3B-4EB1DE5A9208}" srcOrd="7" destOrd="0" presId="urn:microsoft.com/office/officeart/2005/8/layout/hProcess9"/>
    <dgm:cxn modelId="{3B796356-94CA-446E-8F43-AF52CA89411B}" type="presParOf" srcId="{DE15844C-4A25-40E4-B183-E2E285B60D3D}" destId="{144CAD16-3D0A-475D-9082-D92D7D2900CD}" srcOrd="8" destOrd="0" presId="urn:microsoft.com/office/officeart/2005/8/layout/hProcess9"/>
    <dgm:cxn modelId="{3BA43DB9-701C-4DBE-9297-A7058A7BEB27}" type="presParOf" srcId="{DE15844C-4A25-40E4-B183-E2E285B60D3D}" destId="{3187952B-4EE8-4205-A5EF-91C6DA032A26}" srcOrd="9" destOrd="0" presId="urn:microsoft.com/office/officeart/2005/8/layout/hProcess9"/>
    <dgm:cxn modelId="{82134A71-F2F6-4FBA-9A3F-621C0C324877}" type="presParOf" srcId="{DE15844C-4A25-40E4-B183-E2E285B60D3D}" destId="{46B9D649-3D20-4E71-A528-FC423A7B9E8A}" srcOrd="10" destOrd="0" presId="urn:microsoft.com/office/officeart/2005/8/layout/hProcess9"/>
    <dgm:cxn modelId="{3156B2CD-814C-4773-8E27-185AECC3C226}" type="presParOf" srcId="{DE15844C-4A25-40E4-B183-E2E285B60D3D}" destId="{05C1B3ED-B2CC-4FEB-9163-3DC27906E03B}" srcOrd="11" destOrd="0" presId="urn:microsoft.com/office/officeart/2005/8/layout/hProcess9"/>
    <dgm:cxn modelId="{8B6E2B2B-0642-4541-83E2-6803B97D8AF9}" type="presParOf" srcId="{DE15844C-4A25-40E4-B183-E2E285B60D3D}" destId="{FEE39006-4880-4203-9319-11FE866572F7}"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CDFE5-D77B-4EF2-BFA0-3FCBE1EC58F6}">
      <dsp:nvSpPr>
        <dsp:cNvPr id="0" name=""/>
        <dsp:cNvSpPr/>
      </dsp:nvSpPr>
      <dsp:spPr>
        <a:xfrm>
          <a:off x="627770" y="0"/>
          <a:ext cx="7114734" cy="2248285"/>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903D17B-CF9C-4BA6-83E8-C157EFA5368E}">
      <dsp:nvSpPr>
        <dsp:cNvPr id="0" name=""/>
        <dsp:cNvSpPr/>
      </dsp:nvSpPr>
      <dsp:spPr>
        <a:xfrm>
          <a:off x="719"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Define the problem </a:t>
          </a:r>
          <a:endParaRPr lang="en-IN" sz="1400" kern="1200" dirty="0">
            <a:solidFill>
              <a:schemeClr val="bg1"/>
            </a:solidFill>
          </a:endParaRPr>
        </a:p>
      </dsp:txBody>
      <dsp:txXfrm>
        <a:off x="44620" y="718386"/>
        <a:ext cx="951943" cy="811512"/>
      </dsp:txXfrm>
    </dsp:sp>
    <dsp:sp modelId="{891E0775-3547-4D4E-BC3A-CEA7606A4367}">
      <dsp:nvSpPr>
        <dsp:cNvPr id="0" name=""/>
        <dsp:cNvSpPr/>
      </dsp:nvSpPr>
      <dsp:spPr>
        <a:xfrm>
          <a:off x="1213755"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Map the system </a:t>
          </a:r>
        </a:p>
      </dsp:txBody>
      <dsp:txXfrm>
        <a:off x="1257656" y="718386"/>
        <a:ext cx="951943" cy="811512"/>
      </dsp:txXfrm>
    </dsp:sp>
    <dsp:sp modelId="{F69DAC60-99A9-4A64-9FB2-3138028ACCEF}">
      <dsp:nvSpPr>
        <dsp:cNvPr id="0" name=""/>
        <dsp:cNvSpPr/>
      </dsp:nvSpPr>
      <dsp:spPr>
        <a:xfrm>
          <a:off x="2426791"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Define suitable metrics </a:t>
          </a:r>
        </a:p>
      </dsp:txBody>
      <dsp:txXfrm>
        <a:off x="2470692" y="718386"/>
        <a:ext cx="951943" cy="811512"/>
      </dsp:txXfrm>
    </dsp:sp>
    <dsp:sp modelId="{FFF69BEE-3D76-474C-90D8-F1EF0907100A}">
      <dsp:nvSpPr>
        <dsp:cNvPr id="0" name=""/>
        <dsp:cNvSpPr/>
      </dsp:nvSpPr>
      <dsp:spPr>
        <a:xfrm>
          <a:off x="3639828"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Select modeling tools </a:t>
          </a:r>
        </a:p>
      </dsp:txBody>
      <dsp:txXfrm>
        <a:off x="3683729" y="718386"/>
        <a:ext cx="951943" cy="811512"/>
      </dsp:txXfrm>
    </dsp:sp>
    <dsp:sp modelId="{144CAD16-3D0A-475D-9082-D92D7D2900CD}">
      <dsp:nvSpPr>
        <dsp:cNvPr id="0" name=""/>
        <dsp:cNvSpPr/>
      </dsp:nvSpPr>
      <dsp:spPr>
        <a:xfrm>
          <a:off x="4852864" y="674485"/>
          <a:ext cx="1090619"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Implement model  </a:t>
          </a:r>
        </a:p>
      </dsp:txBody>
      <dsp:txXfrm>
        <a:off x="4896765" y="718386"/>
        <a:ext cx="1002817" cy="811512"/>
      </dsp:txXfrm>
    </dsp:sp>
    <dsp:sp modelId="{46B9D649-3D20-4E71-A528-FC423A7B9E8A}">
      <dsp:nvSpPr>
        <dsp:cNvPr id="0" name=""/>
        <dsp:cNvSpPr/>
      </dsp:nvSpPr>
      <dsp:spPr>
        <a:xfrm>
          <a:off x="6116774"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Evaluate model </a:t>
          </a:r>
        </a:p>
      </dsp:txBody>
      <dsp:txXfrm>
        <a:off x="6160675" y="718386"/>
        <a:ext cx="951943" cy="811512"/>
      </dsp:txXfrm>
    </dsp:sp>
    <dsp:sp modelId="{FEE39006-4880-4203-9319-11FE866572F7}">
      <dsp:nvSpPr>
        <dsp:cNvPr id="0" name=""/>
        <dsp:cNvSpPr/>
      </dsp:nvSpPr>
      <dsp:spPr>
        <a:xfrm>
          <a:off x="7329811" y="674485"/>
          <a:ext cx="1039745" cy="89931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Deploy the final model </a:t>
          </a:r>
        </a:p>
      </dsp:txBody>
      <dsp:txXfrm>
        <a:off x="7373712" y="718386"/>
        <a:ext cx="951943" cy="8115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28E47A-51FF-4827-AADC-5ACFB55783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F89126-60AD-4FFD-AD72-9CF1B3FC91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C303AC-D6BF-4FDA-989D-A04A22BF9E35}" type="datetimeFigureOut">
              <a:rPr lang="en-US" smtClean="0"/>
              <a:t>9/18/22</a:t>
            </a:fld>
            <a:endParaRPr lang="en-US" dirty="0"/>
          </a:p>
        </p:txBody>
      </p:sp>
      <p:sp>
        <p:nvSpPr>
          <p:cNvPr id="4" name="Footer Placeholder 3">
            <a:extLst>
              <a:ext uri="{FF2B5EF4-FFF2-40B4-BE49-F238E27FC236}">
                <a16:creationId xmlns:a16="http://schemas.microsoft.com/office/drawing/2014/main" id="{8D84CFED-1067-49C5-A592-9C242E62E0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05D99F-2366-4903-A9C7-8E20461D8F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F5AAA-B459-4E06-881A-53B0F95063C0}" type="slidenum">
              <a:rPr lang="en-US" smtClean="0"/>
              <a:t>‹#›</a:t>
            </a:fld>
            <a:endParaRPr lang="en-US" dirty="0"/>
          </a:p>
        </p:txBody>
      </p:sp>
    </p:spTree>
    <p:extLst>
      <p:ext uri="{BB962C8B-B14F-4D97-AF65-F5344CB8AC3E}">
        <p14:creationId xmlns:p14="http://schemas.microsoft.com/office/powerpoint/2010/main" val="2156898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6F700-C73A-483D-8A25-ED963C9F4BDA}" type="datetimeFigureOut">
              <a:rPr lang="en-IN" smtClean="0"/>
              <a:t>18/09/22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0EDD1-A99E-43AB-BEC7-DD4920F7FF27}" type="slidenum">
              <a:rPr lang="en-IN" smtClean="0"/>
              <a:t>‹#›</a:t>
            </a:fld>
            <a:endParaRPr lang="en-IN" dirty="0"/>
          </a:p>
        </p:txBody>
      </p:sp>
    </p:spTree>
    <p:extLst>
      <p:ext uri="{BB962C8B-B14F-4D97-AF65-F5344CB8AC3E}">
        <p14:creationId xmlns:p14="http://schemas.microsoft.com/office/powerpoint/2010/main" val="332644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2696"/>
            <a:ext cx="7772400" cy="2387600"/>
          </a:xfrm>
        </p:spPr>
        <p:txBody>
          <a:bodyPr anchor="b">
            <a:normAutofit/>
          </a:bodyPr>
          <a:lstStyle>
            <a:lvl1pPr algn="ctr">
              <a:defRPr sz="4000" b="1">
                <a:latin typeface="Galaxie Polaris Medium" panose="020B0504030301020103"/>
              </a:defRPr>
            </a:lvl1pPr>
          </a:lstStyle>
          <a:p>
            <a:endParaRPr lang="en-US"/>
          </a:p>
        </p:txBody>
      </p:sp>
      <p:sp>
        <p:nvSpPr>
          <p:cNvPr id="4" name="Date Placeholder 3"/>
          <p:cNvSpPr>
            <a:spLocks noGrp="1"/>
          </p:cNvSpPr>
          <p:nvPr>
            <p:ph type="dt" sz="half" idx="10"/>
          </p:nvPr>
        </p:nvSpPr>
        <p:spPr/>
        <p:txBody>
          <a:bodyPr/>
          <a:lstStyle/>
          <a:p>
            <a:fld id="{0CA50F35-2B47-4FE8-AD86-4474DA118841}" type="datetime1">
              <a:rPr lang="en-IN" smtClean="0"/>
              <a:t>18/09/22</a:t>
            </a:fld>
            <a:endParaRPr lang="en-IN" dirty="0"/>
          </a:p>
        </p:txBody>
      </p:sp>
      <p:sp>
        <p:nvSpPr>
          <p:cNvPr id="6" name="Slide Number Placeholder 5"/>
          <p:cNvSpPr>
            <a:spLocks noGrp="1"/>
          </p:cNvSpPr>
          <p:nvPr>
            <p:ph type="sldNum" sz="quarter" idx="12"/>
          </p:nvPr>
        </p:nvSpPr>
        <p:spPr>
          <a:xfrm>
            <a:off x="3543300" y="6356351"/>
            <a:ext cx="2057400" cy="365125"/>
          </a:xfrm>
          <a:prstGeom prst="rect">
            <a:avLst/>
          </a:prstGeom>
        </p:spPr>
        <p:txBody>
          <a:bodyPr/>
          <a:lstStyle>
            <a:lvl1pPr algn="ctr">
              <a:defRPr>
                <a:solidFill>
                  <a:schemeClr val="tx1"/>
                </a:solidFill>
                <a:latin typeface="Georgia" panose="02040502050405020303" pitchFamily="18" charset="0"/>
              </a:defRPr>
            </a:lvl1pPr>
          </a:lstStyle>
          <a:p>
            <a:fld id="{DFFA20B0-317F-4F40-B69D-D979D3744506}" type="slidenum">
              <a:rPr lang="en-IN" smtClean="0"/>
              <a:pPr/>
              <a:t>‹#›</a:t>
            </a:fld>
            <a:endParaRPr lang="en-IN" dirty="0"/>
          </a:p>
        </p:txBody>
      </p:sp>
      <p:pic>
        <p:nvPicPr>
          <p:cNvPr id="8" name="Picture 7">
            <a:extLst>
              <a:ext uri="{FF2B5EF4-FFF2-40B4-BE49-F238E27FC236}">
                <a16:creationId xmlns:a16="http://schemas.microsoft.com/office/drawing/2014/main" id="{5D4CC538-3DC4-4A9E-BA1F-6C5C97A6357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304179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3CB23-ED4C-4675-BB04-CD03ED41221D}" type="datetime1">
              <a:rPr lang="en-IN" smtClean="0"/>
              <a:t>18/09/22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934737DC-A250-4613-B458-25F5409370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375264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9EC7A-26D9-43FE-8DDF-39CD405F8447}" type="datetime1">
              <a:rPr lang="en-IN" smtClean="0"/>
              <a:t>18/09/22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FCB79CD6-CA95-4CAF-B9A9-98961FA5B62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2381353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F045B4-4645-4BD3-927D-EB26E968C1C2}"/>
              </a:ext>
            </a:extLst>
          </p:cNvPr>
          <p:cNvSpPr>
            <a:spLocks noGrp="1"/>
          </p:cNvSpPr>
          <p:nvPr>
            <p:ph type="ftr" sz="quarter" idx="11"/>
          </p:nvPr>
        </p:nvSpPr>
        <p:spPr/>
        <p:txBody>
          <a:bodyPr/>
          <a:lstStyle/>
          <a:p>
            <a:endParaRPr lang="en-IN" dirty="0"/>
          </a:p>
        </p:txBody>
      </p:sp>
      <p:pic>
        <p:nvPicPr>
          <p:cNvPr id="7" name="Picture 6" descr="A close up of a sign&#10;&#10;Description automatically generated">
            <a:extLst>
              <a:ext uri="{FF2B5EF4-FFF2-40B4-BE49-F238E27FC236}">
                <a16:creationId xmlns:a16="http://schemas.microsoft.com/office/drawing/2014/main" id="{850EBD9E-9E81-43C5-B77C-01254310CD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6942" y="1627909"/>
            <a:ext cx="4410115" cy="3602182"/>
          </a:xfrm>
          <a:prstGeom prst="rect">
            <a:avLst/>
          </a:prstGeom>
        </p:spPr>
      </p:pic>
      <p:sp>
        <p:nvSpPr>
          <p:cNvPr id="8" name="Rectangle 7">
            <a:extLst>
              <a:ext uri="{FF2B5EF4-FFF2-40B4-BE49-F238E27FC236}">
                <a16:creationId xmlns:a16="http://schemas.microsoft.com/office/drawing/2014/main" id="{BBABE818-F84F-4B9A-B392-AA941D1A5ACE}"/>
              </a:ext>
            </a:extLst>
          </p:cNvPr>
          <p:cNvSpPr/>
          <p:nvPr userDrawn="1"/>
        </p:nvSpPr>
        <p:spPr>
          <a:xfrm>
            <a:off x="0" y="0"/>
            <a:ext cx="9144000" cy="900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2498047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1465-FCC0-402E-B5AA-3B42C86E908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DE3C92-AC3D-4033-8658-F0A01071DBF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CA3D1-77BB-46AE-8EB6-00E5C9CB00B2}"/>
              </a:ext>
            </a:extLst>
          </p:cNvPr>
          <p:cNvSpPr>
            <a:spLocks noGrp="1"/>
          </p:cNvSpPr>
          <p:nvPr>
            <p:ph type="dt" sz="half" idx="10"/>
          </p:nvPr>
        </p:nvSpPr>
        <p:spPr/>
        <p:txBody>
          <a:bodyPr/>
          <a:lstStyle/>
          <a:p>
            <a:fld id="{79C974D5-AED1-44D2-BB61-6F3A9F718200}" type="datetime1">
              <a:rPr lang="en-IN" smtClean="0"/>
              <a:t>18/09/22</a:t>
            </a:fld>
            <a:endParaRPr lang="en-US" dirty="0"/>
          </a:p>
        </p:txBody>
      </p:sp>
      <p:sp>
        <p:nvSpPr>
          <p:cNvPr id="5" name="Footer Placeholder 4">
            <a:extLst>
              <a:ext uri="{FF2B5EF4-FFF2-40B4-BE49-F238E27FC236}">
                <a16:creationId xmlns:a16="http://schemas.microsoft.com/office/drawing/2014/main" id="{9063769F-5D68-4C78-998B-A3DEB5866E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7BF601-135A-4E82-B107-574A442CB6CC}"/>
              </a:ext>
            </a:extLst>
          </p:cNvPr>
          <p:cNvSpPr>
            <a:spLocks noGrp="1"/>
          </p:cNvSpPr>
          <p:nvPr>
            <p:ph type="sldNum" sz="quarter" idx="12"/>
          </p:nvPr>
        </p:nvSpPr>
        <p:spPr/>
        <p:txBody>
          <a:bodyPr/>
          <a:lstStyle/>
          <a:p>
            <a:fld id="{1A1B36D3-EA44-4393-A7D7-317BD47A33E3}" type="slidenum">
              <a:rPr lang="en-US" smtClean="0"/>
              <a:t>‹#›</a:t>
            </a:fld>
            <a:endParaRPr lang="en-US" dirty="0"/>
          </a:p>
        </p:txBody>
      </p:sp>
    </p:spTree>
    <p:extLst>
      <p:ext uri="{BB962C8B-B14F-4D97-AF65-F5344CB8AC3E}">
        <p14:creationId xmlns:p14="http://schemas.microsoft.com/office/powerpoint/2010/main" val="391923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0591" y="9428"/>
            <a:ext cx="7013409" cy="537328"/>
          </a:xfrm>
        </p:spPr>
        <p:txBody>
          <a:bodyPr>
            <a:normAutofit/>
          </a:bodyPr>
          <a:lstStyle>
            <a:lvl1pPr>
              <a:defRPr sz="2000" b="0">
                <a:solidFill>
                  <a:schemeClr val="bg1"/>
                </a:solidFill>
                <a:latin typeface="Georgia" panose="02040502050405020303" pitchFamily="18"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48CCF8-8DC0-4720-9D09-61E771F363E3}" type="datetime1">
              <a:rPr lang="en-IN" smtClean="0"/>
              <a:t>18/09/22</a:t>
            </a:fld>
            <a:endParaRPr lang="en-IN" dirty="0"/>
          </a:p>
        </p:txBody>
      </p:sp>
      <p:pic>
        <p:nvPicPr>
          <p:cNvPr id="8" name="Picture 7">
            <a:extLst>
              <a:ext uri="{FF2B5EF4-FFF2-40B4-BE49-F238E27FC236}">
                <a16:creationId xmlns:a16="http://schemas.microsoft.com/office/drawing/2014/main" id="{CCB64EEA-E96E-4222-AB67-FCF24629947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
        <p:nvSpPr>
          <p:cNvPr id="9" name="Slide Number Placeholder 5">
            <a:extLst>
              <a:ext uri="{FF2B5EF4-FFF2-40B4-BE49-F238E27FC236}">
                <a16:creationId xmlns:a16="http://schemas.microsoft.com/office/drawing/2014/main" id="{052B73E8-DD94-40B5-A0CB-367CEEE90D7E}"/>
              </a:ext>
            </a:extLst>
          </p:cNvPr>
          <p:cNvSpPr>
            <a:spLocks noGrp="1"/>
          </p:cNvSpPr>
          <p:nvPr>
            <p:ph type="sldNum" sz="quarter" idx="12"/>
          </p:nvPr>
        </p:nvSpPr>
        <p:spPr>
          <a:xfrm>
            <a:off x="3543300" y="6356351"/>
            <a:ext cx="2057400" cy="365125"/>
          </a:xfrm>
          <a:prstGeom prst="rect">
            <a:avLst/>
          </a:prstGeom>
        </p:spPr>
        <p:txBody>
          <a:bodyPr/>
          <a:lstStyle>
            <a:lvl1pPr algn="ctr">
              <a:defRPr>
                <a:solidFill>
                  <a:schemeClr val="tx1"/>
                </a:solidFill>
                <a:latin typeface="Georgia" panose="02040502050405020303" pitchFamily="18" charset="0"/>
              </a:defRPr>
            </a:lvl1pPr>
          </a:lstStyle>
          <a:p>
            <a:fld id="{DFFA20B0-317F-4F40-B69D-D979D3744506}" type="slidenum">
              <a:rPr lang="en-IN" smtClean="0"/>
              <a:pPr/>
              <a:t>‹#›</a:t>
            </a:fld>
            <a:endParaRPr lang="en-IN" dirty="0"/>
          </a:p>
        </p:txBody>
      </p:sp>
    </p:spTree>
    <p:extLst>
      <p:ext uri="{BB962C8B-B14F-4D97-AF65-F5344CB8AC3E}">
        <p14:creationId xmlns:p14="http://schemas.microsoft.com/office/powerpoint/2010/main" val="141673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95DA8-A4D1-4DE9-8192-CC258038C4B2}" type="datetime1">
              <a:rPr lang="en-IN" smtClean="0"/>
              <a:t>18/09/22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7DD5241F-A924-46D8-BED0-4658B43CC9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613864" y="6052941"/>
            <a:ext cx="2166151" cy="606819"/>
          </a:xfrm>
          <a:prstGeom prst="rect">
            <a:avLst/>
          </a:prstGeom>
        </p:spPr>
      </p:pic>
    </p:spTree>
    <p:extLst>
      <p:ext uri="{BB962C8B-B14F-4D97-AF65-F5344CB8AC3E}">
        <p14:creationId xmlns:p14="http://schemas.microsoft.com/office/powerpoint/2010/main" val="16434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EF1480-672E-47B1-BAA2-8EA366AD3227}" type="datetime1">
              <a:rPr lang="en-IN" smtClean="0"/>
              <a:t>18/09/22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F9C63355-515A-431D-BAF0-D4E4876BEAF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413768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EF3746-518D-47E1-B49A-E78CB92F3D5D}" type="datetime1">
              <a:rPr lang="en-IN" smtClean="0"/>
              <a:t>18/09/22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10" name="Picture 9">
            <a:extLst>
              <a:ext uri="{FF2B5EF4-FFF2-40B4-BE49-F238E27FC236}">
                <a16:creationId xmlns:a16="http://schemas.microsoft.com/office/drawing/2014/main" id="{5A27B478-0B87-4582-AEFC-69EA5D5C2BD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121643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0F6D1D-953F-45A9-8921-EF5D22F24DAC}" type="datetime1">
              <a:rPr lang="en-IN" smtClean="0"/>
              <a:t>18/09/22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6" name="Picture 5">
            <a:extLst>
              <a:ext uri="{FF2B5EF4-FFF2-40B4-BE49-F238E27FC236}">
                <a16:creationId xmlns:a16="http://schemas.microsoft.com/office/drawing/2014/main" id="{2166B83A-C3B0-402F-BCDF-A4F5D6637E6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61399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364B7-1A75-4E12-BCCB-505A97DECB55}" type="datetime1">
              <a:rPr lang="en-IN" smtClean="0"/>
              <a:t>18/09/22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5" name="Picture 4">
            <a:extLst>
              <a:ext uri="{FF2B5EF4-FFF2-40B4-BE49-F238E27FC236}">
                <a16:creationId xmlns:a16="http://schemas.microsoft.com/office/drawing/2014/main" id="{C943960E-B929-42EF-81CC-2352142F8DA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227436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CBD71-54C7-457C-8FB5-37A2517FADA5}" type="datetime1">
              <a:rPr lang="en-IN" smtClean="0"/>
              <a:t>18/09/22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1B722D6B-ECA8-4C46-A3DB-18937ADDD4B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416206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F6F6E-1B7A-434E-AC74-EDA380B2D951}" type="datetime1">
              <a:rPr lang="en-IN" smtClean="0"/>
              <a:t>18/09/22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35A2604D-FCA3-4175-8984-EDDE4B9EED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295283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794A1-126C-40E2-B162-BCEB48D5C8F3}" type="datetime1">
              <a:rPr lang="en-IN" smtClean="0"/>
              <a:t>18/09/22</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8" name="Rectangle 7">
            <a:extLst>
              <a:ext uri="{FF2B5EF4-FFF2-40B4-BE49-F238E27FC236}">
                <a16:creationId xmlns:a16="http://schemas.microsoft.com/office/drawing/2014/main" id="{D93B6CFC-6186-4BDE-9639-C38BC8D72908}"/>
              </a:ext>
            </a:extLst>
          </p:cNvPr>
          <p:cNvSpPr/>
          <p:nvPr userDrawn="1"/>
        </p:nvSpPr>
        <p:spPr>
          <a:xfrm>
            <a:off x="0" y="0"/>
            <a:ext cx="9144000" cy="565608"/>
          </a:xfrm>
          <a:prstGeom prst="rect">
            <a:avLst/>
          </a:prstGeom>
          <a:solidFill>
            <a:srgbClr val="017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Galaxie Polaris Medium" panose="020B0504030301020103" pitchFamily="34" charset="0"/>
              <a:ea typeface="Galaxie Polaris Medium" panose="020B0504030301020103" pitchFamily="34" charset="0"/>
            </a:endParaRPr>
          </a:p>
        </p:txBody>
      </p:sp>
      <p:pic>
        <p:nvPicPr>
          <p:cNvPr id="16" name="Picture 15">
            <a:extLst>
              <a:ext uri="{FF2B5EF4-FFF2-40B4-BE49-F238E27FC236}">
                <a16:creationId xmlns:a16="http://schemas.microsoft.com/office/drawing/2014/main" id="{4C455E82-9486-4974-94D4-772A46B6B68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4200" y="70537"/>
            <a:ext cx="2008498" cy="447449"/>
          </a:xfrm>
          <a:prstGeom prst="rect">
            <a:avLst/>
          </a:prstGeom>
        </p:spPr>
      </p:pic>
      <p:pic>
        <p:nvPicPr>
          <p:cNvPr id="17" name="Picture 16">
            <a:extLst>
              <a:ext uri="{FF2B5EF4-FFF2-40B4-BE49-F238E27FC236}">
                <a16:creationId xmlns:a16="http://schemas.microsoft.com/office/drawing/2014/main" id="{B8A725CB-4A44-4037-B172-9FD13E20C993}"/>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4"/>
    </p:custDataLst>
    <p:extLst>
      <p:ext uri="{BB962C8B-B14F-4D97-AF65-F5344CB8AC3E}">
        <p14:creationId xmlns:p14="http://schemas.microsoft.com/office/powerpoint/2010/main" val="3937224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4EA84-9182-4CAD-83A6-794C017E7509}"/>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2B3273-7457-4DB4-9FEE-6B7CC8C3E78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CC4FB-0C6C-4DB6-BA13-B248E876C13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974D5-AED1-44D2-BB61-6F3A9F718200}" type="datetime1">
              <a:rPr lang="en-IN" smtClean="0"/>
              <a:t>18/09/22</a:t>
            </a:fld>
            <a:endParaRPr lang="en-US" dirty="0"/>
          </a:p>
        </p:txBody>
      </p:sp>
      <p:sp>
        <p:nvSpPr>
          <p:cNvPr id="5" name="Footer Placeholder 4">
            <a:extLst>
              <a:ext uri="{FF2B5EF4-FFF2-40B4-BE49-F238E27FC236}">
                <a16:creationId xmlns:a16="http://schemas.microsoft.com/office/drawing/2014/main" id="{BA53A210-2676-4110-BF96-1E16EB9DD47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4C4232-3318-4EB9-94BE-393179CE521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B36D3-EA44-4393-A7D7-317BD47A33E3}" type="slidenum">
              <a:rPr lang="en-US" smtClean="0"/>
              <a:t>‹#›</a:t>
            </a:fld>
            <a:endParaRPr lang="en-US" dirty="0"/>
          </a:p>
        </p:txBody>
      </p:sp>
      <p:pic>
        <p:nvPicPr>
          <p:cNvPr id="7" name="Picture 6">
            <a:extLst>
              <a:ext uri="{FF2B5EF4-FFF2-40B4-BE49-F238E27FC236}">
                <a16:creationId xmlns:a16="http://schemas.microsoft.com/office/drawing/2014/main" id="{5D317B03-3675-4950-AE98-3C31E96DD47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4325" y="569520"/>
            <a:ext cx="4989250" cy="458386"/>
          </a:xfrm>
          <a:prstGeom prst="rect">
            <a:avLst/>
          </a:prstGeom>
        </p:spPr>
      </p:pic>
      <p:sp>
        <p:nvSpPr>
          <p:cNvPr id="8" name="Rectangle 7">
            <a:extLst>
              <a:ext uri="{FF2B5EF4-FFF2-40B4-BE49-F238E27FC236}">
                <a16:creationId xmlns:a16="http://schemas.microsoft.com/office/drawing/2014/main" id="{770EA8C4-0751-4431-9F13-67E870531589}"/>
              </a:ext>
            </a:extLst>
          </p:cNvPr>
          <p:cNvSpPr/>
          <p:nvPr userDrawn="1"/>
        </p:nvSpPr>
        <p:spPr>
          <a:xfrm>
            <a:off x="0" y="0"/>
            <a:ext cx="9144000" cy="437322"/>
          </a:xfrm>
          <a:prstGeom prst="rect">
            <a:avLst/>
          </a:prstGeom>
          <a:solidFill>
            <a:srgbClr val="008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Galaxie Polaris Medium" panose="020B0504030301020103" pitchFamily="34" charset="0"/>
              <a:ea typeface="Galaxie Polaris Medium" panose="020B0504030301020103" pitchFamily="34" charset="0"/>
            </a:endParaRPr>
          </a:p>
        </p:txBody>
      </p:sp>
      <p:sp>
        <p:nvSpPr>
          <p:cNvPr id="9" name="Rectangle 8">
            <a:extLst>
              <a:ext uri="{FF2B5EF4-FFF2-40B4-BE49-F238E27FC236}">
                <a16:creationId xmlns:a16="http://schemas.microsoft.com/office/drawing/2014/main" id="{55D25274-67E0-4460-B113-C4D6ECD11657}"/>
              </a:ext>
            </a:extLst>
          </p:cNvPr>
          <p:cNvSpPr/>
          <p:nvPr userDrawn="1"/>
        </p:nvSpPr>
        <p:spPr>
          <a:xfrm>
            <a:off x="2458073" y="1072"/>
            <a:ext cx="3999877" cy="369332"/>
          </a:xfrm>
          <a:prstGeom prst="rect">
            <a:avLst/>
          </a:prstGeom>
        </p:spPr>
        <p:txBody>
          <a:bodyPr wrap="none">
            <a:spAutoFit/>
          </a:bodyPr>
          <a:lstStyle/>
          <a:p>
            <a:pPr algn="ctr">
              <a:lnSpc>
                <a:spcPct val="100000"/>
              </a:lnSpc>
            </a:pPr>
            <a:r>
              <a:rPr lang="en-US" sz="1800" b="0" i="0" kern="1200" dirty="0">
                <a:solidFill>
                  <a:schemeClr val="bg1"/>
                </a:solidFill>
                <a:effectLst/>
                <a:latin typeface="+mn-lt"/>
                <a:ea typeface="+mn-ea"/>
                <a:cs typeface="+mn-cs"/>
              </a:rPr>
              <a:t>Blockchain in Business: Beyond the Hype</a:t>
            </a:r>
            <a:endParaRPr lang="en-IN" sz="2000" dirty="0">
              <a:solidFill>
                <a:schemeClr val="bg1"/>
              </a:solidFill>
              <a:latin typeface="Galaxie Polaris Medium" panose="020B0504030301020103" pitchFamily="34" charset="0"/>
              <a:ea typeface="Galaxie Polaris Medium" panose="020B0504030301020103" pitchFamily="34" charset="0"/>
              <a:cs typeface="Calibri"/>
            </a:endParaRPr>
          </a:p>
        </p:txBody>
      </p:sp>
    </p:spTree>
    <p:extLst>
      <p:ext uri="{BB962C8B-B14F-4D97-AF65-F5344CB8AC3E}">
        <p14:creationId xmlns:p14="http://schemas.microsoft.com/office/powerpoint/2010/main" val="505202637"/>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03AB-91A8-484F-AA0C-32963EE9D788}"/>
              </a:ext>
            </a:extLst>
          </p:cNvPr>
          <p:cNvSpPr>
            <a:spLocks noGrp="1"/>
          </p:cNvSpPr>
          <p:nvPr>
            <p:ph type="title"/>
          </p:nvPr>
        </p:nvSpPr>
        <p:spPr/>
        <p:txBody>
          <a:bodyPr/>
          <a:lstStyle/>
          <a:p>
            <a:r>
              <a:rPr lang="en-US" dirty="0"/>
              <a:t>March Madness Bracket Predictor</a:t>
            </a:r>
            <a:endParaRPr lang="en-IN" dirty="0"/>
          </a:p>
        </p:txBody>
      </p:sp>
      <p:sp>
        <p:nvSpPr>
          <p:cNvPr id="3" name="Text Placeholder 2">
            <a:extLst>
              <a:ext uri="{FF2B5EF4-FFF2-40B4-BE49-F238E27FC236}">
                <a16:creationId xmlns:a16="http://schemas.microsoft.com/office/drawing/2014/main" id="{20E38634-2341-409E-81BC-1E8371E9DA12}"/>
              </a:ext>
            </a:extLst>
          </p:cNvPr>
          <p:cNvSpPr>
            <a:spLocks noGrp="1"/>
          </p:cNvSpPr>
          <p:nvPr>
            <p:ph type="body" idx="1"/>
          </p:nvPr>
        </p:nvSpPr>
        <p:spPr/>
        <p:txBody>
          <a:bodyPr/>
          <a:lstStyle/>
          <a:p>
            <a:r>
              <a:rPr lang="en-US" i="1" dirty="0"/>
              <a:t>Peter Forzaglia</a:t>
            </a:r>
            <a:endParaRPr lang="en-IN" i="1" dirty="0"/>
          </a:p>
        </p:txBody>
      </p:sp>
      <p:sp>
        <p:nvSpPr>
          <p:cNvPr id="4" name="Slide Number Placeholder 3">
            <a:extLst>
              <a:ext uri="{FF2B5EF4-FFF2-40B4-BE49-F238E27FC236}">
                <a16:creationId xmlns:a16="http://schemas.microsoft.com/office/drawing/2014/main" id="{0988162F-5C11-44D9-A7DA-30CD077583B7}"/>
              </a:ext>
            </a:extLst>
          </p:cNvPr>
          <p:cNvSpPr>
            <a:spLocks noGrp="1"/>
          </p:cNvSpPr>
          <p:nvPr>
            <p:ph type="sldNum" sz="quarter" idx="12"/>
          </p:nvPr>
        </p:nvSpPr>
        <p:spPr/>
        <p:txBody>
          <a:bodyPr/>
          <a:lstStyle/>
          <a:p>
            <a:fld id="{DFFA20B0-317F-4F40-B69D-D979D3744506}" type="slidenum">
              <a:rPr lang="en-IN" smtClean="0"/>
              <a:t>1</a:t>
            </a:fld>
            <a:endParaRPr lang="en-IN" dirty="0"/>
          </a:p>
        </p:txBody>
      </p:sp>
    </p:spTree>
    <p:custDataLst>
      <p:tags r:id="rId1"/>
    </p:custDataLst>
    <p:extLst>
      <p:ext uri="{BB962C8B-B14F-4D97-AF65-F5344CB8AC3E}">
        <p14:creationId xmlns:p14="http://schemas.microsoft.com/office/powerpoint/2010/main" val="183886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Workflow</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10</a:t>
            </a:fld>
            <a:endParaRPr lang="en-IN" dirty="0"/>
          </a:p>
        </p:txBody>
      </p:sp>
      <p:graphicFrame>
        <p:nvGraphicFramePr>
          <p:cNvPr id="8" name="Content Placeholder 2">
            <a:extLst>
              <a:ext uri="{FF2B5EF4-FFF2-40B4-BE49-F238E27FC236}">
                <a16:creationId xmlns:a16="http://schemas.microsoft.com/office/drawing/2014/main" id="{51105BE7-AAE6-D24A-B8E3-BB9EF746DF42}"/>
              </a:ext>
            </a:extLst>
          </p:cNvPr>
          <p:cNvGraphicFramePr>
            <a:graphicFrameLocks/>
          </p:cNvGraphicFramePr>
          <p:nvPr>
            <p:extLst>
              <p:ext uri="{D42A27DB-BD31-4B8C-83A1-F6EECF244321}">
                <p14:modId xmlns:p14="http://schemas.microsoft.com/office/powerpoint/2010/main" val="2591057842"/>
              </p:ext>
            </p:extLst>
          </p:nvPr>
        </p:nvGraphicFramePr>
        <p:xfrm>
          <a:off x="379829" y="2152357"/>
          <a:ext cx="8370276" cy="2248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6828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5206292"/>
          </a:xfrm>
        </p:spPr>
        <p:txBody>
          <a:bodyPr/>
          <a:lstStyle/>
          <a:p>
            <a:r>
              <a:rPr lang="en-US" sz="2800" dirty="0"/>
              <a:t>Five datasets were collected from a Kaggle competition for the 2022 tournament</a:t>
            </a:r>
            <a:r>
              <a:rPr lang="en-US" sz="2800" baseline="30000" dirty="0"/>
              <a:t>(5)</a:t>
            </a:r>
            <a:r>
              <a:rPr lang="en-US" sz="2800" dirty="0"/>
              <a:t>.  </a:t>
            </a:r>
          </a:p>
          <a:p>
            <a:pPr lvl="1"/>
            <a:r>
              <a:rPr lang="en-US" sz="2400" dirty="0" err="1"/>
              <a:t>MMasseyOrdinals</a:t>
            </a:r>
            <a:endParaRPr lang="en-US" sz="2400" dirty="0"/>
          </a:p>
          <a:p>
            <a:pPr lvl="1"/>
            <a:r>
              <a:rPr lang="en-US" sz="2400" dirty="0" err="1"/>
              <a:t>MNCAATourneySeeds</a:t>
            </a:r>
            <a:endParaRPr lang="en-US" sz="2400" dirty="0"/>
          </a:p>
          <a:p>
            <a:pPr lvl="1"/>
            <a:r>
              <a:rPr lang="en-US" sz="2400" dirty="0" err="1"/>
              <a:t>MRegularSeasonCompactResults</a:t>
            </a:r>
            <a:endParaRPr lang="en-US" sz="2400" dirty="0"/>
          </a:p>
          <a:p>
            <a:pPr lvl="1"/>
            <a:r>
              <a:rPr lang="en-US" sz="2400" dirty="0" err="1"/>
              <a:t>MNCAATourneyCompactResults</a:t>
            </a:r>
            <a:endParaRPr lang="en-US" sz="2400" dirty="0"/>
          </a:p>
          <a:p>
            <a:pPr lvl="1"/>
            <a:r>
              <a:rPr lang="en-US" sz="2400" dirty="0" err="1"/>
              <a:t>MRegularSeasonDetailedResults</a:t>
            </a:r>
            <a:endParaRPr lang="en-US" dirty="0"/>
          </a:p>
          <a:p>
            <a:endParaRPr lang="en-US"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11</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p:txBody>
          <a:bodyPr/>
          <a:lstStyle/>
          <a:p>
            <a:r>
              <a:rPr lang="en-US" dirty="0"/>
              <a:t>Workflow: Data Collection</a:t>
            </a:r>
            <a:endParaRPr lang="en-IN" dirty="0"/>
          </a:p>
        </p:txBody>
      </p:sp>
      <p:sp>
        <p:nvSpPr>
          <p:cNvPr id="6" name="Rectangle 5">
            <a:extLst>
              <a:ext uri="{FF2B5EF4-FFF2-40B4-BE49-F238E27FC236}">
                <a16:creationId xmlns:a16="http://schemas.microsoft.com/office/drawing/2014/main" id="{212BFC7B-D549-8B4E-A47B-11093591539C}"/>
              </a:ext>
            </a:extLst>
          </p:cNvPr>
          <p:cNvSpPr/>
          <p:nvPr/>
        </p:nvSpPr>
        <p:spPr>
          <a:xfrm>
            <a:off x="628650" y="5928496"/>
            <a:ext cx="4421403"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(5) https://</a:t>
            </a:r>
            <a:r>
              <a:rPr lang="en-IN" sz="1000" dirty="0" err="1">
                <a:latin typeface="+mj-lt"/>
                <a:ea typeface="Apex New Book" panose="02010600040501010103" pitchFamily="50" charset="0"/>
              </a:rPr>
              <a:t>www.kaggle.com</a:t>
            </a:r>
            <a:r>
              <a:rPr lang="en-IN" sz="1000" dirty="0">
                <a:latin typeface="+mj-lt"/>
                <a:ea typeface="Apex New Book" panose="02010600040501010103" pitchFamily="50" charset="0"/>
              </a:rPr>
              <a:t>/competitions/mens-march-mania-2022/data</a:t>
            </a:r>
          </a:p>
        </p:txBody>
      </p:sp>
    </p:spTree>
    <p:extLst>
      <p:ext uri="{BB962C8B-B14F-4D97-AF65-F5344CB8AC3E}">
        <p14:creationId xmlns:p14="http://schemas.microsoft.com/office/powerpoint/2010/main" val="25795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5206292"/>
          </a:xfrm>
        </p:spPr>
        <p:txBody>
          <a:bodyPr/>
          <a:lstStyle/>
          <a:p>
            <a:r>
              <a:rPr lang="en-US" sz="1800" dirty="0" err="1"/>
              <a:t>MMasseyOrdinals</a:t>
            </a:r>
            <a:r>
              <a:rPr lang="en-US" sz="1800" dirty="0"/>
              <a:t> – contains the rankings of every team of over 200 different ranking systems at various points throughout the season for every season.</a:t>
            </a:r>
          </a:p>
          <a:p>
            <a:r>
              <a:rPr lang="en-US" sz="1800" dirty="0"/>
              <a:t>Drop all rows of any Ranking Day other than Day 133. This is the day that corresponds to the final pre-tournament rankings. </a:t>
            </a:r>
          </a:p>
          <a:p>
            <a:pPr marL="0" indent="0">
              <a:buNone/>
            </a:pPr>
            <a:endParaRPr lang="en-US" sz="2000" dirty="0"/>
          </a:p>
          <a:p>
            <a:endParaRPr lang="en-US" sz="2000" dirty="0"/>
          </a:p>
          <a:p>
            <a:endParaRPr lang="en-US"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12</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p:txBody>
          <a:bodyPr/>
          <a:lstStyle/>
          <a:p>
            <a:r>
              <a:rPr lang="en-US" dirty="0"/>
              <a:t>Workflow: Data Collection and Cleaning - </a:t>
            </a:r>
            <a:r>
              <a:rPr lang="en-US" sz="2000" dirty="0" err="1"/>
              <a:t>MMasseyOrdinals</a:t>
            </a:r>
            <a:endParaRPr lang="en-IN" dirty="0"/>
          </a:p>
        </p:txBody>
      </p:sp>
      <p:graphicFrame>
        <p:nvGraphicFramePr>
          <p:cNvPr id="8" name="Table 7">
            <a:extLst>
              <a:ext uri="{FF2B5EF4-FFF2-40B4-BE49-F238E27FC236}">
                <a16:creationId xmlns:a16="http://schemas.microsoft.com/office/drawing/2014/main" id="{640AB134-C153-9A42-8486-BD9AD639BDD8}"/>
              </a:ext>
            </a:extLst>
          </p:cNvPr>
          <p:cNvGraphicFramePr>
            <a:graphicFrameLocks noGrp="1"/>
          </p:cNvGraphicFramePr>
          <p:nvPr>
            <p:extLst>
              <p:ext uri="{D42A27DB-BD31-4B8C-83A1-F6EECF244321}">
                <p14:modId xmlns:p14="http://schemas.microsoft.com/office/powerpoint/2010/main" val="2429043650"/>
              </p:ext>
            </p:extLst>
          </p:nvPr>
        </p:nvGraphicFramePr>
        <p:xfrm>
          <a:off x="914400" y="2502965"/>
          <a:ext cx="5682762" cy="3423285"/>
        </p:xfrm>
        <a:graphic>
          <a:graphicData uri="http://schemas.openxmlformats.org/drawingml/2006/table">
            <a:tbl>
              <a:tblPr>
                <a:tableStyleId>{5C22544A-7EE6-4342-B048-85BDC9FD1C3A}</a:tableStyleId>
              </a:tblPr>
              <a:tblGrid>
                <a:gridCol w="947127">
                  <a:extLst>
                    <a:ext uri="{9D8B030D-6E8A-4147-A177-3AD203B41FA5}">
                      <a16:colId xmlns:a16="http://schemas.microsoft.com/office/drawing/2014/main" val="4157515187"/>
                    </a:ext>
                  </a:extLst>
                </a:gridCol>
                <a:gridCol w="947127">
                  <a:extLst>
                    <a:ext uri="{9D8B030D-6E8A-4147-A177-3AD203B41FA5}">
                      <a16:colId xmlns:a16="http://schemas.microsoft.com/office/drawing/2014/main" val="1769079601"/>
                    </a:ext>
                  </a:extLst>
                </a:gridCol>
                <a:gridCol w="947127">
                  <a:extLst>
                    <a:ext uri="{9D8B030D-6E8A-4147-A177-3AD203B41FA5}">
                      <a16:colId xmlns:a16="http://schemas.microsoft.com/office/drawing/2014/main" val="2488845352"/>
                    </a:ext>
                  </a:extLst>
                </a:gridCol>
                <a:gridCol w="947127">
                  <a:extLst>
                    <a:ext uri="{9D8B030D-6E8A-4147-A177-3AD203B41FA5}">
                      <a16:colId xmlns:a16="http://schemas.microsoft.com/office/drawing/2014/main" val="2315641680"/>
                    </a:ext>
                  </a:extLst>
                </a:gridCol>
                <a:gridCol w="947127">
                  <a:extLst>
                    <a:ext uri="{9D8B030D-6E8A-4147-A177-3AD203B41FA5}">
                      <a16:colId xmlns:a16="http://schemas.microsoft.com/office/drawing/2014/main" val="1702939587"/>
                    </a:ext>
                  </a:extLst>
                </a:gridCol>
                <a:gridCol w="947127">
                  <a:extLst>
                    <a:ext uri="{9D8B030D-6E8A-4147-A177-3AD203B41FA5}">
                      <a16:colId xmlns:a16="http://schemas.microsoft.com/office/drawing/2014/main" val="813490670"/>
                    </a:ext>
                  </a:extLst>
                </a:gridCol>
              </a:tblGrid>
              <a:tr h="203200">
                <a:tc>
                  <a:txBody>
                    <a:bodyPr/>
                    <a:lstStyle/>
                    <a:p>
                      <a:pPr algn="l" fontAlgn="b"/>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Season</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RankingDayNum</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SystemName</a:t>
                      </a:r>
                      <a:endParaRPr lang="en-US" sz="1200" b="1"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dirty="0" err="1">
                          <a:effectLst/>
                        </a:rPr>
                        <a:t>TeamID</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OrdinalRank</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663083820"/>
                  </a:ext>
                </a:extLst>
              </a:tr>
              <a:tr h="203200">
                <a:tc>
                  <a:txBody>
                    <a:bodyPr/>
                    <a:lstStyle/>
                    <a:p>
                      <a:pPr algn="r" fontAlgn="b"/>
                      <a:r>
                        <a:rPr lang="en-US" sz="1200" u="none" strike="noStrike">
                          <a:effectLst/>
                        </a:rPr>
                        <a:t>0</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1102</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159</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062110989"/>
                  </a:ext>
                </a:extLst>
              </a:tr>
              <a:tr h="203200">
                <a:tc>
                  <a:txBody>
                    <a:bodyPr/>
                    <a:lstStyle/>
                    <a:p>
                      <a:pPr algn="r" fontAlgn="b"/>
                      <a:r>
                        <a:rPr lang="en-US" sz="1200" u="none" strike="noStrike">
                          <a:effectLst/>
                        </a:rPr>
                        <a:t>1</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229</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098782786"/>
                  </a:ext>
                </a:extLst>
              </a:tr>
              <a:tr h="203200">
                <a:tc>
                  <a:txBody>
                    <a:bodyPr/>
                    <a:lstStyle/>
                    <a:p>
                      <a:pPr algn="r" fontAlgn="b"/>
                      <a:r>
                        <a:rPr lang="en-US" sz="1200" u="none" strike="noStrike">
                          <a:effectLst/>
                        </a:rPr>
                        <a:t>2</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865562218"/>
                  </a:ext>
                </a:extLst>
              </a:tr>
              <a:tr h="203200">
                <a:tc>
                  <a:txBody>
                    <a:bodyPr/>
                    <a:lstStyle/>
                    <a:p>
                      <a:pPr algn="r" fontAlgn="b"/>
                      <a:r>
                        <a:rPr lang="en-US" sz="1200" u="none" strike="noStrike">
                          <a:effectLst/>
                        </a:rPr>
                        <a:t>3</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1105</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314</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69041659"/>
                  </a:ext>
                </a:extLst>
              </a:tr>
              <a:tr h="203200">
                <a:tc>
                  <a:txBody>
                    <a:bodyPr/>
                    <a:lstStyle/>
                    <a:p>
                      <a:pPr algn="r" fontAlgn="b"/>
                      <a:r>
                        <a:rPr lang="en-US" sz="1200" u="none" strike="noStrike">
                          <a:effectLst/>
                        </a:rPr>
                        <a:t>4</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SEL</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1106</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260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737871"/>
                  </a:ext>
                </a:extLst>
              </a:tr>
              <a:tr h="203200">
                <a:tc>
                  <a:txBody>
                    <a:bodyPr/>
                    <a:lstStyle/>
                    <a:p>
                      <a:pPr algn="r" fontAlgn="b"/>
                      <a:r>
                        <a:rPr lang="en-US" sz="1200" u="none" strike="noStrike">
                          <a:effectLst/>
                        </a:rPr>
                        <a:t>200000</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1308</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166</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60158873"/>
                  </a:ext>
                </a:extLst>
              </a:tr>
              <a:tr h="203200">
                <a:tc>
                  <a:txBody>
                    <a:bodyPr/>
                    <a:lstStyle/>
                    <a:p>
                      <a:pPr algn="r" fontAlgn="b"/>
                      <a:r>
                        <a:rPr lang="en-US" sz="1200" u="none" strike="noStrike">
                          <a:effectLst/>
                        </a:rPr>
                        <a:t>200001</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1309</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169</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500968669"/>
                  </a:ext>
                </a:extLst>
              </a:tr>
              <a:tr h="203200">
                <a:tc>
                  <a:txBody>
                    <a:bodyPr/>
                    <a:lstStyle/>
                    <a:p>
                      <a:pPr algn="r" fontAlgn="b"/>
                      <a:r>
                        <a:rPr lang="en-US" sz="1200" u="none" strike="noStrike">
                          <a:effectLst/>
                        </a:rPr>
                        <a:t>200002</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1310</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01799230"/>
                  </a:ext>
                </a:extLst>
              </a:tr>
              <a:tr h="203200">
                <a:tc>
                  <a:txBody>
                    <a:bodyPr/>
                    <a:lstStyle/>
                    <a:p>
                      <a:pPr algn="r" fontAlgn="b"/>
                      <a:r>
                        <a:rPr lang="en-US" sz="1200" u="none" strike="noStrike">
                          <a:effectLst/>
                        </a:rPr>
                        <a:t>200003</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1311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323</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24613772"/>
                  </a:ext>
                </a:extLst>
              </a:tr>
              <a:tr h="203200">
                <a:tc>
                  <a:txBody>
                    <a:bodyPr/>
                    <a:lstStyle/>
                    <a:p>
                      <a:pPr algn="r" fontAlgn="b"/>
                      <a:r>
                        <a:rPr lang="en-US" sz="1200" u="none" strike="noStrike">
                          <a:effectLst/>
                        </a:rPr>
                        <a:t>200004</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2004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91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MOR</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1313</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304</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087632065"/>
                  </a:ext>
                </a:extLst>
              </a:tr>
              <a:tr h="203200">
                <a:tc>
                  <a:txBody>
                    <a:bodyPr/>
                    <a:lstStyle/>
                    <a:p>
                      <a:pPr algn="r" fontAlgn="b"/>
                      <a:r>
                        <a:rPr lang="en-US" sz="1200" u="none" strike="noStrike">
                          <a:effectLst/>
                        </a:rPr>
                        <a:t>4293000</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INC</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1194</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182</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83361687"/>
                  </a:ext>
                </a:extLst>
              </a:tr>
              <a:tr h="203200">
                <a:tc>
                  <a:txBody>
                    <a:bodyPr/>
                    <a:lstStyle/>
                    <a:p>
                      <a:pPr algn="r" fontAlgn="b"/>
                      <a:r>
                        <a:rPr lang="en-US" sz="1200" u="none" strike="noStrike">
                          <a:effectLst/>
                        </a:rPr>
                        <a:t>4293001</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INC</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1195</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280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70015458"/>
                  </a:ext>
                </a:extLst>
              </a:tr>
              <a:tr h="203200">
                <a:tc>
                  <a:txBody>
                    <a:bodyPr/>
                    <a:lstStyle/>
                    <a:p>
                      <a:pPr algn="r" fontAlgn="b"/>
                      <a:r>
                        <a:rPr lang="en-US" sz="1200" u="none" strike="noStrike">
                          <a:effectLst/>
                        </a:rPr>
                        <a:t>4293002</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INC</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1196</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00390599"/>
                  </a:ext>
                </a:extLst>
              </a:tr>
              <a:tr h="203200">
                <a:tc>
                  <a:txBody>
                    <a:bodyPr/>
                    <a:lstStyle/>
                    <a:p>
                      <a:pPr algn="r" fontAlgn="b"/>
                      <a:r>
                        <a:rPr lang="en-US" sz="1200" u="none" strike="noStrike">
                          <a:effectLst/>
                        </a:rPr>
                        <a:t>4293003</a:t>
                      </a:r>
                      <a:endParaRPr lang="en-US" sz="1200" b="1"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a:effectLst/>
                        </a:rPr>
                        <a:t>INC</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1197</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290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934112409"/>
                  </a:ext>
                </a:extLst>
              </a:tr>
              <a:tr h="203200">
                <a:tc>
                  <a:txBody>
                    <a:bodyPr/>
                    <a:lstStyle/>
                    <a:p>
                      <a:pPr algn="r" fontAlgn="b"/>
                      <a:r>
                        <a:rPr lang="en-US" sz="1200" u="none" strike="noStrike" dirty="0">
                          <a:effectLst/>
                        </a:rPr>
                        <a:t>4293004</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r" fontAlgn="b"/>
                      <a:r>
                        <a:rPr lang="en-US" sz="1200" u="none" strike="noStrike" dirty="0">
                          <a:effectLst/>
                        </a:rPr>
                        <a:t>2021</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Helvetica" pitchFamily="2" charset="0"/>
                      </a:endParaRPr>
                    </a:p>
                  </a:txBody>
                  <a:tcPr marL="9525" marR="9525" marT="9525" marB="0" anchor="b"/>
                </a:tc>
                <a:tc>
                  <a:txBody>
                    <a:bodyPr/>
                    <a:lstStyle/>
                    <a:p>
                      <a:pPr algn="l" fontAlgn="b"/>
                      <a:r>
                        <a:rPr lang="en-US" sz="1200" u="none" strike="noStrike" dirty="0">
                          <a:effectLst/>
                        </a:rPr>
                        <a:t>INC</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r" fontAlgn="b"/>
                      <a:r>
                        <a:rPr lang="en-US" sz="1200" u="none" strike="noStrike">
                          <a:effectLst/>
                        </a:rPr>
                        <a:t>1198</a:t>
                      </a:r>
                      <a:endParaRPr lang="en-US" sz="1200" b="0" i="0" u="none" strike="noStrike">
                        <a:solidFill>
                          <a:srgbClr val="000000"/>
                        </a:solidFill>
                        <a:effectLst/>
                        <a:latin typeface="Helvetica" pitchFamily="2" charset="0"/>
                      </a:endParaRPr>
                    </a:p>
                  </a:txBody>
                  <a:tcPr marL="9525" marR="9525" marT="9525" marB="0" anchor="b"/>
                </a:tc>
                <a:tc>
                  <a:txBody>
                    <a:bodyPr/>
                    <a:lstStyle/>
                    <a:p>
                      <a:pPr algn="r" fontAlgn="b"/>
                      <a:r>
                        <a:rPr lang="en-US" sz="1200" u="none" strike="noStrike" dirty="0">
                          <a:effectLst/>
                        </a:rPr>
                        <a:t>294</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482336281"/>
                  </a:ext>
                </a:extLst>
              </a:tr>
            </a:tbl>
          </a:graphicData>
        </a:graphic>
      </p:graphicFrame>
      <p:sp>
        <p:nvSpPr>
          <p:cNvPr id="9" name="Rectangle 8">
            <a:extLst>
              <a:ext uri="{FF2B5EF4-FFF2-40B4-BE49-F238E27FC236}">
                <a16:creationId xmlns:a16="http://schemas.microsoft.com/office/drawing/2014/main" id="{9F934532-4C00-2D41-86E5-002E9B5898F7}"/>
              </a:ext>
            </a:extLst>
          </p:cNvPr>
          <p:cNvSpPr/>
          <p:nvPr/>
        </p:nvSpPr>
        <p:spPr>
          <a:xfrm>
            <a:off x="1148253" y="5882330"/>
            <a:ext cx="4790094"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2: </a:t>
            </a:r>
            <a:r>
              <a:rPr lang="en-IN" sz="1600" dirty="0" err="1">
                <a:latin typeface="+mj-lt"/>
                <a:ea typeface="Apex New Book" panose="02010600040501010103" pitchFamily="50" charset="0"/>
              </a:rPr>
              <a:t>MMasseyOrdinals.csv</a:t>
            </a:r>
            <a:r>
              <a:rPr lang="en-IN" sz="1600" dirty="0">
                <a:latin typeface="+mj-lt"/>
                <a:ea typeface="Apex New Book" panose="02010600040501010103" pitchFamily="50" charset="0"/>
              </a:rPr>
              <a:t> Raw Data Example </a:t>
            </a:r>
          </a:p>
        </p:txBody>
      </p:sp>
    </p:spTree>
    <p:extLst>
      <p:ext uri="{BB962C8B-B14F-4D97-AF65-F5344CB8AC3E}">
        <p14:creationId xmlns:p14="http://schemas.microsoft.com/office/powerpoint/2010/main" val="210833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5206292"/>
          </a:xfrm>
        </p:spPr>
        <p:txBody>
          <a:bodyPr>
            <a:normAutofit fontScale="85000" lnSpcReduction="10000"/>
          </a:bodyPr>
          <a:lstStyle/>
          <a:p>
            <a:endParaRPr lang="en-US" sz="2000" dirty="0"/>
          </a:p>
          <a:p>
            <a:r>
              <a:rPr lang="en-US" dirty="0"/>
              <a:t>Determine which ranking systems to use in the model. </a:t>
            </a:r>
          </a:p>
          <a:p>
            <a:pPr lvl="1"/>
            <a:r>
              <a:rPr lang="en-US" dirty="0"/>
              <a:t>Eight were considered. Six (MOR, POM, SAG, COL, DOL, WLK) due to the fact they were the only represented in all 18 seasons.</a:t>
            </a:r>
          </a:p>
          <a:p>
            <a:pPr lvl="1"/>
            <a:r>
              <a:rPr lang="en-US" dirty="0"/>
              <a:t>BPI and MAS were also considered due to their current prestige in the industry</a:t>
            </a:r>
            <a:r>
              <a:rPr lang="en-US" baseline="30000" dirty="0"/>
              <a:t>(6)</a:t>
            </a:r>
            <a:r>
              <a:rPr lang="en-US" dirty="0"/>
              <a:t>.</a:t>
            </a:r>
          </a:p>
          <a:p>
            <a:r>
              <a:rPr lang="en-US" dirty="0"/>
              <a:t>Multiple models considering only one ranking system were developed using various classification algorithms and were evaluated based on metrics such as test score, model accuracy score, and cross validation score.</a:t>
            </a:r>
          </a:p>
          <a:p>
            <a:pPr lvl="1"/>
            <a:r>
              <a:rPr lang="en-US" dirty="0"/>
              <a:t>MAS scored on par with the group of six with complete data, so MAS was omitted from the final model</a:t>
            </a:r>
          </a:p>
          <a:p>
            <a:pPr lvl="1"/>
            <a:r>
              <a:rPr lang="en-US" dirty="0"/>
              <a:t>BPI scored better than the others, but was omitted from the final model since data is only available from 2009-2013.</a:t>
            </a:r>
          </a:p>
          <a:p>
            <a:r>
              <a:rPr lang="en-US" dirty="0"/>
              <a:t>The </a:t>
            </a:r>
            <a:r>
              <a:rPr lang="en-US" dirty="0" err="1"/>
              <a:t>OrdinalRank</a:t>
            </a:r>
            <a:r>
              <a:rPr lang="en-US" dirty="0"/>
              <a:t> column was pivoted to six different columns, one for each rankings system</a:t>
            </a:r>
          </a:p>
          <a:p>
            <a:pPr marL="0" indent="0">
              <a:buNone/>
            </a:pPr>
            <a:endParaRPr lang="en-US" dirty="0"/>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13</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p:txBody>
          <a:bodyPr/>
          <a:lstStyle/>
          <a:p>
            <a:r>
              <a:rPr lang="en-US" dirty="0"/>
              <a:t>Workflow: Data Collection and Cleaning - </a:t>
            </a:r>
            <a:r>
              <a:rPr lang="en-US" sz="2000" dirty="0" err="1"/>
              <a:t>MMasseyOrdinals</a:t>
            </a:r>
            <a:endParaRPr lang="en-IN" dirty="0"/>
          </a:p>
        </p:txBody>
      </p:sp>
      <p:sp>
        <p:nvSpPr>
          <p:cNvPr id="7" name="Rectangle 6">
            <a:extLst>
              <a:ext uri="{FF2B5EF4-FFF2-40B4-BE49-F238E27FC236}">
                <a16:creationId xmlns:a16="http://schemas.microsoft.com/office/drawing/2014/main" id="{D55615C1-34CF-DF4B-829D-7677C6691DBF}"/>
              </a:ext>
            </a:extLst>
          </p:cNvPr>
          <p:cNvSpPr/>
          <p:nvPr/>
        </p:nvSpPr>
        <p:spPr>
          <a:xfrm>
            <a:off x="628650" y="6020436"/>
            <a:ext cx="8010526"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(6) https://</a:t>
            </a:r>
            <a:r>
              <a:rPr lang="en-IN" sz="1000" dirty="0" err="1">
                <a:latin typeface="+mj-lt"/>
                <a:ea typeface="Apex New Book" panose="02010600040501010103" pitchFamily="50" charset="0"/>
              </a:rPr>
              <a:t>www.vuhoops.com</a:t>
            </a:r>
            <a:r>
              <a:rPr lang="en-IN" sz="1000" dirty="0">
                <a:latin typeface="+mj-lt"/>
                <a:ea typeface="Apex New Book" panose="02010600040501010103" pitchFamily="50" charset="0"/>
              </a:rPr>
              <a:t>/2019/1/17/18185355/rankings-101-net-kenpom-ken-pom-ap-poll-sor-kpi-sagarin-bpi-coaches-poll-top-25</a:t>
            </a:r>
          </a:p>
        </p:txBody>
      </p:sp>
    </p:spTree>
    <p:extLst>
      <p:ext uri="{BB962C8B-B14F-4D97-AF65-F5344CB8AC3E}">
        <p14:creationId xmlns:p14="http://schemas.microsoft.com/office/powerpoint/2010/main" val="204276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4098095" cy="5206292"/>
          </a:xfrm>
        </p:spPr>
        <p:txBody>
          <a:bodyPr>
            <a:normAutofit/>
          </a:bodyPr>
          <a:lstStyle/>
          <a:p>
            <a:r>
              <a:rPr lang="en-US" sz="2000" dirty="0" err="1"/>
              <a:t>MNCAATourneySeeds</a:t>
            </a:r>
            <a:r>
              <a:rPr lang="en-US" sz="2000" dirty="0"/>
              <a:t> - contains the seeds of every team in the tournament for every season from 1985-2021.</a:t>
            </a:r>
          </a:p>
          <a:p>
            <a:r>
              <a:rPr lang="en-US" sz="2000" dirty="0"/>
              <a:t> Drop all rows that correspond to seasons 1985-2012, since there is no ranking data available for these years and will therefore not be used in the final model.</a:t>
            </a:r>
          </a:p>
          <a:p>
            <a:r>
              <a:rPr lang="en-US" sz="2000" dirty="0"/>
              <a:t>The letter in the seed column denotes one of the four regions of the bracket. This leading letter is dropped and the remaining number is converted to an integer.</a:t>
            </a:r>
          </a:p>
          <a:p>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14</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p:txBody>
          <a:bodyPr>
            <a:normAutofit fontScale="90000"/>
          </a:bodyPr>
          <a:lstStyle/>
          <a:p>
            <a:r>
              <a:rPr lang="en-US" dirty="0"/>
              <a:t>Workflow: Data Collection and Cleaning-</a:t>
            </a:r>
            <a:r>
              <a:rPr lang="en-US" sz="2000" dirty="0"/>
              <a:t> </a:t>
            </a:r>
            <a:r>
              <a:rPr lang="en-US" sz="2000" dirty="0" err="1"/>
              <a:t>MNCAATourneySeeds</a:t>
            </a:r>
            <a:endParaRPr lang="en-IN" dirty="0"/>
          </a:p>
        </p:txBody>
      </p:sp>
      <p:graphicFrame>
        <p:nvGraphicFramePr>
          <p:cNvPr id="6" name="Table 5">
            <a:extLst>
              <a:ext uri="{FF2B5EF4-FFF2-40B4-BE49-F238E27FC236}">
                <a16:creationId xmlns:a16="http://schemas.microsoft.com/office/drawing/2014/main" id="{514CDE5C-AA70-8546-AFE0-1D17E7862320}"/>
              </a:ext>
            </a:extLst>
          </p:cNvPr>
          <p:cNvGraphicFramePr>
            <a:graphicFrameLocks noGrp="1"/>
          </p:cNvGraphicFramePr>
          <p:nvPr>
            <p:extLst>
              <p:ext uri="{D42A27DB-BD31-4B8C-83A1-F6EECF244321}">
                <p14:modId xmlns:p14="http://schemas.microsoft.com/office/powerpoint/2010/main" val="4237982635"/>
              </p:ext>
            </p:extLst>
          </p:nvPr>
        </p:nvGraphicFramePr>
        <p:xfrm>
          <a:off x="5213350" y="1466057"/>
          <a:ext cx="3302000" cy="3200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225793980"/>
                    </a:ext>
                  </a:extLst>
                </a:gridCol>
                <a:gridCol w="825500">
                  <a:extLst>
                    <a:ext uri="{9D8B030D-6E8A-4147-A177-3AD203B41FA5}">
                      <a16:colId xmlns:a16="http://schemas.microsoft.com/office/drawing/2014/main" val="958401051"/>
                    </a:ext>
                  </a:extLst>
                </a:gridCol>
                <a:gridCol w="825500">
                  <a:extLst>
                    <a:ext uri="{9D8B030D-6E8A-4147-A177-3AD203B41FA5}">
                      <a16:colId xmlns:a16="http://schemas.microsoft.com/office/drawing/2014/main" val="4006965388"/>
                    </a:ext>
                  </a:extLst>
                </a:gridCol>
                <a:gridCol w="825500">
                  <a:extLst>
                    <a:ext uri="{9D8B030D-6E8A-4147-A177-3AD203B41FA5}">
                      <a16:colId xmlns:a16="http://schemas.microsoft.com/office/drawing/2014/main" val="2957743431"/>
                    </a:ext>
                  </a:extLst>
                </a:gridCol>
              </a:tblGrid>
              <a:tr h="266700">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Season</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Seed</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TeamID</a:t>
                      </a:r>
                      <a:endParaRPr lang="en-US" sz="16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260670645"/>
                  </a:ext>
                </a:extLst>
              </a:tr>
              <a:tr h="266700">
                <a:tc>
                  <a:txBody>
                    <a:bodyPr/>
                    <a:lstStyle/>
                    <a:p>
                      <a:pPr algn="ctr" fontAlgn="b"/>
                      <a:r>
                        <a:rPr lang="en-US" sz="1600" u="none" strike="noStrike">
                          <a:effectLst/>
                        </a:rPr>
                        <a:t>0</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1207</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32182915"/>
                  </a:ext>
                </a:extLst>
              </a:tr>
              <a:tr h="266700">
                <a:tc>
                  <a:txBody>
                    <a:bodyPr/>
                    <a:lstStyle/>
                    <a:p>
                      <a:pPr algn="ctr" fontAlgn="b"/>
                      <a:r>
                        <a:rPr lang="en-US" sz="1600" u="none" strike="noStrike">
                          <a:effectLst/>
                        </a:rPr>
                        <a:t>1</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1210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26181688"/>
                  </a:ext>
                </a:extLst>
              </a:tr>
              <a:tr h="266700">
                <a:tc>
                  <a:txBody>
                    <a:bodyPr/>
                    <a:lstStyle/>
                    <a:p>
                      <a:pPr algn="ctr" fontAlgn="b"/>
                      <a:r>
                        <a:rPr lang="en-US" sz="1600" u="none" strike="noStrike">
                          <a:effectLst/>
                        </a:rPr>
                        <a:t>2</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W03</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1228</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64812430"/>
                  </a:ext>
                </a:extLst>
              </a:tr>
              <a:tr h="266700">
                <a:tc>
                  <a:txBody>
                    <a:bodyPr/>
                    <a:lstStyle/>
                    <a:p>
                      <a:pPr algn="ctr" fontAlgn="b"/>
                      <a:r>
                        <a:rPr lang="en-US" sz="1600" u="none" strike="noStrike">
                          <a:effectLst/>
                        </a:rPr>
                        <a:t>3</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W04</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1260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824434877"/>
                  </a:ext>
                </a:extLst>
              </a:tr>
              <a:tr h="266700">
                <a:tc>
                  <a:txBody>
                    <a:bodyPr/>
                    <a:lstStyle/>
                    <a:p>
                      <a:pPr algn="ctr" fontAlgn="b"/>
                      <a:r>
                        <a:rPr lang="en-US" sz="1600" u="none" strike="noStrike">
                          <a:effectLst/>
                        </a:rPr>
                        <a:t>4</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1985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W05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1374</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00668563"/>
                  </a:ext>
                </a:extLst>
              </a:tr>
              <a:tr h="266700">
                <a:tc>
                  <a:txBody>
                    <a:bodyPr/>
                    <a:lstStyle/>
                    <a:p>
                      <a:pPr algn="ctr" fontAlgn="b"/>
                      <a:r>
                        <a:rPr lang="en-US" sz="1600" u="none" strike="noStrike">
                          <a:effectLst/>
                        </a:rPr>
                        <a:t>...</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66330031"/>
                  </a:ext>
                </a:extLst>
              </a:tr>
              <a:tr h="266700">
                <a:tc>
                  <a:txBody>
                    <a:bodyPr/>
                    <a:lstStyle/>
                    <a:p>
                      <a:pPr algn="ctr" fontAlgn="b"/>
                      <a:r>
                        <a:rPr lang="en-US" sz="1600" u="none" strike="noStrike">
                          <a:effectLst/>
                        </a:rPr>
                        <a:t>2349</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1457</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36323828"/>
                  </a:ext>
                </a:extLst>
              </a:tr>
              <a:tr h="266700">
                <a:tc>
                  <a:txBody>
                    <a:bodyPr/>
                    <a:lstStyle/>
                    <a:p>
                      <a:pPr algn="ctr" fontAlgn="b"/>
                      <a:r>
                        <a:rPr lang="en-US" sz="1600" u="none" strike="noStrike">
                          <a:effectLst/>
                        </a:rPr>
                        <a:t>2350</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Z13</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1317</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159827166"/>
                  </a:ext>
                </a:extLst>
              </a:tr>
              <a:tr h="266700">
                <a:tc>
                  <a:txBody>
                    <a:bodyPr/>
                    <a:lstStyle/>
                    <a:p>
                      <a:pPr algn="ctr" fontAlgn="b"/>
                      <a:r>
                        <a:rPr lang="en-US" sz="1600" u="none" strike="noStrike">
                          <a:effectLst/>
                        </a:rPr>
                        <a:t>2351</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Z14</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1159</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86329893"/>
                  </a:ext>
                </a:extLst>
              </a:tr>
              <a:tr h="266700">
                <a:tc>
                  <a:txBody>
                    <a:bodyPr/>
                    <a:lstStyle/>
                    <a:p>
                      <a:pPr algn="ctr" fontAlgn="b"/>
                      <a:r>
                        <a:rPr lang="en-US" sz="1600" u="none" strike="noStrike">
                          <a:effectLst/>
                        </a:rPr>
                        <a:t>2352</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1331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739415116"/>
                  </a:ext>
                </a:extLst>
              </a:tr>
              <a:tr h="266700">
                <a:tc>
                  <a:txBody>
                    <a:bodyPr/>
                    <a:lstStyle/>
                    <a:p>
                      <a:pPr algn="ctr" fontAlgn="b"/>
                      <a:r>
                        <a:rPr lang="en-US" sz="1600" u="none" strike="noStrike">
                          <a:effectLst/>
                        </a:rPr>
                        <a:t>2353</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2021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Z16</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1216</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21944536"/>
                  </a:ext>
                </a:extLst>
              </a:tr>
            </a:tbl>
          </a:graphicData>
        </a:graphic>
      </p:graphicFrame>
      <p:sp>
        <p:nvSpPr>
          <p:cNvPr id="10" name="Rectangle 9">
            <a:extLst>
              <a:ext uri="{FF2B5EF4-FFF2-40B4-BE49-F238E27FC236}">
                <a16:creationId xmlns:a16="http://schemas.microsoft.com/office/drawing/2014/main" id="{40D1026F-3E9D-7641-BD1C-D9C5691EA477}"/>
              </a:ext>
            </a:extLst>
          </p:cNvPr>
          <p:cNvSpPr/>
          <p:nvPr/>
        </p:nvSpPr>
        <p:spPr>
          <a:xfrm>
            <a:off x="5066409" y="881282"/>
            <a:ext cx="3595881" cy="5847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3: </a:t>
            </a:r>
            <a:r>
              <a:rPr lang="en-IN" sz="1600" dirty="0" err="1">
                <a:latin typeface="+mj-lt"/>
                <a:ea typeface="Apex New Book" panose="02010600040501010103" pitchFamily="50" charset="0"/>
              </a:rPr>
              <a:t>MNCAATourneySeeds.csv</a:t>
            </a:r>
            <a:r>
              <a:rPr lang="en-IN" sz="1600" dirty="0">
                <a:latin typeface="+mj-lt"/>
                <a:ea typeface="Apex New Book" panose="02010600040501010103" pitchFamily="50" charset="0"/>
              </a:rPr>
              <a:t> Raw Data Example </a:t>
            </a:r>
          </a:p>
        </p:txBody>
      </p:sp>
    </p:spTree>
    <p:extLst>
      <p:ext uri="{BB962C8B-B14F-4D97-AF65-F5344CB8AC3E}">
        <p14:creationId xmlns:p14="http://schemas.microsoft.com/office/powerpoint/2010/main" val="309978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1711259"/>
          </a:xfrm>
        </p:spPr>
        <p:txBody>
          <a:bodyPr>
            <a:normAutofit/>
          </a:bodyPr>
          <a:lstStyle/>
          <a:p>
            <a:r>
              <a:rPr lang="en-US" sz="2000" dirty="0" err="1"/>
              <a:t>MRegularSeasonCompactResults</a:t>
            </a:r>
            <a:r>
              <a:rPr lang="en-US" sz="2000" dirty="0"/>
              <a:t> – contains basic data of every regular season game played from 1985-2022 </a:t>
            </a:r>
          </a:p>
          <a:p>
            <a:r>
              <a:rPr lang="en-US" sz="2000" dirty="0"/>
              <a:t>Drop all rows that correspond to seasons 1985-2012. Also drop rows corresponding to 2022, as we did not have the results of the 2022 tournament at the time of the creation of this dataset.</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15</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MRegularSeasonCompactResults</a:t>
            </a:r>
            <a:endParaRPr lang="en-IN" dirty="0"/>
          </a:p>
        </p:txBody>
      </p:sp>
      <p:graphicFrame>
        <p:nvGraphicFramePr>
          <p:cNvPr id="2" name="Table 1">
            <a:extLst>
              <a:ext uri="{FF2B5EF4-FFF2-40B4-BE49-F238E27FC236}">
                <a16:creationId xmlns:a16="http://schemas.microsoft.com/office/drawing/2014/main" id="{FB9684AE-3566-1843-9BF4-1F63EFF2AE88}"/>
              </a:ext>
            </a:extLst>
          </p:cNvPr>
          <p:cNvGraphicFramePr>
            <a:graphicFrameLocks noGrp="1"/>
          </p:cNvGraphicFramePr>
          <p:nvPr>
            <p:extLst>
              <p:ext uri="{D42A27DB-BD31-4B8C-83A1-F6EECF244321}">
                <p14:modId xmlns:p14="http://schemas.microsoft.com/office/powerpoint/2010/main" val="1207024919"/>
              </p:ext>
            </p:extLst>
          </p:nvPr>
        </p:nvGraphicFramePr>
        <p:xfrm>
          <a:off x="857250" y="2681930"/>
          <a:ext cx="7429500" cy="3200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174393652"/>
                    </a:ext>
                  </a:extLst>
                </a:gridCol>
                <a:gridCol w="825500">
                  <a:extLst>
                    <a:ext uri="{9D8B030D-6E8A-4147-A177-3AD203B41FA5}">
                      <a16:colId xmlns:a16="http://schemas.microsoft.com/office/drawing/2014/main" val="1518937984"/>
                    </a:ext>
                  </a:extLst>
                </a:gridCol>
                <a:gridCol w="825500">
                  <a:extLst>
                    <a:ext uri="{9D8B030D-6E8A-4147-A177-3AD203B41FA5}">
                      <a16:colId xmlns:a16="http://schemas.microsoft.com/office/drawing/2014/main" val="3191105916"/>
                    </a:ext>
                  </a:extLst>
                </a:gridCol>
                <a:gridCol w="825500">
                  <a:extLst>
                    <a:ext uri="{9D8B030D-6E8A-4147-A177-3AD203B41FA5}">
                      <a16:colId xmlns:a16="http://schemas.microsoft.com/office/drawing/2014/main" val="3426830099"/>
                    </a:ext>
                  </a:extLst>
                </a:gridCol>
                <a:gridCol w="825500">
                  <a:extLst>
                    <a:ext uri="{9D8B030D-6E8A-4147-A177-3AD203B41FA5}">
                      <a16:colId xmlns:a16="http://schemas.microsoft.com/office/drawing/2014/main" val="2318705106"/>
                    </a:ext>
                  </a:extLst>
                </a:gridCol>
                <a:gridCol w="825500">
                  <a:extLst>
                    <a:ext uri="{9D8B030D-6E8A-4147-A177-3AD203B41FA5}">
                      <a16:colId xmlns:a16="http://schemas.microsoft.com/office/drawing/2014/main" val="4231398194"/>
                    </a:ext>
                  </a:extLst>
                </a:gridCol>
                <a:gridCol w="825500">
                  <a:extLst>
                    <a:ext uri="{9D8B030D-6E8A-4147-A177-3AD203B41FA5}">
                      <a16:colId xmlns:a16="http://schemas.microsoft.com/office/drawing/2014/main" val="1083431666"/>
                    </a:ext>
                  </a:extLst>
                </a:gridCol>
                <a:gridCol w="825500">
                  <a:extLst>
                    <a:ext uri="{9D8B030D-6E8A-4147-A177-3AD203B41FA5}">
                      <a16:colId xmlns:a16="http://schemas.microsoft.com/office/drawing/2014/main" val="3942179325"/>
                    </a:ext>
                  </a:extLst>
                </a:gridCol>
                <a:gridCol w="825500">
                  <a:extLst>
                    <a:ext uri="{9D8B030D-6E8A-4147-A177-3AD203B41FA5}">
                      <a16:colId xmlns:a16="http://schemas.microsoft.com/office/drawing/2014/main" val="304839730"/>
                    </a:ext>
                  </a:extLst>
                </a:gridCol>
              </a:tblGrid>
              <a:tr h="266700">
                <a:tc>
                  <a:txBody>
                    <a:bodyPr/>
                    <a:lstStyle/>
                    <a:p>
                      <a:pPr algn="ctr" fontAlgn="b"/>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Season</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DayNum</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WTeamID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err="1">
                          <a:effectLst/>
                        </a:rPr>
                        <a:t>WScore</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LTeamID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err="1">
                          <a:effectLst/>
                        </a:rPr>
                        <a:t>LScore</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WLoc</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NumOT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995460612"/>
                  </a:ext>
                </a:extLst>
              </a:tr>
              <a:tr h="266700">
                <a:tc>
                  <a:txBody>
                    <a:bodyPr/>
                    <a:lstStyle/>
                    <a:p>
                      <a:pPr algn="ctr" fontAlgn="b"/>
                      <a:r>
                        <a:rPr lang="en-US" sz="1200" u="none" strike="noStrike">
                          <a:effectLst/>
                        </a:rPr>
                        <a:t>0</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1228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1328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6274186"/>
                  </a:ext>
                </a:extLst>
              </a:tr>
              <a:tr h="266700">
                <a:tc>
                  <a:txBody>
                    <a:bodyPr/>
                    <a:lstStyle/>
                    <a:p>
                      <a:pPr algn="ctr" fontAlgn="b"/>
                      <a:r>
                        <a:rPr lang="en-US" sz="1200" u="none" strike="noStrike">
                          <a:effectLst/>
                        </a:rPr>
                        <a:t>1</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1106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1354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57137629"/>
                  </a:ext>
                </a:extLst>
              </a:tr>
              <a:tr h="266700">
                <a:tc>
                  <a:txBody>
                    <a:bodyPr/>
                    <a:lstStyle/>
                    <a:p>
                      <a:pPr algn="ctr" fontAlgn="b"/>
                      <a:r>
                        <a:rPr lang="en-US" sz="1200" u="none" strike="noStrike">
                          <a:effectLst/>
                        </a:rPr>
                        <a:t>2</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1112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1223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551928032"/>
                  </a:ext>
                </a:extLst>
              </a:tr>
              <a:tr h="266700">
                <a:tc>
                  <a:txBody>
                    <a:bodyPr/>
                    <a:lstStyle/>
                    <a:p>
                      <a:pPr algn="ctr" fontAlgn="b"/>
                      <a:r>
                        <a:rPr lang="en-US" sz="1200" u="none" strike="noStrike">
                          <a:effectLst/>
                        </a:rPr>
                        <a:t>3</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1165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1432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688446923"/>
                  </a:ext>
                </a:extLst>
              </a:tr>
              <a:tr h="266700">
                <a:tc>
                  <a:txBody>
                    <a:bodyPr/>
                    <a:lstStyle/>
                    <a:p>
                      <a:pPr algn="ctr" fontAlgn="b"/>
                      <a:r>
                        <a:rPr lang="en-US" sz="1200" u="none" strike="noStrike">
                          <a:effectLst/>
                        </a:rPr>
                        <a:t>4</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1192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1447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403431147"/>
                  </a:ext>
                </a:extLst>
              </a:tr>
              <a:tr h="266700">
                <a:tc>
                  <a:txBody>
                    <a:bodyPr/>
                    <a:lstStyle/>
                    <a:p>
                      <a:pPr algn="ctr" fontAlgn="b"/>
                      <a:r>
                        <a:rPr lang="en-US" sz="1200" u="none" strike="noStrike">
                          <a:effectLst/>
                        </a:rPr>
                        <a: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69268803"/>
                  </a:ext>
                </a:extLst>
              </a:tr>
              <a:tr h="266700">
                <a:tc>
                  <a:txBody>
                    <a:bodyPr/>
                    <a:lstStyle/>
                    <a:p>
                      <a:pPr algn="ctr" fontAlgn="b"/>
                      <a:r>
                        <a:rPr lang="en-US" sz="1200" u="none" strike="noStrike">
                          <a:effectLst/>
                        </a:rPr>
                        <a:t>174466</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1400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1242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71878873"/>
                  </a:ext>
                </a:extLst>
              </a:tr>
              <a:tr h="266700">
                <a:tc>
                  <a:txBody>
                    <a:bodyPr/>
                    <a:lstStyle/>
                    <a:p>
                      <a:pPr algn="ctr" fontAlgn="b"/>
                      <a:r>
                        <a:rPr lang="en-US" sz="1200" u="none" strike="noStrike">
                          <a:effectLst/>
                        </a:rPr>
                        <a:t>174467</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1411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1126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661809979"/>
                  </a:ext>
                </a:extLst>
              </a:tr>
              <a:tr h="266700">
                <a:tc>
                  <a:txBody>
                    <a:bodyPr/>
                    <a:lstStyle/>
                    <a:p>
                      <a:pPr algn="ctr" fontAlgn="b"/>
                      <a:r>
                        <a:rPr lang="en-US" sz="1200" u="none" strike="noStrike">
                          <a:effectLst/>
                        </a:rPr>
                        <a:t>174468</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1441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229686718"/>
                  </a:ext>
                </a:extLst>
              </a:tr>
              <a:tr h="266700">
                <a:tc>
                  <a:txBody>
                    <a:bodyPr/>
                    <a:lstStyle/>
                    <a:p>
                      <a:pPr algn="ctr" fontAlgn="b"/>
                      <a:r>
                        <a:rPr lang="en-US" sz="1200" u="none" strike="noStrike">
                          <a:effectLst/>
                        </a:rPr>
                        <a:t>174469</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1438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1181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68037958"/>
                  </a:ext>
                </a:extLst>
              </a:tr>
              <a:tr h="266700">
                <a:tc>
                  <a:txBody>
                    <a:bodyPr/>
                    <a:lstStyle/>
                    <a:p>
                      <a:pPr algn="ctr" fontAlgn="b"/>
                      <a:r>
                        <a:rPr lang="en-US" sz="1200" u="none" strike="noStrike">
                          <a:effectLst/>
                        </a:rPr>
                        <a:t>174470</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2022</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1439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1338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H</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242839099"/>
                  </a:ext>
                </a:extLst>
              </a:tr>
            </a:tbl>
          </a:graphicData>
        </a:graphic>
      </p:graphicFrame>
      <p:sp>
        <p:nvSpPr>
          <p:cNvPr id="7" name="Rectangle 6">
            <a:extLst>
              <a:ext uri="{FF2B5EF4-FFF2-40B4-BE49-F238E27FC236}">
                <a16:creationId xmlns:a16="http://schemas.microsoft.com/office/drawing/2014/main" id="{72628175-C0F4-464F-8D31-951846A4BC70}"/>
              </a:ext>
            </a:extLst>
          </p:cNvPr>
          <p:cNvSpPr/>
          <p:nvPr/>
        </p:nvSpPr>
        <p:spPr>
          <a:xfrm>
            <a:off x="1148253" y="5882330"/>
            <a:ext cx="6157455"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4: </a:t>
            </a:r>
            <a:r>
              <a:rPr lang="en-IN" sz="1600" dirty="0" err="1">
                <a:latin typeface="+mj-lt"/>
                <a:ea typeface="Apex New Book" panose="02010600040501010103" pitchFamily="50" charset="0"/>
              </a:rPr>
              <a:t>MRegularSeasonCompactResults.csv</a:t>
            </a:r>
            <a:r>
              <a:rPr lang="en-IN" sz="1600" dirty="0">
                <a:latin typeface="+mj-lt"/>
                <a:ea typeface="Apex New Book" panose="02010600040501010103" pitchFamily="50" charset="0"/>
              </a:rPr>
              <a:t> Raw Data Example </a:t>
            </a:r>
          </a:p>
        </p:txBody>
      </p:sp>
    </p:spTree>
    <p:extLst>
      <p:ext uri="{BB962C8B-B14F-4D97-AF65-F5344CB8AC3E}">
        <p14:creationId xmlns:p14="http://schemas.microsoft.com/office/powerpoint/2010/main" val="149326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970671"/>
            <a:ext cx="7886700" cy="4797083"/>
          </a:xfrm>
        </p:spPr>
        <p:txBody>
          <a:bodyPr>
            <a:normAutofit/>
          </a:bodyPr>
          <a:lstStyle/>
          <a:p>
            <a:r>
              <a:rPr lang="en-US" sz="2000" dirty="0"/>
              <a:t>This dataset is only used to calculate the total number of wins and losses a team achieved in a given season by grouping by season and winning team id, and by grouping by season and losing team id, respectively, and counting the entries.</a:t>
            </a:r>
          </a:p>
          <a:p>
            <a:r>
              <a:rPr lang="en-US" sz="2000" dirty="0"/>
              <a:t>Winning Percentage is calculated from the total number of wins and losses of each team per season. </a:t>
            </a:r>
          </a:p>
          <a:p>
            <a:r>
              <a:rPr lang="en-US" sz="2000" dirty="0"/>
              <a:t>None of the columns of this raw dataset is used in the final model.</a:t>
            </a:r>
          </a:p>
          <a:p>
            <a:r>
              <a:rPr lang="en-US" sz="2000" dirty="0"/>
              <a:t>Wins, Losses, and Winning% are created as features for the final model.</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16</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MRegularSeasonCompactResults</a:t>
            </a:r>
            <a:endParaRPr lang="en-IN" dirty="0"/>
          </a:p>
        </p:txBody>
      </p:sp>
    </p:spTree>
    <p:extLst>
      <p:ext uri="{BB962C8B-B14F-4D97-AF65-F5344CB8AC3E}">
        <p14:creationId xmlns:p14="http://schemas.microsoft.com/office/powerpoint/2010/main" val="108973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801395"/>
            <a:ext cx="8079252" cy="2478258"/>
          </a:xfrm>
        </p:spPr>
        <p:txBody>
          <a:bodyPr>
            <a:normAutofit fontScale="92500" lnSpcReduction="10000"/>
          </a:bodyPr>
          <a:lstStyle/>
          <a:p>
            <a:r>
              <a:rPr lang="en-US" sz="2000" dirty="0" err="1"/>
              <a:t>MNCAATourneyCompactResults</a:t>
            </a:r>
            <a:r>
              <a:rPr lang="en-US" sz="2000" dirty="0"/>
              <a:t> – contains basic data of every tournament game played from 1985-2021. </a:t>
            </a:r>
          </a:p>
          <a:p>
            <a:r>
              <a:rPr lang="en-US" sz="2000" dirty="0"/>
              <a:t>Drop all rows that correspond to seasons 1985-2012. </a:t>
            </a:r>
          </a:p>
          <a:p>
            <a:r>
              <a:rPr lang="en-US" sz="2000" dirty="0"/>
              <a:t>This dataset is only used to calculate the total number of wins achieved in a given season by grouping by season and winning team id, and counting the entries.</a:t>
            </a:r>
          </a:p>
          <a:p>
            <a:r>
              <a:rPr lang="en-US" sz="2000" dirty="0"/>
              <a:t>Total number of tournament wins (</a:t>
            </a:r>
            <a:r>
              <a:rPr lang="en-US" sz="2000" dirty="0" err="1"/>
              <a:t>T_Wins</a:t>
            </a:r>
            <a:r>
              <a:rPr lang="en-US" sz="2000" dirty="0"/>
              <a:t>) is the target feature.</a:t>
            </a:r>
          </a:p>
          <a:p>
            <a:r>
              <a:rPr lang="en-US" sz="2000" dirty="0"/>
              <a:t>None of the columns of this raw dataset is used in the final model.</a:t>
            </a:r>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17</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MNCAATourneyCompactResults</a:t>
            </a:r>
            <a:endParaRPr lang="en-IN" dirty="0"/>
          </a:p>
        </p:txBody>
      </p:sp>
      <p:sp>
        <p:nvSpPr>
          <p:cNvPr id="7" name="Rectangle 6">
            <a:extLst>
              <a:ext uri="{FF2B5EF4-FFF2-40B4-BE49-F238E27FC236}">
                <a16:creationId xmlns:a16="http://schemas.microsoft.com/office/drawing/2014/main" id="{72628175-C0F4-464F-8D31-951846A4BC70}"/>
              </a:ext>
            </a:extLst>
          </p:cNvPr>
          <p:cNvSpPr/>
          <p:nvPr/>
        </p:nvSpPr>
        <p:spPr>
          <a:xfrm>
            <a:off x="1077915" y="5718052"/>
            <a:ext cx="6125395"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5: </a:t>
            </a:r>
            <a:r>
              <a:rPr lang="en-IN" sz="1600" dirty="0" err="1">
                <a:latin typeface="+mj-lt"/>
                <a:ea typeface="Apex New Book" panose="02010600040501010103" pitchFamily="50" charset="0"/>
              </a:rPr>
              <a:t>MNCAATourneyCompactResults.csv</a:t>
            </a:r>
            <a:r>
              <a:rPr lang="en-IN" sz="1600" dirty="0">
                <a:latin typeface="+mj-lt"/>
                <a:ea typeface="Apex New Book" panose="02010600040501010103" pitchFamily="50" charset="0"/>
              </a:rPr>
              <a:t> Raw Data Example </a:t>
            </a:r>
          </a:p>
        </p:txBody>
      </p:sp>
      <p:graphicFrame>
        <p:nvGraphicFramePr>
          <p:cNvPr id="6" name="Table 5">
            <a:extLst>
              <a:ext uri="{FF2B5EF4-FFF2-40B4-BE49-F238E27FC236}">
                <a16:creationId xmlns:a16="http://schemas.microsoft.com/office/drawing/2014/main" id="{015D8F65-5EFA-F24A-A6E7-26EC065BAD8A}"/>
              </a:ext>
            </a:extLst>
          </p:cNvPr>
          <p:cNvGraphicFramePr>
            <a:graphicFrameLocks noGrp="1"/>
          </p:cNvGraphicFramePr>
          <p:nvPr>
            <p:extLst>
              <p:ext uri="{D42A27DB-BD31-4B8C-83A1-F6EECF244321}">
                <p14:modId xmlns:p14="http://schemas.microsoft.com/office/powerpoint/2010/main" val="4005338929"/>
              </p:ext>
            </p:extLst>
          </p:nvPr>
        </p:nvGraphicFramePr>
        <p:xfrm>
          <a:off x="857250" y="3279652"/>
          <a:ext cx="74295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351954366"/>
                    </a:ext>
                  </a:extLst>
                </a:gridCol>
                <a:gridCol w="825500">
                  <a:extLst>
                    <a:ext uri="{9D8B030D-6E8A-4147-A177-3AD203B41FA5}">
                      <a16:colId xmlns:a16="http://schemas.microsoft.com/office/drawing/2014/main" val="205666135"/>
                    </a:ext>
                  </a:extLst>
                </a:gridCol>
                <a:gridCol w="825500">
                  <a:extLst>
                    <a:ext uri="{9D8B030D-6E8A-4147-A177-3AD203B41FA5}">
                      <a16:colId xmlns:a16="http://schemas.microsoft.com/office/drawing/2014/main" val="983785727"/>
                    </a:ext>
                  </a:extLst>
                </a:gridCol>
                <a:gridCol w="825500">
                  <a:extLst>
                    <a:ext uri="{9D8B030D-6E8A-4147-A177-3AD203B41FA5}">
                      <a16:colId xmlns:a16="http://schemas.microsoft.com/office/drawing/2014/main" val="3861080694"/>
                    </a:ext>
                  </a:extLst>
                </a:gridCol>
                <a:gridCol w="825500">
                  <a:extLst>
                    <a:ext uri="{9D8B030D-6E8A-4147-A177-3AD203B41FA5}">
                      <a16:colId xmlns:a16="http://schemas.microsoft.com/office/drawing/2014/main" val="4156101336"/>
                    </a:ext>
                  </a:extLst>
                </a:gridCol>
                <a:gridCol w="825500">
                  <a:extLst>
                    <a:ext uri="{9D8B030D-6E8A-4147-A177-3AD203B41FA5}">
                      <a16:colId xmlns:a16="http://schemas.microsoft.com/office/drawing/2014/main" val="1441362394"/>
                    </a:ext>
                  </a:extLst>
                </a:gridCol>
                <a:gridCol w="825500">
                  <a:extLst>
                    <a:ext uri="{9D8B030D-6E8A-4147-A177-3AD203B41FA5}">
                      <a16:colId xmlns:a16="http://schemas.microsoft.com/office/drawing/2014/main" val="153036503"/>
                    </a:ext>
                  </a:extLst>
                </a:gridCol>
                <a:gridCol w="825500">
                  <a:extLst>
                    <a:ext uri="{9D8B030D-6E8A-4147-A177-3AD203B41FA5}">
                      <a16:colId xmlns:a16="http://schemas.microsoft.com/office/drawing/2014/main" val="799883674"/>
                    </a:ext>
                  </a:extLst>
                </a:gridCol>
                <a:gridCol w="825500">
                  <a:extLst>
                    <a:ext uri="{9D8B030D-6E8A-4147-A177-3AD203B41FA5}">
                      <a16:colId xmlns:a16="http://schemas.microsoft.com/office/drawing/2014/main" val="514090385"/>
                    </a:ext>
                  </a:extLst>
                </a:gridCol>
              </a:tblGrid>
              <a:tr h="203200">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Season</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DayNum</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WTeamID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err="1">
                          <a:effectLst/>
                        </a:rPr>
                        <a:t>WScore</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LTeamID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err="1">
                          <a:effectLst/>
                        </a:rPr>
                        <a:t>LScore</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WLoc</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NumOT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03743302"/>
                  </a:ext>
                </a:extLst>
              </a:tr>
              <a:tr h="203200">
                <a:tc>
                  <a:txBody>
                    <a:bodyPr/>
                    <a:lstStyle/>
                    <a:p>
                      <a:pPr algn="ctr" fontAlgn="b"/>
                      <a:r>
                        <a:rPr lang="en-US" sz="1200" u="none" strike="noStrike">
                          <a:effectLst/>
                        </a:rPr>
                        <a:t>0</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136</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1116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1234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05129115"/>
                  </a:ext>
                </a:extLst>
              </a:tr>
              <a:tr h="203200">
                <a:tc>
                  <a:txBody>
                    <a:bodyPr/>
                    <a:lstStyle/>
                    <a:p>
                      <a:pPr algn="ctr" fontAlgn="b"/>
                      <a:r>
                        <a:rPr lang="en-US" sz="1200" u="none" strike="noStrike">
                          <a:effectLst/>
                        </a:rPr>
                        <a:t>1</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1120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1345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94430980"/>
                  </a:ext>
                </a:extLst>
              </a:tr>
              <a:tr h="203200">
                <a:tc>
                  <a:txBody>
                    <a:bodyPr/>
                    <a:lstStyle/>
                    <a:p>
                      <a:pPr algn="ctr" fontAlgn="b"/>
                      <a:r>
                        <a:rPr lang="en-US" sz="1200" u="none" strike="noStrike">
                          <a:effectLst/>
                        </a:rPr>
                        <a:t>2</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1207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1250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23191702"/>
                  </a:ext>
                </a:extLst>
              </a:tr>
              <a:tr h="203200">
                <a:tc>
                  <a:txBody>
                    <a:bodyPr/>
                    <a:lstStyle/>
                    <a:p>
                      <a:pPr algn="ctr" fontAlgn="b"/>
                      <a:r>
                        <a:rPr lang="en-US" sz="1200" u="none" strike="noStrike">
                          <a:effectLst/>
                        </a:rPr>
                        <a:t>3</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1229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21034060"/>
                  </a:ext>
                </a:extLst>
              </a:tr>
              <a:tr h="203200">
                <a:tc>
                  <a:txBody>
                    <a:bodyPr/>
                    <a:lstStyle/>
                    <a:p>
                      <a:pPr algn="ctr" fontAlgn="b"/>
                      <a:r>
                        <a:rPr lang="en-US" sz="1200" u="none" strike="noStrike">
                          <a:effectLst/>
                        </a:rPr>
                        <a:t>4</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1242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17096866"/>
                  </a:ext>
                </a:extLst>
              </a:tr>
              <a:tr h="203200">
                <a:tc>
                  <a:txBody>
                    <a:bodyPr/>
                    <a:lstStyle/>
                    <a:p>
                      <a:pPr algn="ctr" fontAlgn="b"/>
                      <a:r>
                        <a:rPr lang="en-US" sz="1200" u="none" strike="noStrike">
                          <a:effectLst/>
                        </a:rPr>
                        <a: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13025516"/>
                  </a:ext>
                </a:extLst>
              </a:tr>
              <a:tr h="203200">
                <a:tc>
                  <a:txBody>
                    <a:bodyPr/>
                    <a:lstStyle/>
                    <a:p>
                      <a:pPr algn="ctr" fontAlgn="b"/>
                      <a:r>
                        <a:rPr lang="en-US" sz="1200" u="none" strike="noStrike">
                          <a:effectLst/>
                        </a:rPr>
                        <a:t>2312</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1211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1425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62348228"/>
                  </a:ext>
                </a:extLst>
              </a:tr>
              <a:tr h="203200">
                <a:tc>
                  <a:txBody>
                    <a:bodyPr/>
                    <a:lstStyle/>
                    <a:p>
                      <a:pPr algn="ctr" fontAlgn="b"/>
                      <a:r>
                        <a:rPr lang="en-US" sz="1200" u="none" strike="noStrike">
                          <a:effectLst/>
                        </a:rPr>
                        <a:t>2313</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1417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1276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65540845"/>
                  </a:ext>
                </a:extLst>
              </a:tr>
              <a:tr h="203200">
                <a:tc>
                  <a:txBody>
                    <a:bodyPr/>
                    <a:lstStyle/>
                    <a:p>
                      <a:pPr algn="ctr" fontAlgn="b"/>
                      <a:r>
                        <a:rPr lang="en-US" sz="1200" u="none" strike="noStrike">
                          <a:effectLst/>
                        </a:rPr>
                        <a:t>2314</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152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1124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1222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55026400"/>
                  </a:ext>
                </a:extLst>
              </a:tr>
              <a:tr h="203200">
                <a:tc>
                  <a:txBody>
                    <a:bodyPr/>
                    <a:lstStyle/>
                    <a:p>
                      <a:pPr algn="ctr" fontAlgn="b"/>
                      <a:r>
                        <a:rPr lang="en-US" sz="1200" u="none" strike="noStrike">
                          <a:effectLst/>
                        </a:rPr>
                        <a:t>2315</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152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1211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1417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90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95523501"/>
                  </a:ext>
                </a:extLst>
              </a:tr>
              <a:tr h="203200">
                <a:tc>
                  <a:txBody>
                    <a:bodyPr/>
                    <a:lstStyle/>
                    <a:p>
                      <a:pPr algn="ctr" fontAlgn="b"/>
                      <a:r>
                        <a:rPr lang="en-US" sz="1200" u="none" strike="noStrike">
                          <a:effectLst/>
                        </a:rPr>
                        <a:t>2316</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2021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154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1124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1211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66941103"/>
                  </a:ext>
                </a:extLst>
              </a:tr>
            </a:tbl>
          </a:graphicData>
        </a:graphic>
      </p:graphicFrame>
    </p:spTree>
    <p:extLst>
      <p:ext uri="{BB962C8B-B14F-4D97-AF65-F5344CB8AC3E}">
        <p14:creationId xmlns:p14="http://schemas.microsoft.com/office/powerpoint/2010/main" val="290458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801395"/>
            <a:ext cx="8219928" cy="5008562"/>
          </a:xfrm>
        </p:spPr>
        <p:txBody>
          <a:bodyPr>
            <a:normAutofit fontScale="92500" lnSpcReduction="10000"/>
          </a:bodyPr>
          <a:lstStyle/>
          <a:p>
            <a:r>
              <a:rPr lang="en-US" sz="2000" dirty="0" err="1"/>
              <a:t>MRegularSeasonDetailedResults</a:t>
            </a:r>
            <a:r>
              <a:rPr lang="en-US" sz="2000" dirty="0"/>
              <a:t> – contains detailed basketball statistics from every regular season game played between 2003-2022</a:t>
            </a:r>
          </a:p>
          <a:p>
            <a:r>
              <a:rPr lang="en-US" sz="2000" dirty="0"/>
              <a:t>Drop all rows that correspond to season 2022. </a:t>
            </a:r>
          </a:p>
          <a:p>
            <a:r>
              <a:rPr lang="en-US" sz="2000" dirty="0"/>
              <a:t>In addition to the columns from the </a:t>
            </a:r>
            <a:r>
              <a:rPr lang="en-US" sz="2000" dirty="0" err="1"/>
              <a:t>MRegularSeasonCompactResults</a:t>
            </a:r>
            <a:r>
              <a:rPr lang="en-US" sz="2000" dirty="0"/>
              <a:t> the following columns are included for each game.</a:t>
            </a:r>
          </a:p>
          <a:p>
            <a:pPr lvl="1" fontAlgn="base"/>
            <a:r>
              <a:rPr lang="en-US" sz="1200" b="1" i="0" dirty="0">
                <a:effectLst/>
                <a:latin typeface="inherit"/>
              </a:rPr>
              <a:t>WFGM</a:t>
            </a:r>
            <a:r>
              <a:rPr lang="en-US" sz="1200" b="0" i="0" dirty="0">
                <a:effectLst/>
                <a:latin typeface="inherit"/>
              </a:rPr>
              <a:t> - field goals made (by the winning team)</a:t>
            </a:r>
          </a:p>
          <a:p>
            <a:pPr lvl="1" fontAlgn="base"/>
            <a:r>
              <a:rPr lang="en-US" sz="1200" b="1" i="0" dirty="0">
                <a:effectLst/>
                <a:latin typeface="inherit"/>
              </a:rPr>
              <a:t>WFGA</a:t>
            </a:r>
            <a:r>
              <a:rPr lang="en-US" sz="1200" b="0" i="0" dirty="0">
                <a:effectLst/>
                <a:latin typeface="inherit"/>
              </a:rPr>
              <a:t> - field goals attempted (by the winning team)</a:t>
            </a:r>
          </a:p>
          <a:p>
            <a:pPr lvl="1" fontAlgn="base"/>
            <a:r>
              <a:rPr lang="en-US" sz="1200" b="1" i="0" dirty="0">
                <a:effectLst/>
                <a:latin typeface="inherit"/>
              </a:rPr>
              <a:t>WFGM3</a:t>
            </a:r>
            <a:r>
              <a:rPr lang="en-US" sz="1200" b="0" i="0" dirty="0">
                <a:effectLst/>
                <a:latin typeface="inherit"/>
              </a:rPr>
              <a:t> - three pointers made (by the winning team)</a:t>
            </a:r>
          </a:p>
          <a:p>
            <a:pPr lvl="1" fontAlgn="base"/>
            <a:r>
              <a:rPr lang="en-US" sz="1200" b="1" i="0" dirty="0">
                <a:effectLst/>
                <a:latin typeface="inherit"/>
              </a:rPr>
              <a:t>WFGA3</a:t>
            </a:r>
            <a:r>
              <a:rPr lang="en-US" sz="1200" b="0" i="0" dirty="0">
                <a:effectLst/>
                <a:latin typeface="inherit"/>
              </a:rPr>
              <a:t> - three pointers attempted (by the winning team)</a:t>
            </a:r>
          </a:p>
          <a:p>
            <a:pPr lvl="1" fontAlgn="base"/>
            <a:r>
              <a:rPr lang="en-US" sz="1200" b="1" i="0" dirty="0">
                <a:effectLst/>
                <a:latin typeface="inherit"/>
              </a:rPr>
              <a:t>WFTM</a:t>
            </a:r>
            <a:r>
              <a:rPr lang="en-US" sz="1200" b="0" i="0" dirty="0">
                <a:effectLst/>
                <a:latin typeface="inherit"/>
              </a:rPr>
              <a:t> - free throws made (by the winning team)</a:t>
            </a:r>
          </a:p>
          <a:p>
            <a:pPr lvl="1" fontAlgn="base"/>
            <a:r>
              <a:rPr lang="en-US" sz="1200" b="1" i="0" dirty="0">
                <a:effectLst/>
                <a:latin typeface="inherit"/>
              </a:rPr>
              <a:t>WFTA</a:t>
            </a:r>
            <a:r>
              <a:rPr lang="en-US" sz="1200" b="0" i="0" dirty="0">
                <a:effectLst/>
                <a:latin typeface="inherit"/>
              </a:rPr>
              <a:t> - free throws attempted (by the winning team)</a:t>
            </a:r>
          </a:p>
          <a:p>
            <a:pPr lvl="1" fontAlgn="base"/>
            <a:r>
              <a:rPr lang="en-US" sz="1200" b="1" i="0" dirty="0">
                <a:effectLst/>
                <a:latin typeface="inherit"/>
              </a:rPr>
              <a:t>WOR</a:t>
            </a:r>
            <a:r>
              <a:rPr lang="en-US" sz="1200" b="0" i="0" dirty="0">
                <a:effectLst/>
                <a:latin typeface="inherit"/>
              </a:rPr>
              <a:t> - offensive rebounds (pulled by the winning team)</a:t>
            </a:r>
          </a:p>
          <a:p>
            <a:pPr lvl="1" fontAlgn="base"/>
            <a:r>
              <a:rPr lang="en-US" sz="1200" b="1" i="0" dirty="0">
                <a:effectLst/>
                <a:latin typeface="inherit"/>
              </a:rPr>
              <a:t>WDR</a:t>
            </a:r>
            <a:r>
              <a:rPr lang="en-US" sz="1200" b="0" i="0" dirty="0">
                <a:effectLst/>
                <a:latin typeface="inherit"/>
              </a:rPr>
              <a:t> - defensive rebounds (pulled by the winning team)</a:t>
            </a:r>
          </a:p>
          <a:p>
            <a:pPr lvl="1" fontAlgn="base"/>
            <a:r>
              <a:rPr lang="en-US" sz="1200" b="1" i="0" dirty="0" err="1">
                <a:effectLst/>
                <a:latin typeface="inherit"/>
              </a:rPr>
              <a:t>WAst</a:t>
            </a:r>
            <a:r>
              <a:rPr lang="en-US" sz="1200" b="0" i="0" dirty="0">
                <a:effectLst/>
                <a:latin typeface="inherit"/>
              </a:rPr>
              <a:t> - assists (by the winning team)</a:t>
            </a:r>
          </a:p>
          <a:p>
            <a:pPr lvl="1" fontAlgn="base"/>
            <a:r>
              <a:rPr lang="en-US" sz="1200" b="1" i="0" dirty="0">
                <a:effectLst/>
                <a:latin typeface="inherit"/>
              </a:rPr>
              <a:t>WTO</a:t>
            </a:r>
            <a:r>
              <a:rPr lang="en-US" sz="1200" b="0" i="0" dirty="0">
                <a:effectLst/>
                <a:latin typeface="inherit"/>
              </a:rPr>
              <a:t> - turnovers committed (by the winning team)</a:t>
            </a:r>
          </a:p>
          <a:p>
            <a:pPr lvl="1" fontAlgn="base"/>
            <a:r>
              <a:rPr lang="en-US" sz="1200" b="1" i="0" dirty="0" err="1">
                <a:effectLst/>
                <a:latin typeface="inherit"/>
              </a:rPr>
              <a:t>WStl</a:t>
            </a:r>
            <a:r>
              <a:rPr lang="en-US" sz="1200" b="0" i="0" dirty="0">
                <a:effectLst/>
                <a:latin typeface="inherit"/>
              </a:rPr>
              <a:t> - steals (accomplished by the winning team)</a:t>
            </a:r>
          </a:p>
          <a:p>
            <a:pPr lvl="1" fontAlgn="base"/>
            <a:r>
              <a:rPr lang="en-US" sz="1200" b="1" i="0" dirty="0" err="1">
                <a:effectLst/>
                <a:latin typeface="inherit"/>
              </a:rPr>
              <a:t>WBlk</a:t>
            </a:r>
            <a:r>
              <a:rPr lang="en-US" sz="1200" b="0" i="0" dirty="0">
                <a:effectLst/>
                <a:latin typeface="inherit"/>
              </a:rPr>
              <a:t> - blocks (accomplished by the winning team)</a:t>
            </a:r>
          </a:p>
          <a:p>
            <a:pPr lvl="1" fontAlgn="base"/>
            <a:r>
              <a:rPr lang="en-US" sz="1200" b="1" i="0" dirty="0">
                <a:effectLst/>
                <a:latin typeface="inherit"/>
              </a:rPr>
              <a:t>WPF</a:t>
            </a:r>
            <a:r>
              <a:rPr lang="en-US" sz="1200" b="0" i="0" dirty="0">
                <a:effectLst/>
                <a:latin typeface="inherit"/>
              </a:rPr>
              <a:t> - personal fouls committed (by the winning team)</a:t>
            </a:r>
          </a:p>
          <a:p>
            <a:pPr fontAlgn="base"/>
            <a:r>
              <a:rPr lang="en-US" sz="2000" dirty="0"/>
              <a:t>All of the above columns are also included for the losing team, denoted by a leading “L” replacing the leading “W”.</a:t>
            </a:r>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18</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MRegularSeasonDetailedResults</a:t>
            </a:r>
            <a:endParaRPr lang="en-IN" dirty="0"/>
          </a:p>
        </p:txBody>
      </p:sp>
    </p:spTree>
    <p:extLst>
      <p:ext uri="{BB962C8B-B14F-4D97-AF65-F5344CB8AC3E}">
        <p14:creationId xmlns:p14="http://schemas.microsoft.com/office/powerpoint/2010/main" val="424642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801395"/>
            <a:ext cx="8219928" cy="746051"/>
          </a:xfrm>
        </p:spPr>
        <p:txBody>
          <a:bodyPr>
            <a:normAutofit/>
          </a:bodyPr>
          <a:lstStyle/>
          <a:p>
            <a:r>
              <a:rPr lang="en-US" sz="2000" dirty="0"/>
              <a:t>The data was aggregated by season and </a:t>
            </a:r>
            <a:r>
              <a:rPr lang="en-US" sz="2000" dirty="0" err="1"/>
              <a:t>WTeamID</a:t>
            </a:r>
            <a:r>
              <a:rPr lang="en-US" sz="2000" dirty="0"/>
              <a:t> and by season and </a:t>
            </a:r>
            <a:r>
              <a:rPr lang="en-US" sz="2000" dirty="0" err="1"/>
              <a:t>LTeamID</a:t>
            </a:r>
            <a:r>
              <a:rPr lang="en-US" sz="2000" dirty="0"/>
              <a:t> to engineer the following features for the final model.</a:t>
            </a:r>
            <a:endParaRPr lang="en-US" sz="16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19</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MRegularSeasonDetailedResults</a:t>
            </a:r>
            <a:endParaRPr lang="en-IN" dirty="0"/>
          </a:p>
        </p:txBody>
      </p:sp>
      <p:sp>
        <p:nvSpPr>
          <p:cNvPr id="6" name="Content Placeholder 2">
            <a:extLst>
              <a:ext uri="{FF2B5EF4-FFF2-40B4-BE49-F238E27FC236}">
                <a16:creationId xmlns:a16="http://schemas.microsoft.com/office/drawing/2014/main" id="{3CD813C7-2EA5-A14A-9A11-1D338C296940}"/>
              </a:ext>
            </a:extLst>
          </p:cNvPr>
          <p:cNvSpPr txBox="1">
            <a:spLocks/>
          </p:cNvSpPr>
          <p:nvPr/>
        </p:nvSpPr>
        <p:spPr>
          <a:xfrm>
            <a:off x="628650" y="1547446"/>
            <a:ext cx="4379448" cy="45091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FGM - Field Goals Made </a:t>
            </a:r>
          </a:p>
          <a:p>
            <a:r>
              <a:rPr lang="en-US" sz="4800" dirty="0" err="1"/>
              <a:t>FGM_Ag</a:t>
            </a:r>
            <a:r>
              <a:rPr lang="en-US" sz="4800" dirty="0"/>
              <a:t> - Field Goals Against </a:t>
            </a:r>
          </a:p>
          <a:p>
            <a:r>
              <a:rPr lang="en-US" sz="4800" dirty="0" err="1"/>
              <a:t>FGM_pg</a:t>
            </a:r>
            <a:r>
              <a:rPr lang="en-US" sz="4800" dirty="0"/>
              <a:t> - Field Goals Made per game</a:t>
            </a:r>
          </a:p>
          <a:p>
            <a:r>
              <a:rPr lang="en-US" sz="4800" dirty="0" err="1"/>
              <a:t>FGM_Ag_pg</a:t>
            </a:r>
            <a:r>
              <a:rPr lang="en-US" sz="4800" dirty="0"/>
              <a:t> - Field Goals Made Against per game</a:t>
            </a:r>
          </a:p>
          <a:p>
            <a:r>
              <a:rPr lang="en-US" sz="4800" dirty="0"/>
              <a:t>FGA - Field Goals Attempted </a:t>
            </a:r>
          </a:p>
          <a:p>
            <a:r>
              <a:rPr lang="en-US" sz="4800" dirty="0" err="1"/>
              <a:t>FGA_Ag</a:t>
            </a:r>
            <a:r>
              <a:rPr lang="en-US" sz="4800" dirty="0"/>
              <a:t> - Field Goals Attempted Against </a:t>
            </a:r>
          </a:p>
          <a:p>
            <a:r>
              <a:rPr lang="en-US" sz="4800" dirty="0"/>
              <a:t>FG% - Field Goal Percentage </a:t>
            </a:r>
          </a:p>
          <a:p>
            <a:r>
              <a:rPr lang="en-US" sz="4800" dirty="0" err="1"/>
              <a:t>FG%_Ag</a:t>
            </a:r>
            <a:r>
              <a:rPr lang="en-US" sz="4800" dirty="0"/>
              <a:t> - Field Goal Percentage Against</a:t>
            </a:r>
          </a:p>
          <a:p>
            <a:endParaRPr lang="en-US" sz="4800" dirty="0"/>
          </a:p>
          <a:p>
            <a:r>
              <a:rPr lang="en-US" sz="4800" dirty="0"/>
              <a:t>FGM3 - 3-pointers Made </a:t>
            </a:r>
          </a:p>
          <a:p>
            <a:r>
              <a:rPr lang="en-US" sz="4800" dirty="0"/>
              <a:t>FGM3_Ag - 3-pointers Against </a:t>
            </a:r>
          </a:p>
          <a:p>
            <a:r>
              <a:rPr lang="en-US" sz="4800" dirty="0"/>
              <a:t>FGM3_pg - 3-pointers per game</a:t>
            </a:r>
          </a:p>
          <a:p>
            <a:r>
              <a:rPr lang="en-US" sz="4800" dirty="0"/>
              <a:t>FGM3_Ag_pg - 3-pointers Against per game</a:t>
            </a:r>
          </a:p>
          <a:p>
            <a:r>
              <a:rPr lang="en-US" sz="4800" dirty="0"/>
              <a:t>FGA3 - 3-pointers Attempted </a:t>
            </a:r>
          </a:p>
          <a:p>
            <a:r>
              <a:rPr lang="en-US" sz="4800" dirty="0"/>
              <a:t>FGA3_Ag - 3-pointers Attempted Against </a:t>
            </a:r>
          </a:p>
          <a:p>
            <a:r>
              <a:rPr lang="en-US" sz="4800" dirty="0"/>
              <a:t>FG3% - 3-pointer Percentage </a:t>
            </a:r>
          </a:p>
          <a:p>
            <a:r>
              <a:rPr lang="en-US" sz="4800" dirty="0"/>
              <a:t>FG3%_Ag - 3-pointer Percentage Against</a:t>
            </a:r>
          </a:p>
          <a:p>
            <a:endParaRPr lang="en-US" sz="2000" dirty="0"/>
          </a:p>
        </p:txBody>
      </p:sp>
      <p:sp>
        <p:nvSpPr>
          <p:cNvPr id="7" name="Content Placeholder 2">
            <a:extLst>
              <a:ext uri="{FF2B5EF4-FFF2-40B4-BE49-F238E27FC236}">
                <a16:creationId xmlns:a16="http://schemas.microsoft.com/office/drawing/2014/main" id="{86652260-218B-B146-AFD3-73D812FDD2E5}"/>
              </a:ext>
            </a:extLst>
          </p:cNvPr>
          <p:cNvSpPr txBox="1">
            <a:spLocks/>
          </p:cNvSpPr>
          <p:nvPr/>
        </p:nvSpPr>
        <p:spPr>
          <a:xfrm>
            <a:off x="4572000" y="1547446"/>
            <a:ext cx="4276578" cy="450915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FTM - Free Throws Made </a:t>
            </a:r>
          </a:p>
          <a:p>
            <a:r>
              <a:rPr lang="en-US" sz="4800" dirty="0" err="1"/>
              <a:t>FTM_Ag</a:t>
            </a:r>
            <a:r>
              <a:rPr lang="en-US" sz="4800" dirty="0"/>
              <a:t> - Free Throws Against </a:t>
            </a:r>
          </a:p>
          <a:p>
            <a:r>
              <a:rPr lang="en-US" sz="4800" dirty="0" err="1"/>
              <a:t>FTM_pg</a:t>
            </a:r>
            <a:r>
              <a:rPr lang="en-US" sz="4800" dirty="0"/>
              <a:t> - Free Throws per game</a:t>
            </a:r>
          </a:p>
          <a:p>
            <a:r>
              <a:rPr lang="en-US" sz="4800" dirty="0" err="1"/>
              <a:t>FTM_Ag_pg</a:t>
            </a:r>
            <a:r>
              <a:rPr lang="en-US" sz="4800" dirty="0"/>
              <a:t> - Free Throws Against per game</a:t>
            </a:r>
          </a:p>
          <a:p>
            <a:r>
              <a:rPr lang="en-US" sz="4800" dirty="0"/>
              <a:t>FTA - Free Throws Attempted </a:t>
            </a:r>
          </a:p>
          <a:p>
            <a:r>
              <a:rPr lang="en-US" sz="4800" dirty="0" err="1"/>
              <a:t>FTA_Ag</a:t>
            </a:r>
            <a:r>
              <a:rPr lang="en-US" sz="4800" dirty="0"/>
              <a:t> - Free Throws Attempted Against </a:t>
            </a:r>
          </a:p>
          <a:p>
            <a:r>
              <a:rPr lang="en-US" sz="4800" dirty="0" err="1"/>
              <a:t>FTA_pg</a:t>
            </a:r>
            <a:r>
              <a:rPr lang="en-US" sz="4800" dirty="0"/>
              <a:t> - Free Throws Attempted per game</a:t>
            </a:r>
          </a:p>
          <a:p>
            <a:r>
              <a:rPr lang="en-US" sz="4800" dirty="0" err="1"/>
              <a:t>FTA_Ag-pg</a:t>
            </a:r>
            <a:r>
              <a:rPr lang="en-US" sz="4800" dirty="0"/>
              <a:t> - Free Throws Attempted Against per game</a:t>
            </a:r>
          </a:p>
          <a:p>
            <a:r>
              <a:rPr lang="en-US" sz="4800" dirty="0"/>
              <a:t>FT% - Free Throws Percentage </a:t>
            </a:r>
          </a:p>
          <a:p>
            <a:pPr marL="0" indent="0">
              <a:buNone/>
            </a:pPr>
            <a:endParaRPr lang="en-US" sz="4800" dirty="0"/>
          </a:p>
          <a:p>
            <a:r>
              <a:rPr lang="en-US" sz="4800" dirty="0"/>
              <a:t>OR - Offensive Rebounds </a:t>
            </a:r>
          </a:p>
          <a:p>
            <a:r>
              <a:rPr lang="en-US" sz="4800" dirty="0" err="1"/>
              <a:t>OR_Ag</a:t>
            </a:r>
            <a:r>
              <a:rPr lang="en-US" sz="4800" dirty="0"/>
              <a:t> - Offensive Rebounds Against </a:t>
            </a:r>
          </a:p>
          <a:p>
            <a:r>
              <a:rPr lang="en-US" sz="4800" dirty="0" err="1"/>
              <a:t>OR_pg</a:t>
            </a:r>
            <a:r>
              <a:rPr lang="en-US" sz="4800" dirty="0"/>
              <a:t> - Offensive Rebounds per game</a:t>
            </a:r>
          </a:p>
          <a:p>
            <a:r>
              <a:rPr lang="en-US" sz="4800" dirty="0" err="1"/>
              <a:t>OR_Ag_pg</a:t>
            </a:r>
            <a:r>
              <a:rPr lang="en-US" sz="4800" dirty="0"/>
              <a:t> - Offensive Rebounds Against per game</a:t>
            </a:r>
          </a:p>
          <a:p>
            <a:r>
              <a:rPr lang="en-US" sz="4800" dirty="0"/>
              <a:t>DR - Defensive Rebounds </a:t>
            </a:r>
          </a:p>
          <a:p>
            <a:r>
              <a:rPr lang="en-US" sz="4800" dirty="0" err="1"/>
              <a:t>DR_Ag</a:t>
            </a:r>
            <a:r>
              <a:rPr lang="en-US" sz="4800" dirty="0"/>
              <a:t> - Defensive Rebounds Against </a:t>
            </a:r>
          </a:p>
          <a:p>
            <a:r>
              <a:rPr lang="en-US" sz="4800" dirty="0" err="1"/>
              <a:t>DR_pg</a:t>
            </a:r>
            <a:r>
              <a:rPr lang="en-US" sz="4800" dirty="0"/>
              <a:t> - Defensive Rebounds per game</a:t>
            </a:r>
          </a:p>
          <a:p>
            <a:r>
              <a:rPr lang="en-US" sz="4800" dirty="0" err="1"/>
              <a:t>DR_Ag_pg</a:t>
            </a:r>
            <a:r>
              <a:rPr lang="en-US" sz="4800" dirty="0"/>
              <a:t> - Defensive Rebounds Against per game</a:t>
            </a:r>
          </a:p>
          <a:p>
            <a:endParaRPr lang="en-US" sz="2000" dirty="0"/>
          </a:p>
        </p:txBody>
      </p:sp>
    </p:spTree>
    <p:extLst>
      <p:ext uri="{BB962C8B-B14F-4D97-AF65-F5344CB8AC3E}">
        <p14:creationId xmlns:p14="http://schemas.microsoft.com/office/powerpoint/2010/main" val="185840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Abstract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fontScale="77500" lnSpcReduction="20000"/>
          </a:bodyPr>
          <a:lstStyle/>
          <a:p>
            <a:pPr marL="0" indent="0" fontAlgn="base">
              <a:lnSpc>
                <a:spcPct val="110000"/>
              </a:lnSpc>
              <a:spcBef>
                <a:spcPts val="0"/>
              </a:spcBef>
              <a:spcAft>
                <a:spcPts val="1200"/>
              </a:spcAft>
              <a:buNone/>
            </a:pPr>
            <a:r>
              <a:rPr lang="en-US" sz="1800" i="1" dirty="0"/>
              <a:t>The purpose of this project is to develop a supervised machine learning model that can predict the NCAA College Basketball bracket at the start of the tournament. The multiclass classification model was developed using the Python computer language and built in Python libraries. The algorithm that scored the best statistically was Random Forest Classification and was selected for the model.</a:t>
            </a:r>
          </a:p>
          <a:p>
            <a:pPr marL="0" indent="0" fontAlgn="base">
              <a:lnSpc>
                <a:spcPct val="110000"/>
              </a:lnSpc>
              <a:spcBef>
                <a:spcPts val="0"/>
              </a:spcBef>
              <a:spcAft>
                <a:spcPts val="1200"/>
              </a:spcAft>
              <a:buNone/>
            </a:pPr>
            <a:r>
              <a:rPr lang="en-US" sz="1800" i="1" dirty="0"/>
              <a:t>Features of the model include general data such as rankings from multiple ranking systems, regular season win-loss record,  and tournament seed. Features also include many regular season basketball team statistics. The most highly correlated features is unsurprisingly the general features. The most highly correlated basketball team statistic is field goals. Data from 2003 through 2021 (note that no tournament was played in 2020) is used.</a:t>
            </a:r>
          </a:p>
          <a:p>
            <a:pPr marL="0" indent="0" fontAlgn="base">
              <a:lnSpc>
                <a:spcPct val="110000"/>
              </a:lnSpc>
              <a:spcBef>
                <a:spcPts val="0"/>
              </a:spcBef>
              <a:spcAft>
                <a:spcPts val="1200"/>
              </a:spcAft>
              <a:buNone/>
            </a:pPr>
            <a:r>
              <a:rPr lang="en-US" sz="1800" i="1" dirty="0"/>
              <a:t>The model is evaluated against the average score of the Seed-Based bracket (picking every higher seeded team to win), which scored ~30% better than the average submitted bracket</a:t>
            </a:r>
            <a:r>
              <a:rPr lang="en-US" sz="1800" i="1" baseline="30000" dirty="0"/>
              <a:t>(1)</a:t>
            </a:r>
            <a:r>
              <a:rPr lang="en-US" sz="1800" i="1" dirty="0"/>
              <a:t> from 2011-2019. </a:t>
            </a:r>
          </a:p>
          <a:p>
            <a:pPr marL="0" indent="0" fontAlgn="base">
              <a:lnSpc>
                <a:spcPct val="110000"/>
              </a:lnSpc>
              <a:spcBef>
                <a:spcPts val="0"/>
              </a:spcBef>
              <a:spcAft>
                <a:spcPts val="1200"/>
              </a:spcAft>
              <a:buNone/>
            </a:pPr>
            <a:r>
              <a:rPr lang="en-US" sz="1800" i="1" dirty="0"/>
              <a:t>The model scored equal or better than the Seed-Based bracket in every round of the tournament, averaging 11.5 percentage points higher accuracy in predicting the winners of the first four rounds, 23.3 percentage points higher in predicting the final four winners and 51.4 percentage points higher in predicting the tournament champion.</a:t>
            </a:r>
          </a:p>
        </p:txBody>
      </p:sp>
      <p:sp>
        <p:nvSpPr>
          <p:cNvPr id="5" name="Rectangle 4">
            <a:extLst>
              <a:ext uri="{FF2B5EF4-FFF2-40B4-BE49-F238E27FC236}">
                <a16:creationId xmlns:a16="http://schemas.microsoft.com/office/drawing/2014/main" id="{DC70A7F9-8A35-49CB-B209-6672969C206D}"/>
              </a:ext>
            </a:extLst>
          </p:cNvPr>
          <p:cNvSpPr/>
          <p:nvPr/>
        </p:nvSpPr>
        <p:spPr>
          <a:xfrm>
            <a:off x="218159" y="5937551"/>
            <a:ext cx="8925841"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(1) https://</a:t>
            </a:r>
            <a:r>
              <a:rPr lang="en-IN" sz="1000" dirty="0" err="1">
                <a:latin typeface="+mj-lt"/>
                <a:ea typeface="Apex New Book" panose="02010600040501010103" pitchFamily="50" charset="0"/>
              </a:rPr>
              <a:t>www.ncaa.com</a:t>
            </a:r>
            <a:r>
              <a:rPr lang="en-IN" sz="1000" dirty="0">
                <a:latin typeface="+mj-lt"/>
                <a:ea typeface="Apex New Book" panose="02010600040501010103" pitchFamily="50" charset="0"/>
              </a:rPr>
              <a:t>/news/basketball-men/</a:t>
            </a:r>
            <a:r>
              <a:rPr lang="en-IN" sz="1000" dirty="0" err="1">
                <a:latin typeface="+mj-lt"/>
                <a:ea typeface="Apex New Book" panose="02010600040501010103" pitchFamily="50" charset="0"/>
              </a:rPr>
              <a:t>bracketiq</a:t>
            </a:r>
            <a:r>
              <a:rPr lang="en-IN" sz="1000" dirty="0">
                <a:latin typeface="+mj-lt"/>
                <a:ea typeface="Apex New Book" panose="02010600040501010103" pitchFamily="50" charset="0"/>
              </a:rPr>
              <a:t>/2021-02-12/heres-how-your-march-madness-bracket-will-do-if-you-only-pick-better-seeded.</a:t>
            </a:r>
          </a:p>
        </p:txBody>
      </p:sp>
    </p:spTree>
    <p:custDataLst>
      <p:tags r:id="rId1"/>
    </p:custDataLst>
    <p:extLst>
      <p:ext uri="{BB962C8B-B14F-4D97-AF65-F5344CB8AC3E}">
        <p14:creationId xmlns:p14="http://schemas.microsoft.com/office/powerpoint/2010/main" val="367131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F294D-F508-504C-975B-D5A04D0A6378}"/>
              </a:ext>
            </a:extLst>
          </p:cNvPr>
          <p:cNvSpPr>
            <a:spLocks noGrp="1"/>
          </p:cNvSpPr>
          <p:nvPr>
            <p:ph idx="1"/>
          </p:nvPr>
        </p:nvSpPr>
        <p:spPr>
          <a:xfrm>
            <a:off x="628650" y="801395"/>
            <a:ext cx="8219928" cy="746051"/>
          </a:xfrm>
        </p:spPr>
        <p:txBody>
          <a:bodyPr>
            <a:normAutofit/>
          </a:bodyPr>
          <a:lstStyle/>
          <a:p>
            <a:r>
              <a:rPr lang="en-US" sz="2000" dirty="0"/>
              <a:t>The data was aggregated by season and </a:t>
            </a:r>
            <a:r>
              <a:rPr lang="en-US" sz="2000" dirty="0" err="1"/>
              <a:t>WTeamID</a:t>
            </a:r>
            <a:r>
              <a:rPr lang="en-US" sz="2000" dirty="0"/>
              <a:t> and by season and </a:t>
            </a:r>
            <a:r>
              <a:rPr lang="en-US" sz="2000" dirty="0" err="1"/>
              <a:t>LTeamID</a:t>
            </a:r>
            <a:r>
              <a:rPr lang="en-US" sz="2000" dirty="0"/>
              <a:t> to engineer the following features for the final model.</a:t>
            </a:r>
            <a:endParaRPr lang="en-US" sz="16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E77484E-13D8-CE49-903E-ADF70A2DB0F1}"/>
              </a:ext>
            </a:extLst>
          </p:cNvPr>
          <p:cNvSpPr>
            <a:spLocks noGrp="1"/>
          </p:cNvSpPr>
          <p:nvPr>
            <p:ph type="sldNum" sz="quarter" idx="12"/>
          </p:nvPr>
        </p:nvSpPr>
        <p:spPr/>
        <p:txBody>
          <a:bodyPr/>
          <a:lstStyle/>
          <a:p>
            <a:fld id="{DFFA20B0-317F-4F40-B69D-D979D3744506}" type="slidenum">
              <a:rPr lang="en-IN" smtClean="0"/>
              <a:pPr/>
              <a:t>20</a:t>
            </a:fld>
            <a:endParaRPr lang="en-IN" dirty="0"/>
          </a:p>
        </p:txBody>
      </p:sp>
      <p:sp>
        <p:nvSpPr>
          <p:cNvPr id="5" name="Title 1">
            <a:extLst>
              <a:ext uri="{FF2B5EF4-FFF2-40B4-BE49-F238E27FC236}">
                <a16:creationId xmlns:a16="http://schemas.microsoft.com/office/drawing/2014/main" id="{428CFE19-FD04-C74B-ADD4-8D3696E2EA1C}"/>
              </a:ext>
            </a:extLst>
          </p:cNvPr>
          <p:cNvSpPr>
            <a:spLocks noGrp="1"/>
          </p:cNvSpPr>
          <p:nvPr>
            <p:ph type="title"/>
          </p:nvPr>
        </p:nvSpPr>
        <p:spPr>
          <a:xfrm>
            <a:off x="2130591" y="9428"/>
            <a:ext cx="7013409" cy="537328"/>
          </a:xfrm>
        </p:spPr>
        <p:txBody>
          <a:bodyPr>
            <a:normAutofit fontScale="90000"/>
          </a:bodyPr>
          <a:lstStyle/>
          <a:p>
            <a:r>
              <a:rPr lang="en-US" dirty="0"/>
              <a:t>Workflow: Data Collection and Cleaning-</a:t>
            </a:r>
            <a:r>
              <a:rPr lang="en-US" sz="2000" dirty="0"/>
              <a:t> </a:t>
            </a:r>
            <a:r>
              <a:rPr lang="en-US" sz="2000" dirty="0" err="1"/>
              <a:t>MRegularSeasonDetailedResults</a:t>
            </a:r>
            <a:endParaRPr lang="en-IN" dirty="0"/>
          </a:p>
        </p:txBody>
      </p:sp>
      <p:sp>
        <p:nvSpPr>
          <p:cNvPr id="6" name="Content Placeholder 2">
            <a:extLst>
              <a:ext uri="{FF2B5EF4-FFF2-40B4-BE49-F238E27FC236}">
                <a16:creationId xmlns:a16="http://schemas.microsoft.com/office/drawing/2014/main" id="{3CD813C7-2EA5-A14A-9A11-1D338C296940}"/>
              </a:ext>
            </a:extLst>
          </p:cNvPr>
          <p:cNvSpPr txBox="1">
            <a:spLocks/>
          </p:cNvSpPr>
          <p:nvPr/>
        </p:nvSpPr>
        <p:spPr>
          <a:xfrm>
            <a:off x="628650" y="1547446"/>
            <a:ext cx="4379448" cy="4509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2">
            <a:extLst>
              <a:ext uri="{FF2B5EF4-FFF2-40B4-BE49-F238E27FC236}">
                <a16:creationId xmlns:a16="http://schemas.microsoft.com/office/drawing/2014/main" id="{86652260-218B-B146-AFD3-73D812FDD2E5}"/>
              </a:ext>
            </a:extLst>
          </p:cNvPr>
          <p:cNvSpPr txBox="1">
            <a:spLocks/>
          </p:cNvSpPr>
          <p:nvPr/>
        </p:nvSpPr>
        <p:spPr>
          <a:xfrm>
            <a:off x="4572000" y="1547446"/>
            <a:ext cx="4276578" cy="4509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9" name="Content Placeholder 2">
            <a:extLst>
              <a:ext uri="{FF2B5EF4-FFF2-40B4-BE49-F238E27FC236}">
                <a16:creationId xmlns:a16="http://schemas.microsoft.com/office/drawing/2014/main" id="{6F53C536-2A93-6A4D-B658-DD5B00AF6893}"/>
              </a:ext>
            </a:extLst>
          </p:cNvPr>
          <p:cNvSpPr txBox="1">
            <a:spLocks/>
          </p:cNvSpPr>
          <p:nvPr/>
        </p:nvSpPr>
        <p:spPr>
          <a:xfrm>
            <a:off x="4726744" y="1445918"/>
            <a:ext cx="4224704" cy="4509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Blk - Blocks</a:t>
            </a:r>
          </a:p>
          <a:p>
            <a:r>
              <a:rPr lang="en-US" sz="1600" dirty="0" err="1"/>
              <a:t>Blk_Ag</a:t>
            </a:r>
            <a:r>
              <a:rPr lang="en-US" sz="1600" dirty="0"/>
              <a:t> - Blocks Against </a:t>
            </a:r>
          </a:p>
          <a:p>
            <a:r>
              <a:rPr lang="en-US" sz="1600" dirty="0" err="1"/>
              <a:t>Blk_pg</a:t>
            </a:r>
            <a:r>
              <a:rPr lang="en-US" sz="1600" dirty="0"/>
              <a:t> - Blocks per game</a:t>
            </a:r>
          </a:p>
          <a:p>
            <a:r>
              <a:rPr lang="en-US" sz="1600" dirty="0" err="1"/>
              <a:t>Blk_Ag_pg</a:t>
            </a:r>
            <a:r>
              <a:rPr lang="en-US" sz="1600" dirty="0"/>
              <a:t> - Blocks Against per game</a:t>
            </a:r>
          </a:p>
          <a:p>
            <a:endParaRPr lang="en-US" sz="1600" dirty="0"/>
          </a:p>
          <a:p>
            <a:r>
              <a:rPr lang="en-US" sz="1600" dirty="0"/>
              <a:t>PF - Personal Fouls</a:t>
            </a:r>
          </a:p>
          <a:p>
            <a:r>
              <a:rPr lang="en-US" sz="1600" dirty="0" err="1"/>
              <a:t>PF_Ag</a:t>
            </a:r>
            <a:r>
              <a:rPr lang="en-US" sz="1600" dirty="0"/>
              <a:t> - Personal Fouls Against </a:t>
            </a:r>
          </a:p>
          <a:p>
            <a:r>
              <a:rPr lang="en-US" sz="1600" dirty="0" err="1"/>
              <a:t>PF_pg</a:t>
            </a:r>
            <a:r>
              <a:rPr lang="en-US" sz="1600" dirty="0"/>
              <a:t> - Personal Fouls per game</a:t>
            </a:r>
          </a:p>
          <a:p>
            <a:r>
              <a:rPr lang="en-US" sz="1600" dirty="0" err="1"/>
              <a:t>PF_Ag_pg</a:t>
            </a:r>
            <a:r>
              <a:rPr lang="en-US" sz="1600" dirty="0"/>
              <a:t> - Personal Fouls Against per game</a:t>
            </a:r>
          </a:p>
        </p:txBody>
      </p:sp>
      <p:sp>
        <p:nvSpPr>
          <p:cNvPr id="10" name="Content Placeholder 2">
            <a:extLst>
              <a:ext uri="{FF2B5EF4-FFF2-40B4-BE49-F238E27FC236}">
                <a16:creationId xmlns:a16="http://schemas.microsoft.com/office/drawing/2014/main" id="{397C4757-D8C9-B542-890C-6CFA32B467D4}"/>
              </a:ext>
            </a:extLst>
          </p:cNvPr>
          <p:cNvSpPr txBox="1">
            <a:spLocks/>
          </p:cNvSpPr>
          <p:nvPr/>
        </p:nvSpPr>
        <p:spPr>
          <a:xfrm>
            <a:off x="731520" y="1547446"/>
            <a:ext cx="4121834" cy="4509159"/>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err="1"/>
              <a:t>Ast</a:t>
            </a:r>
            <a:r>
              <a:rPr lang="en-US" sz="4800" dirty="0"/>
              <a:t> - Assists</a:t>
            </a:r>
          </a:p>
          <a:p>
            <a:r>
              <a:rPr lang="en-US" sz="4800" dirty="0" err="1"/>
              <a:t>Ast_Ag</a:t>
            </a:r>
            <a:r>
              <a:rPr lang="en-US" sz="4800" dirty="0"/>
              <a:t> - Assists Against </a:t>
            </a:r>
          </a:p>
          <a:p>
            <a:r>
              <a:rPr lang="en-US" sz="4800" dirty="0" err="1"/>
              <a:t>Ast_pg</a:t>
            </a:r>
            <a:r>
              <a:rPr lang="en-US" sz="4800" dirty="0"/>
              <a:t> - Assists per game</a:t>
            </a:r>
          </a:p>
          <a:p>
            <a:r>
              <a:rPr lang="en-US" sz="4800" dirty="0" err="1"/>
              <a:t>Ast_Ag_pg</a:t>
            </a:r>
            <a:r>
              <a:rPr lang="en-US" sz="4800" dirty="0"/>
              <a:t> - Assists Against per game</a:t>
            </a:r>
          </a:p>
          <a:p>
            <a:endParaRPr lang="en-US" sz="4800" dirty="0"/>
          </a:p>
          <a:p>
            <a:r>
              <a:rPr lang="en-US" sz="4800" dirty="0"/>
              <a:t>TO - Turnovers </a:t>
            </a:r>
          </a:p>
          <a:p>
            <a:r>
              <a:rPr lang="en-US" sz="4800" dirty="0" err="1"/>
              <a:t>TO_Ag</a:t>
            </a:r>
            <a:r>
              <a:rPr lang="en-US" sz="4800" dirty="0"/>
              <a:t> - Turnovers Against </a:t>
            </a:r>
          </a:p>
          <a:p>
            <a:r>
              <a:rPr lang="en-US" sz="4800" dirty="0" err="1"/>
              <a:t>TO_pg</a:t>
            </a:r>
            <a:r>
              <a:rPr lang="en-US" sz="4800" dirty="0"/>
              <a:t> - Turnovers per game</a:t>
            </a:r>
          </a:p>
          <a:p>
            <a:r>
              <a:rPr lang="en-US" sz="4800" dirty="0" err="1"/>
              <a:t>TO_Ag_pg</a:t>
            </a:r>
            <a:r>
              <a:rPr lang="en-US" sz="4800" dirty="0"/>
              <a:t> - Turnovers Against per game</a:t>
            </a:r>
          </a:p>
          <a:p>
            <a:endParaRPr lang="en-US" sz="4800" dirty="0"/>
          </a:p>
          <a:p>
            <a:r>
              <a:rPr lang="en-US" sz="4800" dirty="0" err="1"/>
              <a:t>Stl</a:t>
            </a:r>
            <a:r>
              <a:rPr lang="en-US" sz="4800" dirty="0"/>
              <a:t> - Steals</a:t>
            </a:r>
          </a:p>
          <a:p>
            <a:r>
              <a:rPr lang="en-US" sz="4800" dirty="0" err="1"/>
              <a:t>Stl_Ag</a:t>
            </a:r>
            <a:r>
              <a:rPr lang="en-US" sz="4800" dirty="0"/>
              <a:t> - Steals Against </a:t>
            </a:r>
          </a:p>
          <a:p>
            <a:r>
              <a:rPr lang="en-US" sz="4800" dirty="0" err="1"/>
              <a:t>Stl_pg</a:t>
            </a:r>
            <a:r>
              <a:rPr lang="en-US" sz="4800" dirty="0"/>
              <a:t> - Steals per game</a:t>
            </a:r>
          </a:p>
          <a:p>
            <a:r>
              <a:rPr lang="en-US" sz="4800" dirty="0" err="1"/>
              <a:t>Stl_Ag_pg</a:t>
            </a:r>
            <a:r>
              <a:rPr lang="en-US" sz="4800" dirty="0"/>
              <a:t> - Steals Against per game</a:t>
            </a:r>
            <a:endParaRPr lang="en-US" sz="2000" dirty="0"/>
          </a:p>
        </p:txBody>
      </p:sp>
    </p:spTree>
    <p:extLst>
      <p:ext uri="{BB962C8B-B14F-4D97-AF65-F5344CB8AC3E}">
        <p14:creationId xmlns:p14="http://schemas.microsoft.com/office/powerpoint/2010/main" val="38227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Data Mapping</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dirty="0"/>
              <a:t>All of the clean and engineered data is mapped together using Season and </a:t>
            </a:r>
            <a:r>
              <a:rPr lang="en-US" dirty="0" err="1"/>
              <a:t>TeamID</a:t>
            </a:r>
            <a:r>
              <a:rPr lang="en-US" dirty="0"/>
              <a:t>, which are present in all the raw datasets.</a:t>
            </a:r>
          </a:p>
          <a:p>
            <a:r>
              <a:rPr lang="en-US" dirty="0"/>
              <a:t>In addition to the 53 features engineered from the </a:t>
            </a:r>
            <a:r>
              <a:rPr lang="en-US" sz="2800" dirty="0" err="1"/>
              <a:t>MRegularSeasonDetailedResults</a:t>
            </a:r>
            <a:r>
              <a:rPr lang="en-US" sz="2800" dirty="0"/>
              <a:t> dataset, the fina</a:t>
            </a:r>
            <a:r>
              <a:rPr lang="en-US" dirty="0"/>
              <a:t>l </a:t>
            </a:r>
            <a:r>
              <a:rPr lang="en-US" dirty="0" err="1"/>
              <a:t>dataframe</a:t>
            </a:r>
            <a:r>
              <a:rPr lang="en-US" dirty="0"/>
              <a:t> for model implementation is shown in Table 6.</a:t>
            </a:r>
          </a:p>
          <a:p>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21</a:t>
            </a:fld>
            <a:endParaRPr lang="en-IN" dirty="0"/>
          </a:p>
        </p:txBody>
      </p:sp>
      <p:graphicFrame>
        <p:nvGraphicFramePr>
          <p:cNvPr id="7" name="Table 6">
            <a:extLst>
              <a:ext uri="{FF2B5EF4-FFF2-40B4-BE49-F238E27FC236}">
                <a16:creationId xmlns:a16="http://schemas.microsoft.com/office/drawing/2014/main" id="{194BB16C-7756-A64D-B922-204C751A1390}"/>
              </a:ext>
            </a:extLst>
          </p:cNvPr>
          <p:cNvGraphicFramePr>
            <a:graphicFrameLocks noGrp="1"/>
          </p:cNvGraphicFramePr>
          <p:nvPr>
            <p:extLst>
              <p:ext uri="{D42A27DB-BD31-4B8C-83A1-F6EECF244321}">
                <p14:modId xmlns:p14="http://schemas.microsoft.com/office/powerpoint/2010/main" val="4192762155"/>
              </p:ext>
            </p:extLst>
          </p:nvPr>
        </p:nvGraphicFramePr>
        <p:xfrm>
          <a:off x="628650" y="4065563"/>
          <a:ext cx="8248059" cy="2111400"/>
        </p:xfrm>
        <a:graphic>
          <a:graphicData uri="http://schemas.openxmlformats.org/drawingml/2006/table">
            <a:tbl>
              <a:tblPr>
                <a:tableStyleId>{5C22544A-7EE6-4342-B048-85BDC9FD1C3A}</a:tableStyleId>
              </a:tblPr>
              <a:tblGrid>
                <a:gridCol w="553036">
                  <a:extLst>
                    <a:ext uri="{9D8B030D-6E8A-4147-A177-3AD203B41FA5}">
                      <a16:colId xmlns:a16="http://schemas.microsoft.com/office/drawing/2014/main" val="3888943022"/>
                    </a:ext>
                  </a:extLst>
                </a:gridCol>
                <a:gridCol w="562708">
                  <a:extLst>
                    <a:ext uri="{9D8B030D-6E8A-4147-A177-3AD203B41FA5}">
                      <a16:colId xmlns:a16="http://schemas.microsoft.com/office/drawing/2014/main" val="2494515034"/>
                    </a:ext>
                  </a:extLst>
                </a:gridCol>
                <a:gridCol w="731520">
                  <a:extLst>
                    <a:ext uri="{9D8B030D-6E8A-4147-A177-3AD203B41FA5}">
                      <a16:colId xmlns:a16="http://schemas.microsoft.com/office/drawing/2014/main" val="3008077492"/>
                    </a:ext>
                  </a:extLst>
                </a:gridCol>
                <a:gridCol w="690601">
                  <a:extLst>
                    <a:ext uri="{9D8B030D-6E8A-4147-A177-3AD203B41FA5}">
                      <a16:colId xmlns:a16="http://schemas.microsoft.com/office/drawing/2014/main" val="3311933238"/>
                    </a:ext>
                  </a:extLst>
                </a:gridCol>
                <a:gridCol w="772439">
                  <a:extLst>
                    <a:ext uri="{9D8B030D-6E8A-4147-A177-3AD203B41FA5}">
                      <a16:colId xmlns:a16="http://schemas.microsoft.com/office/drawing/2014/main" val="281764399"/>
                    </a:ext>
                  </a:extLst>
                </a:gridCol>
                <a:gridCol w="675249">
                  <a:extLst>
                    <a:ext uri="{9D8B030D-6E8A-4147-A177-3AD203B41FA5}">
                      <a16:colId xmlns:a16="http://schemas.microsoft.com/office/drawing/2014/main" val="3872000074"/>
                    </a:ext>
                  </a:extLst>
                </a:gridCol>
                <a:gridCol w="872197">
                  <a:extLst>
                    <a:ext uri="{9D8B030D-6E8A-4147-A177-3AD203B41FA5}">
                      <a16:colId xmlns:a16="http://schemas.microsoft.com/office/drawing/2014/main" val="2770687740"/>
                    </a:ext>
                  </a:extLst>
                </a:gridCol>
                <a:gridCol w="787791">
                  <a:extLst>
                    <a:ext uri="{9D8B030D-6E8A-4147-A177-3AD203B41FA5}">
                      <a16:colId xmlns:a16="http://schemas.microsoft.com/office/drawing/2014/main" val="3402599453"/>
                    </a:ext>
                  </a:extLst>
                </a:gridCol>
                <a:gridCol w="492369">
                  <a:extLst>
                    <a:ext uri="{9D8B030D-6E8A-4147-A177-3AD203B41FA5}">
                      <a16:colId xmlns:a16="http://schemas.microsoft.com/office/drawing/2014/main" val="1570438563"/>
                    </a:ext>
                  </a:extLst>
                </a:gridCol>
                <a:gridCol w="548640">
                  <a:extLst>
                    <a:ext uri="{9D8B030D-6E8A-4147-A177-3AD203B41FA5}">
                      <a16:colId xmlns:a16="http://schemas.microsoft.com/office/drawing/2014/main" val="400977075"/>
                    </a:ext>
                  </a:extLst>
                </a:gridCol>
                <a:gridCol w="576775">
                  <a:extLst>
                    <a:ext uri="{9D8B030D-6E8A-4147-A177-3AD203B41FA5}">
                      <a16:colId xmlns:a16="http://schemas.microsoft.com/office/drawing/2014/main" val="3911912360"/>
                    </a:ext>
                  </a:extLst>
                </a:gridCol>
                <a:gridCol w="520505">
                  <a:extLst>
                    <a:ext uri="{9D8B030D-6E8A-4147-A177-3AD203B41FA5}">
                      <a16:colId xmlns:a16="http://schemas.microsoft.com/office/drawing/2014/main" val="299471333"/>
                    </a:ext>
                  </a:extLst>
                </a:gridCol>
                <a:gridCol w="464229">
                  <a:extLst>
                    <a:ext uri="{9D8B030D-6E8A-4147-A177-3AD203B41FA5}">
                      <a16:colId xmlns:a16="http://schemas.microsoft.com/office/drawing/2014/main" val="1872952848"/>
                    </a:ext>
                  </a:extLst>
                </a:gridCol>
              </a:tblGrid>
              <a:tr h="263389">
                <a:tc>
                  <a:txBody>
                    <a:bodyPr/>
                    <a:lstStyle/>
                    <a:p>
                      <a:pPr algn="ctr" fontAlgn="b"/>
                      <a:r>
                        <a:rPr lang="en-US" sz="1000" u="none" strike="noStrike">
                          <a:effectLst/>
                        </a:rPr>
                        <a:t>Season</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TeamID</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Rank_WLK</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Rank_DOL</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Rank_COL</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Rank_SAG</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Rank_MOR</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Rank_POM</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Seed</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Wins</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Losses</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Win%</a:t>
                      </a:r>
                      <a:endParaRPr lang="en-US" sz="1000" b="1"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T_Wins</a:t>
                      </a:r>
                      <a:endParaRPr lang="en-US" sz="1000" b="1"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1693710775"/>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1328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3</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2579313080"/>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1448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82.7586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2221374621"/>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1393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82.7586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3462517375"/>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1257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1068510248"/>
                  </a:ext>
                </a:extLst>
              </a:tr>
              <a:tr h="168001">
                <a:tc>
                  <a:txBody>
                    <a:bodyPr/>
                    <a:lstStyle/>
                    <a:p>
                      <a:pPr algn="ctr" fontAlgn="b"/>
                      <a:r>
                        <a:rPr lang="en-US" sz="1000" u="none" strike="noStrike">
                          <a:effectLst/>
                        </a:rPr>
                        <a:t>2003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1280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70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0</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2068579664"/>
                  </a:ext>
                </a:extLst>
              </a:tr>
              <a:tr h="168001">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1442538790"/>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1457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49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95.8333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0</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9978082"/>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1317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78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71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634663556"/>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1159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41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93.3333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0</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465125091"/>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1331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181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152</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13</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10</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56.5217</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2</a:t>
                      </a:r>
                      <a:endParaRPr lang="en-US" sz="1000" b="0" i="0" u="none" strike="noStrike">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2497417454"/>
                  </a:ext>
                </a:extLst>
              </a:tr>
              <a:tr h="168001">
                <a:tc>
                  <a:txBody>
                    <a:bodyPr/>
                    <a:lstStyle/>
                    <a:p>
                      <a:pPr algn="ctr" fontAlgn="b"/>
                      <a:r>
                        <a:rPr lang="en-US" sz="1000" u="none" strike="noStrike">
                          <a:effectLst/>
                        </a:rPr>
                        <a:t>2021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1216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181</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186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146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189</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16</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15</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8</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a:effectLst/>
                        </a:rPr>
                        <a:t>65.2174</a:t>
                      </a:r>
                      <a:endParaRPr lang="en-US" sz="1000" b="0" i="0" u="none" strike="noStrike">
                        <a:solidFill>
                          <a:srgbClr val="000000"/>
                        </a:solidFill>
                        <a:effectLst/>
                        <a:latin typeface="Helvetica" pitchFamily="2" charset="0"/>
                      </a:endParaRPr>
                    </a:p>
                  </a:txBody>
                  <a:tcPr marL="7000" marR="7000" marT="7000"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Helvetica" pitchFamily="2" charset="0"/>
                      </a:endParaRPr>
                    </a:p>
                  </a:txBody>
                  <a:tcPr marL="7000" marR="7000" marT="7000" marB="0" anchor="b"/>
                </a:tc>
                <a:extLst>
                  <a:ext uri="{0D108BD9-81ED-4DB2-BD59-A6C34878D82A}">
                    <a16:rowId xmlns:a16="http://schemas.microsoft.com/office/drawing/2014/main" val="3861649282"/>
                  </a:ext>
                </a:extLst>
              </a:tr>
            </a:tbl>
          </a:graphicData>
        </a:graphic>
      </p:graphicFrame>
      <p:sp>
        <p:nvSpPr>
          <p:cNvPr id="8" name="Rectangle 7">
            <a:extLst>
              <a:ext uri="{FF2B5EF4-FFF2-40B4-BE49-F238E27FC236}">
                <a16:creationId xmlns:a16="http://schemas.microsoft.com/office/drawing/2014/main" id="{44528553-2561-304D-8EC7-53115B5559DE}"/>
              </a:ext>
            </a:extLst>
          </p:cNvPr>
          <p:cNvSpPr/>
          <p:nvPr/>
        </p:nvSpPr>
        <p:spPr>
          <a:xfrm>
            <a:off x="628650" y="3806592"/>
            <a:ext cx="3267241"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6: Final </a:t>
            </a:r>
            <a:r>
              <a:rPr lang="en-IN" sz="1600" dirty="0" err="1">
                <a:latin typeface="+mj-lt"/>
                <a:ea typeface="Apex New Book" panose="02010600040501010103" pitchFamily="50" charset="0"/>
              </a:rPr>
              <a:t>Dataframe</a:t>
            </a:r>
            <a:r>
              <a:rPr lang="en-IN" sz="1600" dirty="0">
                <a:latin typeface="+mj-lt"/>
                <a:ea typeface="Apex New Book" panose="02010600040501010103" pitchFamily="50" charset="0"/>
              </a:rPr>
              <a:t> (Partial)</a:t>
            </a:r>
          </a:p>
        </p:txBody>
      </p:sp>
    </p:spTree>
    <p:extLst>
      <p:ext uri="{BB962C8B-B14F-4D97-AF65-F5344CB8AC3E}">
        <p14:creationId xmlns:p14="http://schemas.microsoft.com/office/powerpoint/2010/main" val="420668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dirty="0"/>
              <a:t>Different multiclass classification machine learning algorithms were evaluated on the following metrics:</a:t>
            </a:r>
          </a:p>
          <a:p>
            <a:pPr lvl="1"/>
            <a:r>
              <a:rPr lang="en-US" dirty="0"/>
              <a:t>test score</a:t>
            </a:r>
          </a:p>
          <a:p>
            <a:pPr lvl="1"/>
            <a:r>
              <a:rPr lang="en-US" dirty="0"/>
              <a:t>model accuracy score</a:t>
            </a:r>
          </a:p>
          <a:p>
            <a:pPr lvl="1"/>
            <a:r>
              <a:rPr lang="en-US" dirty="0"/>
              <a:t>cross validation score</a:t>
            </a:r>
          </a:p>
          <a:p>
            <a:pPr lvl="1"/>
            <a:r>
              <a:rPr lang="en-US" dirty="0"/>
              <a:t>Precision/recall of each class</a:t>
            </a:r>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22</a:t>
            </a:fld>
            <a:endParaRPr lang="en-IN" dirty="0"/>
          </a:p>
        </p:txBody>
      </p:sp>
    </p:spTree>
    <p:extLst>
      <p:ext uri="{BB962C8B-B14F-4D97-AF65-F5344CB8AC3E}">
        <p14:creationId xmlns:p14="http://schemas.microsoft.com/office/powerpoint/2010/main" val="185149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sz="1800" dirty="0"/>
              <a:t>Typical model accuracy is not a good metric for evaluating the model. For example, if the actual number of wins of an entry is 6, the model should score better if it predicts a 5 as opposed to a 4. In the context of a bracket, the prediction of 5 would earn one more win than the prediction of a 4.</a:t>
            </a:r>
          </a:p>
          <a:p>
            <a:r>
              <a:rPr lang="en-US" sz="1800" dirty="0"/>
              <a:t>A </a:t>
            </a:r>
            <a:r>
              <a:rPr lang="en-US" sz="1800" dirty="0" err="1"/>
              <a:t>dataframe</a:t>
            </a:r>
            <a:r>
              <a:rPr lang="en-US" sz="1800" dirty="0"/>
              <a:t> of every test data point comparing the predicted y-values and the actual-y values is created. </a:t>
            </a:r>
          </a:p>
          <a:p>
            <a:pPr lvl="1"/>
            <a:r>
              <a:rPr lang="en-US" sz="1600" dirty="0"/>
              <a:t>Y = the total number of tournament wins </a:t>
            </a:r>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23</a:t>
            </a:fld>
            <a:endParaRPr lang="en-IN" dirty="0"/>
          </a:p>
        </p:txBody>
      </p:sp>
      <p:graphicFrame>
        <p:nvGraphicFramePr>
          <p:cNvPr id="7" name="Table 6">
            <a:extLst>
              <a:ext uri="{FF2B5EF4-FFF2-40B4-BE49-F238E27FC236}">
                <a16:creationId xmlns:a16="http://schemas.microsoft.com/office/drawing/2014/main" id="{007033A7-0B53-8640-A848-0F67F3778D21}"/>
              </a:ext>
            </a:extLst>
          </p:cNvPr>
          <p:cNvGraphicFramePr>
            <a:graphicFrameLocks noGrp="1"/>
          </p:cNvGraphicFramePr>
          <p:nvPr>
            <p:extLst>
              <p:ext uri="{D42A27DB-BD31-4B8C-83A1-F6EECF244321}">
                <p14:modId xmlns:p14="http://schemas.microsoft.com/office/powerpoint/2010/main" val="2283076617"/>
              </p:ext>
            </p:extLst>
          </p:nvPr>
        </p:nvGraphicFramePr>
        <p:xfrm>
          <a:off x="6736196" y="2601727"/>
          <a:ext cx="1984524" cy="3326376"/>
        </p:xfrm>
        <a:graphic>
          <a:graphicData uri="http://schemas.openxmlformats.org/drawingml/2006/table">
            <a:tbl>
              <a:tblPr>
                <a:tableStyleId>{5C22544A-7EE6-4342-B048-85BDC9FD1C3A}</a:tableStyleId>
              </a:tblPr>
              <a:tblGrid>
                <a:gridCol w="876979">
                  <a:extLst>
                    <a:ext uri="{9D8B030D-6E8A-4147-A177-3AD203B41FA5}">
                      <a16:colId xmlns:a16="http://schemas.microsoft.com/office/drawing/2014/main" val="2785712333"/>
                    </a:ext>
                  </a:extLst>
                </a:gridCol>
                <a:gridCol w="1107545">
                  <a:extLst>
                    <a:ext uri="{9D8B030D-6E8A-4147-A177-3AD203B41FA5}">
                      <a16:colId xmlns:a16="http://schemas.microsoft.com/office/drawing/2014/main" val="4039964346"/>
                    </a:ext>
                  </a:extLst>
                </a:gridCol>
              </a:tblGrid>
              <a:tr h="392676">
                <a:tc>
                  <a:txBody>
                    <a:bodyPr/>
                    <a:lstStyle/>
                    <a:p>
                      <a:pPr algn="ctr" fontAlgn="b"/>
                      <a:r>
                        <a:rPr lang="en-US" sz="1600" u="none" strike="noStrike">
                          <a:effectLst/>
                        </a:rPr>
                        <a:t>actual</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predicted</a:t>
                      </a:r>
                      <a:endParaRPr lang="en-US" sz="1600" b="1"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443606740"/>
                  </a:ext>
                </a:extLst>
              </a:tr>
              <a:tr h="266700">
                <a:tc>
                  <a:txBody>
                    <a:bodyPr/>
                    <a:lstStyle/>
                    <a:p>
                      <a:pPr algn="ctr" fontAlgn="b"/>
                      <a:r>
                        <a:rPr lang="en-US" sz="1600" u="none" strike="noStrike">
                          <a:effectLst/>
                        </a:rPr>
                        <a:t>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644935236"/>
                  </a:ext>
                </a:extLst>
              </a:tr>
              <a:tr h="266700">
                <a:tc>
                  <a:txBody>
                    <a:bodyPr/>
                    <a:lstStyle/>
                    <a:p>
                      <a:pPr algn="ctr" fontAlgn="b"/>
                      <a:r>
                        <a:rPr lang="en-US" sz="1600" u="none" strike="noStrike">
                          <a:effectLst/>
                        </a:rPr>
                        <a:t>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628076685"/>
                  </a:ext>
                </a:extLst>
              </a:tr>
              <a:tr h="266700">
                <a:tc>
                  <a:txBody>
                    <a:bodyPr/>
                    <a:lstStyle/>
                    <a:p>
                      <a:pPr algn="ctr" fontAlgn="b"/>
                      <a:r>
                        <a:rPr lang="en-US" sz="1600" u="none" strike="noStrike">
                          <a:effectLst/>
                        </a:rPr>
                        <a:t>4</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2</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00683736"/>
                  </a:ext>
                </a:extLst>
              </a:tr>
              <a:tr h="266700">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59462649"/>
                  </a:ext>
                </a:extLst>
              </a:tr>
              <a:tr h="266700">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776832167"/>
                  </a:ext>
                </a:extLst>
              </a:tr>
              <a:tr h="266700">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672391916"/>
                  </a:ext>
                </a:extLst>
              </a:tr>
              <a:tr h="266700">
                <a:tc>
                  <a:txBody>
                    <a:bodyPr/>
                    <a:lstStyle/>
                    <a:p>
                      <a:pPr algn="ctr" fontAlgn="b"/>
                      <a:r>
                        <a:rPr lang="en-US" sz="1600" u="none" strike="noStrike">
                          <a:effectLst/>
                        </a:rPr>
                        <a:t>6</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6</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94929017"/>
                  </a:ext>
                </a:extLst>
              </a:tr>
              <a:tr h="266700">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955304109"/>
                  </a:ext>
                </a:extLst>
              </a:tr>
              <a:tr h="266700">
                <a:tc>
                  <a:txBody>
                    <a:bodyPr/>
                    <a:lstStyle/>
                    <a:p>
                      <a:pPr algn="ctr" fontAlgn="b"/>
                      <a:r>
                        <a:rPr lang="en-US" sz="1600" u="none" strike="noStrike">
                          <a:effectLst/>
                        </a:rPr>
                        <a:t>0</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757007115"/>
                  </a:ext>
                </a:extLst>
              </a:tr>
              <a:tr h="266700">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848845261"/>
                  </a:ext>
                </a:extLst>
              </a:tr>
              <a:tr h="266700">
                <a:tc>
                  <a:txBody>
                    <a:bodyPr/>
                    <a:lstStyle/>
                    <a:p>
                      <a:pPr algn="ctr" fontAlgn="b"/>
                      <a:r>
                        <a:rPr lang="en-US" sz="1600" u="none" strike="noStrike">
                          <a:effectLst/>
                        </a:rPr>
                        <a:t>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3</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990268357"/>
                  </a:ext>
                </a:extLst>
              </a:tr>
            </a:tbl>
          </a:graphicData>
        </a:graphic>
      </p:graphicFrame>
      <p:sp>
        <p:nvSpPr>
          <p:cNvPr id="8" name="Rectangle 7">
            <a:extLst>
              <a:ext uri="{FF2B5EF4-FFF2-40B4-BE49-F238E27FC236}">
                <a16:creationId xmlns:a16="http://schemas.microsoft.com/office/drawing/2014/main" id="{D0174F56-5350-0242-A24B-AF6103BAC63E}"/>
              </a:ext>
            </a:extLst>
          </p:cNvPr>
          <p:cNvSpPr/>
          <p:nvPr/>
        </p:nvSpPr>
        <p:spPr>
          <a:xfrm>
            <a:off x="2407805" y="5633181"/>
            <a:ext cx="4406976"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7: Actual vs Predicted Tournament Wins</a:t>
            </a:r>
          </a:p>
        </p:txBody>
      </p:sp>
    </p:spTree>
    <p:extLst>
      <p:ext uri="{BB962C8B-B14F-4D97-AF65-F5344CB8AC3E}">
        <p14:creationId xmlns:p14="http://schemas.microsoft.com/office/powerpoint/2010/main" val="2405309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sz="2400" dirty="0"/>
              <a:t>A </a:t>
            </a:r>
            <a:r>
              <a:rPr lang="en-US" sz="2400" dirty="0" err="1"/>
              <a:t>dataframe</a:t>
            </a:r>
            <a:r>
              <a:rPr lang="en-US" sz="2400" dirty="0"/>
              <a:t> is created to determine the accuracy of the model for each round.</a:t>
            </a:r>
          </a:p>
          <a:p>
            <a:r>
              <a:rPr lang="en-US" sz="2400" dirty="0"/>
              <a:t>for num in [1,2,3,4,5,6]:</a:t>
            </a:r>
          </a:p>
          <a:p>
            <a:pPr lvl="1"/>
            <a:r>
              <a:rPr lang="en-US" sz="2000" dirty="0"/>
              <a:t>correct = </a:t>
            </a:r>
            <a:r>
              <a:rPr lang="en-US" sz="2000" dirty="0" err="1"/>
              <a:t>countif</a:t>
            </a:r>
            <a:r>
              <a:rPr lang="en-US" sz="2000" dirty="0"/>
              <a:t>((actual&gt;=num) &amp; (predicted&gt;=num))</a:t>
            </a:r>
          </a:p>
          <a:p>
            <a:pPr lvl="1"/>
            <a:r>
              <a:rPr lang="en-US" sz="2000" dirty="0"/>
              <a:t>incorrect = </a:t>
            </a:r>
            <a:r>
              <a:rPr lang="en-US" sz="2000" dirty="0" err="1"/>
              <a:t>countif</a:t>
            </a:r>
            <a:r>
              <a:rPr lang="en-US" sz="2000" dirty="0"/>
              <a:t>((actual&gt;=num) &amp; (predicted&lt;num))</a:t>
            </a:r>
          </a:p>
          <a:p>
            <a:r>
              <a:rPr lang="en-US" sz="2400" dirty="0"/>
              <a:t>Examples:</a:t>
            </a:r>
          </a:p>
          <a:p>
            <a:pPr lvl="1"/>
            <a:r>
              <a:rPr lang="en-US" sz="2000" dirty="0"/>
              <a:t>actual = 3, predicted = 2</a:t>
            </a:r>
          </a:p>
          <a:p>
            <a:pPr lvl="2"/>
            <a:r>
              <a:rPr lang="en-US" sz="1600" dirty="0"/>
              <a:t>The model will be credited for accurately predicting this team earning a win in rounds 1 and 2, but will be credited for inaccurately predicting the team would not earn a win in round 3.</a:t>
            </a:r>
          </a:p>
          <a:p>
            <a:pPr lvl="2"/>
            <a:endParaRPr lang="en-US" sz="1600" dirty="0"/>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24</a:t>
            </a:fld>
            <a:endParaRPr lang="en-IN" dirty="0"/>
          </a:p>
        </p:txBody>
      </p:sp>
      <p:sp>
        <p:nvSpPr>
          <p:cNvPr id="8" name="Rectangle 7">
            <a:extLst>
              <a:ext uri="{FF2B5EF4-FFF2-40B4-BE49-F238E27FC236}">
                <a16:creationId xmlns:a16="http://schemas.microsoft.com/office/drawing/2014/main" id="{D0174F56-5350-0242-A24B-AF6103BAC63E}"/>
              </a:ext>
            </a:extLst>
          </p:cNvPr>
          <p:cNvSpPr/>
          <p:nvPr/>
        </p:nvSpPr>
        <p:spPr>
          <a:xfrm>
            <a:off x="1153551" y="6369636"/>
            <a:ext cx="2698175"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7: Actual vs Predicted</a:t>
            </a:r>
          </a:p>
        </p:txBody>
      </p:sp>
      <p:graphicFrame>
        <p:nvGraphicFramePr>
          <p:cNvPr id="10" name="Table 9">
            <a:extLst>
              <a:ext uri="{FF2B5EF4-FFF2-40B4-BE49-F238E27FC236}">
                <a16:creationId xmlns:a16="http://schemas.microsoft.com/office/drawing/2014/main" id="{BBCF1654-2CA4-F242-8FD3-862506A97355}"/>
              </a:ext>
            </a:extLst>
          </p:cNvPr>
          <p:cNvGraphicFramePr>
            <a:graphicFrameLocks noGrp="1"/>
          </p:cNvGraphicFramePr>
          <p:nvPr>
            <p:extLst>
              <p:ext uri="{D42A27DB-BD31-4B8C-83A1-F6EECF244321}">
                <p14:modId xmlns:p14="http://schemas.microsoft.com/office/powerpoint/2010/main" val="537723853"/>
              </p:ext>
            </p:extLst>
          </p:nvPr>
        </p:nvGraphicFramePr>
        <p:xfrm>
          <a:off x="2502638" y="4515729"/>
          <a:ext cx="3505200" cy="812800"/>
        </p:xfrm>
        <a:graphic>
          <a:graphicData uri="http://schemas.openxmlformats.org/drawingml/2006/table">
            <a:tbl>
              <a:tblPr>
                <a:tableStyleId>{5C22544A-7EE6-4342-B048-85BDC9FD1C3A}</a:tableStyleId>
              </a:tblPr>
              <a:tblGrid>
                <a:gridCol w="826429">
                  <a:extLst>
                    <a:ext uri="{9D8B030D-6E8A-4147-A177-3AD203B41FA5}">
                      <a16:colId xmlns:a16="http://schemas.microsoft.com/office/drawing/2014/main" val="2057717134"/>
                    </a:ext>
                  </a:extLst>
                </a:gridCol>
                <a:gridCol w="1206397">
                  <a:extLst>
                    <a:ext uri="{9D8B030D-6E8A-4147-A177-3AD203B41FA5}">
                      <a16:colId xmlns:a16="http://schemas.microsoft.com/office/drawing/2014/main" val="2073440209"/>
                    </a:ext>
                  </a:extLst>
                </a:gridCol>
                <a:gridCol w="1472374">
                  <a:extLst>
                    <a:ext uri="{9D8B030D-6E8A-4147-A177-3AD203B41FA5}">
                      <a16:colId xmlns:a16="http://schemas.microsoft.com/office/drawing/2014/main" val="2740327712"/>
                    </a:ext>
                  </a:extLst>
                </a:gridCol>
              </a:tblGrid>
              <a:tr h="203200">
                <a:tc>
                  <a:txBody>
                    <a:bodyPr/>
                    <a:lstStyle/>
                    <a:p>
                      <a:pPr algn="ctr" fontAlgn="b"/>
                      <a:r>
                        <a:rPr lang="en-US" sz="1200" u="none" strike="noStrike">
                          <a:effectLst/>
                        </a:rPr>
                        <a:t>Round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Incorrect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960064575"/>
                  </a:ext>
                </a:extLst>
              </a:tr>
              <a:tr h="203200">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898295390"/>
                  </a:ext>
                </a:extLst>
              </a:tr>
              <a:tr h="203200">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13231621"/>
                  </a:ext>
                </a:extLst>
              </a:tr>
              <a:tr h="203200">
                <a:tc>
                  <a:txBody>
                    <a:bodyPr/>
                    <a:lstStyle/>
                    <a:p>
                      <a:pPr algn="ctr" fontAlgn="b"/>
                      <a:r>
                        <a:rPr lang="en-US" sz="1200" u="none" strike="noStrike">
                          <a:effectLst/>
                        </a:rPr>
                        <a:t>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081560909"/>
                  </a:ext>
                </a:extLst>
              </a:tr>
            </a:tbl>
          </a:graphicData>
        </a:graphic>
      </p:graphicFrame>
      <p:sp>
        <p:nvSpPr>
          <p:cNvPr id="13" name="Rectangle 12">
            <a:extLst>
              <a:ext uri="{FF2B5EF4-FFF2-40B4-BE49-F238E27FC236}">
                <a16:creationId xmlns:a16="http://schemas.microsoft.com/office/drawing/2014/main" id="{048B511B-F6B2-4040-9229-140B0AC2BE47}"/>
              </a:ext>
            </a:extLst>
          </p:cNvPr>
          <p:cNvSpPr/>
          <p:nvPr/>
        </p:nvSpPr>
        <p:spPr>
          <a:xfrm>
            <a:off x="1862596" y="5341814"/>
            <a:ext cx="4785284"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8: Metric Example: Actual = 3, Predicted = 2</a:t>
            </a:r>
          </a:p>
        </p:txBody>
      </p:sp>
    </p:spTree>
    <p:extLst>
      <p:ext uri="{BB962C8B-B14F-4D97-AF65-F5344CB8AC3E}">
        <p14:creationId xmlns:p14="http://schemas.microsoft.com/office/powerpoint/2010/main" val="105589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886265"/>
            <a:ext cx="7886700" cy="5290698"/>
          </a:xfrm>
        </p:spPr>
        <p:txBody>
          <a:bodyPr/>
          <a:lstStyle/>
          <a:p>
            <a:r>
              <a:rPr lang="en-US" sz="2400" dirty="0"/>
              <a:t>Examples:</a:t>
            </a:r>
          </a:p>
          <a:p>
            <a:pPr lvl="1"/>
            <a:r>
              <a:rPr lang="en-US" sz="2000" dirty="0"/>
              <a:t>actual = 1, predicted = 2</a:t>
            </a:r>
          </a:p>
          <a:p>
            <a:pPr lvl="2"/>
            <a:r>
              <a:rPr lang="en-US" sz="1600" dirty="0"/>
              <a:t>The model will be credited for accurately predicting this team earning a win in round 1, but will not be credited for inaccurately predicting the team would also earn a win in round 2.</a:t>
            </a:r>
          </a:p>
          <a:p>
            <a:pPr lvl="2"/>
            <a:endParaRPr lang="en-US" sz="1600" dirty="0"/>
          </a:p>
          <a:p>
            <a:pPr lvl="2"/>
            <a:endParaRPr lang="en-US" sz="1600" dirty="0"/>
          </a:p>
          <a:p>
            <a:pPr lvl="2"/>
            <a:endParaRPr lang="en-US" sz="1600" dirty="0"/>
          </a:p>
          <a:p>
            <a:pPr lvl="2"/>
            <a:endParaRPr lang="en-US" sz="1600" dirty="0"/>
          </a:p>
          <a:p>
            <a:r>
              <a:rPr lang="en-US" sz="2400" dirty="0"/>
              <a:t>The omission of crediting the model with a missed prediction ensures every miss is not double counted, as long as the number of predictions in each class matches the actual number in each class. In the above example, this miss will be accounted for when evaluating the entry that actually won 2 games but was predicted to win only 1. </a:t>
            </a:r>
            <a:endParaRPr lang="en-US" sz="1600" dirty="0"/>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25</a:t>
            </a:fld>
            <a:endParaRPr lang="en-IN" dirty="0"/>
          </a:p>
        </p:txBody>
      </p:sp>
      <p:sp>
        <p:nvSpPr>
          <p:cNvPr id="8" name="Rectangle 7">
            <a:extLst>
              <a:ext uri="{FF2B5EF4-FFF2-40B4-BE49-F238E27FC236}">
                <a16:creationId xmlns:a16="http://schemas.microsoft.com/office/drawing/2014/main" id="{D0174F56-5350-0242-A24B-AF6103BAC63E}"/>
              </a:ext>
            </a:extLst>
          </p:cNvPr>
          <p:cNvSpPr/>
          <p:nvPr/>
        </p:nvSpPr>
        <p:spPr>
          <a:xfrm>
            <a:off x="1153551" y="6369636"/>
            <a:ext cx="2698175"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7: Actual vs Predicted</a:t>
            </a:r>
          </a:p>
        </p:txBody>
      </p:sp>
      <p:graphicFrame>
        <p:nvGraphicFramePr>
          <p:cNvPr id="5" name="Table 4">
            <a:extLst>
              <a:ext uri="{FF2B5EF4-FFF2-40B4-BE49-F238E27FC236}">
                <a16:creationId xmlns:a16="http://schemas.microsoft.com/office/drawing/2014/main" id="{2B3B6690-888D-0B4D-8927-82E45FEE60B0}"/>
              </a:ext>
            </a:extLst>
          </p:cNvPr>
          <p:cNvGraphicFramePr>
            <a:graphicFrameLocks noGrp="1"/>
          </p:cNvGraphicFramePr>
          <p:nvPr>
            <p:extLst>
              <p:ext uri="{D42A27DB-BD31-4B8C-83A1-F6EECF244321}">
                <p14:modId xmlns:p14="http://schemas.microsoft.com/office/powerpoint/2010/main" val="575408043"/>
              </p:ext>
            </p:extLst>
          </p:nvPr>
        </p:nvGraphicFramePr>
        <p:xfrm>
          <a:off x="1790700" y="2805223"/>
          <a:ext cx="3505200" cy="609600"/>
        </p:xfrm>
        <a:graphic>
          <a:graphicData uri="http://schemas.openxmlformats.org/drawingml/2006/table">
            <a:tbl>
              <a:tblPr>
                <a:tableStyleId>{5C22544A-7EE6-4342-B048-85BDC9FD1C3A}</a:tableStyleId>
              </a:tblPr>
              <a:tblGrid>
                <a:gridCol w="826429">
                  <a:extLst>
                    <a:ext uri="{9D8B030D-6E8A-4147-A177-3AD203B41FA5}">
                      <a16:colId xmlns:a16="http://schemas.microsoft.com/office/drawing/2014/main" val="3888186843"/>
                    </a:ext>
                  </a:extLst>
                </a:gridCol>
                <a:gridCol w="1206397">
                  <a:extLst>
                    <a:ext uri="{9D8B030D-6E8A-4147-A177-3AD203B41FA5}">
                      <a16:colId xmlns:a16="http://schemas.microsoft.com/office/drawing/2014/main" val="462359717"/>
                    </a:ext>
                  </a:extLst>
                </a:gridCol>
                <a:gridCol w="1472374">
                  <a:extLst>
                    <a:ext uri="{9D8B030D-6E8A-4147-A177-3AD203B41FA5}">
                      <a16:colId xmlns:a16="http://schemas.microsoft.com/office/drawing/2014/main" val="2064519195"/>
                    </a:ext>
                  </a:extLst>
                </a:gridCol>
              </a:tblGrid>
              <a:tr h="203200">
                <a:tc>
                  <a:txBody>
                    <a:bodyPr/>
                    <a:lstStyle/>
                    <a:p>
                      <a:pPr algn="ctr" fontAlgn="b"/>
                      <a:r>
                        <a:rPr lang="en-US" sz="1200" u="none" strike="noStrike">
                          <a:effectLst/>
                        </a:rPr>
                        <a:t>Round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Incorrect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960569559"/>
                  </a:ext>
                </a:extLst>
              </a:tr>
              <a:tr h="203200">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173624990"/>
                  </a:ext>
                </a:extLst>
              </a:tr>
              <a:tr h="203200">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94569707"/>
                  </a:ext>
                </a:extLst>
              </a:tr>
            </a:tbl>
          </a:graphicData>
        </a:graphic>
      </p:graphicFrame>
      <p:sp>
        <p:nvSpPr>
          <p:cNvPr id="9" name="Rectangle 8">
            <a:extLst>
              <a:ext uri="{FF2B5EF4-FFF2-40B4-BE49-F238E27FC236}">
                <a16:creationId xmlns:a16="http://schemas.microsoft.com/office/drawing/2014/main" id="{A6F8329F-7ABA-D642-9166-63B2DC6BB461}"/>
              </a:ext>
            </a:extLst>
          </p:cNvPr>
          <p:cNvSpPr/>
          <p:nvPr/>
        </p:nvSpPr>
        <p:spPr>
          <a:xfrm>
            <a:off x="1153551" y="2443273"/>
            <a:ext cx="4785284" cy="33855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9: Metric Example: Actual = 1, Predicted = 2</a:t>
            </a:r>
          </a:p>
        </p:txBody>
      </p:sp>
    </p:spTree>
    <p:extLst>
      <p:ext uri="{BB962C8B-B14F-4D97-AF65-F5344CB8AC3E}">
        <p14:creationId xmlns:p14="http://schemas.microsoft.com/office/powerpoint/2010/main" val="3573536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The omission of crediting the model with a missed prediction can also be used to add conservatism to the evaluation of the model, as long as the number of predicted number of wins skew to the lower total wins classes compared to the actual number of wins. This is the case in the model.</a:t>
            </a:r>
          </a:p>
          <a:p>
            <a:pPr marL="0" indent="0">
              <a:buNone/>
            </a:pPr>
            <a:endParaRPr lang="en-US" sz="2400" dirty="0"/>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26</a:t>
            </a:fld>
            <a:endParaRPr lang="en-IN" dirty="0"/>
          </a:p>
        </p:txBody>
      </p:sp>
      <p:sp>
        <p:nvSpPr>
          <p:cNvPr id="8" name="Rectangle 7">
            <a:extLst>
              <a:ext uri="{FF2B5EF4-FFF2-40B4-BE49-F238E27FC236}">
                <a16:creationId xmlns:a16="http://schemas.microsoft.com/office/drawing/2014/main" id="{D0174F56-5350-0242-A24B-AF6103BAC63E}"/>
              </a:ext>
            </a:extLst>
          </p:cNvPr>
          <p:cNvSpPr/>
          <p:nvPr/>
        </p:nvSpPr>
        <p:spPr>
          <a:xfrm>
            <a:off x="790741" y="3335202"/>
            <a:ext cx="3429567" cy="5847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10: Number of Predictions and Actual Entries in Each Class</a:t>
            </a:r>
          </a:p>
        </p:txBody>
      </p:sp>
      <p:graphicFrame>
        <p:nvGraphicFramePr>
          <p:cNvPr id="7" name="Table 6">
            <a:extLst>
              <a:ext uri="{FF2B5EF4-FFF2-40B4-BE49-F238E27FC236}">
                <a16:creationId xmlns:a16="http://schemas.microsoft.com/office/drawing/2014/main" id="{14F8A1D5-8B56-F949-9D6F-D14CB67CF221}"/>
              </a:ext>
            </a:extLst>
          </p:cNvPr>
          <p:cNvGraphicFramePr>
            <a:graphicFrameLocks noGrp="1"/>
          </p:cNvGraphicFramePr>
          <p:nvPr>
            <p:extLst>
              <p:ext uri="{D42A27DB-BD31-4B8C-83A1-F6EECF244321}">
                <p14:modId xmlns:p14="http://schemas.microsoft.com/office/powerpoint/2010/main" val="4172153910"/>
              </p:ext>
            </p:extLst>
          </p:nvPr>
        </p:nvGraphicFramePr>
        <p:xfrm>
          <a:off x="790741" y="3930363"/>
          <a:ext cx="2679700" cy="2133600"/>
        </p:xfrm>
        <a:graphic>
          <a:graphicData uri="http://schemas.openxmlformats.org/drawingml/2006/table">
            <a:tbl>
              <a:tblPr>
                <a:tableStyleId>{5C22544A-7EE6-4342-B048-85BDC9FD1C3A}</a:tableStyleId>
              </a:tblPr>
              <a:tblGrid>
                <a:gridCol w="1206815">
                  <a:extLst>
                    <a:ext uri="{9D8B030D-6E8A-4147-A177-3AD203B41FA5}">
                      <a16:colId xmlns:a16="http://schemas.microsoft.com/office/drawing/2014/main" val="1143419676"/>
                    </a:ext>
                  </a:extLst>
                </a:gridCol>
                <a:gridCol w="1472885">
                  <a:extLst>
                    <a:ext uri="{9D8B030D-6E8A-4147-A177-3AD203B41FA5}">
                      <a16:colId xmlns:a16="http://schemas.microsoft.com/office/drawing/2014/main" val="2200277985"/>
                    </a:ext>
                  </a:extLst>
                </a:gridCol>
              </a:tblGrid>
              <a:tr h="266700">
                <a:tc>
                  <a:txBody>
                    <a:bodyPr/>
                    <a:lstStyle/>
                    <a:p>
                      <a:pPr algn="ctr" fontAlgn="b"/>
                      <a:r>
                        <a:rPr lang="en-US" sz="1600" u="none" strike="noStrike">
                          <a:effectLst/>
                        </a:rPr>
                        <a:t>predicted</a:t>
                      </a:r>
                      <a:endParaRPr lang="en-US" sz="1600" b="1"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actual</a:t>
                      </a:r>
                      <a:endParaRPr lang="en-US" sz="1600" b="1"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413680878"/>
                  </a:ext>
                </a:extLst>
              </a:tr>
              <a:tr h="266700">
                <a:tc>
                  <a:txBody>
                    <a:bodyPr/>
                    <a:lstStyle/>
                    <a:p>
                      <a:pPr algn="ctr" fontAlgn="b"/>
                      <a:r>
                        <a:rPr lang="en-US" sz="1600" u="none" strike="noStrike">
                          <a:effectLst/>
                        </a:rPr>
                        <a:t>228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217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131589"/>
                  </a:ext>
                </a:extLst>
              </a:tr>
              <a:tr h="266700">
                <a:tc>
                  <a:txBody>
                    <a:bodyPr/>
                    <a:lstStyle/>
                    <a:p>
                      <a:pPr algn="ctr" fontAlgn="b"/>
                      <a:r>
                        <a:rPr lang="en-US" sz="1600" u="none" strike="noStrike">
                          <a:effectLst/>
                        </a:rPr>
                        <a:t>110</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104</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7689285"/>
                  </a:ext>
                </a:extLst>
              </a:tr>
              <a:tr h="266700">
                <a:tc>
                  <a:txBody>
                    <a:bodyPr/>
                    <a:lstStyle/>
                    <a:p>
                      <a:pPr algn="ctr" fontAlgn="b"/>
                      <a:r>
                        <a:rPr lang="en-US" sz="1600" u="none" strike="noStrike">
                          <a:effectLst/>
                        </a:rPr>
                        <a:t>42</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51</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27621845"/>
                  </a:ext>
                </a:extLst>
              </a:tr>
              <a:tr h="266700">
                <a:tc>
                  <a:txBody>
                    <a:bodyPr/>
                    <a:lstStyle/>
                    <a:p>
                      <a:pPr algn="ctr" fontAlgn="b"/>
                      <a:r>
                        <a:rPr lang="en-US" sz="1600" u="none" strike="noStrike">
                          <a:effectLst/>
                        </a:rPr>
                        <a:t>25</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20</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514981195"/>
                  </a:ext>
                </a:extLst>
              </a:tr>
              <a:tr h="266700">
                <a:tc>
                  <a:txBody>
                    <a:bodyPr/>
                    <a:lstStyle/>
                    <a:p>
                      <a:pPr algn="ctr" fontAlgn="b"/>
                      <a:r>
                        <a:rPr lang="en-US" sz="1600" u="none" strike="noStrike">
                          <a:effectLst/>
                        </a:rPr>
                        <a:t>6</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a:effectLst/>
                        </a:rPr>
                        <a:t>12</a:t>
                      </a:r>
                      <a:endParaRPr lang="en-US" sz="16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317371615"/>
                  </a:ext>
                </a:extLst>
              </a:tr>
              <a:tr h="266700">
                <a:tc>
                  <a:txBody>
                    <a:bodyPr/>
                    <a:lstStyle/>
                    <a:p>
                      <a:pPr algn="ctr" fontAlgn="b"/>
                      <a:r>
                        <a:rPr lang="en-US" sz="1600" u="none" strike="noStrike">
                          <a:effectLst/>
                        </a:rPr>
                        <a:t>3</a:t>
                      </a:r>
                      <a:endParaRPr lang="en-US" sz="1600" b="0" i="0" u="none" strike="noStrike">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869453740"/>
                  </a:ext>
                </a:extLst>
              </a:tr>
              <a:tr h="266700">
                <a:tc>
                  <a:txBody>
                    <a:bodyPr/>
                    <a:lstStyle/>
                    <a:p>
                      <a:pPr algn="ctr" fontAlgn="b"/>
                      <a:r>
                        <a:rPr lang="en-US" sz="1600" u="none" strike="noStrike" dirty="0">
                          <a:effectLst/>
                        </a:rPr>
                        <a:t>5</a:t>
                      </a:r>
                      <a:endParaRPr lang="en-US" sz="16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600" u="none" strike="noStrike" dirty="0">
                          <a:effectLst/>
                        </a:rPr>
                        <a:t>7</a:t>
                      </a:r>
                      <a:endParaRPr lang="en-US" sz="16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51050151"/>
                  </a:ext>
                </a:extLst>
              </a:tr>
            </a:tbl>
          </a:graphicData>
        </a:graphic>
      </p:graphicFrame>
    </p:spTree>
    <p:extLst>
      <p:ext uri="{BB962C8B-B14F-4D97-AF65-F5344CB8AC3E}">
        <p14:creationId xmlns:p14="http://schemas.microsoft.com/office/powerpoint/2010/main" val="23340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A model was tested with the added constraints of matching the number of predictions in each class to the actual number in each class.</a:t>
            </a:r>
          </a:p>
          <a:p>
            <a:pPr lvl="1"/>
            <a:r>
              <a:rPr lang="en-US" sz="2000" dirty="0"/>
              <a:t>This was done by ranking the probabilities an entry would fall in each class and beginning with the highest class (6 wins), forcing the entries with the top x probabilities into that class, where x is the number of entries in a class based on the actual data. </a:t>
            </a:r>
          </a:p>
          <a:p>
            <a:pPr lvl="1"/>
            <a:r>
              <a:rPr lang="en-US" sz="2000" dirty="0"/>
              <a:t>These x entries were then removed from the dataset and the procedure was performed again for the next highest class (5 wins), until the class of 0 wins was reached.</a:t>
            </a:r>
          </a:p>
          <a:p>
            <a:pPr lvl="1"/>
            <a:r>
              <a:rPr lang="en-US" sz="2000" dirty="0"/>
              <a:t>This model was not used due to overfitting concerns as the accuracy of predicting winners in each round was 79.6% or greater. Further study is required.</a:t>
            </a:r>
          </a:p>
          <a:p>
            <a:pPr marL="0" indent="0">
              <a:buNone/>
            </a:pPr>
            <a:endParaRPr lang="en-US" sz="2400" dirty="0"/>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27</a:t>
            </a:fld>
            <a:endParaRPr lang="en-IN" dirty="0"/>
          </a:p>
        </p:txBody>
      </p:sp>
    </p:spTree>
    <p:extLst>
      <p:ext uri="{BB962C8B-B14F-4D97-AF65-F5344CB8AC3E}">
        <p14:creationId xmlns:p14="http://schemas.microsoft.com/office/powerpoint/2010/main" val="1939500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The results of the selected approach are summarized in Table 11.</a:t>
            </a:r>
          </a:p>
          <a:p>
            <a:endParaRPr lang="en-US" sz="24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28</a:t>
            </a:fld>
            <a:endParaRPr lang="en-IN" dirty="0"/>
          </a:p>
        </p:txBody>
      </p:sp>
      <p:graphicFrame>
        <p:nvGraphicFramePr>
          <p:cNvPr id="5" name="Table 4">
            <a:extLst>
              <a:ext uri="{FF2B5EF4-FFF2-40B4-BE49-F238E27FC236}">
                <a16:creationId xmlns:a16="http://schemas.microsoft.com/office/drawing/2014/main" id="{91E5B577-B519-624E-86DD-8A4799ECA5A9}"/>
              </a:ext>
            </a:extLst>
          </p:cNvPr>
          <p:cNvGraphicFramePr>
            <a:graphicFrameLocks noGrp="1"/>
          </p:cNvGraphicFramePr>
          <p:nvPr>
            <p:extLst>
              <p:ext uri="{D42A27DB-BD31-4B8C-83A1-F6EECF244321}">
                <p14:modId xmlns:p14="http://schemas.microsoft.com/office/powerpoint/2010/main" val="4268032148"/>
              </p:ext>
            </p:extLst>
          </p:nvPr>
        </p:nvGraphicFramePr>
        <p:xfrm>
          <a:off x="823995" y="2411005"/>
          <a:ext cx="4813300" cy="1600200"/>
        </p:xfrm>
        <a:graphic>
          <a:graphicData uri="http://schemas.openxmlformats.org/drawingml/2006/table">
            <a:tbl>
              <a:tblPr>
                <a:tableStyleId>{5C22544A-7EE6-4342-B048-85BDC9FD1C3A}</a:tableStyleId>
              </a:tblPr>
              <a:tblGrid>
                <a:gridCol w="827038">
                  <a:extLst>
                    <a:ext uri="{9D8B030D-6E8A-4147-A177-3AD203B41FA5}">
                      <a16:colId xmlns:a16="http://schemas.microsoft.com/office/drawing/2014/main" val="1910466421"/>
                    </a:ext>
                  </a:extLst>
                </a:gridCol>
                <a:gridCol w="1207286">
                  <a:extLst>
                    <a:ext uri="{9D8B030D-6E8A-4147-A177-3AD203B41FA5}">
                      <a16:colId xmlns:a16="http://schemas.microsoft.com/office/drawing/2014/main" val="164516001"/>
                    </a:ext>
                  </a:extLst>
                </a:gridCol>
                <a:gridCol w="1473459">
                  <a:extLst>
                    <a:ext uri="{9D8B030D-6E8A-4147-A177-3AD203B41FA5}">
                      <a16:colId xmlns:a16="http://schemas.microsoft.com/office/drawing/2014/main" val="64044412"/>
                    </a:ext>
                  </a:extLst>
                </a:gridCol>
                <a:gridCol w="1305517">
                  <a:extLst>
                    <a:ext uri="{9D8B030D-6E8A-4147-A177-3AD203B41FA5}">
                      <a16:colId xmlns:a16="http://schemas.microsoft.com/office/drawing/2014/main" val="1762749456"/>
                    </a:ext>
                  </a:extLst>
                </a:gridCol>
              </a:tblGrid>
              <a:tr h="228600">
                <a:tc>
                  <a:txBody>
                    <a:bodyPr/>
                    <a:lstStyle/>
                    <a:p>
                      <a:pPr algn="ctr" fontAlgn="b"/>
                      <a:r>
                        <a:rPr lang="en-US" sz="1400" u="none" strike="noStrike">
                          <a:effectLst/>
                        </a:rPr>
                        <a:t>Round</a:t>
                      </a:r>
                      <a:endParaRPr lang="en-US" sz="1400" b="1"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Model 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Model Incorrect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Model Accuracy</a:t>
                      </a:r>
                      <a:endParaRPr lang="en-US" sz="14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55502564"/>
                  </a:ext>
                </a:extLst>
              </a:tr>
              <a:tr h="228600">
                <a:tc>
                  <a:txBody>
                    <a:bodyPr/>
                    <a:lstStyle/>
                    <a:p>
                      <a:pPr algn="ctr" fontAlgn="b"/>
                      <a:r>
                        <a:rPr lang="en-US" sz="1400" u="none" strike="noStrike">
                          <a:effectLst/>
                        </a:rPr>
                        <a:t>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167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0.827</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810648610"/>
                  </a:ext>
                </a:extLst>
              </a:tr>
              <a:tr h="228600">
                <a:tc>
                  <a:txBody>
                    <a:bodyPr/>
                    <a:lstStyle/>
                    <a:p>
                      <a:pPr algn="ctr" fontAlgn="b"/>
                      <a:r>
                        <a:rPr lang="en-US" sz="1400" u="none" strike="noStrike">
                          <a:effectLst/>
                        </a:rPr>
                        <a:t>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64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0.653</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42605268"/>
                  </a:ext>
                </a:extLst>
              </a:tr>
              <a:tr h="228600">
                <a:tc>
                  <a:txBody>
                    <a:bodyPr/>
                    <a:lstStyle/>
                    <a:p>
                      <a:pPr algn="ctr" fontAlgn="b"/>
                      <a:r>
                        <a:rPr lang="en-US" sz="1400" u="none" strike="noStrike">
                          <a:effectLst/>
                        </a:rPr>
                        <a:t>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0.681</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969871557"/>
                  </a:ext>
                </a:extLst>
              </a:tr>
              <a:tr h="228600">
                <a:tc>
                  <a:txBody>
                    <a:bodyPr/>
                    <a:lstStyle/>
                    <a:p>
                      <a:pPr algn="ctr" fontAlgn="b"/>
                      <a:r>
                        <a:rPr lang="en-US" sz="1400" u="none" strike="noStrike">
                          <a:effectLst/>
                        </a:rPr>
                        <a:t>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0.519</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852441535"/>
                  </a:ext>
                </a:extLst>
              </a:tr>
              <a:tr h="228600">
                <a:tc>
                  <a:txBody>
                    <a:bodyPr/>
                    <a:lstStyle/>
                    <a:p>
                      <a:pPr algn="ctr" fontAlgn="b"/>
                      <a:r>
                        <a:rPr lang="en-US" sz="1400" u="none" strike="noStrike">
                          <a:effectLst/>
                        </a:rPr>
                        <a:t>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0.533</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84007760"/>
                  </a:ext>
                </a:extLst>
              </a:tr>
              <a:tr h="228600">
                <a:tc>
                  <a:txBody>
                    <a:bodyPr/>
                    <a:lstStyle/>
                    <a:p>
                      <a:pPr algn="ctr" fontAlgn="b"/>
                      <a:r>
                        <a:rPr lang="en-US" sz="1400" u="none" strike="noStrike">
                          <a:effectLst/>
                        </a:rPr>
                        <a:t>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dirty="0">
                          <a:effectLst/>
                        </a:rPr>
                        <a:t>0.714</a:t>
                      </a:r>
                      <a:endParaRPr lang="en-US" sz="14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6964939"/>
                  </a:ext>
                </a:extLst>
              </a:tr>
            </a:tbl>
          </a:graphicData>
        </a:graphic>
      </p:graphicFrame>
      <p:sp>
        <p:nvSpPr>
          <p:cNvPr id="6" name="Rectangle 5">
            <a:extLst>
              <a:ext uri="{FF2B5EF4-FFF2-40B4-BE49-F238E27FC236}">
                <a16:creationId xmlns:a16="http://schemas.microsoft.com/office/drawing/2014/main" id="{38D803C5-4871-1E47-BEDF-82A076D63137}"/>
              </a:ext>
            </a:extLst>
          </p:cNvPr>
          <p:cNvSpPr/>
          <p:nvPr/>
        </p:nvSpPr>
        <p:spPr>
          <a:xfrm>
            <a:off x="790742" y="2044315"/>
            <a:ext cx="4846554"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11: Model Accuracy by Round</a:t>
            </a:r>
          </a:p>
        </p:txBody>
      </p:sp>
    </p:spTree>
    <p:extLst>
      <p:ext uri="{BB962C8B-B14F-4D97-AF65-F5344CB8AC3E}">
        <p14:creationId xmlns:p14="http://schemas.microsoft.com/office/powerpoint/2010/main" val="266319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Metrics Definition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The accuracy of each round of the selected approach will be compared to the Best-Seed bracket. Using the respective accuracies, a total number of expected bracket points can be calculated and compared between the model and the average Best-Seed bracket.</a:t>
            </a: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29</a:t>
            </a:fld>
            <a:endParaRPr lang="en-IN" dirty="0"/>
          </a:p>
        </p:txBody>
      </p:sp>
    </p:spTree>
    <p:extLst>
      <p:ext uri="{BB962C8B-B14F-4D97-AF65-F5344CB8AC3E}">
        <p14:creationId xmlns:p14="http://schemas.microsoft.com/office/powerpoint/2010/main" val="48070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CED6-8D73-7445-8269-4C227EC80E3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65D8D17-9E66-B14E-8D2C-1D1A4F32E09F}"/>
              </a:ext>
            </a:extLst>
          </p:cNvPr>
          <p:cNvSpPr>
            <a:spLocks noGrp="1"/>
          </p:cNvSpPr>
          <p:nvPr>
            <p:ph idx="1"/>
          </p:nvPr>
        </p:nvSpPr>
        <p:spPr>
          <a:xfrm>
            <a:off x="628650" y="1253331"/>
            <a:ext cx="7886700" cy="4351338"/>
          </a:xfrm>
        </p:spPr>
        <p:txBody>
          <a:bodyPr>
            <a:normAutofit fontScale="62500" lnSpcReduction="20000"/>
          </a:bodyPr>
          <a:lstStyle/>
          <a:p>
            <a:pPr marL="0" indent="0" fontAlgn="base">
              <a:lnSpc>
                <a:spcPct val="110000"/>
              </a:lnSpc>
              <a:spcBef>
                <a:spcPts val="0"/>
              </a:spcBef>
              <a:spcAft>
                <a:spcPts val="1200"/>
              </a:spcAft>
              <a:buNone/>
            </a:pPr>
            <a:r>
              <a:rPr lang="en-US" sz="2800" i="1" dirty="0"/>
              <a:t>The annual NCAA Men’s College Basketball Championship Tournament is one of the most bet on sporting events in the world </a:t>
            </a:r>
            <a:r>
              <a:rPr lang="en-US" sz="2800" i="1" baseline="30000" dirty="0"/>
              <a:t>(2)</a:t>
            </a:r>
            <a:r>
              <a:rPr lang="en-US" sz="2800" i="1" dirty="0"/>
              <a:t>. Over 40 million adults were estimated to have bet on the 2019 tournament</a:t>
            </a:r>
            <a:r>
              <a:rPr lang="en-US" sz="2800" i="1" baseline="30000" dirty="0"/>
              <a:t>(3)</a:t>
            </a:r>
            <a:r>
              <a:rPr lang="en-US" sz="2800" i="1" dirty="0"/>
              <a:t>.</a:t>
            </a:r>
            <a:endParaRPr lang="en-US" sz="2800" i="1" baseline="30000" dirty="0"/>
          </a:p>
          <a:p>
            <a:pPr marL="0" indent="0" fontAlgn="base">
              <a:lnSpc>
                <a:spcPct val="110000"/>
              </a:lnSpc>
              <a:spcBef>
                <a:spcPts val="0"/>
              </a:spcBef>
              <a:spcAft>
                <a:spcPts val="1200"/>
              </a:spcAft>
              <a:buNone/>
            </a:pPr>
            <a:r>
              <a:rPr lang="en-US" sz="2800" i="1" dirty="0"/>
              <a:t>Since the Supreme Court 2018 ruling that the Professional and Amateur Sports Protection Act of 1992, which prohibited sports betting in most of the United States, was unconstitutional, legalized sports gambling has been growing at a rapid pace. The global sports betting market size is expected to exceed $140 billion by 2028</a:t>
            </a:r>
            <a:r>
              <a:rPr lang="en-US" sz="2800" i="1" baseline="30000" dirty="0"/>
              <a:t>(4)</a:t>
            </a:r>
            <a:r>
              <a:rPr lang="en-US" sz="2800" i="1" dirty="0"/>
              <a:t>. For this reason, it is an ideal market environment to create a sports prediction model that consistently performs better than certain defined metrics to be lucrative for customers of the model. A high performing model can be sold in a growing market.</a:t>
            </a:r>
          </a:p>
          <a:p>
            <a:pPr marL="0" indent="0" fontAlgn="base">
              <a:lnSpc>
                <a:spcPct val="110000"/>
              </a:lnSpc>
              <a:spcBef>
                <a:spcPts val="0"/>
              </a:spcBef>
              <a:spcAft>
                <a:spcPts val="1200"/>
              </a:spcAft>
              <a:buNone/>
            </a:pPr>
            <a:r>
              <a:rPr lang="en-US" sz="2800" i="1" dirty="0"/>
              <a:t> Note that this project is for academic purpose only and growing the field of data science. The data used in creating this model is not to be used for monetary gain.</a:t>
            </a:r>
          </a:p>
          <a:p>
            <a:pPr marL="0" indent="0">
              <a:buNone/>
            </a:pPr>
            <a:endParaRPr lang="en-US" dirty="0"/>
          </a:p>
        </p:txBody>
      </p:sp>
      <p:sp>
        <p:nvSpPr>
          <p:cNvPr id="4" name="Slide Number Placeholder 3">
            <a:extLst>
              <a:ext uri="{FF2B5EF4-FFF2-40B4-BE49-F238E27FC236}">
                <a16:creationId xmlns:a16="http://schemas.microsoft.com/office/drawing/2014/main" id="{C58F54D5-E755-B349-813E-1C182333B89C}"/>
              </a:ext>
            </a:extLst>
          </p:cNvPr>
          <p:cNvSpPr>
            <a:spLocks noGrp="1"/>
          </p:cNvSpPr>
          <p:nvPr>
            <p:ph type="sldNum" sz="quarter" idx="12"/>
          </p:nvPr>
        </p:nvSpPr>
        <p:spPr/>
        <p:txBody>
          <a:bodyPr/>
          <a:lstStyle/>
          <a:p>
            <a:fld id="{DFFA20B0-317F-4F40-B69D-D979D3744506}" type="slidenum">
              <a:rPr lang="en-IN" smtClean="0"/>
              <a:pPr/>
              <a:t>3</a:t>
            </a:fld>
            <a:endParaRPr lang="en-IN" dirty="0"/>
          </a:p>
        </p:txBody>
      </p:sp>
      <p:sp>
        <p:nvSpPr>
          <p:cNvPr id="5" name="Rectangle 4">
            <a:extLst>
              <a:ext uri="{FF2B5EF4-FFF2-40B4-BE49-F238E27FC236}">
                <a16:creationId xmlns:a16="http://schemas.microsoft.com/office/drawing/2014/main" id="{DF6EC38C-E342-A844-8FD1-488171FBA0CB}"/>
              </a:ext>
            </a:extLst>
          </p:cNvPr>
          <p:cNvSpPr/>
          <p:nvPr/>
        </p:nvSpPr>
        <p:spPr>
          <a:xfrm>
            <a:off x="667252" y="5537307"/>
            <a:ext cx="8390438" cy="553998"/>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(2) https://</a:t>
            </a:r>
            <a:r>
              <a:rPr lang="en-IN" sz="1000" dirty="0" err="1">
                <a:latin typeface="+mj-lt"/>
                <a:ea typeface="Apex New Book" panose="02010600040501010103" pitchFamily="50" charset="0"/>
              </a:rPr>
              <a:t>bookies.com</a:t>
            </a:r>
            <a:r>
              <a:rPr lang="en-IN" sz="1000" dirty="0">
                <a:latin typeface="+mj-lt"/>
                <a:ea typeface="Apex New Book" panose="02010600040501010103" pitchFamily="50" charset="0"/>
              </a:rPr>
              <a:t>/guides/sports-events-with-the-largest-betting-volume</a:t>
            </a:r>
          </a:p>
          <a:p>
            <a:r>
              <a:rPr lang="en-IN" sz="1000" dirty="0">
                <a:latin typeface="+mj-lt"/>
                <a:ea typeface="Apex New Book" panose="02010600040501010103" pitchFamily="50" charset="0"/>
              </a:rPr>
              <a:t>(3) https://</a:t>
            </a:r>
            <a:r>
              <a:rPr lang="en-IN" sz="1000" dirty="0" err="1">
                <a:latin typeface="+mj-lt"/>
                <a:ea typeface="Apex New Book" panose="02010600040501010103" pitchFamily="50" charset="0"/>
              </a:rPr>
              <a:t>www.americangaming.org</a:t>
            </a:r>
            <a:r>
              <a:rPr lang="en-IN" sz="1000" dirty="0">
                <a:latin typeface="+mj-lt"/>
                <a:ea typeface="Apex New Book" panose="02010600040501010103" pitchFamily="50" charset="0"/>
              </a:rPr>
              <a:t>/new/americans-will-wager-8-5-billion-on-march-madness/</a:t>
            </a:r>
          </a:p>
          <a:p>
            <a:r>
              <a:rPr lang="en-IN" sz="1000" dirty="0">
                <a:latin typeface="+mj-lt"/>
                <a:ea typeface="Apex New Book" panose="02010600040501010103" pitchFamily="50" charset="0"/>
              </a:rPr>
              <a:t>(4) https://</a:t>
            </a:r>
            <a:r>
              <a:rPr lang="en-IN" sz="1000" dirty="0" err="1">
                <a:latin typeface="+mj-lt"/>
                <a:ea typeface="Apex New Book" panose="02010600040501010103" pitchFamily="50" charset="0"/>
              </a:rPr>
              <a:t>www.bloomberg.com</a:t>
            </a:r>
            <a:r>
              <a:rPr lang="en-IN" sz="1000" dirty="0">
                <a:latin typeface="+mj-lt"/>
                <a:ea typeface="Apex New Book" panose="02010600040501010103" pitchFamily="50" charset="0"/>
              </a:rPr>
              <a:t>/press-releases/2021-10-19/sports-betting-market-size-worth-140-26-billion-by-2028-grand-view-research-inc</a:t>
            </a:r>
          </a:p>
        </p:txBody>
      </p:sp>
    </p:spTree>
    <p:extLst>
      <p:ext uri="{BB962C8B-B14F-4D97-AF65-F5344CB8AC3E}">
        <p14:creationId xmlns:p14="http://schemas.microsoft.com/office/powerpoint/2010/main" val="2810433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Selecting Model Tools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Python is a very popular and suitable computer language for building machine learning models</a:t>
            </a:r>
          </a:p>
          <a:p>
            <a:r>
              <a:rPr lang="en-US" sz="2400" dirty="0"/>
              <a:t>Python contains many libraries that simplify building a machine learning model. This project used some of these libraries</a:t>
            </a:r>
          </a:p>
          <a:p>
            <a:pPr lvl="1"/>
            <a:r>
              <a:rPr lang="en-US" dirty="0"/>
              <a:t>Scikit-learn</a:t>
            </a:r>
          </a:p>
          <a:p>
            <a:pPr lvl="1"/>
            <a:r>
              <a:rPr lang="en-US" dirty="0"/>
              <a:t>SMOTE (Synthetic Minority Oversampling Technique)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30</a:t>
            </a:fld>
            <a:endParaRPr lang="en-IN" dirty="0"/>
          </a:p>
        </p:txBody>
      </p:sp>
    </p:spTree>
    <p:extLst>
      <p:ext uri="{BB962C8B-B14F-4D97-AF65-F5344CB8AC3E}">
        <p14:creationId xmlns:p14="http://schemas.microsoft.com/office/powerpoint/2010/main" val="2616810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Selecting Model Tools – Scikit-learn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normAutofit fontScale="92500" lnSpcReduction="10000"/>
          </a:bodyPr>
          <a:lstStyle/>
          <a:p>
            <a:pPr marL="914400" lvl="2" indent="0">
              <a:buNone/>
            </a:pPr>
            <a:endParaRPr lang="en-US" sz="1600" dirty="0"/>
          </a:p>
          <a:p>
            <a:r>
              <a:rPr lang="en-US" sz="2400" dirty="0"/>
              <a:t>Scikit-learn </a:t>
            </a:r>
          </a:p>
          <a:p>
            <a:pPr lvl="1"/>
            <a:r>
              <a:rPr lang="en-US" dirty="0"/>
              <a:t>Splitting the data into training and test sets.</a:t>
            </a:r>
          </a:p>
          <a:p>
            <a:pPr lvl="2"/>
            <a:r>
              <a:rPr lang="en-US" dirty="0"/>
              <a:t>Alternatively, the model could have been trained on data from some randomly selected seasons and tested on the remaining season.</a:t>
            </a:r>
          </a:p>
          <a:p>
            <a:pPr lvl="1"/>
            <a:r>
              <a:rPr lang="en-US" dirty="0"/>
              <a:t>Running different supervised machine learning algorithms.</a:t>
            </a:r>
          </a:p>
          <a:p>
            <a:pPr lvl="2"/>
            <a:r>
              <a:rPr lang="en-US" dirty="0"/>
              <a:t>Random Forest</a:t>
            </a:r>
          </a:p>
          <a:p>
            <a:pPr lvl="2"/>
            <a:r>
              <a:rPr lang="en-US" dirty="0"/>
              <a:t>K-Nearest Neighbors (KNN)</a:t>
            </a:r>
          </a:p>
          <a:p>
            <a:pPr lvl="2"/>
            <a:r>
              <a:rPr lang="en-US" dirty="0"/>
              <a:t>C-Supported Vector Classification (SVC)</a:t>
            </a:r>
          </a:p>
          <a:p>
            <a:pPr lvl="2"/>
            <a:r>
              <a:rPr lang="en-US" dirty="0"/>
              <a:t>Logistic Regression</a:t>
            </a:r>
          </a:p>
          <a:p>
            <a:pPr lvl="1"/>
            <a:r>
              <a:rPr lang="en-US" dirty="0"/>
              <a:t>Evaluating the models using metrics</a:t>
            </a:r>
          </a:p>
          <a:p>
            <a:pPr lvl="2"/>
            <a:r>
              <a:rPr lang="en-US" dirty="0"/>
              <a:t>test score</a:t>
            </a:r>
          </a:p>
          <a:p>
            <a:pPr lvl="2"/>
            <a:r>
              <a:rPr lang="en-US" dirty="0"/>
              <a:t>model accuracy score</a:t>
            </a:r>
          </a:p>
          <a:p>
            <a:pPr lvl="2"/>
            <a:r>
              <a:rPr lang="en-US" dirty="0"/>
              <a:t>cross validation score</a:t>
            </a:r>
          </a:p>
          <a:p>
            <a:pPr lvl="2"/>
            <a:r>
              <a:rPr lang="en-US" dirty="0"/>
              <a:t>Precision/recall of each class</a:t>
            </a:r>
          </a:p>
          <a:p>
            <a:pPr lvl="2"/>
            <a:endParaRPr lang="en-US" dirty="0"/>
          </a:p>
          <a:p>
            <a:pPr lvl="2"/>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31</a:t>
            </a:fld>
            <a:endParaRPr lang="en-IN" dirty="0"/>
          </a:p>
        </p:txBody>
      </p:sp>
    </p:spTree>
    <p:extLst>
      <p:ext uri="{BB962C8B-B14F-4D97-AF65-F5344CB8AC3E}">
        <p14:creationId xmlns:p14="http://schemas.microsoft.com/office/powerpoint/2010/main" val="2902779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Selecting Model Tools – Scikit-learn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400" dirty="0"/>
              <a:t>Scikit-learn </a:t>
            </a:r>
          </a:p>
          <a:p>
            <a:pPr lvl="1"/>
            <a:r>
              <a:rPr lang="en-US" dirty="0"/>
              <a:t>Standard Scaler to scale and normalize the data</a:t>
            </a:r>
          </a:p>
          <a:p>
            <a:pPr lvl="2"/>
            <a:r>
              <a:rPr lang="en-US" dirty="0"/>
              <a:t>The raw data is scaled as some data ranges on the order of magnitude of 0-10, while others range from 0-400.</a:t>
            </a:r>
          </a:p>
          <a:p>
            <a:pPr lvl="2"/>
            <a:r>
              <a:rPr lang="en-US" dirty="0"/>
              <a:t>The raw data is normalized</a:t>
            </a:r>
          </a:p>
          <a:p>
            <a:pPr lvl="3"/>
            <a:r>
              <a:rPr lang="en-US" dirty="0"/>
              <a:t>Features like Rank and Seed intrinsically are not normally distributed.</a:t>
            </a:r>
          </a:p>
          <a:p>
            <a:pPr lvl="3"/>
            <a:r>
              <a:rPr lang="en-US" dirty="0"/>
              <a:t>Other features like the detailed basketball statistics are close to normally distributed</a:t>
            </a:r>
          </a:p>
          <a:p>
            <a:pPr lvl="2"/>
            <a:endParaRPr lang="en-US"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32</a:t>
            </a:fld>
            <a:endParaRPr lang="en-IN" dirty="0"/>
          </a:p>
        </p:txBody>
      </p:sp>
    </p:spTree>
    <p:extLst>
      <p:ext uri="{BB962C8B-B14F-4D97-AF65-F5344CB8AC3E}">
        <p14:creationId xmlns:p14="http://schemas.microsoft.com/office/powerpoint/2010/main" val="2972140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Selecting Model Tools – Unbalanced Data</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5139104" cy="1897026"/>
          </a:xfrm>
        </p:spPr>
        <p:txBody>
          <a:bodyPr>
            <a:normAutofit/>
          </a:bodyPr>
          <a:lstStyle/>
          <a:p>
            <a:pPr marL="914400" lvl="2" indent="0">
              <a:buNone/>
            </a:pPr>
            <a:endParaRPr lang="en-US" sz="1600" dirty="0"/>
          </a:p>
          <a:p>
            <a:r>
              <a:rPr lang="en-US" sz="2400" dirty="0"/>
              <a:t>The data exhibits a class unbalance. This leads to the model under-predicting the minority class.</a:t>
            </a:r>
          </a:p>
          <a:p>
            <a:endParaRPr lang="en-US" sz="2400" dirty="0"/>
          </a:p>
          <a:p>
            <a:endParaRPr lang="en-US" sz="2400" dirty="0"/>
          </a:p>
          <a:p>
            <a:endParaRPr lang="en-US" sz="2400"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33</a:t>
            </a:fld>
            <a:endParaRPr lang="en-IN" dirty="0"/>
          </a:p>
        </p:txBody>
      </p:sp>
      <p:graphicFrame>
        <p:nvGraphicFramePr>
          <p:cNvPr id="5" name="Table 4">
            <a:extLst>
              <a:ext uri="{FF2B5EF4-FFF2-40B4-BE49-F238E27FC236}">
                <a16:creationId xmlns:a16="http://schemas.microsoft.com/office/drawing/2014/main" id="{A21D39FE-4823-544F-AF01-C19E44B01E48}"/>
              </a:ext>
            </a:extLst>
          </p:cNvPr>
          <p:cNvGraphicFramePr>
            <a:graphicFrameLocks noGrp="1"/>
          </p:cNvGraphicFramePr>
          <p:nvPr>
            <p:extLst>
              <p:ext uri="{D42A27DB-BD31-4B8C-83A1-F6EECF244321}">
                <p14:modId xmlns:p14="http://schemas.microsoft.com/office/powerpoint/2010/main" val="1827626764"/>
              </p:ext>
            </p:extLst>
          </p:nvPr>
        </p:nvGraphicFramePr>
        <p:xfrm>
          <a:off x="5866228" y="1055077"/>
          <a:ext cx="2781300" cy="1625600"/>
        </p:xfrm>
        <a:graphic>
          <a:graphicData uri="http://schemas.openxmlformats.org/drawingml/2006/table">
            <a:tbl>
              <a:tblPr>
                <a:tableStyleId>{5C22544A-7EE6-4342-B048-85BDC9FD1C3A}</a:tableStyleId>
              </a:tblPr>
              <a:tblGrid>
                <a:gridCol w="1474692">
                  <a:extLst>
                    <a:ext uri="{9D8B030D-6E8A-4147-A177-3AD203B41FA5}">
                      <a16:colId xmlns:a16="http://schemas.microsoft.com/office/drawing/2014/main" val="3092268748"/>
                    </a:ext>
                  </a:extLst>
                </a:gridCol>
                <a:gridCol w="1306608">
                  <a:extLst>
                    <a:ext uri="{9D8B030D-6E8A-4147-A177-3AD203B41FA5}">
                      <a16:colId xmlns:a16="http://schemas.microsoft.com/office/drawing/2014/main" val="2473063076"/>
                    </a:ext>
                  </a:extLst>
                </a:gridCol>
              </a:tblGrid>
              <a:tr h="203200">
                <a:tc>
                  <a:txBody>
                    <a:bodyPr/>
                    <a:lstStyle/>
                    <a:p>
                      <a:pPr algn="ctr" fontAlgn="b"/>
                      <a:r>
                        <a:rPr lang="en-US" sz="1200" u="none" strike="noStrike">
                          <a:effectLst/>
                        </a:rPr>
                        <a:t>T_Wins</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Count</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990429843"/>
                  </a:ext>
                </a:extLst>
              </a:tr>
              <a:tr h="203200">
                <a:tc>
                  <a:txBody>
                    <a:bodyPr/>
                    <a:lstStyle/>
                    <a:p>
                      <a:pPr algn="ctr" fontAlgn="b"/>
                      <a:r>
                        <a:rPr lang="en-US" sz="1200" u="none" strike="noStrike">
                          <a:effectLst/>
                        </a:rPr>
                        <a:t>0</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585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576481101"/>
                  </a:ext>
                </a:extLst>
              </a:tr>
              <a:tr h="203200">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323</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89015794"/>
                  </a:ext>
                </a:extLst>
              </a:tr>
              <a:tr h="203200">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144</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56405234"/>
                  </a:ext>
                </a:extLst>
              </a:tr>
              <a:tr h="203200">
                <a:tc>
                  <a:txBody>
                    <a:bodyPr/>
                    <a:lstStyle/>
                    <a:p>
                      <a:pPr algn="ctr" fontAlgn="b"/>
                      <a:r>
                        <a:rPr lang="en-US" sz="1200" u="none" strike="noStrike">
                          <a:effectLst/>
                        </a:rPr>
                        <a:t>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85378094"/>
                  </a:ext>
                </a:extLst>
              </a:tr>
              <a:tr h="203200">
                <a:tc>
                  <a:txBody>
                    <a:bodyPr/>
                    <a:lstStyle/>
                    <a:p>
                      <a:pPr algn="ctr" fontAlgn="b"/>
                      <a:r>
                        <a:rPr lang="en-US" sz="1200" u="none" strike="noStrike">
                          <a:effectLst/>
                        </a:rPr>
                        <a:t>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33</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587828143"/>
                  </a:ext>
                </a:extLst>
              </a:tr>
              <a:tr h="203200">
                <a:tc>
                  <a:txBody>
                    <a:bodyPr/>
                    <a:lstStyle/>
                    <a:p>
                      <a:pPr algn="ctr" fontAlgn="b"/>
                      <a:r>
                        <a:rPr lang="en-US" sz="1200" u="none" strike="noStrike">
                          <a:effectLst/>
                        </a:rPr>
                        <a:t>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19</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47092200"/>
                  </a:ext>
                </a:extLst>
              </a:tr>
              <a:tr h="203200">
                <a:tc>
                  <a:txBody>
                    <a:bodyPr/>
                    <a:lstStyle/>
                    <a:p>
                      <a:pPr algn="ctr" fontAlgn="b"/>
                      <a:r>
                        <a:rPr lang="en-US" sz="1200" u="none" strike="noStrike">
                          <a:effectLst/>
                        </a:rPr>
                        <a:t>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18</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518108960"/>
                  </a:ext>
                </a:extLst>
              </a:tr>
            </a:tbl>
          </a:graphicData>
        </a:graphic>
      </p:graphicFrame>
      <p:sp>
        <p:nvSpPr>
          <p:cNvPr id="6" name="Rectangle 5">
            <a:extLst>
              <a:ext uri="{FF2B5EF4-FFF2-40B4-BE49-F238E27FC236}">
                <a16:creationId xmlns:a16="http://schemas.microsoft.com/office/drawing/2014/main" id="{09A5FFF7-62D9-AC4B-9101-7B4E1CAB2A0B}"/>
              </a:ext>
            </a:extLst>
          </p:cNvPr>
          <p:cNvSpPr/>
          <p:nvPr/>
        </p:nvSpPr>
        <p:spPr>
          <a:xfrm>
            <a:off x="5866228" y="546756"/>
            <a:ext cx="3177540" cy="5847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12: Count of Each Class Showing Imbalanced Data</a:t>
            </a:r>
          </a:p>
        </p:txBody>
      </p:sp>
      <p:sp>
        <p:nvSpPr>
          <p:cNvPr id="7" name="Content Placeholder 2">
            <a:extLst>
              <a:ext uri="{FF2B5EF4-FFF2-40B4-BE49-F238E27FC236}">
                <a16:creationId xmlns:a16="http://schemas.microsoft.com/office/drawing/2014/main" id="{899170DE-D49A-494E-9285-FB3E2965F781}"/>
              </a:ext>
            </a:extLst>
          </p:cNvPr>
          <p:cNvSpPr txBox="1">
            <a:spLocks/>
          </p:cNvSpPr>
          <p:nvPr/>
        </p:nvSpPr>
        <p:spPr>
          <a:xfrm>
            <a:off x="727124" y="2875559"/>
            <a:ext cx="7920404" cy="276558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SMOTE (Synthetic Minority Oversampling Technique)</a:t>
            </a:r>
          </a:p>
          <a:p>
            <a:pPr lvl="1"/>
            <a:r>
              <a:rPr lang="en-US" dirty="0"/>
              <a:t>New data is synthesized from existing data to oversample the minority class in the training data</a:t>
            </a:r>
          </a:p>
          <a:p>
            <a:r>
              <a:rPr lang="en-US" dirty="0"/>
              <a:t>Scikit-learn class weights</a:t>
            </a:r>
          </a:p>
          <a:p>
            <a:pPr lvl="1"/>
            <a:r>
              <a:rPr lang="en-US" dirty="0"/>
              <a:t>Estimated class weights for unbalanced data</a:t>
            </a:r>
          </a:p>
          <a:p>
            <a:pPr lvl="1"/>
            <a:r>
              <a:rPr lang="en-US" dirty="0"/>
              <a:t>Class weights are used as an input in the machine learning algorithms after oversampling training data</a:t>
            </a:r>
          </a:p>
          <a:p>
            <a:pPr lvl="1"/>
            <a:endParaRPr lang="en-US" dirty="0"/>
          </a:p>
          <a:p>
            <a:pPr lvl="2"/>
            <a:endParaRPr lang="en-US" dirty="0"/>
          </a:p>
          <a:p>
            <a:pPr lvl="1"/>
            <a:endParaRPr lang="en-US" dirty="0"/>
          </a:p>
        </p:txBody>
      </p:sp>
    </p:spTree>
    <p:extLst>
      <p:ext uri="{BB962C8B-B14F-4D97-AF65-F5344CB8AC3E}">
        <p14:creationId xmlns:p14="http://schemas.microsoft.com/office/powerpoint/2010/main" val="1469723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Model Implementation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0"/>
            <a:ext cx="8018878" cy="4955967"/>
          </a:xfrm>
        </p:spPr>
        <p:txBody>
          <a:bodyPr>
            <a:normAutofit/>
          </a:bodyPr>
          <a:lstStyle/>
          <a:p>
            <a:pPr marL="914400" lvl="2" indent="0">
              <a:buNone/>
            </a:pPr>
            <a:endParaRPr lang="en-US" sz="1600" dirty="0"/>
          </a:p>
          <a:p>
            <a:r>
              <a:rPr lang="en-US" sz="2400" dirty="0"/>
              <a:t>Model implementation is performed in a series of </a:t>
            </a:r>
            <a:r>
              <a:rPr lang="en-US" sz="2400" dirty="0" err="1"/>
              <a:t>jupyter</a:t>
            </a:r>
            <a:r>
              <a:rPr lang="en-US" sz="2400" dirty="0"/>
              <a:t> notebooks through Python 3 kernels. </a:t>
            </a:r>
          </a:p>
          <a:p>
            <a:r>
              <a:rPr lang="en-US" sz="2400" dirty="0"/>
              <a:t>00_read_me</a:t>
            </a:r>
          </a:p>
          <a:p>
            <a:pPr lvl="1"/>
            <a:r>
              <a:rPr lang="en-US" sz="2000" dirty="0"/>
              <a:t>Briefly explains the purpose of each </a:t>
            </a:r>
            <a:r>
              <a:rPr lang="en-US" sz="2000" dirty="0" err="1"/>
              <a:t>jupyter</a:t>
            </a:r>
            <a:r>
              <a:rPr lang="en-US" sz="2000" dirty="0"/>
              <a:t> notebook used in the project</a:t>
            </a:r>
          </a:p>
          <a:p>
            <a:pPr lvl="1"/>
            <a:r>
              <a:rPr lang="en-US" sz="2000" dirty="0"/>
              <a:t>Lists the raw datasets or created data sets that are either imported or exported in each </a:t>
            </a:r>
            <a:r>
              <a:rPr lang="en-US" sz="2000" dirty="0" err="1"/>
              <a:t>jupter</a:t>
            </a:r>
            <a:r>
              <a:rPr lang="en-US" sz="2000" dirty="0"/>
              <a:t> notebook, if applicable</a:t>
            </a:r>
          </a:p>
          <a:p>
            <a:pPr lvl="1"/>
            <a:r>
              <a:rPr lang="en-US" sz="2000" dirty="0"/>
              <a:t>Lists and describes each feature of the final </a:t>
            </a:r>
            <a:r>
              <a:rPr lang="en-US" sz="2000" dirty="0" err="1"/>
              <a:t>dataframe</a:t>
            </a:r>
            <a:endParaRPr lang="en-US" sz="2000" dirty="0"/>
          </a:p>
          <a:p>
            <a:r>
              <a:rPr lang="en-US" sz="2400" dirty="0"/>
              <a:t>01_general_data</a:t>
            </a:r>
          </a:p>
          <a:p>
            <a:pPr lvl="1"/>
            <a:r>
              <a:rPr lang="en-US" sz="2000" dirty="0" err="1"/>
              <a:t>team_data</a:t>
            </a:r>
            <a:r>
              <a:rPr lang="en-US" sz="2000" dirty="0"/>
              <a:t> </a:t>
            </a:r>
            <a:r>
              <a:rPr lang="en-US" sz="2000" dirty="0" err="1"/>
              <a:t>dataframe</a:t>
            </a:r>
            <a:r>
              <a:rPr lang="en-US" sz="2000" dirty="0"/>
              <a:t> is created with the following features:</a:t>
            </a:r>
          </a:p>
          <a:p>
            <a:pPr lvl="2"/>
            <a:r>
              <a:rPr lang="en-US" sz="1600" dirty="0"/>
              <a:t>Season, </a:t>
            </a:r>
            <a:r>
              <a:rPr lang="en-US" sz="1600" dirty="0" err="1"/>
              <a:t>TeamID</a:t>
            </a:r>
            <a:r>
              <a:rPr lang="en-US" sz="1600" dirty="0"/>
              <a:t>, Wins, Losses, Win%, </a:t>
            </a:r>
            <a:r>
              <a:rPr lang="en-US" sz="1600" dirty="0" err="1"/>
              <a:t>SystemName</a:t>
            </a:r>
            <a:r>
              <a:rPr lang="en-US" sz="1600" dirty="0"/>
              <a:t>, </a:t>
            </a:r>
            <a:r>
              <a:rPr lang="en-US" sz="1600" dirty="0" err="1"/>
              <a:t>OrdinalRank</a:t>
            </a:r>
            <a:r>
              <a:rPr lang="en-US" sz="1600" dirty="0"/>
              <a:t>, </a:t>
            </a:r>
            <a:r>
              <a:rPr lang="en-US" sz="1600" dirty="0" err="1"/>
              <a:t>T_Wins</a:t>
            </a:r>
            <a:endParaRPr lang="en-US" sz="1600" dirty="0"/>
          </a:p>
          <a:p>
            <a:pPr lvl="1"/>
            <a:endParaRPr lang="en-US" sz="2000" dirty="0"/>
          </a:p>
          <a:p>
            <a:endParaRPr lang="en-US" sz="2400" dirty="0"/>
          </a:p>
          <a:p>
            <a:endParaRPr lang="en-US" sz="2400" dirty="0"/>
          </a:p>
          <a:p>
            <a:endParaRPr lang="en-US" sz="2400"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34</a:t>
            </a:fld>
            <a:endParaRPr lang="en-IN" dirty="0"/>
          </a:p>
        </p:txBody>
      </p:sp>
    </p:spTree>
    <p:extLst>
      <p:ext uri="{BB962C8B-B14F-4D97-AF65-F5344CB8AC3E}">
        <p14:creationId xmlns:p14="http://schemas.microsoft.com/office/powerpoint/2010/main" val="1530713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Model Implementation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0"/>
            <a:ext cx="8018878" cy="4955967"/>
          </a:xfrm>
        </p:spPr>
        <p:txBody>
          <a:bodyPr>
            <a:normAutofit lnSpcReduction="10000"/>
          </a:bodyPr>
          <a:lstStyle/>
          <a:p>
            <a:pPr marL="914400" lvl="2" indent="0">
              <a:buNone/>
            </a:pPr>
            <a:endParaRPr lang="en-US" sz="1600" dirty="0"/>
          </a:p>
          <a:p>
            <a:r>
              <a:rPr lang="en-US" sz="2400" dirty="0"/>
              <a:t>02_read_me</a:t>
            </a:r>
          </a:p>
          <a:p>
            <a:pPr lvl="1"/>
            <a:r>
              <a:rPr lang="en-US" sz="2000" dirty="0"/>
              <a:t>Raw data in the form of every regular season game played are aggregated to calculate season-long basketball stats. These season-long stats are compiled in a </a:t>
            </a:r>
            <a:r>
              <a:rPr lang="en-US" sz="2000" dirty="0" err="1"/>
              <a:t>dataframe</a:t>
            </a:r>
            <a:r>
              <a:rPr lang="en-US" sz="2000" dirty="0"/>
              <a:t> with columns of various basketball stats. These stats are listed and defined in the </a:t>
            </a:r>
            <a:r>
              <a:rPr lang="en-US" sz="2000" dirty="0" err="1"/>
              <a:t>jupyter</a:t>
            </a:r>
            <a:r>
              <a:rPr lang="en-US" sz="2000" dirty="0"/>
              <a:t> notebook 00_read_me and in the “Workflow: Data Cleaning” section of this presentation.</a:t>
            </a:r>
          </a:p>
          <a:p>
            <a:r>
              <a:rPr lang="en-US" sz="2400" dirty="0"/>
              <a:t>03_rankings_data</a:t>
            </a:r>
          </a:p>
          <a:p>
            <a:pPr lvl="1"/>
            <a:r>
              <a:rPr lang="en-US" sz="2000" dirty="0"/>
              <a:t>This notebook is used to determine which ranking systems to include in the final model. A new column is created for each of the six chosen ranking systems.</a:t>
            </a:r>
          </a:p>
          <a:p>
            <a:r>
              <a:rPr lang="en-US" sz="2400" dirty="0"/>
              <a:t>04_final_data_frame</a:t>
            </a:r>
          </a:p>
          <a:p>
            <a:pPr lvl="1"/>
            <a:r>
              <a:rPr lang="en-US" sz="2000" dirty="0"/>
              <a:t>In this notebook, the </a:t>
            </a:r>
            <a:r>
              <a:rPr lang="en-US" sz="2000" dirty="0" err="1"/>
              <a:t>dataframes</a:t>
            </a:r>
            <a:r>
              <a:rPr lang="en-US" sz="2000" dirty="0"/>
              <a:t> created in the previous notebooks are joined on Season and </a:t>
            </a:r>
            <a:r>
              <a:rPr lang="en-US" sz="2000" dirty="0" err="1"/>
              <a:t>TeamID</a:t>
            </a:r>
            <a:r>
              <a:rPr lang="en-US" sz="2000" dirty="0"/>
              <a:t>, creating the final </a:t>
            </a:r>
            <a:r>
              <a:rPr lang="en-US" sz="2000" dirty="0" err="1"/>
              <a:t>dataframe</a:t>
            </a:r>
            <a:r>
              <a:rPr lang="en-US" sz="2000" dirty="0"/>
              <a:t>.</a:t>
            </a:r>
          </a:p>
          <a:p>
            <a:endParaRPr lang="en-US" sz="2400" dirty="0"/>
          </a:p>
          <a:p>
            <a:endParaRPr lang="en-US" sz="2400" dirty="0"/>
          </a:p>
          <a:p>
            <a:endParaRPr lang="en-US" sz="2400"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35</a:t>
            </a:fld>
            <a:endParaRPr lang="en-IN" dirty="0"/>
          </a:p>
        </p:txBody>
      </p:sp>
    </p:spTree>
    <p:extLst>
      <p:ext uri="{BB962C8B-B14F-4D97-AF65-F5344CB8AC3E}">
        <p14:creationId xmlns:p14="http://schemas.microsoft.com/office/powerpoint/2010/main" val="3322158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Workflow: Model Implementation</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0"/>
            <a:ext cx="8018878" cy="4955967"/>
          </a:xfrm>
        </p:spPr>
        <p:txBody>
          <a:bodyPr>
            <a:normAutofit/>
          </a:bodyPr>
          <a:lstStyle/>
          <a:p>
            <a:pPr marL="914400" lvl="2" indent="0">
              <a:buNone/>
            </a:pPr>
            <a:endParaRPr lang="en-US" sz="1600" dirty="0"/>
          </a:p>
          <a:p>
            <a:r>
              <a:rPr lang="en-US" sz="2400" dirty="0"/>
              <a:t>05_EDA</a:t>
            </a:r>
          </a:p>
          <a:p>
            <a:pPr lvl="1"/>
            <a:r>
              <a:rPr lang="en-US" sz="2000" dirty="0"/>
              <a:t>This notebook contains exploratory data analysis.</a:t>
            </a:r>
          </a:p>
          <a:p>
            <a:r>
              <a:rPr lang="en-US" sz="2400" dirty="0"/>
              <a:t>06_final_model</a:t>
            </a:r>
          </a:p>
          <a:p>
            <a:pPr lvl="1"/>
            <a:r>
              <a:rPr lang="en-US" sz="2000" dirty="0"/>
              <a:t>In this notebook, an appropriate classification model type (Random Forest) is selected.</a:t>
            </a:r>
          </a:p>
          <a:p>
            <a:pPr lvl="1"/>
            <a:r>
              <a:rPr lang="en-US" sz="2000" dirty="0"/>
              <a:t>The data is normalized and scaled and oversampled.</a:t>
            </a:r>
          </a:p>
          <a:p>
            <a:pPr lvl="1"/>
            <a:r>
              <a:rPr lang="en-US" sz="2000" dirty="0"/>
              <a:t>The model is evaluated compared to historical NCAA bracketology data</a:t>
            </a:r>
            <a:endParaRPr lang="en-US" sz="2400" dirty="0"/>
          </a:p>
          <a:p>
            <a:endParaRPr lang="en-US" sz="2400" dirty="0"/>
          </a:p>
          <a:p>
            <a:endParaRPr lang="en-US" sz="2400"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36</a:t>
            </a:fld>
            <a:endParaRPr lang="en-IN" dirty="0"/>
          </a:p>
        </p:txBody>
      </p:sp>
    </p:spTree>
    <p:extLst>
      <p:ext uri="{BB962C8B-B14F-4D97-AF65-F5344CB8AC3E}">
        <p14:creationId xmlns:p14="http://schemas.microsoft.com/office/powerpoint/2010/main" val="1368960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3972-4434-034B-927C-72873E0FA35A}"/>
              </a:ext>
            </a:extLst>
          </p:cNvPr>
          <p:cNvSpPr>
            <a:spLocks noGrp="1"/>
          </p:cNvSpPr>
          <p:nvPr>
            <p:ph type="title"/>
          </p:nvPr>
        </p:nvSpPr>
        <p:spPr/>
        <p:txBody>
          <a:bodyPr/>
          <a:lstStyle/>
          <a:p>
            <a:r>
              <a:rPr lang="en-US" dirty="0"/>
              <a:t>Workflow: Model Evaluation</a:t>
            </a:r>
          </a:p>
        </p:txBody>
      </p:sp>
      <p:sp>
        <p:nvSpPr>
          <p:cNvPr id="3" name="Content Placeholder 2">
            <a:extLst>
              <a:ext uri="{FF2B5EF4-FFF2-40B4-BE49-F238E27FC236}">
                <a16:creationId xmlns:a16="http://schemas.microsoft.com/office/drawing/2014/main" id="{E26E015F-FE12-6840-A847-0CA5FF85B4EA}"/>
              </a:ext>
            </a:extLst>
          </p:cNvPr>
          <p:cNvSpPr>
            <a:spLocks noGrp="1"/>
          </p:cNvSpPr>
          <p:nvPr>
            <p:ph idx="1"/>
          </p:nvPr>
        </p:nvSpPr>
        <p:spPr>
          <a:xfrm>
            <a:off x="628650" y="1023767"/>
            <a:ext cx="7886700" cy="4351338"/>
          </a:xfrm>
        </p:spPr>
        <p:txBody>
          <a:bodyPr/>
          <a:lstStyle/>
          <a:p>
            <a:r>
              <a:rPr lang="en-US" sz="2400" dirty="0"/>
              <a:t>The accuracy of each round of the selected approach will be compared to the Best-Seed bracket. Using the respective accuracies, a total number of expected bracket points can be calculated and compared between the model and the average Best-Seed bracket.</a:t>
            </a:r>
          </a:p>
          <a:p>
            <a:pPr marL="0" indent="0">
              <a:buNone/>
            </a:pPr>
            <a:endParaRPr lang="en-US" sz="2400" dirty="0"/>
          </a:p>
          <a:p>
            <a:r>
              <a:rPr lang="en-US" sz="2400" dirty="0"/>
              <a:t>Model Evaluation will be discussed in the Analysis and Results sections of this presentation.</a:t>
            </a:r>
          </a:p>
          <a:p>
            <a:pPr marL="0" indent="0">
              <a:buNone/>
            </a:pPr>
            <a:endParaRPr lang="en-US" dirty="0"/>
          </a:p>
        </p:txBody>
      </p:sp>
      <p:sp>
        <p:nvSpPr>
          <p:cNvPr id="4" name="Slide Number Placeholder 3">
            <a:extLst>
              <a:ext uri="{FF2B5EF4-FFF2-40B4-BE49-F238E27FC236}">
                <a16:creationId xmlns:a16="http://schemas.microsoft.com/office/drawing/2014/main" id="{F47BC3FB-CD5B-DD46-9646-546320A9DD90}"/>
              </a:ext>
            </a:extLst>
          </p:cNvPr>
          <p:cNvSpPr>
            <a:spLocks noGrp="1"/>
          </p:cNvSpPr>
          <p:nvPr>
            <p:ph type="sldNum" sz="quarter" idx="12"/>
          </p:nvPr>
        </p:nvSpPr>
        <p:spPr/>
        <p:txBody>
          <a:bodyPr/>
          <a:lstStyle/>
          <a:p>
            <a:fld id="{DFFA20B0-317F-4F40-B69D-D979D3744506}" type="slidenum">
              <a:rPr lang="en-IN" smtClean="0"/>
              <a:pPr/>
              <a:t>37</a:t>
            </a:fld>
            <a:endParaRPr lang="en-IN" dirty="0"/>
          </a:p>
        </p:txBody>
      </p:sp>
    </p:spTree>
    <p:extLst>
      <p:ext uri="{BB962C8B-B14F-4D97-AF65-F5344CB8AC3E}">
        <p14:creationId xmlns:p14="http://schemas.microsoft.com/office/powerpoint/2010/main" val="3447468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38</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lnSpcReduction="10000"/>
          </a:bodyPr>
          <a:lstStyle/>
          <a:p>
            <a:pPr fontAlgn="base">
              <a:lnSpc>
                <a:spcPct val="110000"/>
              </a:lnSpc>
              <a:spcBef>
                <a:spcPts val="0"/>
              </a:spcBef>
              <a:spcAft>
                <a:spcPts val="1200"/>
              </a:spcAft>
            </a:pPr>
            <a:r>
              <a:rPr lang="en-US" sz="2200" i="1" dirty="0"/>
              <a:t>The major decision to be made in developing the predictive model is determining which computational method (machine learning algorithm) best suits the problem.</a:t>
            </a:r>
          </a:p>
          <a:p>
            <a:pPr fontAlgn="base">
              <a:lnSpc>
                <a:spcPct val="110000"/>
              </a:lnSpc>
              <a:spcBef>
                <a:spcPts val="0"/>
              </a:spcBef>
              <a:spcAft>
                <a:spcPts val="1200"/>
              </a:spcAft>
            </a:pPr>
            <a:r>
              <a:rPr lang="en-US" sz="2200" i="1" dirty="0"/>
              <a:t>Four common supervised machine learning algorithms for multiclass classification problems were considered:</a:t>
            </a:r>
          </a:p>
          <a:p>
            <a:pPr lvl="1"/>
            <a:r>
              <a:rPr lang="en-US" sz="1800" dirty="0"/>
              <a:t>Random Forest</a:t>
            </a:r>
          </a:p>
          <a:p>
            <a:pPr lvl="1"/>
            <a:r>
              <a:rPr lang="en-US" sz="1800" dirty="0"/>
              <a:t>K-Nearest Neighbors (KNN)</a:t>
            </a:r>
          </a:p>
          <a:p>
            <a:pPr lvl="1"/>
            <a:r>
              <a:rPr lang="en-US" sz="1800" dirty="0"/>
              <a:t>C-Supported Vector Classification (SVC)</a:t>
            </a:r>
          </a:p>
          <a:p>
            <a:pPr lvl="1"/>
            <a:r>
              <a:rPr lang="en-US" sz="1800" dirty="0"/>
              <a:t>Logistic Regression</a:t>
            </a:r>
          </a:p>
          <a:p>
            <a:r>
              <a:rPr lang="en-US" sz="2200" dirty="0"/>
              <a:t>These algorithms were evaluated on the following metrics:</a:t>
            </a:r>
          </a:p>
          <a:p>
            <a:pPr lvl="1"/>
            <a:r>
              <a:rPr lang="en-US" sz="2000" dirty="0"/>
              <a:t>test score</a:t>
            </a:r>
          </a:p>
          <a:p>
            <a:pPr lvl="1"/>
            <a:r>
              <a:rPr lang="en-US" sz="2000" dirty="0"/>
              <a:t>model accuracy score</a:t>
            </a:r>
          </a:p>
          <a:p>
            <a:pPr lvl="1"/>
            <a:r>
              <a:rPr lang="en-US" sz="2000" dirty="0"/>
              <a:t>cross validation score</a:t>
            </a:r>
          </a:p>
          <a:p>
            <a:pPr lvl="1"/>
            <a:r>
              <a:rPr lang="en-US" sz="2000" dirty="0"/>
              <a:t>Precision/recall of each class</a:t>
            </a:r>
          </a:p>
          <a:p>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707432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39</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Table 13 shows the model accuracy / test score and the average of the cross validation scores of each algorithm as calculated through scikit-learn.</a:t>
            </a:r>
          </a:p>
          <a:p>
            <a:pPr lvl="1"/>
            <a:r>
              <a:rPr lang="en-US" sz="1800" dirty="0"/>
              <a:t>Logistic Regression scores the best, but raises concerns about an overfitted model</a:t>
            </a:r>
          </a:p>
          <a:p>
            <a:pPr lvl="1"/>
            <a:r>
              <a:rPr lang="en-US" sz="1800" dirty="0"/>
              <a:t>KNN scores the worst and is eliminated from consideration</a:t>
            </a:r>
          </a:p>
          <a:p>
            <a:pPr lvl="1"/>
            <a:r>
              <a:rPr lang="en-US" sz="1800" dirty="0"/>
              <a:t>Random Forest scores well and outperforms SVC</a:t>
            </a:r>
          </a:p>
          <a:p>
            <a:pPr lvl="1"/>
            <a:endParaRPr lang="en-US" sz="1800" dirty="0"/>
          </a:p>
          <a:p>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
        <p:nvSpPr>
          <p:cNvPr id="7" name="Rectangle 6">
            <a:extLst>
              <a:ext uri="{FF2B5EF4-FFF2-40B4-BE49-F238E27FC236}">
                <a16:creationId xmlns:a16="http://schemas.microsoft.com/office/drawing/2014/main" id="{9FDE38B2-99D3-FC4D-9303-CEA2D0350547}"/>
              </a:ext>
            </a:extLst>
          </p:cNvPr>
          <p:cNvSpPr/>
          <p:nvPr/>
        </p:nvSpPr>
        <p:spPr>
          <a:xfrm>
            <a:off x="889191" y="3466816"/>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13: Model Accuracy of Various Machine Learning Algorithms</a:t>
            </a:r>
          </a:p>
        </p:txBody>
      </p:sp>
      <p:graphicFrame>
        <p:nvGraphicFramePr>
          <p:cNvPr id="8" name="Table 7">
            <a:extLst>
              <a:ext uri="{FF2B5EF4-FFF2-40B4-BE49-F238E27FC236}">
                <a16:creationId xmlns:a16="http://schemas.microsoft.com/office/drawing/2014/main" id="{7BC16D13-7EAA-9F4B-8128-8E7F5C9854AF}"/>
              </a:ext>
            </a:extLst>
          </p:cNvPr>
          <p:cNvGraphicFramePr>
            <a:graphicFrameLocks noGrp="1"/>
          </p:cNvGraphicFramePr>
          <p:nvPr>
            <p:extLst>
              <p:ext uri="{D42A27DB-BD31-4B8C-83A1-F6EECF244321}">
                <p14:modId xmlns:p14="http://schemas.microsoft.com/office/powerpoint/2010/main" val="4233671655"/>
              </p:ext>
            </p:extLst>
          </p:nvPr>
        </p:nvGraphicFramePr>
        <p:xfrm>
          <a:off x="889191" y="3876663"/>
          <a:ext cx="6018046" cy="1206500"/>
        </p:xfrm>
        <a:graphic>
          <a:graphicData uri="http://schemas.openxmlformats.org/drawingml/2006/table">
            <a:tbl>
              <a:tblPr>
                <a:tableStyleId>{5C22544A-7EE6-4342-B048-85BDC9FD1C3A}</a:tableStyleId>
              </a:tblPr>
              <a:tblGrid>
                <a:gridCol w="2135363">
                  <a:extLst>
                    <a:ext uri="{9D8B030D-6E8A-4147-A177-3AD203B41FA5}">
                      <a16:colId xmlns:a16="http://schemas.microsoft.com/office/drawing/2014/main" val="2813580822"/>
                    </a:ext>
                  </a:extLst>
                </a:gridCol>
                <a:gridCol w="1730326">
                  <a:extLst>
                    <a:ext uri="{9D8B030D-6E8A-4147-A177-3AD203B41FA5}">
                      <a16:colId xmlns:a16="http://schemas.microsoft.com/office/drawing/2014/main" val="865603745"/>
                    </a:ext>
                  </a:extLst>
                </a:gridCol>
                <a:gridCol w="2152357">
                  <a:extLst>
                    <a:ext uri="{9D8B030D-6E8A-4147-A177-3AD203B41FA5}">
                      <a16:colId xmlns:a16="http://schemas.microsoft.com/office/drawing/2014/main" val="2582517250"/>
                    </a:ext>
                  </a:extLst>
                </a:gridCol>
              </a:tblGrid>
              <a:tr h="241300">
                <a:tc>
                  <a:txBody>
                    <a:bodyPr/>
                    <a:lstStyle/>
                    <a:p>
                      <a:pPr algn="ctr" fontAlgn="b"/>
                      <a:r>
                        <a:rPr lang="en-US" sz="1400" b="0" i="0" u="none" strike="noStrike" dirty="0">
                          <a:solidFill>
                            <a:srgbClr val="000000"/>
                          </a:solidFill>
                          <a:effectLst/>
                          <a:latin typeface="Calibri" panose="020F0502020204030204" pitchFamily="34" charset="0"/>
                        </a:rPr>
                        <a:t>Algorithm</a:t>
                      </a:r>
                    </a:p>
                  </a:txBody>
                  <a:tcPr marL="9525" marR="9525" marT="9525" marB="0" anchor="b"/>
                </a:tc>
                <a:tc>
                  <a:txBody>
                    <a:bodyPr/>
                    <a:lstStyle/>
                    <a:p>
                      <a:pPr algn="ctr" fontAlgn="b"/>
                      <a:r>
                        <a:rPr lang="en-US" sz="1400" u="none" strike="noStrike">
                          <a:effectLst/>
                        </a:rPr>
                        <a:t>Test Score / Accuracy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Average Cross_Val_score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1396266"/>
                  </a:ext>
                </a:extLst>
              </a:tr>
              <a:tr h="241300">
                <a:tc>
                  <a:txBody>
                    <a:bodyPr/>
                    <a:lstStyle/>
                    <a:p>
                      <a:pPr algn="ctr" fontAlgn="b"/>
                      <a:r>
                        <a:rPr lang="en-US" sz="1400" u="none" strike="noStrike">
                          <a:effectLst/>
                        </a:rPr>
                        <a:t>Random Forest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0.757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0.960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8570378"/>
                  </a:ext>
                </a:extLst>
              </a:tr>
              <a:tr h="241300">
                <a:tc>
                  <a:txBody>
                    <a:bodyPr/>
                    <a:lstStyle/>
                    <a:p>
                      <a:pPr algn="ctr" fontAlgn="b"/>
                      <a:r>
                        <a:rPr lang="en-US" sz="1400" u="none" strike="noStrike">
                          <a:effectLst/>
                        </a:rPr>
                        <a:t>KNN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0.322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0.782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987368"/>
                  </a:ext>
                </a:extLst>
              </a:tr>
              <a:tr h="241300">
                <a:tc>
                  <a:txBody>
                    <a:bodyPr/>
                    <a:lstStyle/>
                    <a:p>
                      <a:pPr algn="ctr" fontAlgn="b"/>
                      <a:r>
                        <a:rPr lang="en-US" sz="1400" u="none" strike="noStrike">
                          <a:effectLst/>
                        </a:rPr>
                        <a:t>SVC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0.594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0.892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6564246"/>
                  </a:ext>
                </a:extLst>
              </a:tr>
              <a:tr h="241300">
                <a:tc>
                  <a:txBody>
                    <a:bodyPr/>
                    <a:lstStyle/>
                    <a:p>
                      <a:pPr algn="ctr" fontAlgn="b"/>
                      <a:r>
                        <a:rPr lang="en-US" sz="1400" u="none" strike="noStrike">
                          <a:effectLst/>
                        </a:rPr>
                        <a:t>Logistic Regression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0.940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0.991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9320998"/>
                  </a:ext>
                </a:extLst>
              </a:tr>
            </a:tbl>
          </a:graphicData>
        </a:graphic>
      </p:graphicFrame>
    </p:spTree>
    <p:custDataLst>
      <p:tags r:id="rId1"/>
    </p:custDataLst>
    <p:extLst>
      <p:ext uri="{BB962C8B-B14F-4D97-AF65-F5344CB8AC3E}">
        <p14:creationId xmlns:p14="http://schemas.microsoft.com/office/powerpoint/2010/main" val="299053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2782320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40</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Classification Report: Random Forest</a:t>
            </a:r>
          </a:p>
          <a:p>
            <a:pPr lvl="1"/>
            <a:r>
              <a:rPr lang="en-US" sz="1800" dirty="0"/>
              <a:t>Varying precision and recall</a:t>
            </a:r>
          </a:p>
          <a:p>
            <a:pPr lvl="1"/>
            <a:r>
              <a:rPr lang="en-US" sz="1800" dirty="0"/>
              <a:t>Precision higher at the ends of the class range (0,5,6 wins)</a:t>
            </a:r>
          </a:p>
          <a:p>
            <a:pPr lvl="1"/>
            <a:r>
              <a:rPr lang="en-US" sz="1800" dirty="0"/>
              <a:t>Generally a reasonable and high performing model.</a:t>
            </a:r>
          </a:p>
          <a:p>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
        <p:nvSpPr>
          <p:cNvPr id="7" name="Rectangle 6">
            <a:extLst>
              <a:ext uri="{FF2B5EF4-FFF2-40B4-BE49-F238E27FC236}">
                <a16:creationId xmlns:a16="http://schemas.microsoft.com/office/drawing/2014/main" id="{9FDE38B2-99D3-FC4D-9303-CEA2D0350547}"/>
              </a:ext>
            </a:extLst>
          </p:cNvPr>
          <p:cNvSpPr/>
          <p:nvPr/>
        </p:nvSpPr>
        <p:spPr>
          <a:xfrm>
            <a:off x="979558" y="2835740"/>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14: Model Classification Report: Random Forest</a:t>
            </a:r>
          </a:p>
        </p:txBody>
      </p:sp>
      <p:graphicFrame>
        <p:nvGraphicFramePr>
          <p:cNvPr id="10" name="Table 9">
            <a:extLst>
              <a:ext uri="{FF2B5EF4-FFF2-40B4-BE49-F238E27FC236}">
                <a16:creationId xmlns:a16="http://schemas.microsoft.com/office/drawing/2014/main" id="{A7074CC3-5F4D-EE4A-A616-99E45C846BF9}"/>
              </a:ext>
            </a:extLst>
          </p:cNvPr>
          <p:cNvGraphicFramePr>
            <a:graphicFrameLocks noGrp="1"/>
          </p:cNvGraphicFramePr>
          <p:nvPr>
            <p:extLst>
              <p:ext uri="{D42A27DB-BD31-4B8C-83A1-F6EECF244321}">
                <p14:modId xmlns:p14="http://schemas.microsoft.com/office/powerpoint/2010/main" val="1785592599"/>
              </p:ext>
            </p:extLst>
          </p:nvPr>
        </p:nvGraphicFramePr>
        <p:xfrm>
          <a:off x="979558" y="3174294"/>
          <a:ext cx="6146800" cy="2844800"/>
        </p:xfrm>
        <a:graphic>
          <a:graphicData uri="http://schemas.openxmlformats.org/drawingml/2006/table">
            <a:tbl>
              <a:tblPr>
                <a:tableStyleId>{5C22544A-7EE6-4342-B048-85BDC9FD1C3A}</a:tableStyleId>
              </a:tblPr>
              <a:tblGrid>
                <a:gridCol w="1331437">
                  <a:extLst>
                    <a:ext uri="{9D8B030D-6E8A-4147-A177-3AD203B41FA5}">
                      <a16:colId xmlns:a16="http://schemas.microsoft.com/office/drawing/2014/main" val="647612140"/>
                    </a:ext>
                  </a:extLst>
                </a:gridCol>
                <a:gridCol w="827393">
                  <a:extLst>
                    <a:ext uri="{9D8B030D-6E8A-4147-A177-3AD203B41FA5}">
                      <a16:colId xmlns:a16="http://schemas.microsoft.com/office/drawing/2014/main" val="3667503213"/>
                    </a:ext>
                  </a:extLst>
                </a:gridCol>
                <a:gridCol w="1207803">
                  <a:extLst>
                    <a:ext uri="{9D8B030D-6E8A-4147-A177-3AD203B41FA5}">
                      <a16:colId xmlns:a16="http://schemas.microsoft.com/office/drawing/2014/main" val="2826082947"/>
                    </a:ext>
                  </a:extLst>
                </a:gridCol>
                <a:gridCol w="1474091">
                  <a:extLst>
                    <a:ext uri="{9D8B030D-6E8A-4147-A177-3AD203B41FA5}">
                      <a16:colId xmlns:a16="http://schemas.microsoft.com/office/drawing/2014/main" val="956506962"/>
                    </a:ext>
                  </a:extLst>
                </a:gridCol>
                <a:gridCol w="1306076">
                  <a:extLst>
                    <a:ext uri="{9D8B030D-6E8A-4147-A177-3AD203B41FA5}">
                      <a16:colId xmlns:a16="http://schemas.microsoft.com/office/drawing/2014/main" val="2506809147"/>
                    </a:ext>
                  </a:extLst>
                </a:gridCol>
              </a:tblGrid>
              <a:tr h="203200">
                <a:tc>
                  <a:txBody>
                    <a:bodyPr/>
                    <a:lstStyle/>
                    <a:p>
                      <a:pPr algn="l" fontAlgn="b"/>
                      <a:r>
                        <a:rPr lang="en-US" sz="1000" u="none" strike="noStrike">
                          <a:effectLst/>
                        </a:rPr>
                        <a:t>Classification Report: </a:t>
                      </a:r>
                      <a:endParaRPr lang="en-US" sz="1000" b="0" i="0" u="none" strike="noStrike">
                        <a:solidFill>
                          <a:srgbClr val="000000"/>
                        </a:solidFill>
                        <a:effectLst/>
                        <a:latin typeface="Var(--jp-code-font-family)"/>
                      </a:endParaRPr>
                    </a:p>
                  </a:txBody>
                  <a:tcPr marL="9525" marR="9525" marT="9525" marB="0" anchor="b"/>
                </a:tc>
                <a:tc gridSpan="2">
                  <a:txBody>
                    <a:bodyPr/>
                    <a:lstStyle/>
                    <a:p>
                      <a:pPr algn="l" fontAlgn="b"/>
                      <a:r>
                        <a:rPr lang="en-US" sz="1000" u="none" strike="noStrike">
                          <a:effectLst/>
                        </a:rPr>
                        <a:t>Random Forest</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243923"/>
                  </a:ext>
                </a:extLst>
              </a:tr>
              <a:tr h="203200">
                <a:tc gridSpan="3">
                  <a:txBody>
                    <a:bodyPr/>
                    <a:lstStyle/>
                    <a:p>
                      <a:pPr algn="l" fontAlgn="b"/>
                      <a:r>
                        <a:rPr lang="en-US" sz="1000" u="none" strike="noStrike">
                          <a:effectLst/>
                        </a:rPr>
                        <a:t>               precision    recall  f1-score   support</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2290993"/>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 precision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 recall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f1-score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support</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4052420488"/>
                  </a:ext>
                </a:extLst>
              </a:tr>
              <a:tr h="203200">
                <a:tc>
                  <a:txBody>
                    <a:bodyPr/>
                    <a:lstStyle/>
                    <a:p>
                      <a:pPr algn="r" fontAlgn="b"/>
                      <a:r>
                        <a:rPr lang="en-US" sz="1000" u="none" strike="noStrike">
                          <a:effectLst/>
                        </a:rPr>
                        <a:t>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5975591"/>
                  </a:ext>
                </a:extLst>
              </a:tr>
              <a:tr h="203200">
                <a:tc>
                  <a:txBody>
                    <a:bodyPr/>
                    <a:lstStyle/>
                    <a:p>
                      <a:pPr algn="r" fontAlgn="b"/>
                      <a:r>
                        <a:rPr lang="en-US" sz="1000" u="none" strike="noStrike">
                          <a:effectLst/>
                        </a:rPr>
                        <a:t>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751567"/>
                  </a:ext>
                </a:extLst>
              </a:tr>
              <a:tr h="203200">
                <a:tc>
                  <a:txBody>
                    <a:bodyPr/>
                    <a:lstStyle/>
                    <a:p>
                      <a:pPr algn="r" fontAlgn="b"/>
                      <a:r>
                        <a:rPr lang="en-US" sz="1000" u="none" strike="noStrike">
                          <a:effectLst/>
                        </a:rPr>
                        <a:t>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6627780"/>
                  </a:ext>
                </a:extLst>
              </a:tr>
              <a:tr h="203200">
                <a:tc>
                  <a:txBody>
                    <a:bodyPr/>
                    <a:lstStyle/>
                    <a:p>
                      <a:pPr algn="r" fontAlgn="b"/>
                      <a:r>
                        <a:rPr lang="en-US" sz="1000" u="none" strike="noStrike">
                          <a:effectLst/>
                        </a:rPr>
                        <a:t>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6702807"/>
                  </a:ext>
                </a:extLst>
              </a:tr>
              <a:tr h="203200">
                <a:tc>
                  <a:txBody>
                    <a:bodyPr/>
                    <a:lstStyle/>
                    <a:p>
                      <a:pPr algn="r" fontAlgn="b"/>
                      <a:r>
                        <a:rPr lang="en-US" sz="1000" u="none" strike="noStrike">
                          <a:effectLst/>
                        </a:rPr>
                        <a:t>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6113302"/>
                  </a:ext>
                </a:extLst>
              </a:tr>
              <a:tr h="203200">
                <a:tc>
                  <a:txBody>
                    <a:bodyPr/>
                    <a:lstStyle/>
                    <a:p>
                      <a:pPr algn="r" fontAlgn="b"/>
                      <a:r>
                        <a:rPr lang="en-US" sz="1000" u="none" strike="noStrike">
                          <a:effectLst/>
                        </a:rPr>
                        <a:t>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7464186"/>
                  </a:ext>
                </a:extLst>
              </a:tr>
              <a:tr h="203200">
                <a:tc>
                  <a:txBody>
                    <a:bodyPr/>
                    <a:lstStyle/>
                    <a:p>
                      <a:pPr algn="r" fontAlgn="b"/>
                      <a:r>
                        <a:rPr lang="en-US" sz="1000" u="none" strike="noStrike">
                          <a:effectLst/>
                        </a:rPr>
                        <a:t>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8448005"/>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049599"/>
                  </a:ext>
                </a:extLst>
              </a:tr>
              <a:tr h="203200">
                <a:tc>
                  <a:txBody>
                    <a:bodyPr/>
                    <a:lstStyle/>
                    <a:p>
                      <a:pPr algn="l" fontAlgn="b"/>
                      <a:r>
                        <a:rPr lang="en-US" sz="1000" u="none" strike="noStrike">
                          <a:effectLst/>
                        </a:rPr>
                        <a:t>    accuracy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0.77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1749918786"/>
                  </a:ext>
                </a:extLst>
              </a:tr>
              <a:tr h="203200">
                <a:tc>
                  <a:txBody>
                    <a:bodyPr/>
                    <a:lstStyle/>
                    <a:p>
                      <a:pPr algn="l" fontAlgn="b"/>
                      <a:r>
                        <a:rPr lang="en-US" sz="1000" u="none" strike="noStrike">
                          <a:effectLst/>
                        </a:rPr>
                        <a:t>   macro avg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3980007502"/>
                  </a:ext>
                </a:extLst>
              </a:tr>
              <a:tr h="203200">
                <a:tc>
                  <a:txBody>
                    <a:bodyPr/>
                    <a:lstStyle/>
                    <a:p>
                      <a:pPr algn="l" fontAlgn="b"/>
                      <a:r>
                        <a:rPr lang="en-US" sz="1000" u="none" strike="noStrike" dirty="0">
                          <a:effectLst/>
                        </a:rPr>
                        <a:t>weighted avg</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419</a:t>
                      </a:r>
                      <a:endParaRPr lang="en-US" sz="1000" b="0" i="0" u="none" strike="noStrike" dirty="0">
                        <a:solidFill>
                          <a:srgbClr val="000000"/>
                        </a:solidFill>
                        <a:effectLst/>
                        <a:latin typeface="Var(--jp-code-font-family)"/>
                      </a:endParaRPr>
                    </a:p>
                  </a:txBody>
                  <a:tcPr marL="9525" marR="9525" marT="9525" marB="0" anchor="b"/>
                </a:tc>
                <a:extLst>
                  <a:ext uri="{0D108BD9-81ED-4DB2-BD59-A6C34878D82A}">
                    <a16:rowId xmlns:a16="http://schemas.microsoft.com/office/drawing/2014/main" val="94108917"/>
                  </a:ext>
                </a:extLst>
              </a:tr>
            </a:tbl>
          </a:graphicData>
        </a:graphic>
      </p:graphicFrame>
    </p:spTree>
    <p:custDataLst>
      <p:tags r:id="rId1"/>
    </p:custDataLst>
    <p:extLst>
      <p:ext uri="{BB962C8B-B14F-4D97-AF65-F5344CB8AC3E}">
        <p14:creationId xmlns:p14="http://schemas.microsoft.com/office/powerpoint/2010/main" val="3558878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41</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Classification Report: KNN</a:t>
            </a:r>
          </a:p>
          <a:p>
            <a:pPr lvl="1"/>
            <a:r>
              <a:rPr lang="en-US" sz="1800" dirty="0"/>
              <a:t>High precision for the 0 win class, but poor recall</a:t>
            </a:r>
          </a:p>
          <a:p>
            <a:pPr lvl="1"/>
            <a:r>
              <a:rPr lang="en-US" sz="1800" dirty="0"/>
              <a:t>Poor performance all around</a:t>
            </a:r>
          </a:p>
          <a:p>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
        <p:nvSpPr>
          <p:cNvPr id="7" name="Rectangle 6">
            <a:extLst>
              <a:ext uri="{FF2B5EF4-FFF2-40B4-BE49-F238E27FC236}">
                <a16:creationId xmlns:a16="http://schemas.microsoft.com/office/drawing/2014/main" id="{9FDE38B2-99D3-FC4D-9303-CEA2D0350547}"/>
              </a:ext>
            </a:extLst>
          </p:cNvPr>
          <p:cNvSpPr/>
          <p:nvPr/>
        </p:nvSpPr>
        <p:spPr>
          <a:xfrm>
            <a:off x="979558" y="2835740"/>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15: Model Classification Report: KNN</a:t>
            </a:r>
          </a:p>
        </p:txBody>
      </p:sp>
      <p:graphicFrame>
        <p:nvGraphicFramePr>
          <p:cNvPr id="3" name="Table 2">
            <a:extLst>
              <a:ext uri="{FF2B5EF4-FFF2-40B4-BE49-F238E27FC236}">
                <a16:creationId xmlns:a16="http://schemas.microsoft.com/office/drawing/2014/main" id="{2F5CDAB0-7BEF-1C41-9630-515A37E56C61}"/>
              </a:ext>
            </a:extLst>
          </p:cNvPr>
          <p:cNvGraphicFramePr>
            <a:graphicFrameLocks noGrp="1"/>
          </p:cNvGraphicFramePr>
          <p:nvPr>
            <p:extLst>
              <p:ext uri="{D42A27DB-BD31-4B8C-83A1-F6EECF244321}">
                <p14:modId xmlns:p14="http://schemas.microsoft.com/office/powerpoint/2010/main" val="4252016136"/>
              </p:ext>
            </p:extLst>
          </p:nvPr>
        </p:nvGraphicFramePr>
        <p:xfrm>
          <a:off x="1088196" y="3174294"/>
          <a:ext cx="6146800" cy="2844800"/>
        </p:xfrm>
        <a:graphic>
          <a:graphicData uri="http://schemas.openxmlformats.org/drawingml/2006/table">
            <a:tbl>
              <a:tblPr>
                <a:tableStyleId>{5C22544A-7EE6-4342-B048-85BDC9FD1C3A}</a:tableStyleId>
              </a:tblPr>
              <a:tblGrid>
                <a:gridCol w="1331437">
                  <a:extLst>
                    <a:ext uri="{9D8B030D-6E8A-4147-A177-3AD203B41FA5}">
                      <a16:colId xmlns:a16="http://schemas.microsoft.com/office/drawing/2014/main" val="3471316452"/>
                    </a:ext>
                  </a:extLst>
                </a:gridCol>
                <a:gridCol w="827393">
                  <a:extLst>
                    <a:ext uri="{9D8B030D-6E8A-4147-A177-3AD203B41FA5}">
                      <a16:colId xmlns:a16="http://schemas.microsoft.com/office/drawing/2014/main" val="2632575020"/>
                    </a:ext>
                  </a:extLst>
                </a:gridCol>
                <a:gridCol w="1207803">
                  <a:extLst>
                    <a:ext uri="{9D8B030D-6E8A-4147-A177-3AD203B41FA5}">
                      <a16:colId xmlns:a16="http://schemas.microsoft.com/office/drawing/2014/main" val="1475923360"/>
                    </a:ext>
                  </a:extLst>
                </a:gridCol>
                <a:gridCol w="1474091">
                  <a:extLst>
                    <a:ext uri="{9D8B030D-6E8A-4147-A177-3AD203B41FA5}">
                      <a16:colId xmlns:a16="http://schemas.microsoft.com/office/drawing/2014/main" val="3219719858"/>
                    </a:ext>
                  </a:extLst>
                </a:gridCol>
                <a:gridCol w="1306076">
                  <a:extLst>
                    <a:ext uri="{9D8B030D-6E8A-4147-A177-3AD203B41FA5}">
                      <a16:colId xmlns:a16="http://schemas.microsoft.com/office/drawing/2014/main" val="2486204927"/>
                    </a:ext>
                  </a:extLst>
                </a:gridCol>
              </a:tblGrid>
              <a:tr h="203200">
                <a:tc>
                  <a:txBody>
                    <a:bodyPr/>
                    <a:lstStyle/>
                    <a:p>
                      <a:pPr algn="l" fontAlgn="b"/>
                      <a:r>
                        <a:rPr lang="en-US" sz="1000" u="none" strike="noStrike">
                          <a:effectLst/>
                        </a:rPr>
                        <a:t>Classification Report: </a:t>
                      </a:r>
                      <a:endParaRPr lang="en-US" sz="1000" b="0" i="0" u="none" strike="noStrike">
                        <a:solidFill>
                          <a:srgbClr val="000000"/>
                        </a:solidFill>
                        <a:effectLst/>
                        <a:latin typeface="Var(--jp-code-font-family)"/>
                      </a:endParaRPr>
                    </a:p>
                  </a:txBody>
                  <a:tcPr marL="9525" marR="9525" marT="9525" marB="0" anchor="b"/>
                </a:tc>
                <a:tc>
                  <a:txBody>
                    <a:bodyPr/>
                    <a:lstStyle/>
                    <a:p>
                      <a:pPr algn="l" fontAlgn="b"/>
                      <a:r>
                        <a:rPr lang="en-US" sz="1000" u="none" strike="noStrike">
                          <a:effectLst/>
                        </a:rPr>
                        <a:t>KNN</a:t>
                      </a:r>
                      <a:endParaRPr lang="en-US" sz="1000" b="0" i="0" u="none" strike="noStrike">
                        <a:solidFill>
                          <a:srgbClr val="000000"/>
                        </a:solidFill>
                        <a:effectLst/>
                        <a:latin typeface="Var(--jp-code-font-family)"/>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5105313"/>
                  </a:ext>
                </a:extLst>
              </a:tr>
              <a:tr h="203200">
                <a:tc gridSpan="3">
                  <a:txBody>
                    <a:bodyPr/>
                    <a:lstStyle/>
                    <a:p>
                      <a:pPr algn="l" fontAlgn="b"/>
                      <a:r>
                        <a:rPr lang="en-US" sz="1000" u="none" strike="noStrike">
                          <a:effectLst/>
                        </a:rPr>
                        <a:t>               precision    recall  f1-score   support</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8551119"/>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 precision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 recall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f1-score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support</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113993862"/>
                  </a:ext>
                </a:extLst>
              </a:tr>
              <a:tr h="203200">
                <a:tc>
                  <a:txBody>
                    <a:bodyPr/>
                    <a:lstStyle/>
                    <a:p>
                      <a:pPr algn="r" fontAlgn="b"/>
                      <a:r>
                        <a:rPr lang="en-US" sz="1000" u="none" strike="noStrike">
                          <a:effectLst/>
                        </a:rPr>
                        <a:t>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661853"/>
                  </a:ext>
                </a:extLst>
              </a:tr>
              <a:tr h="203200">
                <a:tc>
                  <a:txBody>
                    <a:bodyPr/>
                    <a:lstStyle/>
                    <a:p>
                      <a:pPr algn="r" fontAlgn="b"/>
                      <a:r>
                        <a:rPr lang="en-US" sz="1000" u="none" strike="noStrike">
                          <a:effectLst/>
                        </a:rPr>
                        <a:t>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399920"/>
                  </a:ext>
                </a:extLst>
              </a:tr>
              <a:tr h="203200">
                <a:tc>
                  <a:txBody>
                    <a:bodyPr/>
                    <a:lstStyle/>
                    <a:p>
                      <a:pPr algn="r" fontAlgn="b"/>
                      <a:r>
                        <a:rPr lang="en-US" sz="1000" u="none" strike="noStrike">
                          <a:effectLst/>
                        </a:rPr>
                        <a:t>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597699"/>
                  </a:ext>
                </a:extLst>
              </a:tr>
              <a:tr h="203200">
                <a:tc>
                  <a:txBody>
                    <a:bodyPr/>
                    <a:lstStyle/>
                    <a:p>
                      <a:pPr algn="r" fontAlgn="b"/>
                      <a:r>
                        <a:rPr lang="en-US" sz="1000" u="none" strike="noStrike">
                          <a:effectLst/>
                        </a:rPr>
                        <a:t>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6854635"/>
                  </a:ext>
                </a:extLst>
              </a:tr>
              <a:tr h="203200">
                <a:tc>
                  <a:txBody>
                    <a:bodyPr/>
                    <a:lstStyle/>
                    <a:p>
                      <a:pPr algn="r" fontAlgn="b"/>
                      <a:r>
                        <a:rPr lang="en-US" sz="1000" u="none" strike="noStrike">
                          <a:effectLst/>
                        </a:rPr>
                        <a:t>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9761368"/>
                  </a:ext>
                </a:extLst>
              </a:tr>
              <a:tr h="203200">
                <a:tc>
                  <a:txBody>
                    <a:bodyPr/>
                    <a:lstStyle/>
                    <a:p>
                      <a:pPr algn="r" fontAlgn="b"/>
                      <a:r>
                        <a:rPr lang="en-US" sz="1000" u="none" strike="noStrike">
                          <a:effectLst/>
                        </a:rPr>
                        <a:t>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4403169"/>
                  </a:ext>
                </a:extLst>
              </a:tr>
              <a:tr h="203200">
                <a:tc>
                  <a:txBody>
                    <a:bodyPr/>
                    <a:lstStyle/>
                    <a:p>
                      <a:pPr algn="r" fontAlgn="b"/>
                      <a:r>
                        <a:rPr lang="en-US" sz="1000" u="none" strike="noStrike">
                          <a:effectLst/>
                        </a:rPr>
                        <a:t>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011322"/>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6396784"/>
                  </a:ext>
                </a:extLst>
              </a:tr>
              <a:tr h="203200">
                <a:tc>
                  <a:txBody>
                    <a:bodyPr/>
                    <a:lstStyle/>
                    <a:p>
                      <a:pPr algn="l" fontAlgn="b"/>
                      <a:r>
                        <a:rPr lang="en-US" sz="1000" u="none" strike="noStrike">
                          <a:effectLst/>
                        </a:rPr>
                        <a:t>    accuracy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0.32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2394500184"/>
                  </a:ext>
                </a:extLst>
              </a:tr>
              <a:tr h="203200">
                <a:tc>
                  <a:txBody>
                    <a:bodyPr/>
                    <a:lstStyle/>
                    <a:p>
                      <a:pPr algn="l" fontAlgn="b"/>
                      <a:r>
                        <a:rPr lang="en-US" sz="1000" u="none" strike="noStrike">
                          <a:effectLst/>
                        </a:rPr>
                        <a:t>   macro avg</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0.25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0.27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0.23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1616765682"/>
                  </a:ext>
                </a:extLst>
              </a:tr>
              <a:tr h="203200">
                <a:tc>
                  <a:txBody>
                    <a:bodyPr/>
                    <a:lstStyle/>
                    <a:p>
                      <a:pPr algn="l" fontAlgn="b"/>
                      <a:r>
                        <a:rPr lang="en-US" sz="1000" u="none" strike="noStrike" dirty="0">
                          <a:effectLst/>
                        </a:rPr>
                        <a:t>weighted avg </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0.54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0.32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0.37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419</a:t>
                      </a:r>
                      <a:endParaRPr lang="en-US" sz="1000" b="0" i="0" u="none" strike="noStrike" dirty="0">
                        <a:solidFill>
                          <a:srgbClr val="000000"/>
                        </a:solidFill>
                        <a:effectLst/>
                        <a:latin typeface="Var(--jp-code-font-family)"/>
                      </a:endParaRPr>
                    </a:p>
                  </a:txBody>
                  <a:tcPr marL="9525" marR="9525" marT="9525" marB="0" anchor="b"/>
                </a:tc>
                <a:extLst>
                  <a:ext uri="{0D108BD9-81ED-4DB2-BD59-A6C34878D82A}">
                    <a16:rowId xmlns:a16="http://schemas.microsoft.com/office/drawing/2014/main" val="879041752"/>
                  </a:ext>
                </a:extLst>
              </a:tr>
            </a:tbl>
          </a:graphicData>
        </a:graphic>
      </p:graphicFrame>
    </p:spTree>
    <p:custDataLst>
      <p:tags r:id="rId1"/>
    </p:custDataLst>
    <p:extLst>
      <p:ext uri="{BB962C8B-B14F-4D97-AF65-F5344CB8AC3E}">
        <p14:creationId xmlns:p14="http://schemas.microsoft.com/office/powerpoint/2010/main" val="2050890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Classification Report: SVC</a:t>
            </a:r>
          </a:p>
          <a:p>
            <a:pPr lvl="1"/>
            <a:r>
              <a:rPr lang="en-US" sz="1800" dirty="0"/>
              <a:t>Good/acceptable precision in all classes except 5 wins</a:t>
            </a:r>
          </a:p>
          <a:p>
            <a:pPr lvl="1"/>
            <a:r>
              <a:rPr lang="en-US" sz="1800" dirty="0"/>
              <a:t>Poor recall in class of 4, 5, and 6 wins</a:t>
            </a:r>
          </a:p>
          <a:p>
            <a:pPr lvl="1"/>
            <a:r>
              <a:rPr lang="en-US" sz="1800" dirty="0"/>
              <a:t>Generally not a high performing model</a:t>
            </a:r>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
        <p:nvSpPr>
          <p:cNvPr id="7" name="Rectangle 6">
            <a:extLst>
              <a:ext uri="{FF2B5EF4-FFF2-40B4-BE49-F238E27FC236}">
                <a16:creationId xmlns:a16="http://schemas.microsoft.com/office/drawing/2014/main" id="{9FDE38B2-99D3-FC4D-9303-CEA2D0350547}"/>
              </a:ext>
            </a:extLst>
          </p:cNvPr>
          <p:cNvSpPr/>
          <p:nvPr/>
        </p:nvSpPr>
        <p:spPr>
          <a:xfrm>
            <a:off x="979558" y="2835740"/>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16: Model Classification Report: SVC</a:t>
            </a:r>
          </a:p>
        </p:txBody>
      </p:sp>
      <p:graphicFrame>
        <p:nvGraphicFramePr>
          <p:cNvPr id="8" name="Table 7">
            <a:extLst>
              <a:ext uri="{FF2B5EF4-FFF2-40B4-BE49-F238E27FC236}">
                <a16:creationId xmlns:a16="http://schemas.microsoft.com/office/drawing/2014/main" id="{ADBA7A0F-DDAB-994C-A481-C22C70D31C6C}"/>
              </a:ext>
            </a:extLst>
          </p:cNvPr>
          <p:cNvGraphicFramePr>
            <a:graphicFrameLocks noGrp="1"/>
          </p:cNvGraphicFramePr>
          <p:nvPr>
            <p:extLst>
              <p:ext uri="{D42A27DB-BD31-4B8C-83A1-F6EECF244321}">
                <p14:modId xmlns:p14="http://schemas.microsoft.com/office/powerpoint/2010/main" val="1490988544"/>
              </p:ext>
            </p:extLst>
          </p:nvPr>
        </p:nvGraphicFramePr>
        <p:xfrm>
          <a:off x="1069925" y="3174294"/>
          <a:ext cx="6146800" cy="2641600"/>
        </p:xfrm>
        <a:graphic>
          <a:graphicData uri="http://schemas.openxmlformats.org/drawingml/2006/table">
            <a:tbl>
              <a:tblPr>
                <a:tableStyleId>{5C22544A-7EE6-4342-B048-85BDC9FD1C3A}</a:tableStyleId>
              </a:tblPr>
              <a:tblGrid>
                <a:gridCol w="1331437">
                  <a:extLst>
                    <a:ext uri="{9D8B030D-6E8A-4147-A177-3AD203B41FA5}">
                      <a16:colId xmlns:a16="http://schemas.microsoft.com/office/drawing/2014/main" val="1218183073"/>
                    </a:ext>
                  </a:extLst>
                </a:gridCol>
                <a:gridCol w="827393">
                  <a:extLst>
                    <a:ext uri="{9D8B030D-6E8A-4147-A177-3AD203B41FA5}">
                      <a16:colId xmlns:a16="http://schemas.microsoft.com/office/drawing/2014/main" val="1892899158"/>
                    </a:ext>
                  </a:extLst>
                </a:gridCol>
                <a:gridCol w="1207803">
                  <a:extLst>
                    <a:ext uri="{9D8B030D-6E8A-4147-A177-3AD203B41FA5}">
                      <a16:colId xmlns:a16="http://schemas.microsoft.com/office/drawing/2014/main" val="2284298811"/>
                    </a:ext>
                  </a:extLst>
                </a:gridCol>
                <a:gridCol w="1474091">
                  <a:extLst>
                    <a:ext uri="{9D8B030D-6E8A-4147-A177-3AD203B41FA5}">
                      <a16:colId xmlns:a16="http://schemas.microsoft.com/office/drawing/2014/main" val="3665944105"/>
                    </a:ext>
                  </a:extLst>
                </a:gridCol>
                <a:gridCol w="1306076">
                  <a:extLst>
                    <a:ext uri="{9D8B030D-6E8A-4147-A177-3AD203B41FA5}">
                      <a16:colId xmlns:a16="http://schemas.microsoft.com/office/drawing/2014/main" val="2224684482"/>
                    </a:ext>
                  </a:extLst>
                </a:gridCol>
              </a:tblGrid>
              <a:tr h="203200">
                <a:tc>
                  <a:txBody>
                    <a:bodyPr/>
                    <a:lstStyle/>
                    <a:p>
                      <a:pPr algn="l" fontAlgn="b"/>
                      <a:r>
                        <a:rPr lang="en-US" sz="1000" u="none" strike="noStrike">
                          <a:effectLst/>
                        </a:rPr>
                        <a:t>Classification Report: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SVC</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621417"/>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 precision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 recall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f1-score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support</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2340275416"/>
                  </a:ext>
                </a:extLst>
              </a:tr>
              <a:tr h="203200">
                <a:tc>
                  <a:txBody>
                    <a:bodyPr/>
                    <a:lstStyle/>
                    <a:p>
                      <a:pPr algn="r" fontAlgn="b"/>
                      <a:r>
                        <a:rPr lang="en-US" sz="1000" u="none" strike="noStrike">
                          <a:effectLst/>
                        </a:rPr>
                        <a:t>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3447761"/>
                  </a:ext>
                </a:extLst>
              </a:tr>
              <a:tr h="203200">
                <a:tc>
                  <a:txBody>
                    <a:bodyPr/>
                    <a:lstStyle/>
                    <a:p>
                      <a:pPr algn="r" fontAlgn="b"/>
                      <a:r>
                        <a:rPr lang="en-US" sz="1000" u="none" strike="noStrike">
                          <a:effectLst/>
                        </a:rPr>
                        <a:t>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7251352"/>
                  </a:ext>
                </a:extLst>
              </a:tr>
              <a:tr h="203200">
                <a:tc>
                  <a:txBody>
                    <a:bodyPr/>
                    <a:lstStyle/>
                    <a:p>
                      <a:pPr algn="r" fontAlgn="b"/>
                      <a:r>
                        <a:rPr lang="en-US" sz="1000" u="none" strike="noStrike">
                          <a:effectLst/>
                        </a:rPr>
                        <a:t>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3677896"/>
                  </a:ext>
                </a:extLst>
              </a:tr>
              <a:tr h="203200">
                <a:tc>
                  <a:txBody>
                    <a:bodyPr/>
                    <a:lstStyle/>
                    <a:p>
                      <a:pPr algn="r" fontAlgn="b"/>
                      <a:r>
                        <a:rPr lang="en-US" sz="1000" u="none" strike="noStrike">
                          <a:effectLst/>
                        </a:rPr>
                        <a:t>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5884589"/>
                  </a:ext>
                </a:extLst>
              </a:tr>
              <a:tr h="203200">
                <a:tc>
                  <a:txBody>
                    <a:bodyPr/>
                    <a:lstStyle/>
                    <a:p>
                      <a:pPr algn="r" fontAlgn="b"/>
                      <a:r>
                        <a:rPr lang="en-US" sz="1000" u="none" strike="noStrike">
                          <a:effectLst/>
                        </a:rPr>
                        <a:t>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4213118"/>
                  </a:ext>
                </a:extLst>
              </a:tr>
              <a:tr h="203200">
                <a:tc>
                  <a:txBody>
                    <a:bodyPr/>
                    <a:lstStyle/>
                    <a:p>
                      <a:pPr algn="r" fontAlgn="b"/>
                      <a:r>
                        <a:rPr lang="en-US" sz="1000" u="none" strike="noStrike">
                          <a:effectLst/>
                        </a:rPr>
                        <a:t>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243888"/>
                  </a:ext>
                </a:extLst>
              </a:tr>
              <a:tr h="203200">
                <a:tc>
                  <a:txBody>
                    <a:bodyPr/>
                    <a:lstStyle/>
                    <a:p>
                      <a:pPr algn="r" fontAlgn="b"/>
                      <a:r>
                        <a:rPr lang="en-US" sz="1000" u="none" strike="noStrike">
                          <a:effectLst/>
                        </a:rPr>
                        <a:t>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20381"/>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5217789"/>
                  </a:ext>
                </a:extLst>
              </a:tr>
              <a:tr h="203200">
                <a:tc>
                  <a:txBody>
                    <a:bodyPr/>
                    <a:lstStyle/>
                    <a:p>
                      <a:pPr algn="l" fontAlgn="b"/>
                      <a:r>
                        <a:rPr lang="en-US" sz="1000" u="none" strike="noStrike">
                          <a:effectLst/>
                        </a:rPr>
                        <a:t>    accuracy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0.61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4223159628"/>
                  </a:ext>
                </a:extLst>
              </a:tr>
              <a:tr h="203200">
                <a:tc>
                  <a:txBody>
                    <a:bodyPr/>
                    <a:lstStyle/>
                    <a:p>
                      <a:pPr algn="l" fontAlgn="b"/>
                      <a:r>
                        <a:rPr lang="en-US" sz="1000" u="none" strike="noStrike">
                          <a:effectLst/>
                        </a:rPr>
                        <a:t>   macro avg</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0.54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0.50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0.50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369355456"/>
                  </a:ext>
                </a:extLst>
              </a:tr>
              <a:tr h="203200">
                <a:tc>
                  <a:txBody>
                    <a:bodyPr/>
                    <a:lstStyle/>
                    <a:p>
                      <a:pPr algn="l" fontAlgn="b"/>
                      <a:r>
                        <a:rPr lang="en-US" sz="1000" u="none" strike="noStrike" dirty="0">
                          <a:effectLst/>
                        </a:rPr>
                        <a:t>weighted avg </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0.72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0.62</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419</a:t>
                      </a:r>
                      <a:endParaRPr lang="en-US" sz="1000" b="0" i="0" u="none" strike="noStrike" dirty="0">
                        <a:solidFill>
                          <a:srgbClr val="000000"/>
                        </a:solidFill>
                        <a:effectLst/>
                        <a:latin typeface="Var(--jp-code-font-family)"/>
                      </a:endParaRPr>
                    </a:p>
                  </a:txBody>
                  <a:tcPr marL="9525" marR="9525" marT="9525" marB="0" anchor="b"/>
                </a:tc>
                <a:extLst>
                  <a:ext uri="{0D108BD9-81ED-4DB2-BD59-A6C34878D82A}">
                    <a16:rowId xmlns:a16="http://schemas.microsoft.com/office/drawing/2014/main" val="4007776311"/>
                  </a:ext>
                </a:extLst>
              </a:tr>
            </a:tbl>
          </a:graphicData>
        </a:graphic>
      </p:graphicFrame>
    </p:spTree>
    <p:custDataLst>
      <p:tags r:id="rId1"/>
    </p:custDataLst>
    <p:extLst>
      <p:ext uri="{BB962C8B-B14F-4D97-AF65-F5344CB8AC3E}">
        <p14:creationId xmlns:p14="http://schemas.microsoft.com/office/powerpoint/2010/main" val="4035762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43</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Classification Report: Logistic Regression</a:t>
            </a:r>
          </a:p>
          <a:p>
            <a:pPr lvl="1"/>
            <a:r>
              <a:rPr lang="en-US" sz="1800" dirty="0"/>
              <a:t>Very high precision and recall in the lower win classes of 0,1,2,3 wins</a:t>
            </a:r>
          </a:p>
          <a:p>
            <a:pPr lvl="1"/>
            <a:r>
              <a:rPr lang="en-US" sz="1800" dirty="0"/>
              <a:t>Poor precision and recall in the higher win classes of 4, 5, and 6 wins</a:t>
            </a:r>
          </a:p>
          <a:p>
            <a:pPr lvl="1"/>
            <a:r>
              <a:rPr lang="en-US" sz="1800" dirty="0"/>
              <a:t>Overall accuracy is very high due to most data being a part of the lower win classes.</a:t>
            </a:r>
          </a:p>
          <a:p>
            <a:pPr lvl="1"/>
            <a:r>
              <a:rPr lang="en-US" sz="1800" dirty="0"/>
              <a:t>This does not appear to be a suitable algorithm for the model.</a:t>
            </a:r>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
        <p:nvSpPr>
          <p:cNvPr id="7" name="Rectangle 6">
            <a:extLst>
              <a:ext uri="{FF2B5EF4-FFF2-40B4-BE49-F238E27FC236}">
                <a16:creationId xmlns:a16="http://schemas.microsoft.com/office/drawing/2014/main" id="{9FDE38B2-99D3-FC4D-9303-CEA2D0350547}"/>
              </a:ext>
            </a:extLst>
          </p:cNvPr>
          <p:cNvSpPr/>
          <p:nvPr/>
        </p:nvSpPr>
        <p:spPr>
          <a:xfrm>
            <a:off x="979558" y="2835740"/>
            <a:ext cx="632753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17: Model Classification Report: Logistic Regression</a:t>
            </a:r>
          </a:p>
        </p:txBody>
      </p:sp>
      <p:graphicFrame>
        <p:nvGraphicFramePr>
          <p:cNvPr id="3" name="Table 2">
            <a:extLst>
              <a:ext uri="{FF2B5EF4-FFF2-40B4-BE49-F238E27FC236}">
                <a16:creationId xmlns:a16="http://schemas.microsoft.com/office/drawing/2014/main" id="{AE215C7A-3918-2144-9855-00843F9EDF11}"/>
              </a:ext>
            </a:extLst>
          </p:cNvPr>
          <p:cNvGraphicFramePr>
            <a:graphicFrameLocks noGrp="1"/>
          </p:cNvGraphicFramePr>
          <p:nvPr>
            <p:extLst>
              <p:ext uri="{D42A27DB-BD31-4B8C-83A1-F6EECF244321}">
                <p14:modId xmlns:p14="http://schemas.microsoft.com/office/powerpoint/2010/main" val="150097919"/>
              </p:ext>
            </p:extLst>
          </p:nvPr>
        </p:nvGraphicFramePr>
        <p:xfrm>
          <a:off x="979558" y="3174294"/>
          <a:ext cx="6146800" cy="2844800"/>
        </p:xfrm>
        <a:graphic>
          <a:graphicData uri="http://schemas.openxmlformats.org/drawingml/2006/table">
            <a:tbl>
              <a:tblPr>
                <a:tableStyleId>{5C22544A-7EE6-4342-B048-85BDC9FD1C3A}</a:tableStyleId>
              </a:tblPr>
              <a:tblGrid>
                <a:gridCol w="1331437">
                  <a:extLst>
                    <a:ext uri="{9D8B030D-6E8A-4147-A177-3AD203B41FA5}">
                      <a16:colId xmlns:a16="http://schemas.microsoft.com/office/drawing/2014/main" val="1769357314"/>
                    </a:ext>
                  </a:extLst>
                </a:gridCol>
                <a:gridCol w="827393">
                  <a:extLst>
                    <a:ext uri="{9D8B030D-6E8A-4147-A177-3AD203B41FA5}">
                      <a16:colId xmlns:a16="http://schemas.microsoft.com/office/drawing/2014/main" val="2867098070"/>
                    </a:ext>
                  </a:extLst>
                </a:gridCol>
                <a:gridCol w="1207803">
                  <a:extLst>
                    <a:ext uri="{9D8B030D-6E8A-4147-A177-3AD203B41FA5}">
                      <a16:colId xmlns:a16="http://schemas.microsoft.com/office/drawing/2014/main" val="1874927861"/>
                    </a:ext>
                  </a:extLst>
                </a:gridCol>
                <a:gridCol w="1474091">
                  <a:extLst>
                    <a:ext uri="{9D8B030D-6E8A-4147-A177-3AD203B41FA5}">
                      <a16:colId xmlns:a16="http://schemas.microsoft.com/office/drawing/2014/main" val="3233273297"/>
                    </a:ext>
                  </a:extLst>
                </a:gridCol>
                <a:gridCol w="1306076">
                  <a:extLst>
                    <a:ext uri="{9D8B030D-6E8A-4147-A177-3AD203B41FA5}">
                      <a16:colId xmlns:a16="http://schemas.microsoft.com/office/drawing/2014/main" val="2404982249"/>
                    </a:ext>
                  </a:extLst>
                </a:gridCol>
              </a:tblGrid>
              <a:tr h="203200">
                <a:tc>
                  <a:txBody>
                    <a:bodyPr/>
                    <a:lstStyle/>
                    <a:p>
                      <a:pPr algn="l" fontAlgn="b"/>
                      <a:r>
                        <a:rPr lang="en-US" sz="1000" u="none" strike="noStrike">
                          <a:effectLst/>
                        </a:rPr>
                        <a:t>Classification Report: </a:t>
                      </a:r>
                      <a:endParaRPr lang="en-US" sz="1000" b="0" i="0" u="none" strike="noStrike">
                        <a:solidFill>
                          <a:srgbClr val="000000"/>
                        </a:solidFill>
                        <a:effectLst/>
                        <a:latin typeface="Var(--jp-code-font-family)"/>
                      </a:endParaRPr>
                    </a:p>
                  </a:txBody>
                  <a:tcPr marL="9525" marR="9525" marT="9525" marB="0" anchor="b"/>
                </a:tc>
                <a:tc gridSpan="2">
                  <a:txBody>
                    <a:bodyPr/>
                    <a:lstStyle/>
                    <a:p>
                      <a:pPr algn="l" fontAlgn="b"/>
                      <a:r>
                        <a:rPr lang="en-US" sz="1000" u="none" strike="noStrike">
                          <a:effectLst/>
                        </a:rPr>
                        <a:t>Logistic Regression</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1800637"/>
                  </a:ext>
                </a:extLst>
              </a:tr>
              <a:tr h="203200">
                <a:tc gridSpan="3">
                  <a:txBody>
                    <a:bodyPr/>
                    <a:lstStyle/>
                    <a:p>
                      <a:pPr algn="l" fontAlgn="b"/>
                      <a:r>
                        <a:rPr lang="en-US" sz="1000" u="none" strike="noStrike">
                          <a:effectLst/>
                        </a:rPr>
                        <a:t>               precision    recall  f1-score   support</a:t>
                      </a:r>
                      <a:endParaRPr lang="en-US" sz="1000" b="0" i="0" u="none" strike="noStrike">
                        <a:solidFill>
                          <a:srgbClr val="000000"/>
                        </a:solidFill>
                        <a:effectLst/>
                        <a:latin typeface="Var(--jp-code-font-family)"/>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214033"/>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 precision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 recall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f1-score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support</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1696010374"/>
                  </a:ext>
                </a:extLst>
              </a:tr>
              <a:tr h="203200">
                <a:tc>
                  <a:txBody>
                    <a:bodyPr/>
                    <a:lstStyle/>
                    <a:p>
                      <a:pPr algn="r" fontAlgn="b"/>
                      <a:r>
                        <a:rPr lang="en-US" sz="1000" u="none" strike="noStrike">
                          <a:effectLst/>
                        </a:rPr>
                        <a:t>0</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217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5234467"/>
                  </a:ext>
                </a:extLst>
              </a:tr>
              <a:tr h="203200">
                <a:tc>
                  <a:txBody>
                    <a:bodyPr/>
                    <a:lstStyle/>
                    <a:p>
                      <a:pPr algn="r" fontAlgn="b"/>
                      <a:r>
                        <a:rPr lang="en-US" sz="1000" u="none" strike="noStrike">
                          <a:effectLst/>
                        </a:rPr>
                        <a:t>1</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734611"/>
                  </a:ext>
                </a:extLst>
              </a:tr>
              <a:tr h="203200">
                <a:tc>
                  <a:txBody>
                    <a:bodyPr/>
                    <a:lstStyle/>
                    <a:p>
                      <a:pPr algn="r" fontAlgn="b"/>
                      <a:r>
                        <a:rPr lang="en-US" sz="1000" u="none" strike="noStrike">
                          <a:effectLst/>
                        </a:rPr>
                        <a:t>2</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8036370"/>
                  </a:ext>
                </a:extLst>
              </a:tr>
              <a:tr h="203200">
                <a:tc>
                  <a:txBody>
                    <a:bodyPr/>
                    <a:lstStyle/>
                    <a:p>
                      <a:pPr algn="r" fontAlgn="b"/>
                      <a:r>
                        <a:rPr lang="en-US" sz="1000" u="none" strike="noStrike">
                          <a:effectLst/>
                        </a:rPr>
                        <a:t>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9913229"/>
                  </a:ext>
                </a:extLst>
              </a:tr>
              <a:tr h="203200">
                <a:tc>
                  <a:txBody>
                    <a:bodyPr/>
                    <a:lstStyle/>
                    <a:p>
                      <a:pPr algn="r" fontAlgn="b"/>
                      <a:r>
                        <a:rPr lang="en-US" sz="1000" u="none" strike="noStrike">
                          <a:effectLst/>
                        </a:rPr>
                        <a:t>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2286234"/>
                  </a:ext>
                </a:extLst>
              </a:tr>
              <a:tr h="203200">
                <a:tc>
                  <a:txBody>
                    <a:bodyPr/>
                    <a:lstStyle/>
                    <a:p>
                      <a:pPr algn="r" fontAlgn="b"/>
                      <a:r>
                        <a:rPr lang="en-US" sz="1000" u="none" strike="noStrike">
                          <a:effectLst/>
                        </a:rPr>
                        <a:t>5</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2614360"/>
                  </a:ext>
                </a:extLst>
              </a:tr>
              <a:tr h="203200">
                <a:tc>
                  <a:txBody>
                    <a:bodyPr/>
                    <a:lstStyle/>
                    <a:p>
                      <a:pPr algn="r" fontAlgn="b"/>
                      <a:r>
                        <a:rPr lang="en-US" sz="1000" u="none" strike="noStrike">
                          <a:effectLst/>
                        </a:rPr>
                        <a:t>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200" u="none" strike="noStrike">
                          <a:effectLst/>
                        </a:rPr>
                        <a:t>0.33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4791575"/>
                  </a:ext>
                </a:extLst>
              </a:tr>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1292584"/>
                  </a:ext>
                </a:extLst>
              </a:tr>
              <a:tr h="203200">
                <a:tc>
                  <a:txBody>
                    <a:bodyPr/>
                    <a:lstStyle/>
                    <a:p>
                      <a:pPr algn="l" fontAlgn="b"/>
                      <a:r>
                        <a:rPr lang="en-US" sz="1000" u="none" strike="noStrike">
                          <a:effectLst/>
                        </a:rPr>
                        <a:t>    accuracy </a:t>
                      </a:r>
                      <a:endParaRPr lang="en-US" sz="1000" b="0" i="0" u="none" strike="noStrike">
                        <a:solidFill>
                          <a:srgbClr val="000000"/>
                        </a:solidFill>
                        <a:effectLst/>
                        <a:latin typeface="Var(--jp-code-font-family)"/>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000" u="none" strike="noStrike">
                          <a:effectLst/>
                        </a:rPr>
                        <a:t>0.93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3245391199"/>
                  </a:ext>
                </a:extLst>
              </a:tr>
              <a:tr h="203200">
                <a:tc>
                  <a:txBody>
                    <a:bodyPr/>
                    <a:lstStyle/>
                    <a:p>
                      <a:pPr algn="l" fontAlgn="b"/>
                      <a:r>
                        <a:rPr lang="en-US" sz="1000" u="none" strike="noStrike">
                          <a:effectLst/>
                        </a:rPr>
                        <a:t>   macro avg</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0.67</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0.66</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419</a:t>
                      </a:r>
                      <a:endParaRPr lang="en-US" sz="1000" b="0" i="0" u="none" strike="noStrike">
                        <a:solidFill>
                          <a:srgbClr val="000000"/>
                        </a:solidFill>
                        <a:effectLst/>
                        <a:latin typeface="Var(--jp-code-font-family)"/>
                      </a:endParaRPr>
                    </a:p>
                  </a:txBody>
                  <a:tcPr marL="9525" marR="9525" marT="9525" marB="0" anchor="b"/>
                </a:tc>
                <a:extLst>
                  <a:ext uri="{0D108BD9-81ED-4DB2-BD59-A6C34878D82A}">
                    <a16:rowId xmlns:a16="http://schemas.microsoft.com/office/drawing/2014/main" val="3824453708"/>
                  </a:ext>
                </a:extLst>
              </a:tr>
              <a:tr h="203200">
                <a:tc>
                  <a:txBody>
                    <a:bodyPr/>
                    <a:lstStyle/>
                    <a:p>
                      <a:pPr algn="l" fontAlgn="b"/>
                      <a:r>
                        <a:rPr lang="en-US" sz="1000" u="none" strike="noStrike" dirty="0">
                          <a:effectLst/>
                        </a:rPr>
                        <a:t>weighted avg </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0.94</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a:effectLst/>
                        </a:rPr>
                        <a:t>0.93</a:t>
                      </a:r>
                      <a:endParaRPr lang="en-US" sz="1000" b="0" i="0" u="none" strike="noStrike">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0.93</a:t>
                      </a:r>
                      <a:endParaRPr lang="en-US" sz="1000" b="0" i="0" u="none" strike="noStrike" dirty="0">
                        <a:solidFill>
                          <a:srgbClr val="000000"/>
                        </a:solidFill>
                        <a:effectLst/>
                        <a:latin typeface="Var(--jp-code-font-family)"/>
                      </a:endParaRPr>
                    </a:p>
                  </a:txBody>
                  <a:tcPr marL="9525" marR="9525" marT="9525" marB="0" anchor="b"/>
                </a:tc>
                <a:tc>
                  <a:txBody>
                    <a:bodyPr/>
                    <a:lstStyle/>
                    <a:p>
                      <a:pPr algn="ctr" fontAlgn="b"/>
                      <a:r>
                        <a:rPr lang="en-US" sz="1000" u="none" strike="noStrike" dirty="0">
                          <a:effectLst/>
                        </a:rPr>
                        <a:t>419</a:t>
                      </a:r>
                      <a:endParaRPr lang="en-US" sz="1000" b="0" i="0" u="none" strike="noStrike" dirty="0">
                        <a:solidFill>
                          <a:srgbClr val="000000"/>
                        </a:solidFill>
                        <a:effectLst/>
                        <a:latin typeface="Var(--jp-code-font-family)"/>
                      </a:endParaRPr>
                    </a:p>
                  </a:txBody>
                  <a:tcPr marL="9525" marR="9525" marT="9525" marB="0" anchor="b"/>
                </a:tc>
                <a:extLst>
                  <a:ext uri="{0D108BD9-81ED-4DB2-BD59-A6C34878D82A}">
                    <a16:rowId xmlns:a16="http://schemas.microsoft.com/office/drawing/2014/main" val="3284092321"/>
                  </a:ext>
                </a:extLst>
              </a:tr>
            </a:tbl>
          </a:graphicData>
        </a:graphic>
      </p:graphicFrame>
    </p:spTree>
    <p:custDataLst>
      <p:tags r:id="rId1"/>
    </p:custDataLst>
    <p:extLst>
      <p:ext uri="{BB962C8B-B14F-4D97-AF65-F5344CB8AC3E}">
        <p14:creationId xmlns:p14="http://schemas.microsoft.com/office/powerpoint/2010/main" val="2598147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44</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56603"/>
            <a:ext cx="7931316" cy="5106571"/>
          </a:xfrm>
        </p:spPr>
        <p:txBody>
          <a:bodyPr>
            <a:normAutofit/>
          </a:bodyPr>
          <a:lstStyle/>
          <a:p>
            <a:r>
              <a:rPr lang="en-US" sz="2200" dirty="0"/>
              <a:t>Machine Learning Algorithm Selection</a:t>
            </a:r>
          </a:p>
          <a:p>
            <a:pPr lvl="1"/>
            <a:r>
              <a:rPr lang="en-US" sz="1800" dirty="0"/>
              <a:t>Based on the metrics analyzed in the preceding slides, the Random Forest algorithm is selected as the most suitable for the model</a:t>
            </a:r>
            <a:endParaRPr lang="en-US" sz="2200" dirty="0"/>
          </a:p>
          <a:p>
            <a:pPr lvl="1"/>
            <a:endParaRPr lang="en-US" sz="2200" dirty="0"/>
          </a:p>
          <a:p>
            <a:pPr lvl="1" fontAlgn="base">
              <a:lnSpc>
                <a:spcPct val="110000"/>
              </a:lnSpc>
              <a:spcBef>
                <a:spcPts val="0"/>
              </a:spcBef>
              <a:spcAft>
                <a:spcPts val="1200"/>
              </a:spcAft>
            </a:pPr>
            <a:endParaRPr lang="en-US" sz="1400" i="1" dirty="0"/>
          </a:p>
          <a:p>
            <a:pPr fontAlgn="base">
              <a:lnSpc>
                <a:spcPct val="110000"/>
              </a:lnSpc>
              <a:spcBef>
                <a:spcPts val="0"/>
              </a:spcBef>
              <a:spcAft>
                <a:spcPts val="1200"/>
              </a:spcAft>
            </a:pP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499043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Project Description: Analysis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3657722" cy="5290698"/>
          </a:xfrm>
        </p:spPr>
        <p:txBody>
          <a:bodyPr/>
          <a:lstStyle/>
          <a:p>
            <a:pPr marL="914400" lvl="2" indent="0">
              <a:buNone/>
            </a:pPr>
            <a:endParaRPr lang="en-US" sz="1600" dirty="0"/>
          </a:p>
          <a:p>
            <a:r>
              <a:rPr lang="en-US" sz="1800" dirty="0"/>
              <a:t>Table 18 shows the features that have an absolute value correlation factor of 10% or greater to the target feature (</a:t>
            </a:r>
            <a:r>
              <a:rPr lang="en-US" sz="1800" dirty="0" err="1"/>
              <a:t>T_Wins</a:t>
            </a:r>
            <a:r>
              <a:rPr lang="en-US" sz="1800" dirty="0"/>
              <a:t>)</a:t>
            </a:r>
          </a:p>
          <a:p>
            <a:r>
              <a:rPr lang="en-US" sz="1800" dirty="0"/>
              <a:t>Seed, Rankings, and regular season W-L record are unsurprisingly the most highly correlated. </a:t>
            </a:r>
          </a:p>
          <a:p>
            <a:r>
              <a:rPr lang="en-US" sz="1800" dirty="0"/>
              <a:t>Among the basketball statistics, field goals are the most correlated. This is not surprising</a:t>
            </a:r>
          </a:p>
          <a:p>
            <a:r>
              <a:rPr lang="en-US" sz="1800" dirty="0"/>
              <a:t>Shots blocked appear to me the second most correlated statistic, which is not </a:t>
            </a:r>
            <a:r>
              <a:rPr lang="en-US" sz="1800" dirty="0" err="1"/>
              <a:t>unsuprising</a:t>
            </a:r>
            <a:endParaRPr lang="en-US" sz="1800" dirty="0"/>
          </a:p>
          <a:p>
            <a:pPr marL="457200" lvl="1" indent="0">
              <a:buNone/>
            </a:pPr>
            <a:endParaRPr lang="en-US" sz="20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45</a:t>
            </a:fld>
            <a:endParaRPr lang="en-IN" dirty="0"/>
          </a:p>
        </p:txBody>
      </p:sp>
      <p:graphicFrame>
        <p:nvGraphicFramePr>
          <p:cNvPr id="13" name="Table 12">
            <a:extLst>
              <a:ext uri="{FF2B5EF4-FFF2-40B4-BE49-F238E27FC236}">
                <a16:creationId xmlns:a16="http://schemas.microsoft.com/office/drawing/2014/main" id="{76AFA93F-4973-884F-86AF-5E378970081B}"/>
              </a:ext>
            </a:extLst>
          </p:cNvPr>
          <p:cNvGraphicFramePr>
            <a:graphicFrameLocks noGrp="1"/>
          </p:cNvGraphicFramePr>
          <p:nvPr>
            <p:extLst>
              <p:ext uri="{D42A27DB-BD31-4B8C-83A1-F6EECF244321}">
                <p14:modId xmlns:p14="http://schemas.microsoft.com/office/powerpoint/2010/main" val="778694626"/>
              </p:ext>
            </p:extLst>
          </p:nvPr>
        </p:nvGraphicFramePr>
        <p:xfrm>
          <a:off x="4459459" y="1125455"/>
          <a:ext cx="1997612" cy="4351334"/>
        </p:xfrm>
        <a:graphic>
          <a:graphicData uri="http://schemas.openxmlformats.org/drawingml/2006/table">
            <a:tbl>
              <a:tblPr>
                <a:tableStyleId>{5C22544A-7EE6-4342-B048-85BDC9FD1C3A}</a:tableStyleId>
              </a:tblPr>
              <a:tblGrid>
                <a:gridCol w="1125415">
                  <a:extLst>
                    <a:ext uri="{9D8B030D-6E8A-4147-A177-3AD203B41FA5}">
                      <a16:colId xmlns:a16="http://schemas.microsoft.com/office/drawing/2014/main" val="188393405"/>
                    </a:ext>
                  </a:extLst>
                </a:gridCol>
                <a:gridCol w="872197">
                  <a:extLst>
                    <a:ext uri="{9D8B030D-6E8A-4147-A177-3AD203B41FA5}">
                      <a16:colId xmlns:a16="http://schemas.microsoft.com/office/drawing/2014/main" val="685578630"/>
                    </a:ext>
                  </a:extLst>
                </a:gridCol>
              </a:tblGrid>
              <a:tr h="196132">
                <a:tc>
                  <a:txBody>
                    <a:bodyPr/>
                    <a:lstStyle/>
                    <a:p>
                      <a:pPr algn="l" fontAlgn="b"/>
                      <a:r>
                        <a:rPr lang="en-US" sz="1200" u="none" strike="noStrike">
                          <a:effectLst/>
                        </a:rPr>
                        <a:t>T_Wins</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1.0000</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582803113"/>
                  </a:ext>
                </a:extLst>
              </a:tr>
              <a:tr h="196132">
                <a:tc>
                  <a:txBody>
                    <a:bodyPr/>
                    <a:lstStyle/>
                    <a:p>
                      <a:pPr algn="l" fontAlgn="b"/>
                      <a:r>
                        <a:rPr lang="en-US" sz="1200" u="none" strike="noStrike">
                          <a:effectLst/>
                        </a:rPr>
                        <a:t>Seed</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0.5595</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4177222052"/>
                  </a:ext>
                </a:extLst>
              </a:tr>
              <a:tr h="365647">
                <a:tc>
                  <a:txBody>
                    <a:bodyPr/>
                    <a:lstStyle/>
                    <a:p>
                      <a:pPr algn="l" fontAlgn="b"/>
                      <a:r>
                        <a:rPr lang="en-US" sz="1200" u="none" strike="noStrike">
                          <a:effectLst/>
                        </a:rPr>
                        <a:t>Rank_MOR</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0.4045</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435343366"/>
                  </a:ext>
                </a:extLst>
              </a:tr>
              <a:tr h="365647">
                <a:tc>
                  <a:txBody>
                    <a:bodyPr/>
                    <a:lstStyle/>
                    <a:p>
                      <a:pPr algn="l" fontAlgn="b"/>
                      <a:r>
                        <a:rPr lang="en-US" sz="1200" u="none" strike="noStrike">
                          <a:effectLst/>
                        </a:rPr>
                        <a:t>Rank_SAG</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0.3978</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937774653"/>
                  </a:ext>
                </a:extLst>
              </a:tr>
              <a:tr h="365647">
                <a:tc>
                  <a:txBody>
                    <a:bodyPr/>
                    <a:lstStyle/>
                    <a:p>
                      <a:pPr algn="l" fontAlgn="b"/>
                      <a:r>
                        <a:rPr lang="en-US" sz="1200" u="none" strike="noStrike">
                          <a:effectLst/>
                        </a:rPr>
                        <a:t>Rank_WLK</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0.3953</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99077452"/>
                  </a:ext>
                </a:extLst>
              </a:tr>
              <a:tr h="365647">
                <a:tc>
                  <a:txBody>
                    <a:bodyPr/>
                    <a:lstStyle/>
                    <a:p>
                      <a:pPr algn="l" fontAlgn="b"/>
                      <a:r>
                        <a:rPr lang="en-US" sz="1200" u="none" strike="noStrike">
                          <a:effectLst/>
                        </a:rPr>
                        <a:t>Rank_POM</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0.3953</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082403234"/>
                  </a:ext>
                </a:extLst>
              </a:tr>
              <a:tr h="196132">
                <a:tc>
                  <a:txBody>
                    <a:bodyPr/>
                    <a:lstStyle/>
                    <a:p>
                      <a:pPr algn="l" fontAlgn="b"/>
                      <a:r>
                        <a:rPr lang="en-US" sz="1200" u="none" strike="noStrike">
                          <a:effectLst/>
                        </a:rPr>
                        <a:t>Wins</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0.3867</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529949401"/>
                  </a:ext>
                </a:extLst>
              </a:tr>
              <a:tr h="365647">
                <a:tc>
                  <a:txBody>
                    <a:bodyPr/>
                    <a:lstStyle/>
                    <a:p>
                      <a:pPr algn="l" fontAlgn="b"/>
                      <a:r>
                        <a:rPr lang="en-US" sz="1200" u="none" strike="noStrike">
                          <a:effectLst/>
                        </a:rPr>
                        <a:t>Rank_COL</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0.3851</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556839862"/>
                  </a:ext>
                </a:extLst>
              </a:tr>
              <a:tr h="365647">
                <a:tc>
                  <a:txBody>
                    <a:bodyPr/>
                    <a:lstStyle/>
                    <a:p>
                      <a:pPr algn="l" fontAlgn="b"/>
                      <a:r>
                        <a:rPr lang="en-US" sz="1200" u="none" strike="noStrike">
                          <a:effectLst/>
                        </a:rPr>
                        <a:t>Rank_DOL</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0.3833</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419745917"/>
                  </a:ext>
                </a:extLst>
              </a:tr>
              <a:tr h="196132">
                <a:tc>
                  <a:txBody>
                    <a:bodyPr/>
                    <a:lstStyle/>
                    <a:p>
                      <a:pPr algn="l" fontAlgn="b"/>
                      <a:r>
                        <a:rPr lang="en-US" sz="1200" u="none" strike="noStrike">
                          <a:effectLst/>
                        </a:rPr>
                        <a:t>Win%</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0.3561</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586105019"/>
                  </a:ext>
                </a:extLst>
              </a:tr>
              <a:tr h="196132">
                <a:tc>
                  <a:txBody>
                    <a:bodyPr/>
                    <a:lstStyle/>
                    <a:p>
                      <a:pPr algn="l" fontAlgn="b"/>
                      <a:r>
                        <a:rPr lang="en-US" sz="1200" u="none" strike="noStrike">
                          <a:effectLst/>
                        </a:rPr>
                        <a:t>Losses</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0.3250</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237632308"/>
                  </a:ext>
                </a:extLst>
              </a:tr>
              <a:tr h="196132">
                <a:tc>
                  <a:txBody>
                    <a:bodyPr/>
                    <a:lstStyle/>
                    <a:p>
                      <a:pPr algn="l" fontAlgn="b"/>
                      <a:r>
                        <a:rPr lang="en-US" sz="1200" u="none" strike="noStrike">
                          <a:effectLst/>
                        </a:rPr>
                        <a:t>FGM</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0.2966</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459890912"/>
                  </a:ext>
                </a:extLst>
              </a:tr>
              <a:tr h="196132">
                <a:tc>
                  <a:txBody>
                    <a:bodyPr/>
                    <a:lstStyle/>
                    <a:p>
                      <a:pPr algn="l" fontAlgn="b"/>
                      <a:r>
                        <a:rPr lang="en-US" sz="1200" u="none" strike="noStrike">
                          <a:effectLst/>
                        </a:rPr>
                        <a:t>FGM_pg</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0.2600</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208755590"/>
                  </a:ext>
                </a:extLst>
              </a:tr>
              <a:tr h="196132">
                <a:tc>
                  <a:txBody>
                    <a:bodyPr/>
                    <a:lstStyle/>
                    <a:p>
                      <a:pPr algn="l" fontAlgn="b"/>
                      <a:r>
                        <a:rPr lang="en-US" sz="1200" u="none" strike="noStrike">
                          <a:effectLst/>
                        </a:rPr>
                        <a:t>Blk</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0.2552</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863616012"/>
                  </a:ext>
                </a:extLst>
              </a:tr>
              <a:tr h="196132">
                <a:tc>
                  <a:txBody>
                    <a:bodyPr/>
                    <a:lstStyle/>
                    <a:p>
                      <a:pPr algn="l" fontAlgn="b"/>
                      <a:r>
                        <a:rPr lang="en-US" sz="1200" u="none" strike="noStrike">
                          <a:effectLst/>
                        </a:rPr>
                        <a:t>Ast</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0.2510</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1259881318"/>
                  </a:ext>
                </a:extLst>
              </a:tr>
              <a:tr h="196132">
                <a:tc>
                  <a:txBody>
                    <a:bodyPr/>
                    <a:lstStyle/>
                    <a:p>
                      <a:pPr algn="l" fontAlgn="b"/>
                      <a:r>
                        <a:rPr lang="en-US" sz="1200" u="none" strike="noStrike">
                          <a:effectLst/>
                        </a:rPr>
                        <a:t>Blk_pg</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a:effectLst/>
                        </a:rPr>
                        <a:t>0.2286</a:t>
                      </a:r>
                      <a:endParaRPr lang="en-US" sz="1200" b="0" i="0" u="none" strike="noStrike">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602529579"/>
                  </a:ext>
                </a:extLst>
              </a:tr>
              <a:tr h="196132">
                <a:tc>
                  <a:txBody>
                    <a:bodyPr/>
                    <a:lstStyle/>
                    <a:p>
                      <a:pPr algn="l" fontAlgn="b"/>
                      <a:r>
                        <a:rPr lang="en-US" sz="1200" u="none" strike="noStrike">
                          <a:effectLst/>
                        </a:rPr>
                        <a:t>FGA</a:t>
                      </a:r>
                      <a:endParaRPr lang="en-US" sz="1200" b="0" i="0" u="none" strike="noStrike">
                        <a:solidFill>
                          <a:srgbClr val="000000"/>
                        </a:solidFill>
                        <a:effectLst/>
                        <a:latin typeface="Calibri" panose="020F0502020204030204" pitchFamily="34" charset="0"/>
                      </a:endParaRPr>
                    </a:p>
                  </a:txBody>
                  <a:tcPr marL="7005" marR="7005" marT="7005" marB="0" anchor="b"/>
                </a:tc>
                <a:tc>
                  <a:txBody>
                    <a:bodyPr/>
                    <a:lstStyle/>
                    <a:p>
                      <a:pPr algn="l" fontAlgn="b"/>
                      <a:r>
                        <a:rPr lang="en-US" sz="1200" u="none" strike="noStrike" dirty="0">
                          <a:effectLst/>
                        </a:rPr>
                        <a:t>0.2251</a:t>
                      </a:r>
                      <a:endParaRPr lang="en-US" sz="1200" b="0" i="0" u="none" strike="noStrike" dirty="0">
                        <a:solidFill>
                          <a:srgbClr val="000000"/>
                        </a:solidFill>
                        <a:effectLst/>
                        <a:latin typeface="Calibri" panose="020F0502020204030204" pitchFamily="34" charset="0"/>
                      </a:endParaRPr>
                    </a:p>
                  </a:txBody>
                  <a:tcPr marL="7005" marR="7005" marT="7005" marB="0" anchor="b"/>
                </a:tc>
                <a:extLst>
                  <a:ext uri="{0D108BD9-81ED-4DB2-BD59-A6C34878D82A}">
                    <a16:rowId xmlns:a16="http://schemas.microsoft.com/office/drawing/2014/main" val="3895317070"/>
                  </a:ext>
                </a:extLst>
              </a:tr>
            </a:tbl>
          </a:graphicData>
        </a:graphic>
      </p:graphicFrame>
      <p:graphicFrame>
        <p:nvGraphicFramePr>
          <p:cNvPr id="14" name="Table 13">
            <a:extLst>
              <a:ext uri="{FF2B5EF4-FFF2-40B4-BE49-F238E27FC236}">
                <a16:creationId xmlns:a16="http://schemas.microsoft.com/office/drawing/2014/main" id="{4B6FBD22-FBFF-9049-A1F6-9A110DEE65FD}"/>
              </a:ext>
            </a:extLst>
          </p:cNvPr>
          <p:cNvGraphicFramePr>
            <a:graphicFrameLocks noGrp="1"/>
          </p:cNvGraphicFramePr>
          <p:nvPr>
            <p:extLst>
              <p:ext uri="{D42A27DB-BD31-4B8C-83A1-F6EECF244321}">
                <p14:modId xmlns:p14="http://schemas.microsoft.com/office/powerpoint/2010/main" val="65799864"/>
              </p:ext>
            </p:extLst>
          </p:nvPr>
        </p:nvGraphicFramePr>
        <p:xfrm>
          <a:off x="6630158" y="1125455"/>
          <a:ext cx="2316895" cy="4351334"/>
        </p:xfrm>
        <a:graphic>
          <a:graphicData uri="http://schemas.openxmlformats.org/drawingml/2006/table">
            <a:tbl>
              <a:tblPr>
                <a:tableStyleId>{5C22544A-7EE6-4342-B048-85BDC9FD1C3A}</a:tableStyleId>
              </a:tblPr>
              <a:tblGrid>
                <a:gridCol w="1275885">
                  <a:extLst>
                    <a:ext uri="{9D8B030D-6E8A-4147-A177-3AD203B41FA5}">
                      <a16:colId xmlns:a16="http://schemas.microsoft.com/office/drawing/2014/main" val="1354384645"/>
                    </a:ext>
                  </a:extLst>
                </a:gridCol>
                <a:gridCol w="1041010">
                  <a:extLst>
                    <a:ext uri="{9D8B030D-6E8A-4147-A177-3AD203B41FA5}">
                      <a16:colId xmlns:a16="http://schemas.microsoft.com/office/drawing/2014/main" val="2162252397"/>
                    </a:ext>
                  </a:extLst>
                </a:gridCol>
              </a:tblGrid>
              <a:tr h="220560">
                <a:tc>
                  <a:txBody>
                    <a:bodyPr/>
                    <a:lstStyle/>
                    <a:p>
                      <a:pPr algn="l" fontAlgn="b"/>
                      <a:r>
                        <a:rPr lang="en-US" sz="1300" u="none" strike="noStrike">
                          <a:effectLst/>
                        </a:rPr>
                        <a:t>FG%_Ag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0.2182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609615967"/>
                  </a:ext>
                </a:extLst>
              </a:tr>
              <a:tr h="220560">
                <a:tc>
                  <a:txBody>
                    <a:bodyPr/>
                    <a:lstStyle/>
                    <a:p>
                      <a:pPr algn="l" fontAlgn="b"/>
                      <a:r>
                        <a:rPr lang="en-US" sz="1300" u="none" strike="noStrike">
                          <a:effectLst/>
                        </a:rPr>
                        <a:t>FG%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0.2091</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85284241"/>
                  </a:ext>
                </a:extLst>
              </a:tr>
              <a:tr h="220560">
                <a:tc>
                  <a:txBody>
                    <a:bodyPr/>
                    <a:lstStyle/>
                    <a:p>
                      <a:pPr algn="l" fontAlgn="b"/>
                      <a:r>
                        <a:rPr lang="en-US" sz="1300" u="none" strike="noStrike">
                          <a:effectLst/>
                        </a:rPr>
                        <a:t>OR</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0.1952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727229808"/>
                  </a:ext>
                </a:extLst>
              </a:tr>
              <a:tr h="220560">
                <a:tc>
                  <a:txBody>
                    <a:bodyPr/>
                    <a:lstStyle/>
                    <a:p>
                      <a:pPr algn="l" fontAlgn="b"/>
                      <a:r>
                        <a:rPr lang="en-US" sz="1300" u="none" strike="noStrike">
                          <a:effectLst/>
                        </a:rPr>
                        <a:t>Ast_pg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0.1928</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3335811101"/>
                  </a:ext>
                </a:extLst>
              </a:tr>
              <a:tr h="220560">
                <a:tc>
                  <a:txBody>
                    <a:bodyPr/>
                    <a:lstStyle/>
                    <a:p>
                      <a:pPr algn="l" fontAlgn="b"/>
                      <a:r>
                        <a:rPr lang="en-US" sz="1300" u="none" strike="noStrike">
                          <a:effectLst/>
                        </a:rPr>
                        <a:t>DR</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0.1842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4125854799"/>
                  </a:ext>
                </a:extLst>
              </a:tr>
              <a:tr h="411187">
                <a:tc>
                  <a:txBody>
                    <a:bodyPr/>
                    <a:lstStyle/>
                    <a:p>
                      <a:pPr algn="l" fontAlgn="b"/>
                      <a:r>
                        <a:rPr lang="en-US" sz="1300" u="none" strike="noStrike">
                          <a:effectLst/>
                        </a:rPr>
                        <a:t>FTM_Ag_pg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0.1641</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3716096132"/>
                  </a:ext>
                </a:extLst>
              </a:tr>
              <a:tr h="411187">
                <a:tc>
                  <a:txBody>
                    <a:bodyPr/>
                    <a:lstStyle/>
                    <a:p>
                      <a:pPr algn="l" fontAlgn="b"/>
                      <a:r>
                        <a:rPr lang="en-US" sz="1300" u="none" strike="noStrike">
                          <a:effectLst/>
                        </a:rPr>
                        <a:t>DR_Ag_pg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0.1624</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1657802475"/>
                  </a:ext>
                </a:extLst>
              </a:tr>
              <a:tr h="220560">
                <a:tc>
                  <a:txBody>
                    <a:bodyPr/>
                    <a:lstStyle/>
                    <a:p>
                      <a:pPr algn="l" fontAlgn="b"/>
                      <a:r>
                        <a:rPr lang="en-US" sz="1300" u="none" strike="noStrike">
                          <a:effectLst/>
                        </a:rPr>
                        <a:t>Stl</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0.1614</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3678992760"/>
                  </a:ext>
                </a:extLst>
              </a:tr>
              <a:tr h="220560">
                <a:tc>
                  <a:txBody>
                    <a:bodyPr/>
                    <a:lstStyle/>
                    <a:p>
                      <a:pPr algn="l" fontAlgn="b"/>
                      <a:r>
                        <a:rPr lang="en-US" sz="1300" u="none" strike="noStrike">
                          <a:effectLst/>
                        </a:rPr>
                        <a:t>FGA_Ag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0.1545</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685386083"/>
                  </a:ext>
                </a:extLst>
              </a:tr>
              <a:tr h="220560">
                <a:tc>
                  <a:txBody>
                    <a:bodyPr/>
                    <a:lstStyle/>
                    <a:p>
                      <a:pPr algn="l" fontAlgn="b"/>
                      <a:r>
                        <a:rPr lang="en-US" sz="1300" u="none" strike="noStrike">
                          <a:effectLst/>
                        </a:rPr>
                        <a:t>OR_pg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0.1507</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188049647"/>
                  </a:ext>
                </a:extLst>
              </a:tr>
              <a:tr h="220560">
                <a:tc>
                  <a:txBody>
                    <a:bodyPr/>
                    <a:lstStyle/>
                    <a:p>
                      <a:pPr algn="l" fontAlgn="b"/>
                      <a:r>
                        <a:rPr lang="en-US" sz="1300" u="none" strike="noStrike">
                          <a:effectLst/>
                        </a:rPr>
                        <a:t>TO_pg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0.1467</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516362992"/>
                  </a:ext>
                </a:extLst>
              </a:tr>
              <a:tr h="220560">
                <a:tc>
                  <a:txBody>
                    <a:bodyPr/>
                    <a:lstStyle/>
                    <a:p>
                      <a:pPr algn="l" fontAlgn="b"/>
                      <a:r>
                        <a:rPr lang="en-US" sz="1300" u="none" strike="noStrike">
                          <a:effectLst/>
                        </a:rPr>
                        <a:t>TO_Ag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0.1281</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4204692043"/>
                  </a:ext>
                </a:extLst>
              </a:tr>
              <a:tr h="220560">
                <a:tc>
                  <a:txBody>
                    <a:bodyPr/>
                    <a:lstStyle/>
                    <a:p>
                      <a:pPr algn="l" fontAlgn="b"/>
                      <a:r>
                        <a:rPr lang="en-US" sz="1300" u="none" strike="noStrike">
                          <a:effectLst/>
                        </a:rPr>
                        <a:t>FGM3</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0.1086</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543002750"/>
                  </a:ext>
                </a:extLst>
              </a:tr>
              <a:tr h="220560">
                <a:tc>
                  <a:txBody>
                    <a:bodyPr/>
                    <a:lstStyle/>
                    <a:p>
                      <a:pPr algn="l" fontAlgn="b"/>
                      <a:r>
                        <a:rPr lang="en-US" sz="1300" u="none" strike="noStrike">
                          <a:effectLst/>
                        </a:rPr>
                        <a:t>FG3%_Ag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0.1082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4045803927"/>
                  </a:ext>
                </a:extLst>
              </a:tr>
              <a:tr h="220560">
                <a:tc>
                  <a:txBody>
                    <a:bodyPr/>
                    <a:lstStyle/>
                    <a:p>
                      <a:pPr algn="l" fontAlgn="b"/>
                      <a:r>
                        <a:rPr lang="en-US" sz="1300" u="none" strike="noStrike">
                          <a:effectLst/>
                        </a:rPr>
                        <a:t>DR_pg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0.1072</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985479535"/>
                  </a:ext>
                </a:extLst>
              </a:tr>
              <a:tr h="220560">
                <a:tc>
                  <a:txBody>
                    <a:bodyPr/>
                    <a:lstStyle/>
                    <a:p>
                      <a:pPr algn="l" fontAlgn="b"/>
                      <a:r>
                        <a:rPr lang="en-US" sz="1300" u="none" strike="noStrike">
                          <a:effectLst/>
                        </a:rPr>
                        <a:t>OR_Ag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0.1068</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493371115"/>
                  </a:ext>
                </a:extLst>
              </a:tr>
              <a:tr h="220560">
                <a:tc>
                  <a:txBody>
                    <a:bodyPr/>
                    <a:lstStyle/>
                    <a:p>
                      <a:pPr algn="l" fontAlgn="b"/>
                      <a:r>
                        <a:rPr lang="en-US" sz="1300" u="none" strike="noStrike">
                          <a:effectLst/>
                        </a:rPr>
                        <a:t>Stl_pg</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a:effectLst/>
                        </a:rPr>
                        <a:t>0.1065</a:t>
                      </a:r>
                      <a:endParaRPr lang="en-US" sz="1300" b="0" i="0" u="none" strike="noStrike">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2391589762"/>
                  </a:ext>
                </a:extLst>
              </a:tr>
              <a:tr h="220560">
                <a:tc>
                  <a:txBody>
                    <a:bodyPr/>
                    <a:lstStyle/>
                    <a:p>
                      <a:pPr algn="l" fontAlgn="b"/>
                      <a:r>
                        <a:rPr lang="en-US" sz="1300" u="none" strike="noStrike">
                          <a:effectLst/>
                        </a:rPr>
                        <a:t>FG3%</a:t>
                      </a:r>
                      <a:endParaRPr lang="en-US" sz="1300" b="0" i="0" u="none" strike="noStrike">
                        <a:solidFill>
                          <a:srgbClr val="000000"/>
                        </a:solidFill>
                        <a:effectLst/>
                        <a:latin typeface="Calibri" panose="020F0502020204030204" pitchFamily="34" charset="0"/>
                      </a:endParaRPr>
                    </a:p>
                  </a:txBody>
                  <a:tcPr marL="7877" marR="7877" marT="7877" marB="0" anchor="b"/>
                </a:tc>
                <a:tc>
                  <a:txBody>
                    <a:bodyPr/>
                    <a:lstStyle/>
                    <a:p>
                      <a:pPr algn="l" fontAlgn="b"/>
                      <a:r>
                        <a:rPr lang="en-US" sz="1300" u="none" strike="noStrike" dirty="0">
                          <a:effectLst/>
                        </a:rPr>
                        <a:t>0.1052</a:t>
                      </a:r>
                      <a:endParaRPr lang="en-US" sz="1300" b="0" i="0" u="none" strike="noStrike" dirty="0">
                        <a:solidFill>
                          <a:srgbClr val="000000"/>
                        </a:solidFill>
                        <a:effectLst/>
                        <a:latin typeface="Calibri" panose="020F0502020204030204" pitchFamily="34" charset="0"/>
                      </a:endParaRPr>
                    </a:p>
                  </a:txBody>
                  <a:tcPr marL="7877" marR="7877" marT="7877" marB="0" anchor="b"/>
                </a:tc>
                <a:extLst>
                  <a:ext uri="{0D108BD9-81ED-4DB2-BD59-A6C34878D82A}">
                    <a16:rowId xmlns:a16="http://schemas.microsoft.com/office/drawing/2014/main" val="3002887455"/>
                  </a:ext>
                </a:extLst>
              </a:tr>
            </a:tbl>
          </a:graphicData>
        </a:graphic>
      </p:graphicFrame>
      <p:sp>
        <p:nvSpPr>
          <p:cNvPr id="15" name="Rectangle 14">
            <a:extLst>
              <a:ext uri="{FF2B5EF4-FFF2-40B4-BE49-F238E27FC236}">
                <a16:creationId xmlns:a16="http://schemas.microsoft.com/office/drawing/2014/main" id="{C283FD8B-8A72-5B4E-B593-6BFD19C7EF6E}"/>
              </a:ext>
            </a:extLst>
          </p:cNvPr>
          <p:cNvSpPr/>
          <p:nvPr/>
        </p:nvSpPr>
        <p:spPr>
          <a:xfrm>
            <a:off x="4415119" y="572493"/>
            <a:ext cx="4083904" cy="58477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18: Highest Correlated Features to Number of Tournament Wins</a:t>
            </a:r>
          </a:p>
        </p:txBody>
      </p:sp>
    </p:spTree>
    <p:extLst>
      <p:ext uri="{BB962C8B-B14F-4D97-AF65-F5344CB8AC3E}">
        <p14:creationId xmlns:p14="http://schemas.microsoft.com/office/powerpoint/2010/main" val="982326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Project Description: Analysis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49" y="783651"/>
            <a:ext cx="3273411" cy="5290698"/>
          </a:xfrm>
        </p:spPr>
        <p:txBody>
          <a:bodyPr>
            <a:normAutofit/>
          </a:bodyPr>
          <a:lstStyle/>
          <a:p>
            <a:pPr marL="457200" lvl="1" indent="0">
              <a:buNone/>
            </a:pPr>
            <a:endParaRPr lang="en-US" sz="2000" dirty="0"/>
          </a:p>
          <a:p>
            <a:r>
              <a:rPr lang="en-US" sz="2200" dirty="0"/>
              <a:t>Since the Rankings were highly correlated with tournament wins, explore how effective each can be used in predicting class.</a:t>
            </a:r>
          </a:p>
          <a:p>
            <a:r>
              <a:rPr lang="en-US" sz="2200" dirty="0"/>
              <a:t>Better ranked teams (lower number) are present in all classes</a:t>
            </a:r>
          </a:p>
          <a:p>
            <a:r>
              <a:rPr lang="en-US" sz="2200" dirty="0"/>
              <a:t>Challenges in classing between classes 2, 3, and 4 wins; and between 5 and 6 wins.</a:t>
            </a:r>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46</a:t>
            </a:fld>
            <a:endParaRPr lang="en-IN" dirty="0"/>
          </a:p>
        </p:txBody>
      </p:sp>
      <p:sp>
        <p:nvSpPr>
          <p:cNvPr id="15" name="Rectangle 14">
            <a:extLst>
              <a:ext uri="{FF2B5EF4-FFF2-40B4-BE49-F238E27FC236}">
                <a16:creationId xmlns:a16="http://schemas.microsoft.com/office/drawing/2014/main" id="{C283FD8B-8A72-5B4E-B593-6BFD19C7EF6E}"/>
              </a:ext>
            </a:extLst>
          </p:cNvPr>
          <p:cNvSpPr/>
          <p:nvPr/>
        </p:nvSpPr>
        <p:spPr>
          <a:xfrm>
            <a:off x="3756074" y="685177"/>
            <a:ext cx="1391822" cy="107721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Figure 1: Rank vs Tournament Wins </a:t>
            </a:r>
          </a:p>
        </p:txBody>
      </p:sp>
      <p:pic>
        <p:nvPicPr>
          <p:cNvPr id="5" name="Picture 4">
            <a:extLst>
              <a:ext uri="{FF2B5EF4-FFF2-40B4-BE49-F238E27FC236}">
                <a16:creationId xmlns:a16="http://schemas.microsoft.com/office/drawing/2014/main" id="{3EC467D2-C409-0748-A606-49DB476D5DE0}"/>
              </a:ext>
            </a:extLst>
          </p:cNvPr>
          <p:cNvPicPr>
            <a:picLocks noChangeAspect="1"/>
          </p:cNvPicPr>
          <p:nvPr/>
        </p:nvPicPr>
        <p:blipFill>
          <a:blip r:embed="rId2"/>
          <a:stretch>
            <a:fillRect/>
          </a:stretch>
        </p:blipFill>
        <p:spPr>
          <a:xfrm>
            <a:off x="5241940" y="546756"/>
            <a:ext cx="3775450" cy="5527593"/>
          </a:xfrm>
          <a:prstGeom prst="rect">
            <a:avLst/>
          </a:prstGeom>
        </p:spPr>
      </p:pic>
    </p:spTree>
    <p:extLst>
      <p:ext uri="{BB962C8B-B14F-4D97-AF65-F5344CB8AC3E}">
        <p14:creationId xmlns:p14="http://schemas.microsoft.com/office/powerpoint/2010/main" val="1186282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Project Description: Results and Analysis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783651"/>
            <a:ext cx="7886700" cy="5290698"/>
          </a:xfrm>
        </p:spPr>
        <p:txBody>
          <a:bodyPr/>
          <a:lstStyle/>
          <a:p>
            <a:pPr marL="914400" lvl="2" indent="0">
              <a:buNone/>
            </a:pPr>
            <a:endParaRPr lang="en-US" sz="1600" dirty="0"/>
          </a:p>
          <a:p>
            <a:r>
              <a:rPr lang="en-US" sz="2200" dirty="0"/>
              <a:t>Evaluation metric selection was discussed in the Metrics Definition subsection of the Workflow section of this presentation.</a:t>
            </a:r>
          </a:p>
          <a:p>
            <a:r>
              <a:rPr lang="en-US" sz="2200" dirty="0"/>
              <a:t>The results of the selected evaluation approach is compared to the Best-Seed bracket, as shown in Table 19.</a:t>
            </a:r>
          </a:p>
          <a:p>
            <a:pPr lvl="1"/>
            <a:r>
              <a:rPr lang="en-US" sz="1600" dirty="0"/>
              <a:t>Data for the Best-Seed accuracy is compiled from the data in Table 1</a:t>
            </a:r>
          </a:p>
          <a:p>
            <a:pPr lvl="1"/>
            <a:r>
              <a:rPr lang="en-US" sz="1600" i="1" dirty="0"/>
              <a:t>The model scored equal or better than the Seed-Based bracket in every round of the tournament, averaging 11.5 percentage points higher accuracy in predicting the winners of the first four rounds, 23.3 percentage points higher in predicting the final four winners and 51.4 percentage points higher in predicting the tournament champion</a:t>
            </a:r>
            <a:endParaRPr lang="en-US" sz="1600" dirty="0"/>
          </a:p>
          <a:p>
            <a:pPr marL="457200" lvl="1" indent="0">
              <a:buNone/>
            </a:pPr>
            <a:endParaRPr lang="en-US" sz="16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47</a:t>
            </a:fld>
            <a:endParaRPr lang="en-IN" dirty="0"/>
          </a:p>
        </p:txBody>
      </p:sp>
      <p:sp>
        <p:nvSpPr>
          <p:cNvPr id="6" name="Rectangle 5">
            <a:extLst>
              <a:ext uri="{FF2B5EF4-FFF2-40B4-BE49-F238E27FC236}">
                <a16:creationId xmlns:a16="http://schemas.microsoft.com/office/drawing/2014/main" id="{38D803C5-4871-1E47-BEDF-82A076D63137}"/>
              </a:ext>
            </a:extLst>
          </p:cNvPr>
          <p:cNvSpPr/>
          <p:nvPr/>
        </p:nvSpPr>
        <p:spPr>
          <a:xfrm>
            <a:off x="759372" y="6061737"/>
            <a:ext cx="556785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19: Model Accuracy vs Best-Seed Accuracy by Round</a:t>
            </a:r>
          </a:p>
        </p:txBody>
      </p:sp>
      <p:graphicFrame>
        <p:nvGraphicFramePr>
          <p:cNvPr id="7" name="Table 6">
            <a:extLst>
              <a:ext uri="{FF2B5EF4-FFF2-40B4-BE49-F238E27FC236}">
                <a16:creationId xmlns:a16="http://schemas.microsoft.com/office/drawing/2014/main" id="{E4ED1007-1BE5-E54D-9971-6C68ADCABBA4}"/>
              </a:ext>
            </a:extLst>
          </p:cNvPr>
          <p:cNvGraphicFramePr>
            <a:graphicFrameLocks noGrp="1"/>
          </p:cNvGraphicFramePr>
          <p:nvPr>
            <p:extLst>
              <p:ext uri="{D42A27DB-BD31-4B8C-83A1-F6EECF244321}">
                <p14:modId xmlns:p14="http://schemas.microsoft.com/office/powerpoint/2010/main" val="2421270898"/>
              </p:ext>
            </p:extLst>
          </p:nvPr>
        </p:nvGraphicFramePr>
        <p:xfrm>
          <a:off x="759372" y="4467252"/>
          <a:ext cx="7289800" cy="1594485"/>
        </p:xfrm>
        <a:graphic>
          <a:graphicData uri="http://schemas.openxmlformats.org/drawingml/2006/table">
            <a:tbl>
              <a:tblPr>
                <a:tableStyleId>{5C22544A-7EE6-4342-B048-85BDC9FD1C3A}</a:tableStyleId>
              </a:tblPr>
              <a:tblGrid>
                <a:gridCol w="890661">
                  <a:extLst>
                    <a:ext uri="{9D8B030D-6E8A-4147-A177-3AD203B41FA5}">
                      <a16:colId xmlns:a16="http://schemas.microsoft.com/office/drawing/2014/main" val="31143310"/>
                    </a:ext>
                  </a:extLst>
                </a:gridCol>
                <a:gridCol w="1294227">
                  <a:extLst>
                    <a:ext uri="{9D8B030D-6E8A-4147-A177-3AD203B41FA5}">
                      <a16:colId xmlns:a16="http://schemas.microsoft.com/office/drawing/2014/main" val="1021750851"/>
                    </a:ext>
                  </a:extLst>
                </a:gridCol>
                <a:gridCol w="1209822">
                  <a:extLst>
                    <a:ext uri="{9D8B030D-6E8A-4147-A177-3AD203B41FA5}">
                      <a16:colId xmlns:a16="http://schemas.microsoft.com/office/drawing/2014/main" val="687699665"/>
                    </a:ext>
                  </a:extLst>
                </a:gridCol>
                <a:gridCol w="1167618">
                  <a:extLst>
                    <a:ext uri="{9D8B030D-6E8A-4147-A177-3AD203B41FA5}">
                      <a16:colId xmlns:a16="http://schemas.microsoft.com/office/drawing/2014/main" val="1715604631"/>
                    </a:ext>
                  </a:extLst>
                </a:gridCol>
                <a:gridCol w="914400">
                  <a:extLst>
                    <a:ext uri="{9D8B030D-6E8A-4147-A177-3AD203B41FA5}">
                      <a16:colId xmlns:a16="http://schemas.microsoft.com/office/drawing/2014/main" val="2473422250"/>
                    </a:ext>
                  </a:extLst>
                </a:gridCol>
                <a:gridCol w="858130">
                  <a:extLst>
                    <a:ext uri="{9D8B030D-6E8A-4147-A177-3AD203B41FA5}">
                      <a16:colId xmlns:a16="http://schemas.microsoft.com/office/drawing/2014/main" val="2674167618"/>
                    </a:ext>
                  </a:extLst>
                </a:gridCol>
                <a:gridCol w="954942">
                  <a:extLst>
                    <a:ext uri="{9D8B030D-6E8A-4147-A177-3AD203B41FA5}">
                      <a16:colId xmlns:a16="http://schemas.microsoft.com/office/drawing/2014/main" val="2128613236"/>
                    </a:ext>
                  </a:extLst>
                </a:gridCol>
              </a:tblGrid>
              <a:tr h="203200">
                <a:tc>
                  <a:txBody>
                    <a:bodyPr/>
                    <a:lstStyle/>
                    <a:p>
                      <a:pPr algn="ctr" fontAlgn="b"/>
                      <a:r>
                        <a:rPr lang="en-US" sz="1200" u="none" strike="noStrike">
                          <a:effectLst/>
                        </a:rPr>
                        <a:t>Round</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Incorrect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Model Accuracy</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Best-Seed Correct</a:t>
                      </a:r>
                      <a:endParaRPr lang="en-US" sz="1200" b="1"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Best-Seed Incorrect</a:t>
                      </a:r>
                      <a:endParaRPr lang="en-US" sz="1200" b="1"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Best-Seed Accuracy</a:t>
                      </a:r>
                      <a:endParaRPr lang="en-US" sz="12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428220630"/>
                  </a:ext>
                </a:extLst>
              </a:tr>
              <a:tr h="203200">
                <a:tc>
                  <a:txBody>
                    <a:bodyPr/>
                    <a:lstStyle/>
                    <a:p>
                      <a:pPr algn="ctr" fontAlgn="b"/>
                      <a:r>
                        <a:rPr lang="en-US" sz="1200" u="none" strike="noStrike">
                          <a:effectLst/>
                        </a:rPr>
                        <a:t>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167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0.827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23.1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0.722</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086679557"/>
                  </a:ext>
                </a:extLst>
              </a:tr>
              <a:tr h="203200">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64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0.653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0.65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105019056"/>
                  </a:ext>
                </a:extLst>
              </a:tr>
              <a:tr h="203200">
                <a:tc>
                  <a:txBody>
                    <a:bodyPr/>
                    <a:lstStyle/>
                    <a:p>
                      <a:pPr algn="ctr" fontAlgn="b"/>
                      <a:r>
                        <a:rPr lang="en-US" sz="1200" u="none" strike="noStrike">
                          <a:effectLst/>
                        </a:rPr>
                        <a:t>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0.681</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4.2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3.8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0.525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242536348"/>
                  </a:ext>
                </a:extLst>
              </a:tr>
              <a:tr h="203200">
                <a:tc>
                  <a:txBody>
                    <a:bodyPr/>
                    <a:lstStyle/>
                    <a:p>
                      <a:pPr algn="ctr" fontAlgn="b"/>
                      <a:r>
                        <a:rPr lang="en-US" sz="1200" u="none" strike="noStrike">
                          <a:effectLst/>
                        </a:rPr>
                        <a:t>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0.519</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0.325</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62687715"/>
                  </a:ext>
                </a:extLst>
              </a:tr>
              <a:tr h="203200">
                <a:tc>
                  <a:txBody>
                    <a:bodyPr/>
                    <a:lstStyle/>
                    <a:p>
                      <a:pPr algn="ctr" fontAlgn="b"/>
                      <a:r>
                        <a:rPr lang="en-US" sz="1200" u="none" strike="noStrike">
                          <a:effectLst/>
                        </a:rPr>
                        <a:t>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7</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0.533</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0.6</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1.4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0.3</a:t>
                      </a:r>
                      <a:endParaRPr lang="en-US" sz="12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443826519"/>
                  </a:ext>
                </a:extLst>
              </a:tr>
              <a:tr h="203200">
                <a:tc>
                  <a:txBody>
                    <a:bodyPr/>
                    <a:lstStyle/>
                    <a:p>
                      <a:pPr algn="ctr" fontAlgn="b"/>
                      <a:r>
                        <a:rPr lang="en-US" sz="1200" u="none" strike="noStrike" dirty="0">
                          <a:effectLst/>
                        </a:rPr>
                        <a:t>6</a:t>
                      </a:r>
                      <a:endParaRPr lang="en-US" sz="1200" b="0" i="0" u="none" strike="noStrike" dirty="0">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5</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0.714</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0.2</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a:effectLst/>
                        </a:rPr>
                        <a:t>0.8</a:t>
                      </a:r>
                      <a:endParaRPr lang="en-US" sz="1200" b="0" i="0" u="none" strike="noStrike">
                        <a:solidFill>
                          <a:srgbClr val="000000"/>
                        </a:solidFill>
                        <a:effectLst/>
                        <a:latin typeface="Helvetica" pitchFamily="2" charset="0"/>
                      </a:endParaRPr>
                    </a:p>
                  </a:txBody>
                  <a:tcPr marL="9525" marR="9525" marT="9525" marB="0" anchor="b"/>
                </a:tc>
                <a:tc>
                  <a:txBody>
                    <a:bodyPr/>
                    <a:lstStyle/>
                    <a:p>
                      <a:pPr algn="ctr" fontAlgn="b"/>
                      <a:r>
                        <a:rPr lang="en-US" sz="1200" u="none" strike="noStrike" dirty="0">
                          <a:effectLst/>
                        </a:rPr>
                        <a:t>0.2</a:t>
                      </a:r>
                      <a:endParaRPr lang="en-US" sz="12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53247576"/>
                  </a:ext>
                </a:extLst>
              </a:tr>
            </a:tbl>
          </a:graphicData>
        </a:graphic>
      </p:graphicFrame>
    </p:spTree>
    <p:extLst>
      <p:ext uri="{BB962C8B-B14F-4D97-AF65-F5344CB8AC3E}">
        <p14:creationId xmlns:p14="http://schemas.microsoft.com/office/powerpoint/2010/main" val="2158403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554-A8E3-1547-8096-309FA3F9C660}"/>
              </a:ext>
            </a:extLst>
          </p:cNvPr>
          <p:cNvSpPr>
            <a:spLocks noGrp="1"/>
          </p:cNvSpPr>
          <p:nvPr>
            <p:ph type="title"/>
          </p:nvPr>
        </p:nvSpPr>
        <p:spPr/>
        <p:txBody>
          <a:bodyPr/>
          <a:lstStyle/>
          <a:p>
            <a:r>
              <a:rPr lang="en-US" dirty="0"/>
              <a:t>Project Description: Results and Analysis</a:t>
            </a:r>
          </a:p>
        </p:txBody>
      </p:sp>
      <p:sp>
        <p:nvSpPr>
          <p:cNvPr id="3" name="Content Placeholder 2">
            <a:extLst>
              <a:ext uri="{FF2B5EF4-FFF2-40B4-BE49-F238E27FC236}">
                <a16:creationId xmlns:a16="http://schemas.microsoft.com/office/drawing/2014/main" id="{04EA830A-05C7-3C43-82CD-1C38AEBF594B}"/>
              </a:ext>
            </a:extLst>
          </p:cNvPr>
          <p:cNvSpPr>
            <a:spLocks noGrp="1"/>
          </p:cNvSpPr>
          <p:nvPr>
            <p:ph idx="1"/>
          </p:nvPr>
        </p:nvSpPr>
        <p:spPr>
          <a:xfrm>
            <a:off x="628650" y="286564"/>
            <a:ext cx="7886700" cy="5290698"/>
          </a:xfrm>
        </p:spPr>
        <p:txBody>
          <a:bodyPr/>
          <a:lstStyle/>
          <a:p>
            <a:pPr marL="914400" lvl="2" indent="0">
              <a:buNone/>
            </a:pPr>
            <a:endParaRPr lang="en-US" sz="1600" dirty="0"/>
          </a:p>
          <a:p>
            <a:r>
              <a:rPr lang="en-US" sz="1800" dirty="0"/>
              <a:t>Typical bracket scoring allots 32 total potential points in each round, making the accuracy of predicting the later rounds (higher win totals) more important than predicting the earlier rounds, since there are fewer games as the rounds progress. </a:t>
            </a:r>
          </a:p>
          <a:p>
            <a:r>
              <a:rPr lang="en-US" sz="1800" dirty="0"/>
              <a:t>The results of the selected evaluation approach is compared to the Best-Seed bracket, as shown in Table 20.</a:t>
            </a:r>
          </a:p>
          <a:p>
            <a:pPr lvl="1"/>
            <a:r>
              <a:rPr lang="en-US" sz="1600" i="1" dirty="0"/>
              <a:t>The model had an expected points total equal or better than the Seed-Based bracket in every round of the tournament, scoring 1.2 times more expected points in the first four rounds, 1.78 times more expected points in the final four and 3.56 times more expected points in the tournament finals.</a:t>
            </a:r>
          </a:p>
          <a:p>
            <a:pPr lvl="1"/>
            <a:r>
              <a:rPr lang="en-US" sz="1600" i="1" dirty="0"/>
              <a:t>The model produces a total of 36.6 more expected points than the Best-Seed bracket. This is equivalent to predicting the championship game and one additional Sweet Sixteen game correctly.</a:t>
            </a:r>
            <a:endParaRPr lang="en-US" sz="1600" dirty="0"/>
          </a:p>
          <a:p>
            <a:endParaRPr lang="en-US" sz="2200" dirty="0"/>
          </a:p>
          <a:p>
            <a:endParaRPr lang="en-US" sz="2200" dirty="0"/>
          </a:p>
          <a:p>
            <a:endParaRPr lang="en-US" sz="2200" dirty="0"/>
          </a:p>
          <a:p>
            <a:pPr marL="457200" lvl="1" indent="0">
              <a:buNone/>
            </a:pPr>
            <a:endParaRPr lang="en-US" sz="1600" dirty="0"/>
          </a:p>
          <a:p>
            <a:endParaRPr lang="en-US" dirty="0"/>
          </a:p>
          <a:p>
            <a:pPr lvl="1"/>
            <a:endParaRPr lang="en-US" dirty="0"/>
          </a:p>
        </p:txBody>
      </p:sp>
      <p:sp>
        <p:nvSpPr>
          <p:cNvPr id="4" name="Slide Number Placeholder 3">
            <a:extLst>
              <a:ext uri="{FF2B5EF4-FFF2-40B4-BE49-F238E27FC236}">
                <a16:creationId xmlns:a16="http://schemas.microsoft.com/office/drawing/2014/main" id="{134E34E2-3EC4-8443-B455-08E9503D9503}"/>
              </a:ext>
            </a:extLst>
          </p:cNvPr>
          <p:cNvSpPr>
            <a:spLocks noGrp="1"/>
          </p:cNvSpPr>
          <p:nvPr>
            <p:ph type="sldNum" sz="quarter" idx="12"/>
          </p:nvPr>
        </p:nvSpPr>
        <p:spPr/>
        <p:txBody>
          <a:bodyPr/>
          <a:lstStyle/>
          <a:p>
            <a:fld id="{DFFA20B0-317F-4F40-B69D-D979D3744506}" type="slidenum">
              <a:rPr lang="en-IN" smtClean="0"/>
              <a:pPr/>
              <a:t>48</a:t>
            </a:fld>
            <a:endParaRPr lang="en-IN" dirty="0"/>
          </a:p>
        </p:txBody>
      </p:sp>
      <p:sp>
        <p:nvSpPr>
          <p:cNvPr id="6" name="Rectangle 5">
            <a:extLst>
              <a:ext uri="{FF2B5EF4-FFF2-40B4-BE49-F238E27FC236}">
                <a16:creationId xmlns:a16="http://schemas.microsoft.com/office/drawing/2014/main" id="{38D803C5-4871-1E47-BEDF-82A076D63137}"/>
              </a:ext>
            </a:extLst>
          </p:cNvPr>
          <p:cNvSpPr/>
          <p:nvPr/>
        </p:nvSpPr>
        <p:spPr>
          <a:xfrm>
            <a:off x="759372" y="6061737"/>
            <a:ext cx="5567855" cy="33855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mj-lt"/>
                <a:ea typeface="Apex New Book" panose="02010600040501010103" pitchFamily="50" charset="0"/>
              </a:rPr>
              <a:t>Table 20: Model Points vs Best-Seed Points by Round</a:t>
            </a:r>
          </a:p>
        </p:txBody>
      </p:sp>
      <p:graphicFrame>
        <p:nvGraphicFramePr>
          <p:cNvPr id="5" name="Table 4">
            <a:extLst>
              <a:ext uri="{FF2B5EF4-FFF2-40B4-BE49-F238E27FC236}">
                <a16:creationId xmlns:a16="http://schemas.microsoft.com/office/drawing/2014/main" id="{FD0A767A-F7D5-1B40-8F17-88AA260900AF}"/>
              </a:ext>
            </a:extLst>
          </p:cNvPr>
          <p:cNvGraphicFramePr>
            <a:graphicFrameLocks noGrp="1"/>
          </p:cNvGraphicFramePr>
          <p:nvPr>
            <p:extLst>
              <p:ext uri="{D42A27DB-BD31-4B8C-83A1-F6EECF244321}">
                <p14:modId xmlns:p14="http://schemas.microsoft.com/office/powerpoint/2010/main" val="402545897"/>
              </p:ext>
            </p:extLst>
          </p:nvPr>
        </p:nvGraphicFramePr>
        <p:xfrm>
          <a:off x="759372" y="4025292"/>
          <a:ext cx="7429500" cy="2036445"/>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976798399"/>
                    </a:ext>
                  </a:extLst>
                </a:gridCol>
                <a:gridCol w="825500">
                  <a:extLst>
                    <a:ext uri="{9D8B030D-6E8A-4147-A177-3AD203B41FA5}">
                      <a16:colId xmlns:a16="http://schemas.microsoft.com/office/drawing/2014/main" val="2120812349"/>
                    </a:ext>
                  </a:extLst>
                </a:gridCol>
                <a:gridCol w="825500">
                  <a:extLst>
                    <a:ext uri="{9D8B030D-6E8A-4147-A177-3AD203B41FA5}">
                      <a16:colId xmlns:a16="http://schemas.microsoft.com/office/drawing/2014/main" val="4018484485"/>
                    </a:ext>
                  </a:extLst>
                </a:gridCol>
                <a:gridCol w="825500">
                  <a:extLst>
                    <a:ext uri="{9D8B030D-6E8A-4147-A177-3AD203B41FA5}">
                      <a16:colId xmlns:a16="http://schemas.microsoft.com/office/drawing/2014/main" val="2353447320"/>
                    </a:ext>
                  </a:extLst>
                </a:gridCol>
                <a:gridCol w="825500">
                  <a:extLst>
                    <a:ext uri="{9D8B030D-6E8A-4147-A177-3AD203B41FA5}">
                      <a16:colId xmlns:a16="http://schemas.microsoft.com/office/drawing/2014/main" val="2666413545"/>
                    </a:ext>
                  </a:extLst>
                </a:gridCol>
                <a:gridCol w="825500">
                  <a:extLst>
                    <a:ext uri="{9D8B030D-6E8A-4147-A177-3AD203B41FA5}">
                      <a16:colId xmlns:a16="http://schemas.microsoft.com/office/drawing/2014/main" val="3361488862"/>
                    </a:ext>
                  </a:extLst>
                </a:gridCol>
                <a:gridCol w="825500">
                  <a:extLst>
                    <a:ext uri="{9D8B030D-6E8A-4147-A177-3AD203B41FA5}">
                      <a16:colId xmlns:a16="http://schemas.microsoft.com/office/drawing/2014/main" val="2541639487"/>
                    </a:ext>
                  </a:extLst>
                </a:gridCol>
                <a:gridCol w="825500">
                  <a:extLst>
                    <a:ext uri="{9D8B030D-6E8A-4147-A177-3AD203B41FA5}">
                      <a16:colId xmlns:a16="http://schemas.microsoft.com/office/drawing/2014/main" val="87914698"/>
                    </a:ext>
                  </a:extLst>
                </a:gridCol>
                <a:gridCol w="825500">
                  <a:extLst>
                    <a:ext uri="{9D8B030D-6E8A-4147-A177-3AD203B41FA5}">
                      <a16:colId xmlns:a16="http://schemas.microsoft.com/office/drawing/2014/main" val="151429010"/>
                    </a:ext>
                  </a:extLst>
                </a:gridCol>
              </a:tblGrid>
              <a:tr h="266700">
                <a:tc>
                  <a:txBody>
                    <a:bodyPr/>
                    <a:lstStyle/>
                    <a:p>
                      <a:pPr algn="l" fontAlgn="b"/>
                      <a:r>
                        <a:rPr lang="en-US" sz="1400" u="none" strike="noStrike">
                          <a:effectLst/>
                        </a:rPr>
                        <a:t>Round</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Model 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dirty="0">
                          <a:effectLst/>
                        </a:rPr>
                        <a:t>Model Incorrect</a:t>
                      </a:r>
                      <a:endParaRPr lang="en-US" sz="1400" b="1" i="0" u="none" strike="noStrike" dirty="0">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Model Accuracy</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Best-Seed 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Best-Seed Incorrect</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Best-Seed Accuracy</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Model Points</a:t>
                      </a:r>
                      <a:endParaRPr lang="en-US" sz="1400" b="1" i="0"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Best-Seed Points</a:t>
                      </a:r>
                      <a:endParaRPr lang="en-US" sz="1400" b="1"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052700927"/>
                  </a:ext>
                </a:extLst>
              </a:tr>
              <a:tr h="266700">
                <a:tc>
                  <a:txBody>
                    <a:bodyPr/>
                    <a:lstStyle/>
                    <a:p>
                      <a:pPr algn="ctr" fontAlgn="b"/>
                      <a:r>
                        <a:rPr lang="en-US" sz="1400" u="none" strike="noStrike">
                          <a:effectLst/>
                        </a:rPr>
                        <a:t>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167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0.827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23.1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8.9</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0.722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26.5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23.1</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999794469"/>
                  </a:ext>
                </a:extLst>
              </a:tr>
              <a:tr h="266700">
                <a:tc>
                  <a:txBody>
                    <a:bodyPr/>
                    <a:lstStyle/>
                    <a:p>
                      <a:pPr algn="ctr" fontAlgn="b"/>
                      <a:r>
                        <a:rPr lang="en-US" sz="1400" u="none" strike="noStrike">
                          <a:effectLst/>
                        </a:rPr>
                        <a:t>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64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0.653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10.4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5.6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0.650</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20.9</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20.8</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50737596"/>
                  </a:ext>
                </a:extLst>
              </a:tr>
              <a:tr h="266700">
                <a:tc>
                  <a:txBody>
                    <a:bodyPr/>
                    <a:lstStyle/>
                    <a:p>
                      <a:pPr algn="ctr" fontAlgn="b"/>
                      <a:r>
                        <a:rPr lang="en-US" sz="1400" u="none" strike="noStrike">
                          <a:effectLst/>
                        </a:rPr>
                        <a:t>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0.681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4.2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3.8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0.525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21.8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16.8</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376181251"/>
                  </a:ext>
                </a:extLst>
              </a:tr>
              <a:tr h="266700">
                <a:tc>
                  <a:txBody>
                    <a:bodyPr/>
                    <a:lstStyle/>
                    <a:p>
                      <a:pPr algn="ctr" fontAlgn="b"/>
                      <a:r>
                        <a:rPr lang="en-US" sz="1400" u="none" strike="noStrike">
                          <a:effectLst/>
                        </a:rPr>
                        <a:t>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0.519</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0.325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16.6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10.4</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759306594"/>
                  </a:ext>
                </a:extLst>
              </a:tr>
              <a:tr h="266700">
                <a:tc>
                  <a:txBody>
                    <a:bodyPr/>
                    <a:lstStyle/>
                    <a:p>
                      <a:pPr algn="ctr" fontAlgn="b"/>
                      <a:r>
                        <a:rPr lang="en-US" sz="1400" u="none" strike="noStrike">
                          <a:effectLst/>
                        </a:rPr>
                        <a:t>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7</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0.533</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0.300</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17.1</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9.6</a:t>
                      </a:r>
                      <a:endParaRPr lang="en-US" sz="1400" b="0" i="0"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01226932"/>
                  </a:ext>
                </a:extLst>
              </a:tr>
              <a:tr h="266700">
                <a:tc>
                  <a:txBody>
                    <a:bodyPr/>
                    <a:lstStyle/>
                    <a:p>
                      <a:pPr algn="ctr" fontAlgn="b"/>
                      <a:r>
                        <a:rPr lang="en-US" sz="1400" u="none" strike="noStrike">
                          <a:effectLst/>
                        </a:rPr>
                        <a:t>6</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0.714</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0.2</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0.200</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a:effectLst/>
                        </a:rPr>
                        <a:t>22.8</a:t>
                      </a:r>
                      <a:endParaRPr lang="en-US" sz="1400" b="0" i="0" u="none" strike="noStrike">
                        <a:solidFill>
                          <a:srgbClr val="000000"/>
                        </a:solidFill>
                        <a:effectLst/>
                        <a:latin typeface="Helvetica" pitchFamily="2" charset="0"/>
                      </a:endParaRPr>
                    </a:p>
                  </a:txBody>
                  <a:tcPr marL="9525" marR="9525" marT="9525" marB="0" anchor="b"/>
                </a:tc>
                <a:tc>
                  <a:txBody>
                    <a:bodyPr/>
                    <a:lstStyle/>
                    <a:p>
                      <a:pPr algn="ctr" fontAlgn="b"/>
                      <a:r>
                        <a:rPr lang="en-US" sz="1400" u="none" strike="noStrike" dirty="0">
                          <a:effectLst/>
                        </a:rPr>
                        <a:t>6.4</a:t>
                      </a:r>
                      <a:endParaRPr lang="en-US" sz="14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1367836527"/>
                  </a:ext>
                </a:extLst>
              </a:tr>
            </a:tbl>
          </a:graphicData>
        </a:graphic>
      </p:graphicFrame>
    </p:spTree>
    <p:extLst>
      <p:ext uri="{BB962C8B-B14F-4D97-AF65-F5344CB8AC3E}">
        <p14:creationId xmlns:p14="http://schemas.microsoft.com/office/powerpoint/2010/main" val="3708332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Results and Analysis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49</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06342" y="920121"/>
            <a:ext cx="7931316" cy="4148196"/>
          </a:xfrm>
        </p:spPr>
        <p:txBody>
          <a:bodyPr>
            <a:normAutofit/>
          </a:bodyPr>
          <a:lstStyle/>
          <a:p>
            <a:pPr fontAlgn="base">
              <a:lnSpc>
                <a:spcPct val="110000"/>
              </a:lnSpc>
              <a:spcBef>
                <a:spcPts val="0"/>
              </a:spcBef>
              <a:spcAft>
                <a:spcPts val="1200"/>
              </a:spcAft>
            </a:pPr>
            <a:r>
              <a:rPr lang="en-US" sz="2400" i="1" dirty="0"/>
              <a:t>An expected bracket point total of 36.6 greater than the Best-Seed bracket is a significant improvement.</a:t>
            </a:r>
          </a:p>
          <a:p>
            <a:pPr lvl="1" fontAlgn="base">
              <a:lnSpc>
                <a:spcPct val="110000"/>
              </a:lnSpc>
              <a:spcBef>
                <a:spcPts val="0"/>
              </a:spcBef>
              <a:spcAft>
                <a:spcPts val="1200"/>
              </a:spcAft>
            </a:pPr>
            <a:r>
              <a:rPr lang="en-US" sz="1800" i="1" dirty="0"/>
              <a:t>The Best-Seed bracket performs better than the average submitted bracket by about 30%</a:t>
            </a:r>
            <a:r>
              <a:rPr lang="en-US" sz="1800" i="1" baseline="30000" dirty="0"/>
              <a:t>(1)</a:t>
            </a:r>
            <a:r>
              <a:rPr lang="en-US" sz="1800" i="1" dirty="0"/>
              <a:t>.</a:t>
            </a:r>
          </a:p>
          <a:p>
            <a:pPr lvl="1" fontAlgn="base">
              <a:lnSpc>
                <a:spcPct val="110000"/>
              </a:lnSpc>
              <a:spcBef>
                <a:spcPts val="0"/>
              </a:spcBef>
              <a:spcAft>
                <a:spcPts val="1200"/>
              </a:spcAft>
            </a:pPr>
            <a:r>
              <a:rPr lang="en-US" sz="1800" i="1" dirty="0"/>
              <a:t>A 36.6 expected point increase is about a 44% improvement over the Best-Seed approach</a:t>
            </a:r>
          </a:p>
        </p:txBody>
      </p:sp>
      <p:sp>
        <p:nvSpPr>
          <p:cNvPr id="7" name="Rectangle 6">
            <a:extLst>
              <a:ext uri="{FF2B5EF4-FFF2-40B4-BE49-F238E27FC236}">
                <a16:creationId xmlns:a16="http://schemas.microsoft.com/office/drawing/2014/main" id="{3A0BE6FD-AB5F-B247-AC81-79DED1BFC4C3}"/>
              </a:ext>
            </a:extLst>
          </p:cNvPr>
          <p:cNvSpPr/>
          <p:nvPr/>
        </p:nvSpPr>
        <p:spPr>
          <a:xfrm>
            <a:off x="218159" y="5955118"/>
            <a:ext cx="8925841"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(1) https://</a:t>
            </a:r>
            <a:r>
              <a:rPr lang="en-IN" sz="1000" dirty="0" err="1">
                <a:latin typeface="+mj-lt"/>
                <a:ea typeface="Apex New Book" panose="02010600040501010103" pitchFamily="50" charset="0"/>
              </a:rPr>
              <a:t>www.ncaa.com</a:t>
            </a:r>
            <a:r>
              <a:rPr lang="en-IN" sz="1000" dirty="0">
                <a:latin typeface="+mj-lt"/>
                <a:ea typeface="Apex New Book" panose="02010600040501010103" pitchFamily="50" charset="0"/>
              </a:rPr>
              <a:t>/news/basketball-men/</a:t>
            </a:r>
            <a:r>
              <a:rPr lang="en-IN" sz="1000" dirty="0" err="1">
                <a:latin typeface="+mj-lt"/>
                <a:ea typeface="Apex New Book" panose="02010600040501010103" pitchFamily="50" charset="0"/>
              </a:rPr>
              <a:t>bracketiq</a:t>
            </a:r>
            <a:r>
              <a:rPr lang="en-IN" sz="1000" dirty="0">
                <a:latin typeface="+mj-lt"/>
                <a:ea typeface="Apex New Book" panose="02010600040501010103" pitchFamily="50" charset="0"/>
              </a:rPr>
              <a:t>/2021-02-12/heres-how-your-march-madness-bracket-will-do-if-you-only-pick-better-seeded.</a:t>
            </a:r>
          </a:p>
        </p:txBody>
      </p:sp>
    </p:spTree>
    <p:custDataLst>
      <p:tags r:id="rId1"/>
    </p:custDataLst>
    <p:extLst>
      <p:ext uri="{BB962C8B-B14F-4D97-AF65-F5344CB8AC3E}">
        <p14:creationId xmlns:p14="http://schemas.microsoft.com/office/powerpoint/2010/main" val="368510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The Problem</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800" i="1" dirty="0"/>
              <a:t>Due to the growing sports betting market and the accelerated demand for sports gamblers to find a betting edge, a highly accurate NCAA Men’s College Basketball Championship tournament model is in high demand. </a:t>
            </a:r>
          </a:p>
          <a:p>
            <a:pPr marL="0" indent="0" fontAlgn="base">
              <a:lnSpc>
                <a:spcPct val="110000"/>
              </a:lnSpc>
              <a:spcBef>
                <a:spcPts val="0"/>
              </a:spcBef>
              <a:spcAft>
                <a:spcPts val="1200"/>
              </a:spcAft>
              <a:buNone/>
            </a:pPr>
            <a:r>
              <a:rPr lang="en-US" sz="1800" i="1" dirty="0"/>
              <a:t>Every year, independent ranking systems rank each team in the NCAA, however, the higher ranked teams do not always defeat a lower ranked team in the tournament.  The perpetual problem in the sports analytics community is how to find underlying statistics that predict team performance slightly better than the current systems and models. In this model, historical data is used in a supervised machine learning algorithm to determine such underlying statistics and how to weigh them; and ultimately to create a reliable predictive model. </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5537307"/>
            <a:ext cx="715260"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Add slide</a:t>
            </a:r>
          </a:p>
        </p:txBody>
      </p:sp>
    </p:spTree>
    <p:custDataLst>
      <p:tags r:id="rId1"/>
    </p:custDataLst>
    <p:extLst>
      <p:ext uri="{BB962C8B-B14F-4D97-AF65-F5344CB8AC3E}">
        <p14:creationId xmlns:p14="http://schemas.microsoft.com/office/powerpoint/2010/main" val="153642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Conclusion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50</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800" i="1" dirty="0"/>
              <a:t>With the growing demand in the sports gambling market, an accurate NCAA Men’s College Basketball Tournament  predictive model would be in high demand. Using the optimal machine learning model for the problem, Random Forest, a model is deployed that scores 44% better than the Best-Seed bracket, which in turn scores 30% better than the average of all submitted brackets from 2011-2019.</a:t>
            </a:r>
          </a:p>
          <a:p>
            <a:pPr marL="0" indent="0" fontAlgn="base">
              <a:lnSpc>
                <a:spcPct val="110000"/>
              </a:lnSpc>
              <a:spcBef>
                <a:spcPts val="0"/>
              </a:spcBef>
              <a:spcAft>
                <a:spcPts val="1200"/>
              </a:spcAft>
              <a:buNone/>
            </a:pPr>
            <a:r>
              <a:rPr lang="en-US" sz="1800" i="1" dirty="0"/>
              <a:t>The model’s accuracy depends on different data manipulation techniques, particularly to adjust the data for the class imbalance present in this problem. SMOTE and the scikit-learn weight classes method are used to oversample the minority classes of the training data and inform the ML algorithm of the expected class distribution, respectively.</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471356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Conclusion – Future Direction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51</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fontScale="92500" lnSpcReduction="10000"/>
          </a:bodyPr>
          <a:lstStyle/>
          <a:p>
            <a:pPr fontAlgn="base">
              <a:lnSpc>
                <a:spcPct val="110000"/>
              </a:lnSpc>
              <a:spcBef>
                <a:spcPts val="0"/>
              </a:spcBef>
              <a:spcAft>
                <a:spcPts val="1200"/>
              </a:spcAft>
            </a:pPr>
            <a:r>
              <a:rPr lang="en-US" sz="1800" i="1" dirty="0"/>
              <a:t>Adding constraints to the model to force it to exactly match </a:t>
            </a:r>
            <a:r>
              <a:rPr lang="en-US" sz="1800" dirty="0"/>
              <a:t>the number of predictions in each class to the actual number in each class would produce a more useable model. The </a:t>
            </a:r>
            <a:r>
              <a:rPr lang="en-US" sz="1800" dirty="0" err="1"/>
              <a:t>predict_proba</a:t>
            </a:r>
            <a:r>
              <a:rPr lang="en-US" sz="1800" dirty="0"/>
              <a:t> method on the Random Forest algorithm was used in a companion project to this one. Further study is required to understand how the companion model performed much better than the model described in this project.</a:t>
            </a:r>
          </a:p>
          <a:p>
            <a:pPr fontAlgn="base">
              <a:lnSpc>
                <a:spcPct val="110000"/>
              </a:lnSpc>
              <a:spcBef>
                <a:spcPts val="0"/>
              </a:spcBef>
              <a:spcAft>
                <a:spcPts val="1200"/>
              </a:spcAft>
            </a:pPr>
            <a:r>
              <a:rPr lang="en-US" sz="1800" dirty="0"/>
              <a:t>The rough ML model using the BPI ranking system performed notably better than the other rankings systems considered for this project. </a:t>
            </a:r>
          </a:p>
          <a:p>
            <a:pPr lvl="1" fontAlgn="base">
              <a:lnSpc>
                <a:spcPct val="110000"/>
              </a:lnSpc>
              <a:spcBef>
                <a:spcPts val="0"/>
              </a:spcBef>
              <a:spcAft>
                <a:spcPts val="1200"/>
              </a:spcAft>
            </a:pPr>
            <a:r>
              <a:rPr lang="en-US" sz="1400" dirty="0"/>
              <a:t>A higher performing model may be achievable if BPI data is used, preferably if BPI data can be found for seasons other than 2009-2013.</a:t>
            </a:r>
          </a:p>
          <a:p>
            <a:pPr lvl="1" fontAlgn="base">
              <a:lnSpc>
                <a:spcPct val="110000"/>
              </a:lnSpc>
              <a:spcBef>
                <a:spcPts val="0"/>
              </a:spcBef>
              <a:spcAft>
                <a:spcPts val="1200"/>
              </a:spcAft>
            </a:pPr>
            <a:r>
              <a:rPr lang="en-US" sz="1400" dirty="0"/>
              <a:t>Investigate  if omitting seasons earlier than 2009 would boost the predictive power of the other ranking systems. It is possible that the sport has changed over the years in a way that is making the earlier data skew the results</a:t>
            </a:r>
          </a:p>
          <a:p>
            <a:pPr marL="0" indent="0" fontAlgn="base">
              <a:lnSpc>
                <a:spcPct val="110000"/>
              </a:lnSpc>
              <a:spcBef>
                <a:spcPts val="0"/>
              </a:spcBef>
              <a:spcAft>
                <a:spcPts val="1200"/>
              </a:spcAft>
              <a:buNone/>
            </a:pPr>
            <a:r>
              <a:rPr lang="en-US" sz="1800" dirty="0"/>
              <a:t> </a:t>
            </a:r>
            <a:endParaRPr lang="en-US" sz="1800" i="1"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40355421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Bibliography</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600" b="1" i="1" dirty="0">
                <a:solidFill>
                  <a:schemeClr val="bg1">
                    <a:lumMod val="50000"/>
                  </a:schemeClr>
                </a:solidFill>
              </a:rPr>
              <a:t>Use this as a sample for books:</a:t>
            </a:r>
          </a:p>
          <a:p>
            <a:pPr marL="0" indent="0" fontAlgn="base">
              <a:lnSpc>
                <a:spcPct val="110000"/>
              </a:lnSpc>
              <a:spcBef>
                <a:spcPts val="0"/>
              </a:spcBef>
              <a:spcAft>
                <a:spcPts val="1200"/>
              </a:spcAft>
              <a:buNone/>
            </a:pPr>
            <a:r>
              <a:rPr lang="en-US" sz="1600" i="1" dirty="0">
                <a:solidFill>
                  <a:schemeClr val="bg1">
                    <a:lumMod val="50000"/>
                  </a:schemeClr>
                </a:solidFill>
              </a:rPr>
              <a:t>- Bishop, Christopher M. 2006. *Pattern Recognition and Machine Learning*. Springer.</a:t>
            </a:r>
          </a:p>
          <a:p>
            <a:pPr marL="0" indent="0" fontAlgn="base">
              <a:lnSpc>
                <a:spcPct val="110000"/>
              </a:lnSpc>
              <a:spcBef>
                <a:spcPts val="0"/>
              </a:spcBef>
              <a:spcAft>
                <a:spcPts val="1200"/>
              </a:spcAft>
              <a:buNone/>
            </a:pPr>
            <a:r>
              <a:rPr lang="en-US" sz="1600" b="1" i="1" dirty="0">
                <a:solidFill>
                  <a:schemeClr val="bg1">
                    <a:lumMod val="50000"/>
                  </a:schemeClr>
                </a:solidFill>
              </a:rPr>
              <a:t>Use this as a sample for articles:</a:t>
            </a:r>
          </a:p>
          <a:p>
            <a:pPr marL="0" indent="0" fontAlgn="base">
              <a:lnSpc>
                <a:spcPct val="110000"/>
              </a:lnSpc>
              <a:spcBef>
                <a:spcPts val="0"/>
              </a:spcBef>
              <a:spcAft>
                <a:spcPts val="1200"/>
              </a:spcAft>
              <a:buNone/>
            </a:pPr>
            <a:r>
              <a:rPr lang="en-US" sz="1600" i="1" dirty="0">
                <a:solidFill>
                  <a:schemeClr val="bg1">
                    <a:lumMod val="50000"/>
                  </a:schemeClr>
                </a:solidFill>
              </a:rPr>
              <a:t>- Bubeck, Sébastien. 2015. Convex Optimization: Algorithms and Complexity. *Foundations and Trends in Machine Learning*, **8**(3-4), 231–357.</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3762871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EF374-B1B7-4F75-AC2C-9F659B307468}"/>
              </a:ext>
            </a:extLst>
          </p:cNvPr>
          <p:cNvSpPr>
            <a:spLocks noGrp="1"/>
          </p:cNvSpPr>
          <p:nvPr>
            <p:ph type="sldNum" sz="quarter" idx="4294967295"/>
          </p:nvPr>
        </p:nvSpPr>
        <p:spPr>
          <a:xfrm>
            <a:off x="3543300" y="6356350"/>
            <a:ext cx="2057400" cy="365125"/>
          </a:xfrm>
          <a:prstGeom prst="rect">
            <a:avLst/>
          </a:prstGeom>
        </p:spPr>
        <p:txBody>
          <a:bodyPr/>
          <a:lstStyle/>
          <a:p>
            <a:pPr algn="ctr"/>
            <a:fld id="{DFFA20B0-317F-4F40-B69D-D979D3744506}" type="slidenum">
              <a:rPr lang="en-IN" smtClean="0"/>
              <a:pPr algn="ctr"/>
              <a:t>53</a:t>
            </a:fld>
            <a:endParaRPr lang="en-IN" dirty="0"/>
          </a:p>
        </p:txBody>
      </p:sp>
    </p:spTree>
    <p:custDataLst>
      <p:tags r:id="rId1"/>
    </p:custDataLst>
    <p:extLst>
      <p:ext uri="{BB962C8B-B14F-4D97-AF65-F5344CB8AC3E}">
        <p14:creationId xmlns:p14="http://schemas.microsoft.com/office/powerpoint/2010/main" val="356021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Purpose</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6</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fontScale="85000" lnSpcReduction="20000"/>
          </a:bodyPr>
          <a:lstStyle/>
          <a:p>
            <a:pPr marL="0" indent="0" fontAlgn="base">
              <a:lnSpc>
                <a:spcPct val="110000"/>
              </a:lnSpc>
              <a:spcBef>
                <a:spcPts val="0"/>
              </a:spcBef>
              <a:spcAft>
                <a:spcPts val="1200"/>
              </a:spcAft>
              <a:buNone/>
            </a:pPr>
            <a:r>
              <a:rPr lang="en-US" sz="1800" i="1" dirty="0"/>
              <a:t>The purpose of this project is to develop a machine learning model that will predict March Madness brackets more accurately than the Seed-Based bracket. The average accuracy of the Seed-Based bracket of choosing the winning team in each round of the tournament, and therefore the expected bracket points earned in each round is summarized in Table 1 on the next slide. The model will be evaluated on accuracy (percentage of picks correct) and expected points in each round of the tournament.</a:t>
            </a:r>
          </a:p>
          <a:p>
            <a:pPr marL="0" indent="0" fontAlgn="base">
              <a:lnSpc>
                <a:spcPct val="110000"/>
              </a:lnSpc>
              <a:spcBef>
                <a:spcPts val="0"/>
              </a:spcBef>
              <a:spcAft>
                <a:spcPts val="1200"/>
              </a:spcAft>
              <a:buNone/>
            </a:pPr>
            <a:r>
              <a:rPr lang="en-US" sz="1800" i="1" dirty="0"/>
              <a:t>The model is intentionally generalized, meaning it can be used at the start of any tournament to determine how far each team will advance. It does not rely on predicting the results of head-to-head matchups between two teams. This approach is believed to mitigate against compounding errors in the model predictions. </a:t>
            </a:r>
          </a:p>
          <a:p>
            <a:pPr marL="0" indent="0" fontAlgn="base">
              <a:lnSpc>
                <a:spcPct val="110000"/>
              </a:lnSpc>
              <a:spcBef>
                <a:spcPts val="0"/>
              </a:spcBef>
              <a:spcAft>
                <a:spcPts val="1200"/>
              </a:spcAft>
              <a:buNone/>
            </a:pPr>
            <a:r>
              <a:rPr lang="en-US" sz="1800" i="1" dirty="0"/>
              <a:t>The model will predict team performance based on how many wins each team will achieve in the tournament. Each team’s actual performance is compared to its predicted performance. If the predicted win total is greater than the actual, the model is considered to have accurately predicted success in the </a:t>
            </a:r>
            <a:r>
              <a:rPr lang="en-US" sz="1800" i="1" u="sng" dirty="0"/>
              <a:t>actual</a:t>
            </a:r>
            <a:r>
              <a:rPr lang="en-US" sz="1800" i="1" dirty="0"/>
              <a:t> number of rounds. If the predicted win total is less than the actual, the model is considered to have accurately predicted success in the </a:t>
            </a:r>
            <a:r>
              <a:rPr lang="en-US" sz="1800" i="1" u="sng" dirty="0"/>
              <a:t>predicted</a:t>
            </a:r>
            <a:r>
              <a:rPr lang="en-US" sz="1800" i="1" dirty="0"/>
              <a:t> number of rounds, but inaccurately in the remaining rounds up to and including the </a:t>
            </a:r>
            <a:r>
              <a:rPr lang="en-US" sz="1800" i="1" u="sng" dirty="0"/>
              <a:t>actual</a:t>
            </a:r>
            <a:r>
              <a:rPr lang="en-US" sz="1800" i="1" dirty="0"/>
              <a:t>. </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408072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7AE245-95D6-4C4E-8092-8B82214FB765}"/>
              </a:ext>
            </a:extLst>
          </p:cNvPr>
          <p:cNvSpPr>
            <a:spLocks noGrp="1"/>
          </p:cNvSpPr>
          <p:nvPr>
            <p:ph type="sldNum" sz="quarter" idx="12"/>
          </p:nvPr>
        </p:nvSpPr>
        <p:spPr>
          <a:xfrm>
            <a:off x="2926959" y="6492875"/>
            <a:ext cx="2057400" cy="365125"/>
          </a:xfrm>
        </p:spPr>
        <p:txBody>
          <a:bodyPr vert="horz" lIns="91440" tIns="45720" rIns="91440" bIns="45720" rtlCol="0" anchor="ctr">
            <a:normAutofit/>
          </a:bodyPr>
          <a:lstStyle/>
          <a:p>
            <a:pPr algn="r">
              <a:spcAft>
                <a:spcPts val="600"/>
              </a:spcAft>
            </a:pPr>
            <a:fld id="{DFFA20B0-317F-4F40-B69D-D979D3744506}" type="slidenum">
              <a:rPr lang="en-US" sz="1200" smtClean="0">
                <a:solidFill>
                  <a:schemeClr val="tx1">
                    <a:tint val="75000"/>
                  </a:schemeClr>
                </a:solidFill>
                <a:latin typeface="+mn-lt"/>
              </a:rPr>
              <a:pPr algn="r">
                <a:spcAft>
                  <a:spcPts val="600"/>
                </a:spcAft>
              </a:pPr>
              <a:t>7</a:t>
            </a:fld>
            <a:endParaRPr lang="en-US" sz="1200" dirty="0">
              <a:solidFill>
                <a:schemeClr val="tx1">
                  <a:tint val="75000"/>
                </a:schemeClr>
              </a:solidFill>
              <a:latin typeface="+mn-lt"/>
            </a:endParaRPr>
          </a:p>
        </p:txBody>
      </p:sp>
      <p:graphicFrame>
        <p:nvGraphicFramePr>
          <p:cNvPr id="6" name="Content Placeholder 5">
            <a:extLst>
              <a:ext uri="{FF2B5EF4-FFF2-40B4-BE49-F238E27FC236}">
                <a16:creationId xmlns:a16="http://schemas.microsoft.com/office/drawing/2014/main" id="{2B2A5FBB-7711-924C-B407-D9743644E188}"/>
              </a:ext>
            </a:extLst>
          </p:cNvPr>
          <p:cNvGraphicFramePr>
            <a:graphicFrameLocks noGrp="1"/>
          </p:cNvGraphicFramePr>
          <p:nvPr>
            <p:ph idx="1"/>
            <p:extLst>
              <p:ext uri="{D42A27DB-BD31-4B8C-83A1-F6EECF244321}">
                <p14:modId xmlns:p14="http://schemas.microsoft.com/office/powerpoint/2010/main" val="4114253765"/>
              </p:ext>
            </p:extLst>
          </p:nvPr>
        </p:nvGraphicFramePr>
        <p:xfrm>
          <a:off x="482600" y="1225276"/>
          <a:ext cx="8178802" cy="5003030"/>
        </p:xfrm>
        <a:graphic>
          <a:graphicData uri="http://schemas.openxmlformats.org/drawingml/2006/table">
            <a:tbl>
              <a:tblPr/>
              <a:tblGrid>
                <a:gridCol w="2383548">
                  <a:extLst>
                    <a:ext uri="{9D8B030D-6E8A-4147-A177-3AD203B41FA5}">
                      <a16:colId xmlns:a16="http://schemas.microsoft.com/office/drawing/2014/main" val="252493395"/>
                    </a:ext>
                  </a:extLst>
                </a:gridCol>
                <a:gridCol w="876411">
                  <a:extLst>
                    <a:ext uri="{9D8B030D-6E8A-4147-A177-3AD203B41FA5}">
                      <a16:colId xmlns:a16="http://schemas.microsoft.com/office/drawing/2014/main" val="676817799"/>
                    </a:ext>
                  </a:extLst>
                </a:gridCol>
                <a:gridCol w="1134482">
                  <a:extLst>
                    <a:ext uri="{9D8B030D-6E8A-4147-A177-3AD203B41FA5}">
                      <a16:colId xmlns:a16="http://schemas.microsoft.com/office/drawing/2014/main" val="3613909474"/>
                    </a:ext>
                  </a:extLst>
                </a:gridCol>
                <a:gridCol w="1000285">
                  <a:extLst>
                    <a:ext uri="{9D8B030D-6E8A-4147-A177-3AD203B41FA5}">
                      <a16:colId xmlns:a16="http://schemas.microsoft.com/office/drawing/2014/main" val="3475866908"/>
                    </a:ext>
                  </a:extLst>
                </a:gridCol>
                <a:gridCol w="907380">
                  <a:extLst>
                    <a:ext uri="{9D8B030D-6E8A-4147-A177-3AD203B41FA5}">
                      <a16:colId xmlns:a16="http://schemas.microsoft.com/office/drawing/2014/main" val="1086196047"/>
                    </a:ext>
                  </a:extLst>
                </a:gridCol>
                <a:gridCol w="866088">
                  <a:extLst>
                    <a:ext uri="{9D8B030D-6E8A-4147-A177-3AD203B41FA5}">
                      <a16:colId xmlns:a16="http://schemas.microsoft.com/office/drawing/2014/main" val="3281302118"/>
                    </a:ext>
                  </a:extLst>
                </a:gridCol>
                <a:gridCol w="1010608">
                  <a:extLst>
                    <a:ext uri="{9D8B030D-6E8A-4147-A177-3AD203B41FA5}">
                      <a16:colId xmlns:a16="http://schemas.microsoft.com/office/drawing/2014/main" val="1087788027"/>
                    </a:ext>
                  </a:extLst>
                </a:gridCol>
              </a:tblGrid>
              <a:tr h="553099">
                <a:tc>
                  <a:txBody>
                    <a:bodyPr/>
                    <a:lstStyle/>
                    <a:p>
                      <a:pPr algn="l" fontAlgn="ctr">
                        <a:spcBef>
                          <a:spcPts val="0"/>
                        </a:spcBef>
                        <a:spcAft>
                          <a:spcPts val="0"/>
                        </a:spcAft>
                      </a:pPr>
                      <a:r>
                        <a:rPr lang="en-US" sz="1500" b="0" i="0" u="none" strike="noStrike" cap="all" dirty="0">
                          <a:solidFill>
                            <a:srgbClr val="FFFFFF"/>
                          </a:solidFill>
                          <a:effectLst/>
                          <a:latin typeface="Arial" panose="020B0604020202020204" pitchFamily="34" charset="0"/>
                        </a:rPr>
                        <a:t>YEAR</a:t>
                      </a:r>
                      <a:endParaRPr lang="en-US" sz="1500" b="0" i="0" u="none" strike="noStrike" dirty="0">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FIRST RD</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SECOND RD</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SWEET 16</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ELITE EIGHT</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FINAL FOUR</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tc>
                  <a:txBody>
                    <a:bodyPr/>
                    <a:lstStyle/>
                    <a:p>
                      <a:pPr algn="l" fontAlgn="ctr">
                        <a:spcBef>
                          <a:spcPts val="0"/>
                        </a:spcBef>
                        <a:spcAft>
                          <a:spcPts val="0"/>
                        </a:spcAft>
                      </a:pPr>
                      <a:r>
                        <a:rPr lang="en-US" sz="1500" b="0" i="0" u="none" strike="noStrike" cap="all">
                          <a:solidFill>
                            <a:srgbClr val="FFFFFF"/>
                          </a:solidFill>
                          <a:effectLst/>
                          <a:latin typeface="Arial" panose="020B0604020202020204" pitchFamily="34" charset="0"/>
                        </a:rPr>
                        <a:t>CHAMP</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000000"/>
                    </a:solidFill>
                  </a:tcPr>
                </a:tc>
                <a:extLst>
                  <a:ext uri="{0D108BD9-81ED-4DB2-BD59-A6C34878D82A}">
                    <a16:rowId xmlns:a16="http://schemas.microsoft.com/office/drawing/2014/main" val="3765835172"/>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2011</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25</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3346945284"/>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2012</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22</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5</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3960513876"/>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2013</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1030174519"/>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2014</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24</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10</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4</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1413369013"/>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2015</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27</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9</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5</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2483441969"/>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2016</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19</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10</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6</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4097635924"/>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2017</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26</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4</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4043305503"/>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2018</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23</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7</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1856510628"/>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2019</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20</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14</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5</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265109270"/>
                  </a:ext>
                </a:extLst>
              </a:tr>
              <a:tr h="330125">
                <a:tc>
                  <a:txBody>
                    <a:bodyPr/>
                    <a:lstStyle/>
                    <a:p>
                      <a:pPr algn="l" fontAlgn="ctr">
                        <a:spcBef>
                          <a:spcPts val="0"/>
                        </a:spcBef>
                        <a:spcAft>
                          <a:spcPts val="0"/>
                        </a:spcAft>
                      </a:pPr>
                      <a:r>
                        <a:rPr lang="en-US" sz="1500" b="1" i="0" u="none" strike="noStrike">
                          <a:effectLst/>
                          <a:latin typeface="Arial" panose="020B0604020202020204" pitchFamily="34" charset="0"/>
                        </a:rPr>
                        <a:t>Average</a:t>
                      </a:r>
                      <a:endParaRPr lang="en-US" sz="1500" b="0" i="0" u="none" strike="noStrike">
                        <a:effectLst/>
                        <a:latin typeface="Arial" panose="020B0604020202020204" pitchFamily="34" charset="0"/>
                      </a:endParaRP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23.1</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10.4</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4.2</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1.3</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0.6</a:t>
                      </a:r>
                    </a:p>
                  </a:txBody>
                  <a:tcPr marL="193554" marR="38711" marT="38711" marB="38711" anchor="ctr">
                    <a:lnL>
                      <a:noFill/>
                    </a:lnL>
                    <a:lnR>
                      <a:noFill/>
                    </a:lnR>
                    <a:lnT>
                      <a:noFill/>
                    </a:lnT>
                    <a:lnB>
                      <a:noFill/>
                    </a:lnB>
                    <a:solidFill>
                      <a:srgbClr val="EDEE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0.2</a:t>
                      </a:r>
                    </a:p>
                  </a:txBody>
                  <a:tcPr marL="193554" marR="38711" marT="38711" marB="38711" anchor="ctr">
                    <a:lnL>
                      <a:noFill/>
                    </a:lnL>
                    <a:lnR>
                      <a:noFill/>
                    </a:lnR>
                    <a:lnT>
                      <a:noFill/>
                    </a:lnT>
                    <a:lnB>
                      <a:noFill/>
                    </a:lnB>
                    <a:solidFill>
                      <a:srgbClr val="EDEEF0"/>
                    </a:solidFill>
                  </a:tcPr>
                </a:tc>
                <a:extLst>
                  <a:ext uri="{0D108BD9-81ED-4DB2-BD59-A6C34878D82A}">
                    <a16:rowId xmlns:a16="http://schemas.microsoft.com/office/drawing/2014/main" val="3779513417"/>
                  </a:ext>
                </a:extLst>
              </a:tr>
              <a:tr h="553099">
                <a:tc>
                  <a:txBody>
                    <a:bodyPr/>
                    <a:lstStyle/>
                    <a:p>
                      <a:pPr algn="l" fontAlgn="ctr">
                        <a:spcBef>
                          <a:spcPts val="0"/>
                        </a:spcBef>
                        <a:spcAft>
                          <a:spcPts val="0"/>
                        </a:spcAft>
                      </a:pPr>
                      <a:r>
                        <a:rPr lang="en-US" sz="1500" b="1" i="0" u="none" strike="noStrike" dirty="0">
                          <a:effectLst/>
                          <a:latin typeface="Arial" panose="020B0604020202020204" pitchFamily="34" charset="0"/>
                        </a:rPr>
                        <a:t>TOTAL POSSIBLE PER YEAR</a:t>
                      </a:r>
                      <a:endParaRPr lang="en-US" sz="1500" b="0" i="0" u="none" strike="noStrike" dirty="0">
                        <a:effectLst/>
                        <a:latin typeface="Arial" panose="020B0604020202020204" pitchFamily="34" charset="0"/>
                      </a:endParaRP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32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16</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8</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4</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2</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1</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3647205077"/>
                  </a:ext>
                </a:extLst>
              </a:tr>
              <a:tr h="553099">
                <a:tc>
                  <a:txBody>
                    <a:bodyPr/>
                    <a:lstStyle/>
                    <a:p>
                      <a:pPr algn="l" fontAlgn="ctr">
                        <a:spcBef>
                          <a:spcPts val="0"/>
                        </a:spcBef>
                        <a:spcAft>
                          <a:spcPts val="0"/>
                        </a:spcAft>
                      </a:pPr>
                      <a:r>
                        <a:rPr lang="en-US" sz="1700" b="1" i="0" u="none" strike="noStrike" dirty="0">
                          <a:effectLst/>
                          <a:latin typeface="Arial" panose="020B0604020202020204" pitchFamily="34" charset="0"/>
                        </a:rPr>
                        <a:t>Expected Points Earned</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23.1</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20.8</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16.8</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10.4</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9.6</a:t>
                      </a:r>
                    </a:p>
                  </a:txBody>
                  <a:tcPr marL="193554" marR="38711" marT="38711" marB="38711" anchor="ctr">
                    <a:lnL>
                      <a:noFill/>
                    </a:lnL>
                    <a:lnR>
                      <a:noFill/>
                    </a:lnR>
                    <a:lnT>
                      <a:noFill/>
                    </a:lnT>
                    <a:lnB>
                      <a:noFill/>
                    </a:lnB>
                    <a:solidFill>
                      <a:srgbClr val="F6F8FA"/>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6.4</a:t>
                      </a:r>
                    </a:p>
                  </a:txBody>
                  <a:tcPr marL="193554" marR="38711" marT="38711" marB="38711" anchor="ctr">
                    <a:lnL>
                      <a:noFill/>
                    </a:lnL>
                    <a:lnR>
                      <a:noFill/>
                    </a:lnR>
                    <a:lnT>
                      <a:noFill/>
                    </a:lnT>
                    <a:lnB>
                      <a:noFill/>
                    </a:lnB>
                    <a:solidFill>
                      <a:srgbClr val="F6F8FA"/>
                    </a:solidFill>
                  </a:tcPr>
                </a:tc>
                <a:extLst>
                  <a:ext uri="{0D108BD9-81ED-4DB2-BD59-A6C34878D82A}">
                    <a16:rowId xmlns:a16="http://schemas.microsoft.com/office/drawing/2014/main" val="3297920602"/>
                  </a:ext>
                </a:extLst>
              </a:tr>
            </a:tbl>
          </a:graphicData>
        </a:graphic>
      </p:graphicFrame>
      <p:sp>
        <p:nvSpPr>
          <p:cNvPr id="16" name="Title 1">
            <a:extLst>
              <a:ext uri="{FF2B5EF4-FFF2-40B4-BE49-F238E27FC236}">
                <a16:creationId xmlns:a16="http://schemas.microsoft.com/office/drawing/2014/main" id="{C103B5CD-9B7A-2A4B-91ED-8A12D70A48C5}"/>
              </a:ext>
            </a:extLst>
          </p:cNvPr>
          <p:cNvSpPr>
            <a:spLocks noGrp="1"/>
          </p:cNvSpPr>
          <p:nvPr>
            <p:ph type="title"/>
          </p:nvPr>
        </p:nvSpPr>
        <p:spPr>
          <a:xfrm>
            <a:off x="2130591" y="9428"/>
            <a:ext cx="7013409" cy="537328"/>
          </a:xfrm>
        </p:spPr>
        <p:txBody>
          <a:bodyPr>
            <a:normAutofit fontScale="90000"/>
          </a:bodyPr>
          <a:lstStyle/>
          <a:p>
            <a:r>
              <a:rPr lang="en-US" dirty="0"/>
              <a:t>Purpose – Table 1: Seed-Based Bracket Results (2011-2019)</a:t>
            </a:r>
            <a:r>
              <a:rPr lang="en-US" baseline="30000" dirty="0"/>
              <a:t>(1)</a:t>
            </a:r>
            <a:endParaRPr lang="en-IN" baseline="30000" dirty="0"/>
          </a:p>
        </p:txBody>
      </p:sp>
    </p:spTree>
    <p:extLst>
      <p:ext uri="{BB962C8B-B14F-4D97-AF65-F5344CB8AC3E}">
        <p14:creationId xmlns:p14="http://schemas.microsoft.com/office/powerpoint/2010/main" val="142736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8</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fontAlgn="base">
              <a:lnSpc>
                <a:spcPct val="110000"/>
              </a:lnSpc>
              <a:spcBef>
                <a:spcPts val="0"/>
              </a:spcBef>
              <a:spcAft>
                <a:spcPts val="1200"/>
              </a:spcAft>
            </a:pPr>
            <a:r>
              <a:rPr lang="en-US" sz="2200" i="1" dirty="0"/>
              <a:t>Hypothesis</a:t>
            </a:r>
          </a:p>
          <a:p>
            <a:pPr fontAlgn="base">
              <a:lnSpc>
                <a:spcPct val="110000"/>
              </a:lnSpc>
              <a:spcBef>
                <a:spcPts val="0"/>
              </a:spcBef>
              <a:spcAft>
                <a:spcPts val="1200"/>
              </a:spcAft>
            </a:pPr>
            <a:r>
              <a:rPr lang="en-US" sz="2200" i="1" dirty="0"/>
              <a:t>Workflow</a:t>
            </a:r>
          </a:p>
          <a:p>
            <a:pPr fontAlgn="base">
              <a:lnSpc>
                <a:spcPct val="110000"/>
              </a:lnSpc>
              <a:spcBef>
                <a:spcPts val="0"/>
              </a:spcBef>
              <a:spcAft>
                <a:spcPts val="1200"/>
              </a:spcAft>
            </a:pPr>
            <a:r>
              <a:rPr lang="en-US" sz="2200" i="1" dirty="0"/>
              <a:t>Methods</a:t>
            </a:r>
          </a:p>
          <a:p>
            <a:pPr fontAlgn="base">
              <a:lnSpc>
                <a:spcPct val="110000"/>
              </a:lnSpc>
              <a:spcBef>
                <a:spcPts val="0"/>
              </a:spcBef>
              <a:spcAft>
                <a:spcPts val="1200"/>
              </a:spcAft>
            </a:pPr>
            <a:r>
              <a:rPr lang="en-US" sz="2200" i="1" dirty="0"/>
              <a:t>Analysis</a:t>
            </a:r>
          </a:p>
          <a:p>
            <a:pPr fontAlgn="base">
              <a:lnSpc>
                <a:spcPct val="110000"/>
              </a:lnSpc>
              <a:spcBef>
                <a:spcPts val="0"/>
              </a:spcBef>
              <a:spcAft>
                <a:spcPts val="1200"/>
              </a:spcAft>
            </a:pPr>
            <a:r>
              <a:rPr lang="en-US" sz="2200" i="1" dirty="0"/>
              <a:t>Results</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285086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Hypothesis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9</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800" i="1" dirty="0"/>
              <a:t>A supervised machine learning algorithm using historical data can predict the NCAA Men’s College Basketball Championship tournament results more accurately than the most successful common methods. </a:t>
            </a:r>
          </a:p>
          <a:p>
            <a:pPr marL="0" indent="0" fontAlgn="base">
              <a:lnSpc>
                <a:spcPct val="110000"/>
              </a:lnSpc>
              <a:spcBef>
                <a:spcPts val="0"/>
              </a:spcBef>
              <a:spcAft>
                <a:spcPts val="1200"/>
              </a:spcAft>
              <a:buNone/>
            </a:pPr>
            <a:r>
              <a:rPr lang="en-US" sz="1800" i="1" dirty="0"/>
              <a:t>In this study, the model is evaluated against the average score of the common Seed-Based bracket.</a:t>
            </a:r>
          </a:p>
          <a:p>
            <a:pPr marL="0" indent="0" fontAlgn="base">
              <a:lnSpc>
                <a:spcPct val="110000"/>
              </a:lnSpc>
              <a:spcBef>
                <a:spcPts val="0"/>
              </a:spcBef>
              <a:spcAft>
                <a:spcPts val="1200"/>
              </a:spcAft>
              <a:buNone/>
            </a:pPr>
            <a:r>
              <a:rPr lang="en-US" sz="1800" i="1" dirty="0"/>
              <a:t>In this study, accuracy is determined by the percentage of winners successfully predicted in each round of a tournament. More specifically, by comparing how far a team is predicted to advance in the tournament against how far that team actually advanced.  This calculated accuracy will be compared to the average accuracy of the Seed-Based Bracket from 2011 through 2019. </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4013445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RjLWZd0a"/>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Georgi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263F31426BAD46BE99CEC0C0042B64" ma:contentTypeVersion="11" ma:contentTypeDescription="Create a new document." ma:contentTypeScope="" ma:versionID="940baaafcadbb366e42d4bbaa58c4fa6">
  <xsd:schema xmlns:xsd="http://www.w3.org/2001/XMLSchema" xmlns:xs="http://www.w3.org/2001/XMLSchema" xmlns:p="http://schemas.microsoft.com/office/2006/metadata/properties" xmlns:ns2="d06a0118-68f5-4463-8237-32600725a6d5" xmlns:ns3="b3b4fd92-8071-43c9-a43b-07090be07b2a" targetNamespace="http://schemas.microsoft.com/office/2006/metadata/properties" ma:root="true" ma:fieldsID="a609afbac88b5f82c3c718a6ded9eec3" ns2:_="" ns3:_="">
    <xsd:import namespace="d06a0118-68f5-4463-8237-32600725a6d5"/>
    <xsd:import namespace="b3b4fd92-8071-43c9-a43b-07090be0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6a0118-68f5-4463-8237-32600725a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b4fd92-8071-43c9-a43b-07090be07b2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452B7D-C1B4-44C2-BF8D-342415E9C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6a0118-68f5-4463-8237-32600725a6d5"/>
    <ds:schemaRef ds:uri="b3b4fd92-8071-43c9-a43b-07090be07b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4BF029-38B2-4270-9749-F7623ED3F55A}">
  <ds:schemaRefs>
    <ds:schemaRef ds:uri="http://purl.org/dc/terms/"/>
    <ds:schemaRef ds:uri="http://schemas.microsoft.com/office/2006/documentManagement/types"/>
    <ds:schemaRef ds:uri="d06a0118-68f5-4463-8237-32600725a6d5"/>
    <ds:schemaRef ds:uri="http://purl.org/dc/dcmitype/"/>
    <ds:schemaRef ds:uri="b3b4fd92-8071-43c9-a43b-07090be07b2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F2A185F-3E83-43E1-9632-38173F7719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2064</TotalTime>
  <Words>6320</Words>
  <Application>Microsoft Macintosh PowerPoint</Application>
  <PresentationFormat>On-screen Show (4:3)</PresentationFormat>
  <Paragraphs>1623</Paragraphs>
  <Slides>53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Calibri</vt:lpstr>
      <vt:lpstr>Calibri Light</vt:lpstr>
      <vt:lpstr>Galaxie Polaris Medium</vt:lpstr>
      <vt:lpstr>Georgia</vt:lpstr>
      <vt:lpstr>Helvetica</vt:lpstr>
      <vt:lpstr>inherit</vt:lpstr>
      <vt:lpstr>Var(--jp-code-font-family)</vt:lpstr>
      <vt:lpstr>Office Theme</vt:lpstr>
      <vt:lpstr>Custom Design</vt:lpstr>
      <vt:lpstr>March Madness Bracket Predictor</vt:lpstr>
      <vt:lpstr>Abstract</vt:lpstr>
      <vt:lpstr>Background</vt:lpstr>
      <vt:lpstr>Introduction</vt:lpstr>
      <vt:lpstr>The Problem</vt:lpstr>
      <vt:lpstr>Purpose</vt:lpstr>
      <vt:lpstr>Purpose – Table 1: Seed-Based Bracket Results (2011-2019)(1)</vt:lpstr>
      <vt:lpstr>Project Description</vt:lpstr>
      <vt:lpstr>Project Description: Hypothesis</vt:lpstr>
      <vt:lpstr>Project Description: Workflow</vt:lpstr>
      <vt:lpstr>Workflow: Data Collection</vt:lpstr>
      <vt:lpstr>Workflow: Data Collection and Cleaning - MMasseyOrdinals</vt:lpstr>
      <vt:lpstr>Workflow: Data Collection and Cleaning - MMasseyOrdinals</vt:lpstr>
      <vt:lpstr>Workflow: Data Collection and Cleaning- MNCAATourneySeeds</vt:lpstr>
      <vt:lpstr>Workflow: Data Collection and Cleaning- MRegularSeasonCompactResults</vt:lpstr>
      <vt:lpstr>Workflow: Data Collection and Cleaning- MRegularSeasonCompactResults</vt:lpstr>
      <vt:lpstr>Workflow: Data Collection and Cleaning- MNCAATourneyCompactResults</vt:lpstr>
      <vt:lpstr>Workflow: Data Collection and Cleaning- MRegularSeasonDetailedResults</vt:lpstr>
      <vt:lpstr>Workflow: Data Collection and Cleaning- MRegularSeasonDetailedResults</vt:lpstr>
      <vt:lpstr>Workflow: Data Collection and Cleaning- MRegularSeasonDetailedResults</vt:lpstr>
      <vt:lpstr>Workflow: Data Mapping</vt:lpstr>
      <vt:lpstr>Workflow: Metrics Definition</vt:lpstr>
      <vt:lpstr>Workflow: Metrics Definition</vt:lpstr>
      <vt:lpstr>Workflow: Metrics Definition</vt:lpstr>
      <vt:lpstr>Workflow: Metrics Definition</vt:lpstr>
      <vt:lpstr>Workflow: Metrics Definition</vt:lpstr>
      <vt:lpstr>Workflow: Metrics Definition</vt:lpstr>
      <vt:lpstr>Workflow: Metrics Definition</vt:lpstr>
      <vt:lpstr>Workflow: Metrics Definition</vt:lpstr>
      <vt:lpstr>Workflow: Selecting Model Tools</vt:lpstr>
      <vt:lpstr>Workflow: Selecting Model Tools – Scikit-learn</vt:lpstr>
      <vt:lpstr>Workflow: Selecting Model Tools – Scikit-learn</vt:lpstr>
      <vt:lpstr>Workflow: Selecting Model Tools – Unbalanced Data</vt:lpstr>
      <vt:lpstr>Workflow: Model Implementation</vt:lpstr>
      <vt:lpstr>Workflow: Model Implementation</vt:lpstr>
      <vt:lpstr>Workflow: Model Implementation</vt:lpstr>
      <vt:lpstr>Workflow: Model Evaluation</vt:lpstr>
      <vt:lpstr>Project Description: Methods</vt:lpstr>
      <vt:lpstr>Project Description: Methods</vt:lpstr>
      <vt:lpstr>Project Description: Methods</vt:lpstr>
      <vt:lpstr>Project Description: Methods</vt:lpstr>
      <vt:lpstr>Project Description: Methods</vt:lpstr>
      <vt:lpstr>Project Description: Methods</vt:lpstr>
      <vt:lpstr>Project Description: Methods</vt:lpstr>
      <vt:lpstr>Project Description: Analysis</vt:lpstr>
      <vt:lpstr>Project Description: Analysis</vt:lpstr>
      <vt:lpstr>Project Description: Results and Analysis</vt:lpstr>
      <vt:lpstr>Project Description: Results and Analysis</vt:lpstr>
      <vt:lpstr>Project Description: Results and Analysis</vt:lpstr>
      <vt:lpstr>Conclusion</vt:lpstr>
      <vt:lpstr>Conclusion – Future Direction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Setia</dc:creator>
  <cp:lastModifiedBy>Peter Forzaglia</cp:lastModifiedBy>
  <cp:revision>41</cp:revision>
  <dcterms:created xsi:type="dcterms:W3CDTF">2018-05-02T06:36:22Z</dcterms:created>
  <dcterms:modified xsi:type="dcterms:W3CDTF">2022-09-20T02:59:58Z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0x0101006B263F31426BAD46BE99CEC0C0042B64</vt:lpwstr>
  </property>
  <property fmtid="{D5CDD505-2E9C-101B-9397-08002B2CF9AE}" pid="3" name="ArticulateGUID">
    <vt:lpwstr>7AE49B2D-E1FC-4777-8BD0-A849B95DF428</vt:lpwstr>
  </property>
  <property fmtid="{D5CDD505-2E9C-101B-9397-08002B2CF9AE}" pid="4" name="ArticulatePath">
    <vt:lpwstr>Dartmouth Thayer_Data Science_Module 10_Final Project Template</vt:lpwstr>
  </property>
</Properties>
</file>