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5"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920"/>
    <a:srgbClr val="85B5C9"/>
    <a:srgbClr val="ECF1F7"/>
    <a:srgbClr val="014574"/>
    <a:srgbClr val="E7ECF2"/>
    <a:srgbClr val="E6E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hasCustomPrompt="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hasCustomPrompt="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1A2C121-CAD9-4FB2-806E-619EF28F3252}" type="datetimeFigureOut">
              <a:rPr lang="en-US" smtClean="0"/>
              <a:pPr/>
              <a:t>4/5/2024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81A2C121-CAD9-4FB2-806E-619EF28F3252}" type="datetimeFigureOut">
              <a:rPr lang="en-US" smtClean="0"/>
              <a:pPr/>
              <a:t>4/5/2024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81A2C121-CAD9-4FB2-806E-619EF28F3252}" type="datetimeFigureOut">
              <a:rPr lang="en-US" smtClean="0"/>
              <a:pPr/>
              <a:t>4/5/2024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A2C121-CAD9-4FB2-806E-619EF28F3252}" type="datetimeFigureOut">
              <a:rPr lang="en-US" smtClean="0"/>
              <a:pPr/>
              <a:t>4/5/2024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1A2C121-CAD9-4FB2-806E-619EF28F3252}" type="datetimeFigureOut">
              <a:rPr lang="en-US" smtClean="0"/>
              <a:pPr/>
              <a:t>4/5/2024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1A2C121-CAD9-4FB2-806E-619EF28F3252}" type="datetimeFigureOut">
              <a:rPr lang="en-US" smtClean="0"/>
              <a:pPr/>
              <a:t>4/5/2024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7820C1F-8F7B-46E4-AF2D-69AE90B72012}"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0920"/>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2C121-CAD9-4FB2-806E-619EF28F3252}" type="datetimeFigureOut">
              <a:rPr lang="en-US" smtClean="0"/>
              <a:pPr/>
              <a:t>4/5/2024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0C1F-8F7B-46E4-AF2D-69AE90B72012}"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45284" t="7129" r="102" b="9933"/>
          <a:stretch>
            <a:fillRect/>
          </a:stretch>
        </p:blipFill>
        <p:spPr>
          <a:xfrm>
            <a:off x="8736036" y="3629466"/>
            <a:ext cx="3235569" cy="296828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cxnSp>
        <p:nvCxnSpPr>
          <p:cNvPr id="7" name="Conector recto 6"/>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1" name="Conector recto 10"/>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942242" y="577569"/>
            <a:ext cx="8052181" cy="1754326"/>
          </a:xfrm>
          <a:prstGeom prst="rect">
            <a:avLst/>
          </a:prstGeom>
          <a:noFill/>
        </p:spPr>
        <p:txBody>
          <a:bodyPr wrap="square" rtlCol="0">
            <a:spAutoFit/>
          </a:bodyPr>
          <a:lstStyle/>
          <a:p>
            <a:pPr algn="ctr"/>
            <a:r>
              <a:rPr lang="es-ES" sz="3600" dirty="0" smtClean="0">
                <a:solidFill>
                  <a:schemeClr val="bg1"/>
                </a:solidFill>
                <a:latin typeface="Candara Light" panose="020E0502030303020204" pitchFamily="34" charset="0"/>
              </a:rPr>
              <a:t>Tarea Extraclase</a:t>
            </a:r>
          </a:p>
          <a:p>
            <a:pPr algn="ctr"/>
            <a:r>
              <a:rPr lang="es-ES" sz="3600" dirty="0" smtClean="0">
                <a:solidFill>
                  <a:schemeClr val="bg1"/>
                </a:solidFill>
                <a:latin typeface="Candara Light" panose="020E0502030303020204" pitchFamily="34" charset="0"/>
              </a:rPr>
              <a:t> de </a:t>
            </a:r>
          </a:p>
          <a:p>
            <a:pPr algn="ctr"/>
            <a:r>
              <a:rPr lang="es-ES" sz="3600" dirty="0" smtClean="0">
                <a:solidFill>
                  <a:schemeClr val="bg1"/>
                </a:solidFill>
                <a:latin typeface="Candara Light" panose="020E0502030303020204" pitchFamily="34" charset="0"/>
              </a:rPr>
              <a:t>Introducción a la Inteligencia Artificial</a:t>
            </a:r>
            <a:endParaRPr lang="en-US" sz="3600" dirty="0" smtClean="0">
              <a:solidFill>
                <a:schemeClr val="bg1"/>
              </a:solidFill>
              <a:latin typeface="Candara Light" panose="020E0502030303020204" pitchFamily="34" charset="0"/>
            </a:endParaRPr>
          </a:p>
        </p:txBody>
      </p:sp>
      <p:sp>
        <p:nvSpPr>
          <p:cNvPr id="13" name="Rectángulo 12"/>
          <p:cNvSpPr/>
          <p:nvPr/>
        </p:nvSpPr>
        <p:spPr>
          <a:xfrm>
            <a:off x="1442902" y="2571838"/>
            <a:ext cx="9700092" cy="646331"/>
          </a:xfrm>
          <a:prstGeom prst="rect">
            <a:avLst/>
          </a:prstGeom>
        </p:spPr>
        <p:txBody>
          <a:bodyPr wrap="none">
            <a:spAutoFit/>
          </a:bodyPr>
          <a:lstStyle/>
          <a:p>
            <a:pPr algn="ctr"/>
            <a:r>
              <a:rPr lang="es-ES" sz="3600" b="1" dirty="0" smtClean="0">
                <a:solidFill>
                  <a:schemeClr val="bg1"/>
                </a:solidFill>
                <a:latin typeface="Candara Light" panose="020E0502030303020204" pitchFamily="34" charset="0"/>
              </a:rPr>
              <a:t>“Diagnóstico Diferencial de la Esclerosis Múltiple”  </a:t>
            </a:r>
            <a:endParaRPr lang="en-US" sz="3600" b="1" dirty="0" smtClean="0">
              <a:solidFill>
                <a:schemeClr val="bg1"/>
              </a:solidFill>
              <a:latin typeface="Candara Light" panose="020E0502030303020204" pitchFamily="34" charset="0"/>
            </a:endParaRPr>
          </a:p>
        </p:txBody>
      </p:sp>
      <p:sp>
        <p:nvSpPr>
          <p:cNvPr id="14" name="CuadroTexto 13"/>
          <p:cNvSpPr txBox="1"/>
          <p:nvPr/>
        </p:nvSpPr>
        <p:spPr>
          <a:xfrm>
            <a:off x="689280" y="4310173"/>
            <a:ext cx="7008057" cy="523220"/>
          </a:xfrm>
          <a:prstGeom prst="rect">
            <a:avLst/>
          </a:prstGeom>
          <a:noFill/>
        </p:spPr>
        <p:txBody>
          <a:bodyPr wrap="square" rtlCol="0">
            <a:spAutoFit/>
          </a:bodyPr>
          <a:lstStyle/>
          <a:p>
            <a:r>
              <a:rPr lang="es-ES" sz="2800" dirty="0" smtClean="0">
                <a:solidFill>
                  <a:schemeClr val="bg1"/>
                </a:solidFill>
                <a:latin typeface="Candara Light" panose="020E0502030303020204" pitchFamily="34" charset="0"/>
              </a:rPr>
              <a:t>Integrantes: Taimary Trimiño, Mayda Morales</a:t>
            </a:r>
          </a:p>
        </p:txBody>
      </p:sp>
      <p:sp>
        <p:nvSpPr>
          <p:cNvPr id="15" name="CuadroTexto 14"/>
          <p:cNvSpPr txBox="1"/>
          <p:nvPr/>
        </p:nvSpPr>
        <p:spPr>
          <a:xfrm>
            <a:off x="689280" y="5363428"/>
            <a:ext cx="7779508" cy="954107"/>
          </a:xfrm>
          <a:prstGeom prst="rect">
            <a:avLst/>
          </a:prstGeom>
          <a:noFill/>
        </p:spPr>
        <p:txBody>
          <a:bodyPr wrap="square" rtlCol="0">
            <a:spAutoFit/>
          </a:bodyPr>
          <a:lstStyle/>
          <a:p>
            <a:r>
              <a:rPr lang="es-ES" sz="2800" dirty="0" smtClean="0">
                <a:solidFill>
                  <a:schemeClr val="bg1"/>
                </a:solidFill>
                <a:latin typeface="Candara Light" panose="020E0502030303020204" pitchFamily="34" charset="0"/>
              </a:rPr>
              <a:t>Experto Colaborador: Dr. Juan José Morales Viera</a:t>
            </a:r>
          </a:p>
          <a:p>
            <a:r>
              <a:rPr lang="es-ES" sz="2800" dirty="0">
                <a:solidFill>
                  <a:schemeClr val="bg1"/>
                </a:solidFill>
                <a:latin typeface="Candara Light" panose="020E0502030303020204" pitchFamily="34" charset="0"/>
              </a:rPr>
              <a:t>	</a:t>
            </a:r>
            <a:r>
              <a:rPr lang="es-ES" sz="2800" dirty="0" smtClean="0">
                <a:solidFill>
                  <a:schemeClr val="bg1"/>
                </a:solidFill>
                <a:latin typeface="Candara Light" panose="020E0502030303020204" pitchFamily="34" charset="0"/>
              </a:rPr>
              <a:t>		      Especialista en Fisiología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63773"/>
            <a:ext cx="7950200" cy="1294227"/>
          </a:xfrm>
          <a:prstGeom prst="rect">
            <a:avLst/>
          </a:prstGeom>
        </p:spPr>
      </p:pic>
      <p:sp>
        <p:nvSpPr>
          <p:cNvPr id="8" name="7 CuadroTexto"/>
          <p:cNvSpPr txBox="1"/>
          <p:nvPr/>
        </p:nvSpPr>
        <p:spPr>
          <a:xfrm>
            <a:off x="4215384" y="566928"/>
            <a:ext cx="3118104" cy="677108"/>
          </a:xfrm>
          <a:prstGeom prst="rect">
            <a:avLst/>
          </a:prstGeom>
          <a:noFill/>
        </p:spPr>
        <p:txBody>
          <a:bodyPr wrap="square" rtlCol="0">
            <a:spAutoFit/>
          </a:bodyPr>
          <a:lstStyle/>
          <a:p>
            <a:pPr algn="ctr"/>
            <a:r>
              <a:rPr lang="en-US" sz="2000" b="1" dirty="0" smtClean="0">
                <a:solidFill>
                  <a:schemeClr val="bg1"/>
                </a:solidFill>
                <a:latin typeface="Candara Light" panose="020E0502030303020204" pitchFamily="34" charset="0"/>
              </a:rPr>
              <a:t>Algunos Diagnósticos:</a:t>
            </a:r>
            <a:endParaRPr lang="es-ES" sz="2000" b="1" dirty="0" smtClean="0">
              <a:solidFill>
                <a:schemeClr val="bg1"/>
              </a:solidFill>
              <a:latin typeface="Candara Light" panose="020E0502030303020204" pitchFamily="34" charset="0"/>
            </a:endParaRPr>
          </a:p>
          <a:p>
            <a:endParaRPr lang="es-ES" dirty="0"/>
          </a:p>
        </p:txBody>
      </p:sp>
      <p:pic>
        <p:nvPicPr>
          <p:cNvPr id="2" name="Imagen 1"/>
          <p:cNvPicPr>
            <a:picLocks noChangeAspect="1"/>
          </p:cNvPicPr>
          <p:nvPr/>
        </p:nvPicPr>
        <p:blipFill>
          <a:blip r:embed="rId3"/>
          <a:stretch>
            <a:fillRect/>
          </a:stretch>
        </p:blipFill>
        <p:spPr>
          <a:xfrm>
            <a:off x="696036" y="2658595"/>
            <a:ext cx="10952013" cy="1519705"/>
          </a:xfrm>
          <a:prstGeom prst="rect">
            <a:avLst/>
          </a:prstGeom>
        </p:spPr>
      </p:pic>
      <p:cxnSp>
        <p:nvCxnSpPr>
          <p:cNvPr id="6"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7"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5"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rotWithShape="1">
          <a:blip r:embed="rId2"/>
          <a:srcRect l="3075" t="54000" r="12451" b="9867"/>
          <a:stretch/>
        </p:blipFill>
        <p:spPr bwMode="auto">
          <a:xfrm>
            <a:off x="655092" y="1665028"/>
            <a:ext cx="11213861" cy="3793940"/>
          </a:xfrm>
          <a:prstGeom prst="rect">
            <a:avLst/>
          </a:prstGeom>
          <a:noFill/>
          <a:ln w="9525">
            <a:noFill/>
            <a:miter lim="800000"/>
            <a:headEnd/>
            <a:tailEnd/>
          </a:ln>
          <a:effectLst/>
        </p:spPr>
      </p:pic>
      <p:pic>
        <p:nvPicPr>
          <p:cNvPr id="7" name="Imagen 3"/>
          <p:cNvPicPr>
            <a:picLocks noChangeAspect="1"/>
          </p:cNvPicPr>
          <p:nvPr/>
        </p:nvPicPr>
        <p:blipFill rotWithShape="1">
          <a:blip r:embed="rId3">
            <a:extLst>
              <a:ext uri="{28A0092B-C50C-407E-A947-70E740481C1C}">
                <a14:useLocalDpi xmlns:a14="http://schemas.microsoft.com/office/drawing/2010/main" val="0"/>
              </a:ext>
            </a:extLst>
          </a:blip>
          <a:srcRect t="35437" b="38162"/>
          <a:stretch>
            <a:fillRect/>
          </a:stretch>
        </p:blipFill>
        <p:spPr>
          <a:xfrm>
            <a:off x="4241800" y="5563773"/>
            <a:ext cx="7950200" cy="1294227"/>
          </a:xfrm>
          <a:prstGeom prst="rect">
            <a:avLst/>
          </a:prstGeom>
        </p:spPr>
      </p:pic>
    </p:spTree>
    <p:extLst>
      <p:ext uri="{BB962C8B-B14F-4D97-AF65-F5344CB8AC3E}">
        <p14:creationId xmlns:p14="http://schemas.microsoft.com/office/powerpoint/2010/main" val="111307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63773"/>
            <a:ext cx="7950200" cy="1294227"/>
          </a:xfrm>
          <a:prstGeom prst="rect">
            <a:avLst/>
          </a:prstGeom>
        </p:spPr>
      </p:pic>
      <p:pic>
        <p:nvPicPr>
          <p:cNvPr id="3076" name="Picture 4"/>
          <p:cNvPicPr>
            <a:picLocks noChangeAspect="1" noChangeArrowheads="1"/>
          </p:cNvPicPr>
          <p:nvPr/>
        </p:nvPicPr>
        <p:blipFill>
          <a:blip r:embed="rId3"/>
          <a:srcRect l="3300" t="78000" r="5950" b="10667"/>
          <a:stretch>
            <a:fillRect/>
          </a:stretch>
        </p:blipFill>
        <p:spPr bwMode="auto">
          <a:xfrm>
            <a:off x="655092" y="2290094"/>
            <a:ext cx="11209998" cy="1544927"/>
          </a:xfrm>
          <a:prstGeom prst="rect">
            <a:avLst/>
          </a:prstGeom>
          <a:noFill/>
          <a:ln w="9525">
            <a:noFill/>
            <a:miter lim="800000"/>
            <a:headEnd/>
            <a:tailEnd/>
          </a:ln>
          <a:effectLst/>
        </p:spPr>
      </p:pic>
      <p:cxnSp>
        <p:nvCxnSpPr>
          <p:cNvPr id="4"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6"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5" name="Conector recto 4"/>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403150" y="540031"/>
            <a:ext cx="4712715" cy="584775"/>
          </a:xfrm>
          <a:prstGeom prst="rect">
            <a:avLst/>
          </a:prstGeom>
          <a:noFill/>
        </p:spPr>
        <p:txBody>
          <a:bodyPr wrap="square" rtlCol="0">
            <a:spAutoFit/>
          </a:bodyPr>
          <a:lstStyle/>
          <a:p>
            <a:r>
              <a:rPr lang="es-ES" sz="3200" dirty="0" smtClean="0">
                <a:solidFill>
                  <a:schemeClr val="bg1"/>
                </a:solidFill>
                <a:latin typeface="Candara Light" panose="020E0502030303020204" pitchFamily="34" charset="0"/>
              </a:rPr>
              <a:t>Esclerosis Múltiple</a:t>
            </a:r>
          </a:p>
        </p:txBody>
      </p:sp>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28605"/>
            <a:ext cx="7950200" cy="1294227"/>
          </a:xfrm>
          <a:prstGeom prst="rect">
            <a:avLst/>
          </a:prstGeom>
        </p:spPr>
      </p:pic>
      <p:sp>
        <p:nvSpPr>
          <p:cNvPr id="9" name="CuadroTexto 8"/>
          <p:cNvSpPr txBox="1"/>
          <p:nvPr/>
        </p:nvSpPr>
        <p:spPr>
          <a:xfrm>
            <a:off x="1094899" y="1226008"/>
            <a:ext cx="10553150" cy="2431435"/>
          </a:xfrm>
          <a:prstGeom prst="rect">
            <a:avLst/>
          </a:prstGeom>
          <a:noFill/>
        </p:spPr>
        <p:txBody>
          <a:bodyPr wrap="square" rtlCol="0">
            <a:spAutoFit/>
          </a:bodyPr>
          <a:lstStyle/>
          <a:p>
            <a:pPr marL="457200" indent="-457200">
              <a:buFont typeface="Arial" panose="020B0604020202020204" pitchFamily="34" charset="0"/>
              <a:buChar char="•"/>
            </a:pPr>
            <a:r>
              <a:rPr lang="es-ES" sz="2800" dirty="0" smtClean="0">
                <a:solidFill>
                  <a:schemeClr val="bg1"/>
                </a:solidFill>
                <a:latin typeface="Candara Light" panose="020E0502030303020204" pitchFamily="34" charset="0"/>
              </a:rPr>
              <a:t>¿ Qué es ?</a:t>
            </a:r>
          </a:p>
          <a:p>
            <a:r>
              <a:rPr lang="es-ES" sz="2800" dirty="0">
                <a:solidFill>
                  <a:schemeClr val="bg1"/>
                </a:solidFill>
                <a:latin typeface="Candara Light" panose="020E0502030303020204" pitchFamily="34" charset="0"/>
              </a:rPr>
              <a:t>	</a:t>
            </a:r>
            <a:r>
              <a:rPr lang="es-ES" sz="2400" dirty="0" smtClean="0">
                <a:solidFill>
                  <a:schemeClr val="bg1"/>
                </a:solidFill>
                <a:latin typeface="Candara Light" panose="020E0502030303020204" pitchFamily="34" charset="0"/>
              </a:rPr>
              <a:t>La esclerosis múltiple (EM) es una enfermedad crónica que afecta el sistema nervioso central (SNC). En esta condición, el sistema inmunológico ataca la mielina, que es la capa protectora alrededor de las fibras nerviosas. Esto provoca inflamación, tejido cicatricial o lesiones en el SNC. Como resultado, se dificulta que el cerebro envíe señales al resto del cuerpo</a:t>
            </a:r>
          </a:p>
        </p:txBody>
      </p:sp>
      <p:sp>
        <p:nvSpPr>
          <p:cNvPr id="10" name="CuadroTexto 9"/>
          <p:cNvSpPr txBox="1"/>
          <p:nvPr/>
        </p:nvSpPr>
        <p:spPr>
          <a:xfrm>
            <a:off x="1094899" y="3758645"/>
            <a:ext cx="10241316" cy="1692771"/>
          </a:xfrm>
          <a:prstGeom prst="rect">
            <a:avLst/>
          </a:prstGeom>
          <a:noFill/>
        </p:spPr>
        <p:txBody>
          <a:bodyPr wrap="square" rtlCol="0">
            <a:spAutoFit/>
          </a:bodyPr>
          <a:lstStyle/>
          <a:p>
            <a:pPr marL="457200" indent="-457200">
              <a:buFont typeface="Arial" panose="020B0604020202020204" pitchFamily="34" charset="0"/>
              <a:buChar char="•"/>
            </a:pPr>
            <a:r>
              <a:rPr lang="es-ES" sz="2800" dirty="0" smtClean="0">
                <a:solidFill>
                  <a:schemeClr val="bg1"/>
                </a:solidFill>
                <a:latin typeface="Candara Light" panose="020E0502030303020204" pitchFamily="34" charset="0"/>
              </a:rPr>
              <a:t>Diagnóstico que realiza:</a:t>
            </a:r>
          </a:p>
          <a:p>
            <a:r>
              <a:rPr lang="es-ES" sz="2800" dirty="0">
                <a:solidFill>
                  <a:schemeClr val="bg1"/>
                </a:solidFill>
                <a:latin typeface="Candara Light" panose="020E0502030303020204" pitchFamily="34" charset="0"/>
              </a:rPr>
              <a:t>	</a:t>
            </a:r>
            <a:r>
              <a:rPr lang="es-ES" sz="2800" dirty="0" smtClean="0">
                <a:solidFill>
                  <a:schemeClr val="bg1"/>
                </a:solidFill>
                <a:latin typeface="Candara Light" panose="020E0502030303020204" pitchFamily="34" charset="0"/>
              </a:rPr>
              <a:t>- </a:t>
            </a:r>
            <a:r>
              <a:rPr lang="es-ES" sz="2400" dirty="0" smtClean="0">
                <a:solidFill>
                  <a:schemeClr val="bg1"/>
                </a:solidFill>
                <a:latin typeface="Candara Light" panose="020E0502030303020204" pitchFamily="34" charset="0"/>
              </a:rPr>
              <a:t>Presencia de Esclerosis Múltiple</a:t>
            </a:r>
          </a:p>
          <a:p>
            <a:r>
              <a:rPr lang="es-ES" sz="2400" dirty="0">
                <a:solidFill>
                  <a:schemeClr val="bg1"/>
                </a:solidFill>
                <a:latin typeface="Candara Light" panose="020E0502030303020204" pitchFamily="34" charset="0"/>
              </a:rPr>
              <a:t>	</a:t>
            </a:r>
            <a:r>
              <a:rPr lang="es-ES" sz="2400" dirty="0" smtClean="0">
                <a:solidFill>
                  <a:schemeClr val="bg1"/>
                </a:solidFill>
                <a:latin typeface="Candara Light" panose="020E0502030303020204" pitchFamily="34" charset="0"/>
              </a:rPr>
              <a:t>- Tipo de Esclerosis Múltiple</a:t>
            </a:r>
          </a:p>
          <a:p>
            <a:r>
              <a:rPr lang="es-ES" sz="2400" dirty="0">
                <a:solidFill>
                  <a:schemeClr val="bg1"/>
                </a:solidFill>
                <a:latin typeface="Candara Light" panose="020E0502030303020204" pitchFamily="34" charset="0"/>
              </a:rPr>
              <a:t>	</a:t>
            </a:r>
            <a:r>
              <a:rPr lang="es-ES" sz="2400" dirty="0" smtClean="0">
                <a:solidFill>
                  <a:schemeClr val="bg1"/>
                </a:solidFill>
                <a:latin typeface="Candara Light" panose="020E0502030303020204" pitchFamily="34" charset="0"/>
              </a:rPr>
              <a:t>- Gravedad</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28605"/>
            <a:ext cx="7950200" cy="1294227"/>
          </a:xfrm>
          <a:prstGeom prst="rect">
            <a:avLst/>
          </a:prstGeom>
        </p:spPr>
      </p:pic>
      <p:cxnSp>
        <p:nvCxnSpPr>
          <p:cNvPr id="5"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6"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5288846" y="678988"/>
            <a:ext cx="1604927" cy="646331"/>
          </a:xfrm>
          <a:prstGeom prst="rect">
            <a:avLst/>
          </a:prstGeom>
        </p:spPr>
        <p:txBody>
          <a:bodyPr wrap="none">
            <a:spAutoFit/>
          </a:bodyPr>
          <a:lstStyle/>
          <a:p>
            <a:r>
              <a:rPr lang="es-ES" sz="3600" b="1" dirty="0" smtClean="0">
                <a:solidFill>
                  <a:schemeClr val="bg1"/>
                </a:solidFill>
                <a:latin typeface="Candara Light" panose="020E0502030303020204" pitchFamily="34" charset="0"/>
              </a:rPr>
              <a:t>Hechos</a:t>
            </a:r>
          </a:p>
        </p:txBody>
      </p:sp>
      <p:pic>
        <p:nvPicPr>
          <p:cNvPr id="2" name="Picture 1"/>
          <p:cNvPicPr>
            <a:picLocks noChangeAspect="1"/>
          </p:cNvPicPr>
          <p:nvPr/>
        </p:nvPicPr>
        <p:blipFill>
          <a:blip r:embed="rId3"/>
          <a:srcRect l="6923" t="12438" r="72418" b="61628"/>
          <a:stretch>
            <a:fillRect/>
          </a:stretch>
        </p:blipFill>
        <p:spPr>
          <a:xfrm>
            <a:off x="912495" y="1530985"/>
            <a:ext cx="5179060" cy="3656965"/>
          </a:xfrm>
          <a:prstGeom prst="rect">
            <a:avLst/>
          </a:prstGeom>
        </p:spPr>
      </p:pic>
      <p:pic>
        <p:nvPicPr>
          <p:cNvPr id="3" name="Picture 2"/>
          <p:cNvPicPr>
            <a:picLocks noChangeAspect="1"/>
          </p:cNvPicPr>
          <p:nvPr/>
        </p:nvPicPr>
        <p:blipFill>
          <a:blip r:embed="rId3"/>
          <a:srcRect l="6849" t="38140" r="71324" b="36890"/>
          <a:stretch>
            <a:fillRect/>
          </a:stretch>
        </p:blipFill>
        <p:spPr>
          <a:xfrm>
            <a:off x="6401435" y="1530985"/>
            <a:ext cx="5368290" cy="3656965"/>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63773"/>
            <a:ext cx="7950200" cy="1294227"/>
          </a:xfrm>
          <a:prstGeom prst="rect">
            <a:avLst/>
          </a:prstGeom>
        </p:spPr>
      </p:pic>
      <p:cxnSp>
        <p:nvCxnSpPr>
          <p:cNvPr id="5"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6"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5288846" y="678988"/>
            <a:ext cx="1604927" cy="646331"/>
          </a:xfrm>
          <a:prstGeom prst="rect">
            <a:avLst/>
          </a:prstGeom>
        </p:spPr>
        <p:txBody>
          <a:bodyPr wrap="none">
            <a:spAutoFit/>
          </a:bodyPr>
          <a:lstStyle/>
          <a:p>
            <a:r>
              <a:rPr lang="es-ES" sz="3600" b="1" dirty="0" smtClean="0">
                <a:solidFill>
                  <a:schemeClr val="bg1"/>
                </a:solidFill>
                <a:latin typeface="Candara Light" panose="020E0502030303020204" pitchFamily="34" charset="0"/>
              </a:rPr>
              <a:t>Hechos</a:t>
            </a:r>
          </a:p>
        </p:txBody>
      </p:sp>
      <p:pic>
        <p:nvPicPr>
          <p:cNvPr id="3" name="Picture 2"/>
          <p:cNvPicPr>
            <a:picLocks noChangeAspect="1"/>
          </p:cNvPicPr>
          <p:nvPr/>
        </p:nvPicPr>
        <p:blipFill>
          <a:blip r:embed="rId3"/>
          <a:srcRect l="7140" t="62407" r="42044" b="9568"/>
          <a:stretch>
            <a:fillRect/>
          </a:stretch>
        </p:blipFill>
        <p:spPr>
          <a:xfrm>
            <a:off x="896620" y="1442085"/>
            <a:ext cx="10907395" cy="3383915"/>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28605"/>
            <a:ext cx="7950200" cy="1294227"/>
          </a:xfrm>
          <a:prstGeom prst="rect">
            <a:avLst/>
          </a:prstGeom>
        </p:spPr>
      </p:pic>
      <p:cxnSp>
        <p:nvCxnSpPr>
          <p:cNvPr id="7"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8"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rcRect t="3568" r="3361" b="7624"/>
          <a:stretch>
            <a:fillRect/>
          </a:stretch>
        </p:blipFill>
        <p:spPr>
          <a:xfrm>
            <a:off x="2362835" y="855980"/>
            <a:ext cx="6796405" cy="467233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rcRect l="7287" t="11188" r="39349" b="53727"/>
          <a:stretch>
            <a:fillRect/>
          </a:stretch>
        </p:blipFill>
        <p:spPr>
          <a:xfrm>
            <a:off x="773430" y="1078173"/>
            <a:ext cx="10874375" cy="4517409"/>
          </a:xfrm>
          <a:prstGeom prst="rect">
            <a:avLst/>
          </a:prstGeom>
        </p:spPr>
      </p:pic>
      <p:pic>
        <p:nvPicPr>
          <p:cNvPr id="6" name="Imagen 3"/>
          <p:cNvPicPr>
            <a:picLocks noChangeAspect="1"/>
          </p:cNvPicPr>
          <p:nvPr/>
        </p:nvPicPr>
        <p:blipFill rotWithShape="1">
          <a:blip r:embed="rId3">
            <a:extLst>
              <a:ext uri="{28A0092B-C50C-407E-A947-70E740481C1C}">
                <a14:useLocalDpi xmlns:a14="http://schemas.microsoft.com/office/drawing/2010/main" val="0"/>
              </a:ext>
            </a:extLst>
          </a:blip>
          <a:srcRect t="35437" b="38162"/>
          <a:stretch>
            <a:fillRect/>
          </a:stretch>
        </p:blipFill>
        <p:spPr>
          <a:xfrm>
            <a:off x="4241800" y="5595582"/>
            <a:ext cx="7950200" cy="1262418"/>
          </a:xfrm>
          <a:prstGeom prst="rect">
            <a:avLst/>
          </a:prstGeom>
        </p:spPr>
      </p:pic>
      <p:cxnSp>
        <p:nvCxnSpPr>
          <p:cNvPr id="7"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8"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636525"/>
            <a:ext cx="7950200" cy="1221475"/>
          </a:xfrm>
          <a:prstGeom prst="rect">
            <a:avLst/>
          </a:prstGeom>
        </p:spPr>
      </p:pic>
      <p:cxnSp>
        <p:nvCxnSpPr>
          <p:cNvPr id="7"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8"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3"/>
          <a:srcRect l="17200" t="26071" r="24859" b="40546"/>
          <a:stretch/>
        </p:blipFill>
        <p:spPr bwMode="auto">
          <a:xfrm>
            <a:off x="923544" y="832103"/>
            <a:ext cx="10323576" cy="480442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b="3015"/>
          <a:stretch>
            <a:fillRect/>
          </a:stretch>
        </p:blipFill>
        <p:spPr>
          <a:xfrm>
            <a:off x="1681764" y="646430"/>
            <a:ext cx="8002270" cy="5093502"/>
          </a:xfrm>
          <a:prstGeom prst="rect">
            <a:avLst/>
          </a:prstGeom>
        </p:spPr>
      </p:pic>
      <p:pic>
        <p:nvPicPr>
          <p:cNvPr id="6" name="Imagen 3"/>
          <p:cNvPicPr>
            <a:picLocks noChangeAspect="1"/>
          </p:cNvPicPr>
          <p:nvPr/>
        </p:nvPicPr>
        <p:blipFill rotWithShape="1">
          <a:blip r:embed="rId3">
            <a:extLst>
              <a:ext uri="{28A0092B-C50C-407E-A947-70E740481C1C}">
                <a14:useLocalDpi xmlns:a14="http://schemas.microsoft.com/office/drawing/2010/main" val="0"/>
              </a:ext>
            </a:extLst>
          </a:blip>
          <a:srcRect t="35437" b="38162"/>
          <a:stretch>
            <a:fillRect/>
          </a:stretch>
        </p:blipFill>
        <p:spPr>
          <a:xfrm>
            <a:off x="4241800" y="5739932"/>
            <a:ext cx="7950200" cy="1118068"/>
          </a:xfrm>
          <a:prstGeom prst="rect">
            <a:avLst/>
          </a:prstGeom>
        </p:spPr>
      </p:pic>
      <p:cxnSp>
        <p:nvCxnSpPr>
          <p:cNvPr id="7"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8"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p:cNvPicPr>
            <a:picLocks noChangeAspect="1"/>
          </p:cNvPicPr>
          <p:nvPr/>
        </p:nvPicPr>
        <p:blipFill rotWithShape="1">
          <a:blip r:embed="rId2">
            <a:extLst>
              <a:ext uri="{28A0092B-C50C-407E-A947-70E740481C1C}">
                <a14:useLocalDpi xmlns:a14="http://schemas.microsoft.com/office/drawing/2010/main" val="0"/>
              </a:ext>
            </a:extLst>
          </a:blip>
          <a:srcRect t="35437" b="38162"/>
          <a:stretch>
            <a:fillRect/>
          </a:stretch>
        </p:blipFill>
        <p:spPr>
          <a:xfrm>
            <a:off x="4241800" y="5528605"/>
            <a:ext cx="7950200" cy="1294227"/>
          </a:xfrm>
          <a:prstGeom prst="rect">
            <a:avLst/>
          </a:prstGeom>
        </p:spPr>
      </p:pic>
      <p:cxnSp>
        <p:nvCxnSpPr>
          <p:cNvPr id="7" name="Conector recto 4"/>
          <p:cNvCxnSpPr/>
          <p:nvPr/>
        </p:nvCxnSpPr>
        <p:spPr>
          <a:xfrm flipV="1">
            <a:off x="534572" y="337625"/>
            <a:ext cx="11113477" cy="1"/>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8" name="Conector recto 5"/>
          <p:cNvCxnSpPr/>
          <p:nvPr/>
        </p:nvCxnSpPr>
        <p:spPr>
          <a:xfrm>
            <a:off x="534572" y="337625"/>
            <a:ext cx="0" cy="6035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rcRect t="2055" b="3399"/>
          <a:stretch>
            <a:fillRect/>
          </a:stretch>
        </p:blipFill>
        <p:spPr>
          <a:xfrm>
            <a:off x="1002030" y="1281430"/>
            <a:ext cx="10368915" cy="3882390"/>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48</Words>
  <Application>Microsoft Office PowerPoint</Application>
  <PresentationFormat>Panorámica</PresentationFormat>
  <Paragraphs>17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Candara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Maydita</dc:creator>
  <cp:lastModifiedBy>Maydita</cp:lastModifiedBy>
  <cp:revision>22</cp:revision>
  <dcterms:created xsi:type="dcterms:W3CDTF">2024-03-31T19:20:00Z</dcterms:created>
  <dcterms:modified xsi:type="dcterms:W3CDTF">2024-04-05T11:40:40Z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1F368DC33C684437A23AE7E3A7258DA9_12</vt:lpwstr>
  </property>
  <property fmtid="{D5CDD505-2E9C-101B-9397-08002B2CF9AE}" pid="3" name="KSOProductBuildVer">
    <vt:lpwstr>2057-12.2.0.13489</vt:lpwstr>
  </property>
</Properties>
</file>