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6" r:id="rId3"/>
    <p:sldId id="258" r:id="rId4"/>
    <p:sldId id="326" r:id="rId5"/>
    <p:sldId id="291" r:id="rId6"/>
    <p:sldId id="317" r:id="rId7"/>
    <p:sldId id="293" r:id="rId8"/>
    <p:sldId id="294" r:id="rId9"/>
    <p:sldId id="295" r:id="rId10"/>
    <p:sldId id="327" r:id="rId11"/>
    <p:sldId id="296" r:id="rId12"/>
    <p:sldId id="297" r:id="rId13"/>
    <p:sldId id="298" r:id="rId14"/>
    <p:sldId id="299" r:id="rId15"/>
    <p:sldId id="300" r:id="rId16"/>
    <p:sldId id="301" r:id="rId17"/>
    <p:sldId id="302" r:id="rId18"/>
    <p:sldId id="318" r:id="rId19"/>
    <p:sldId id="303" r:id="rId20"/>
    <p:sldId id="323" r:id="rId21"/>
    <p:sldId id="324" r:id="rId22"/>
    <p:sldId id="321" r:id="rId23"/>
    <p:sldId id="305" r:id="rId24"/>
    <p:sldId id="308" r:id="rId25"/>
    <p:sldId id="325" r:id="rId26"/>
    <p:sldId id="307" r:id="rId27"/>
    <p:sldId id="328" r:id="rId28"/>
    <p:sldId id="322" r:id="rId29"/>
    <p:sldId id="310" r:id="rId30"/>
    <p:sldId id="320" r:id="rId31"/>
    <p:sldId id="312" r:id="rId32"/>
    <p:sldId id="309" r:id="rId33"/>
    <p:sldId id="319" r:id="rId34"/>
    <p:sldId id="314" r:id="rId35"/>
    <p:sldId id="329" r:id="rId36"/>
    <p:sldId id="311" r:id="rId37"/>
    <p:sldId id="315" r:id="rId38"/>
    <p:sldId id="304" r:id="rId39"/>
    <p:sldId id="290"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2"/>
            <a:ext cx="1560238" cy="6839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3600986"/>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Récupération, exploration et </a:t>
            </a:r>
            <a:r>
              <a:rPr kumimoji="0" lang="fr-FR" sz="1400" dirty="0" err="1">
                <a:solidFill>
                  <a:srgbClr val="0070C0"/>
                </a:solidFill>
              </a:rPr>
              <a:t>cleaning</a:t>
            </a:r>
            <a:r>
              <a:rPr kumimoji="0" lang="fr-FR" sz="1400" dirty="0">
                <a:solidFill>
                  <a:srgbClr val="0070C0"/>
                </a:solidFill>
              </a:rPr>
              <a:t> des données</a:t>
            </a:r>
          </a:p>
          <a:p>
            <a:pPr lvl="0" eaLnBrk="1" latinLnBrk="0" hangingPunct="1">
              <a:spcBef>
                <a:spcPts val="600"/>
              </a:spcBef>
              <a:spcAft>
                <a:spcPts val="600"/>
              </a:spcAft>
            </a:pPr>
            <a:r>
              <a:rPr kumimoji="0" lang="fr-FR" sz="1400" dirty="0">
                <a:solidFill>
                  <a:srgbClr val="0070C0"/>
                </a:solidFill>
              </a:rPr>
              <a:t>Mise au format nécessaire</a:t>
            </a:r>
          </a:p>
          <a:p>
            <a:pPr lvl="0" eaLnBrk="1" latinLnBrk="0" hangingPunct="1">
              <a:spcBef>
                <a:spcPts val="600"/>
              </a:spcBef>
              <a:spcAft>
                <a:spcPts val="600"/>
              </a:spcAft>
            </a:pPr>
            <a:r>
              <a:rPr kumimoji="0" lang="fr-FR" sz="1400" dirty="0">
                <a:solidFill>
                  <a:srgbClr val="0070C0"/>
                </a:solidFill>
              </a:rPr>
              <a:t>Tests de plusieurs méthodes</a:t>
            </a:r>
          </a:p>
          <a:p>
            <a:pPr lvl="0" eaLnBrk="1" latinLnBrk="0" hangingPunct="1">
              <a:spcBef>
                <a:spcPts val="600"/>
              </a:spcBef>
              <a:spcAft>
                <a:spcPts val="600"/>
              </a:spcAft>
            </a:pPr>
            <a:r>
              <a:rPr kumimoji="0" lang="fr-FR" sz="1400" dirty="0">
                <a:solidFill>
                  <a:srgbClr val="0070C0"/>
                </a:solidFill>
              </a:rPr>
              <a:t>Améliorations</a:t>
            </a:r>
          </a:p>
          <a:p>
            <a:pPr lvl="0" eaLnBrk="1" latinLnBrk="0" hangingPunct="1">
              <a:spcBef>
                <a:spcPts val="600"/>
              </a:spcBef>
              <a:spcAft>
                <a:spcPts val="600"/>
              </a:spcAft>
            </a:pPr>
            <a:r>
              <a:rPr kumimoji="0" lang="fr-FR" sz="1400" dirty="0">
                <a:solidFill>
                  <a:srgbClr val="0070C0"/>
                </a:solidFill>
              </a:rPr>
              <a:t>Test de l’algorithme retenu</a:t>
            </a:r>
          </a:p>
          <a:p>
            <a:pPr lvl="0" eaLnBrk="1" latinLnBrk="0" hangingPunct="1">
              <a:spcBef>
                <a:spcPts val="600"/>
              </a:spcBef>
              <a:spcAft>
                <a:spcPts val="600"/>
              </a:spcAft>
            </a:pPr>
            <a:r>
              <a:rPr kumimoji="0" lang="fr-FR" sz="1400" dirty="0">
                <a:solidFill>
                  <a:srgbClr val="0070C0"/>
                </a:solidFill>
              </a:rPr>
              <a:t>Création de l’API</a:t>
            </a:r>
          </a:p>
          <a:p>
            <a:pPr lvl="0" eaLnBrk="1" latinLnBrk="0" hangingPunct="1">
              <a:spcBef>
                <a:spcPts val="600"/>
              </a:spcBef>
              <a:spcAft>
                <a:spcPts val="600"/>
              </a:spcAft>
            </a:pPr>
            <a:r>
              <a:rPr kumimoji="0" lang="fr-FR" sz="1400" dirty="0">
                <a:solidFill>
                  <a:srgbClr val="0070C0"/>
                </a:solidFill>
              </a:rPr>
              <a:t>Démonstration</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143208"/>
            <a:ext cx="1560238" cy="5253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3600986"/>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Récupération, exploration et </a:t>
            </a:r>
            <a:r>
              <a:rPr kumimoji="0" lang="fr-FR" sz="1400" dirty="0" err="1">
                <a:solidFill>
                  <a:srgbClr val="0070C0"/>
                </a:solidFill>
              </a:rPr>
              <a:t>cleaning</a:t>
            </a:r>
            <a:r>
              <a:rPr kumimoji="0" lang="fr-FR" sz="1400" dirty="0">
                <a:solidFill>
                  <a:srgbClr val="0070C0"/>
                </a:solidFill>
              </a:rPr>
              <a:t> des données</a:t>
            </a:r>
          </a:p>
          <a:p>
            <a:pPr lvl="0" eaLnBrk="1" latinLnBrk="0" hangingPunct="1">
              <a:spcBef>
                <a:spcPts val="600"/>
              </a:spcBef>
              <a:spcAft>
                <a:spcPts val="600"/>
              </a:spcAft>
            </a:pPr>
            <a:r>
              <a:rPr kumimoji="0" lang="fr-FR" sz="1400" dirty="0">
                <a:solidFill>
                  <a:srgbClr val="0070C0"/>
                </a:solidFill>
              </a:rPr>
              <a:t>Mise au format nécessaire</a:t>
            </a:r>
          </a:p>
          <a:p>
            <a:pPr lvl="0" eaLnBrk="1" latinLnBrk="0" hangingPunct="1">
              <a:spcBef>
                <a:spcPts val="600"/>
              </a:spcBef>
              <a:spcAft>
                <a:spcPts val="600"/>
              </a:spcAft>
            </a:pPr>
            <a:r>
              <a:rPr kumimoji="0" lang="fr-FR" sz="1400" dirty="0">
                <a:solidFill>
                  <a:srgbClr val="0070C0"/>
                </a:solidFill>
              </a:rPr>
              <a:t>Tests de plusieurs méthodes</a:t>
            </a:r>
          </a:p>
          <a:p>
            <a:pPr lvl="0" eaLnBrk="1" latinLnBrk="0" hangingPunct="1">
              <a:spcBef>
                <a:spcPts val="600"/>
              </a:spcBef>
              <a:spcAft>
                <a:spcPts val="600"/>
              </a:spcAft>
            </a:pPr>
            <a:r>
              <a:rPr kumimoji="0" lang="fr-FR" sz="1400" dirty="0">
                <a:solidFill>
                  <a:srgbClr val="0070C0"/>
                </a:solidFill>
              </a:rPr>
              <a:t>Améliorations</a:t>
            </a:r>
          </a:p>
          <a:p>
            <a:pPr lvl="0" eaLnBrk="1" latinLnBrk="0" hangingPunct="1">
              <a:spcBef>
                <a:spcPts val="600"/>
              </a:spcBef>
              <a:spcAft>
                <a:spcPts val="600"/>
              </a:spcAft>
            </a:pPr>
            <a:r>
              <a:rPr kumimoji="0" lang="fr-FR" sz="1400" dirty="0">
                <a:solidFill>
                  <a:srgbClr val="0070C0"/>
                </a:solidFill>
              </a:rPr>
              <a:t>Test de l’algorithme retenu</a:t>
            </a:r>
          </a:p>
          <a:p>
            <a:pPr lvl="0" eaLnBrk="1" latinLnBrk="0" hangingPunct="1">
              <a:spcBef>
                <a:spcPts val="600"/>
              </a:spcBef>
              <a:spcAft>
                <a:spcPts val="600"/>
              </a:spcAft>
            </a:pPr>
            <a:r>
              <a:rPr kumimoji="0" lang="fr-FR" sz="1400" dirty="0">
                <a:solidFill>
                  <a:srgbClr val="0070C0"/>
                </a:solidFill>
              </a:rPr>
              <a:t>Création de l’API</a:t>
            </a:r>
          </a:p>
          <a:p>
            <a:pPr lvl="0" eaLnBrk="1" latinLnBrk="0" hangingPunct="1">
              <a:spcBef>
                <a:spcPts val="600"/>
              </a:spcBef>
              <a:spcAft>
                <a:spcPts val="600"/>
              </a:spcAft>
            </a:pPr>
            <a:r>
              <a:rPr kumimoji="0" lang="fr-FR" sz="1400" dirty="0">
                <a:solidFill>
                  <a:srgbClr val="0070C0"/>
                </a:solidFill>
              </a:rPr>
              <a:t>Démonstration</a:t>
            </a:r>
          </a:p>
        </p:txBody>
      </p:sp>
    </p:spTree>
    <p:extLst>
      <p:ext uri="{BB962C8B-B14F-4D97-AF65-F5344CB8AC3E}">
        <p14:creationId xmlns:p14="http://schemas.microsoft.com/office/powerpoint/2010/main" val="1159419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703052"/>
            <a:ext cx="1560238" cy="5253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3600986"/>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Récupération, exploration et </a:t>
            </a:r>
            <a:r>
              <a:rPr kumimoji="0" lang="fr-FR" sz="1400" dirty="0" err="1">
                <a:solidFill>
                  <a:srgbClr val="0070C0"/>
                </a:solidFill>
              </a:rPr>
              <a:t>cleaning</a:t>
            </a:r>
            <a:r>
              <a:rPr kumimoji="0" lang="fr-FR" sz="1400" dirty="0">
                <a:solidFill>
                  <a:srgbClr val="0070C0"/>
                </a:solidFill>
              </a:rPr>
              <a:t> des données</a:t>
            </a:r>
          </a:p>
          <a:p>
            <a:pPr lvl="0" eaLnBrk="1" latinLnBrk="0" hangingPunct="1">
              <a:spcBef>
                <a:spcPts val="600"/>
              </a:spcBef>
              <a:spcAft>
                <a:spcPts val="600"/>
              </a:spcAft>
            </a:pPr>
            <a:r>
              <a:rPr kumimoji="0" lang="fr-FR" sz="1400" dirty="0">
                <a:solidFill>
                  <a:srgbClr val="0070C0"/>
                </a:solidFill>
              </a:rPr>
              <a:t>Mise au format nécessaire</a:t>
            </a:r>
          </a:p>
          <a:p>
            <a:pPr lvl="0" eaLnBrk="1" latinLnBrk="0" hangingPunct="1">
              <a:spcBef>
                <a:spcPts val="600"/>
              </a:spcBef>
              <a:spcAft>
                <a:spcPts val="600"/>
              </a:spcAft>
            </a:pPr>
            <a:r>
              <a:rPr kumimoji="0" lang="fr-FR" sz="1400" dirty="0">
                <a:solidFill>
                  <a:srgbClr val="0070C0"/>
                </a:solidFill>
              </a:rPr>
              <a:t>Tests de plusieurs méthodes</a:t>
            </a:r>
          </a:p>
          <a:p>
            <a:pPr lvl="0" eaLnBrk="1" latinLnBrk="0" hangingPunct="1">
              <a:spcBef>
                <a:spcPts val="600"/>
              </a:spcBef>
              <a:spcAft>
                <a:spcPts val="600"/>
              </a:spcAft>
            </a:pPr>
            <a:r>
              <a:rPr kumimoji="0" lang="fr-FR" sz="1400" dirty="0">
                <a:solidFill>
                  <a:srgbClr val="0070C0"/>
                </a:solidFill>
              </a:rPr>
              <a:t>Améliorations</a:t>
            </a:r>
          </a:p>
          <a:p>
            <a:pPr lvl="0" eaLnBrk="1" latinLnBrk="0" hangingPunct="1">
              <a:spcBef>
                <a:spcPts val="600"/>
              </a:spcBef>
              <a:spcAft>
                <a:spcPts val="600"/>
              </a:spcAft>
            </a:pPr>
            <a:r>
              <a:rPr kumimoji="0" lang="fr-FR" sz="1400" dirty="0">
                <a:solidFill>
                  <a:srgbClr val="0070C0"/>
                </a:solidFill>
              </a:rPr>
              <a:t>Test de l’algorithme retenu</a:t>
            </a:r>
          </a:p>
          <a:p>
            <a:pPr lvl="0" eaLnBrk="1" latinLnBrk="0" hangingPunct="1">
              <a:spcBef>
                <a:spcPts val="600"/>
              </a:spcBef>
              <a:spcAft>
                <a:spcPts val="600"/>
              </a:spcAft>
            </a:pPr>
            <a:r>
              <a:rPr kumimoji="0" lang="fr-FR" sz="1400" dirty="0">
                <a:solidFill>
                  <a:srgbClr val="0070C0"/>
                </a:solidFill>
              </a:rPr>
              <a:t>Création de l’API</a:t>
            </a:r>
          </a:p>
          <a:p>
            <a:pPr lvl="0" eaLnBrk="1" latinLnBrk="0" hangingPunct="1">
              <a:spcBef>
                <a:spcPts val="600"/>
              </a:spcBef>
              <a:spcAft>
                <a:spcPts val="600"/>
              </a:spcAft>
            </a:pPr>
            <a:r>
              <a:rPr kumimoji="0" lang="fr-FR" sz="1400" dirty="0">
                <a:solidFill>
                  <a:srgbClr val="0070C0"/>
                </a:solidFill>
              </a:rPr>
              <a:t>Démonstration</a:t>
            </a:r>
          </a:p>
        </p:txBody>
      </p:sp>
    </p:spTree>
    <p:extLst>
      <p:ext uri="{BB962C8B-B14F-4D97-AF65-F5344CB8AC3E}">
        <p14:creationId xmlns:p14="http://schemas.microsoft.com/office/powerpoint/2010/main" val="3744398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309540"/>
            <a:ext cx="1560238" cy="28274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3600986"/>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Récupération, exploration et </a:t>
            </a:r>
            <a:r>
              <a:rPr kumimoji="0" lang="fr-FR" sz="1400" dirty="0" err="1">
                <a:solidFill>
                  <a:srgbClr val="0070C0"/>
                </a:solidFill>
              </a:rPr>
              <a:t>cleaning</a:t>
            </a:r>
            <a:r>
              <a:rPr kumimoji="0" lang="fr-FR" sz="1400" dirty="0">
                <a:solidFill>
                  <a:srgbClr val="0070C0"/>
                </a:solidFill>
              </a:rPr>
              <a:t> des données</a:t>
            </a:r>
          </a:p>
          <a:p>
            <a:pPr lvl="0" eaLnBrk="1" latinLnBrk="0" hangingPunct="1">
              <a:spcBef>
                <a:spcPts val="600"/>
              </a:spcBef>
              <a:spcAft>
                <a:spcPts val="600"/>
              </a:spcAft>
            </a:pPr>
            <a:r>
              <a:rPr kumimoji="0" lang="fr-FR" sz="1400" dirty="0">
                <a:solidFill>
                  <a:srgbClr val="0070C0"/>
                </a:solidFill>
              </a:rPr>
              <a:t>Mise au format nécessaire</a:t>
            </a:r>
          </a:p>
          <a:p>
            <a:pPr lvl="0" eaLnBrk="1" latinLnBrk="0" hangingPunct="1">
              <a:spcBef>
                <a:spcPts val="600"/>
              </a:spcBef>
              <a:spcAft>
                <a:spcPts val="600"/>
              </a:spcAft>
            </a:pPr>
            <a:r>
              <a:rPr kumimoji="0" lang="fr-FR" sz="1400" dirty="0">
                <a:solidFill>
                  <a:srgbClr val="0070C0"/>
                </a:solidFill>
              </a:rPr>
              <a:t>Tests de plusieurs méthodes</a:t>
            </a:r>
          </a:p>
          <a:p>
            <a:pPr lvl="0" eaLnBrk="1" latinLnBrk="0" hangingPunct="1">
              <a:spcBef>
                <a:spcPts val="600"/>
              </a:spcBef>
              <a:spcAft>
                <a:spcPts val="600"/>
              </a:spcAft>
            </a:pPr>
            <a:r>
              <a:rPr kumimoji="0" lang="fr-FR" sz="1400" dirty="0">
                <a:solidFill>
                  <a:srgbClr val="0070C0"/>
                </a:solidFill>
              </a:rPr>
              <a:t>Améliorations</a:t>
            </a:r>
          </a:p>
          <a:p>
            <a:pPr lvl="0" eaLnBrk="1" latinLnBrk="0" hangingPunct="1">
              <a:spcBef>
                <a:spcPts val="600"/>
              </a:spcBef>
              <a:spcAft>
                <a:spcPts val="600"/>
              </a:spcAft>
            </a:pPr>
            <a:r>
              <a:rPr kumimoji="0" lang="fr-FR" sz="1400" dirty="0">
                <a:solidFill>
                  <a:srgbClr val="0070C0"/>
                </a:solidFill>
              </a:rPr>
              <a:t>Test de l’algorithme retenu</a:t>
            </a:r>
          </a:p>
          <a:p>
            <a:pPr lvl="0" eaLnBrk="1" latinLnBrk="0" hangingPunct="1">
              <a:spcBef>
                <a:spcPts val="600"/>
              </a:spcBef>
              <a:spcAft>
                <a:spcPts val="600"/>
              </a:spcAft>
            </a:pPr>
            <a:r>
              <a:rPr kumimoji="0" lang="fr-FR" sz="1400" dirty="0">
                <a:solidFill>
                  <a:srgbClr val="0070C0"/>
                </a:solidFill>
              </a:rPr>
              <a:t>Création de l’API</a:t>
            </a:r>
          </a:p>
          <a:p>
            <a:pPr lvl="0" eaLnBrk="1" latinLnBrk="0" hangingPunct="1">
              <a:spcBef>
                <a:spcPts val="600"/>
              </a:spcBef>
              <a:spcAft>
                <a:spcPts val="600"/>
              </a:spcAft>
            </a:pPr>
            <a:r>
              <a:rPr kumimoji="0" lang="fr-FR" sz="1400" dirty="0">
                <a:solidFill>
                  <a:srgbClr val="0070C0"/>
                </a:solidFill>
              </a:rPr>
              <a:t>Démonstration</a:t>
            </a:r>
          </a:p>
        </p:txBody>
      </p:sp>
    </p:spTree>
    <p:extLst>
      <p:ext uri="{BB962C8B-B14F-4D97-AF65-F5344CB8AC3E}">
        <p14:creationId xmlns:p14="http://schemas.microsoft.com/office/powerpoint/2010/main" val="332949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664105"/>
            <a:ext cx="1560238" cy="5253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3600986"/>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Récupération, exploration et </a:t>
            </a:r>
            <a:r>
              <a:rPr kumimoji="0" lang="fr-FR" sz="1400" dirty="0" err="1">
                <a:solidFill>
                  <a:srgbClr val="0070C0"/>
                </a:solidFill>
              </a:rPr>
              <a:t>cleaning</a:t>
            </a:r>
            <a:r>
              <a:rPr kumimoji="0" lang="fr-FR" sz="1400" dirty="0">
                <a:solidFill>
                  <a:srgbClr val="0070C0"/>
                </a:solidFill>
              </a:rPr>
              <a:t> des données</a:t>
            </a:r>
          </a:p>
          <a:p>
            <a:pPr lvl="0" eaLnBrk="1" latinLnBrk="0" hangingPunct="1">
              <a:spcBef>
                <a:spcPts val="600"/>
              </a:spcBef>
              <a:spcAft>
                <a:spcPts val="600"/>
              </a:spcAft>
            </a:pPr>
            <a:r>
              <a:rPr kumimoji="0" lang="fr-FR" sz="1400" dirty="0">
                <a:solidFill>
                  <a:srgbClr val="0070C0"/>
                </a:solidFill>
              </a:rPr>
              <a:t>Mise au format nécessaire</a:t>
            </a:r>
          </a:p>
          <a:p>
            <a:pPr lvl="0" eaLnBrk="1" latinLnBrk="0" hangingPunct="1">
              <a:spcBef>
                <a:spcPts val="600"/>
              </a:spcBef>
              <a:spcAft>
                <a:spcPts val="600"/>
              </a:spcAft>
            </a:pPr>
            <a:r>
              <a:rPr kumimoji="0" lang="fr-FR" sz="1400" dirty="0">
                <a:solidFill>
                  <a:srgbClr val="0070C0"/>
                </a:solidFill>
              </a:rPr>
              <a:t>Tests de plusieurs méthodes</a:t>
            </a:r>
          </a:p>
          <a:p>
            <a:pPr lvl="0" eaLnBrk="1" latinLnBrk="0" hangingPunct="1">
              <a:spcBef>
                <a:spcPts val="600"/>
              </a:spcBef>
              <a:spcAft>
                <a:spcPts val="600"/>
              </a:spcAft>
            </a:pPr>
            <a:r>
              <a:rPr kumimoji="0" lang="fr-FR" sz="1400" dirty="0">
                <a:solidFill>
                  <a:srgbClr val="0070C0"/>
                </a:solidFill>
              </a:rPr>
              <a:t>Améliorations</a:t>
            </a:r>
          </a:p>
          <a:p>
            <a:pPr lvl="0" eaLnBrk="1" latinLnBrk="0" hangingPunct="1">
              <a:spcBef>
                <a:spcPts val="600"/>
              </a:spcBef>
              <a:spcAft>
                <a:spcPts val="600"/>
              </a:spcAft>
            </a:pPr>
            <a:r>
              <a:rPr kumimoji="0" lang="fr-FR" sz="1400" dirty="0">
                <a:solidFill>
                  <a:srgbClr val="0070C0"/>
                </a:solidFill>
              </a:rPr>
              <a:t>Test de l’algorithme retenu</a:t>
            </a:r>
          </a:p>
          <a:p>
            <a:pPr lvl="0" eaLnBrk="1" latinLnBrk="0" hangingPunct="1">
              <a:spcBef>
                <a:spcPts val="600"/>
              </a:spcBef>
              <a:spcAft>
                <a:spcPts val="600"/>
              </a:spcAft>
            </a:pPr>
            <a:r>
              <a:rPr kumimoji="0" lang="fr-FR" sz="1400" dirty="0">
                <a:solidFill>
                  <a:srgbClr val="0070C0"/>
                </a:solidFill>
              </a:rPr>
              <a:t>Création de l’API</a:t>
            </a:r>
          </a:p>
          <a:p>
            <a:pPr lvl="0" eaLnBrk="1" latinLnBrk="0" hangingPunct="1">
              <a:spcBef>
                <a:spcPts val="600"/>
              </a:spcBef>
              <a:spcAft>
                <a:spcPts val="600"/>
              </a:spcAft>
            </a:pPr>
            <a:r>
              <a:rPr kumimoji="0" lang="fr-FR" sz="1400" dirty="0">
                <a:solidFill>
                  <a:srgbClr val="0070C0"/>
                </a:solidFill>
              </a:rPr>
              <a:t>Démonstration</a:t>
            </a:r>
          </a:p>
        </p:txBody>
      </p:sp>
    </p:spTree>
    <p:extLst>
      <p:ext uri="{BB962C8B-B14F-4D97-AF65-F5344CB8AC3E}">
        <p14:creationId xmlns:p14="http://schemas.microsoft.com/office/powerpoint/2010/main" val="588948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4251935"/>
            <a:ext cx="1560238" cy="28274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3600986"/>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Récupération, exploration et </a:t>
            </a:r>
            <a:r>
              <a:rPr kumimoji="0" lang="fr-FR" sz="1400" dirty="0" err="1">
                <a:solidFill>
                  <a:srgbClr val="0070C0"/>
                </a:solidFill>
              </a:rPr>
              <a:t>cleaning</a:t>
            </a:r>
            <a:r>
              <a:rPr kumimoji="0" lang="fr-FR" sz="1400" dirty="0">
                <a:solidFill>
                  <a:srgbClr val="0070C0"/>
                </a:solidFill>
              </a:rPr>
              <a:t> des données</a:t>
            </a:r>
          </a:p>
          <a:p>
            <a:pPr lvl="0" eaLnBrk="1" latinLnBrk="0" hangingPunct="1">
              <a:spcBef>
                <a:spcPts val="600"/>
              </a:spcBef>
              <a:spcAft>
                <a:spcPts val="600"/>
              </a:spcAft>
            </a:pPr>
            <a:r>
              <a:rPr kumimoji="0" lang="fr-FR" sz="1400" dirty="0">
                <a:solidFill>
                  <a:srgbClr val="0070C0"/>
                </a:solidFill>
              </a:rPr>
              <a:t>Mise au format nécessaire</a:t>
            </a:r>
          </a:p>
          <a:p>
            <a:pPr lvl="0" eaLnBrk="1" latinLnBrk="0" hangingPunct="1">
              <a:spcBef>
                <a:spcPts val="600"/>
              </a:spcBef>
              <a:spcAft>
                <a:spcPts val="600"/>
              </a:spcAft>
            </a:pPr>
            <a:r>
              <a:rPr kumimoji="0" lang="fr-FR" sz="1400" dirty="0">
                <a:solidFill>
                  <a:srgbClr val="0070C0"/>
                </a:solidFill>
              </a:rPr>
              <a:t>Tests de plusieurs méthodes</a:t>
            </a:r>
          </a:p>
          <a:p>
            <a:pPr lvl="0" eaLnBrk="1" latinLnBrk="0" hangingPunct="1">
              <a:spcBef>
                <a:spcPts val="600"/>
              </a:spcBef>
              <a:spcAft>
                <a:spcPts val="600"/>
              </a:spcAft>
            </a:pPr>
            <a:r>
              <a:rPr kumimoji="0" lang="fr-FR" sz="1400" dirty="0">
                <a:solidFill>
                  <a:srgbClr val="0070C0"/>
                </a:solidFill>
              </a:rPr>
              <a:t>Améliorations</a:t>
            </a:r>
          </a:p>
          <a:p>
            <a:pPr lvl="0" eaLnBrk="1" latinLnBrk="0" hangingPunct="1">
              <a:spcBef>
                <a:spcPts val="600"/>
              </a:spcBef>
              <a:spcAft>
                <a:spcPts val="600"/>
              </a:spcAft>
            </a:pPr>
            <a:r>
              <a:rPr kumimoji="0" lang="fr-FR" sz="1400" dirty="0">
                <a:solidFill>
                  <a:srgbClr val="0070C0"/>
                </a:solidFill>
              </a:rPr>
              <a:t>Test de l’algorithme retenu</a:t>
            </a:r>
          </a:p>
          <a:p>
            <a:pPr lvl="0" eaLnBrk="1" latinLnBrk="0" hangingPunct="1">
              <a:spcBef>
                <a:spcPts val="600"/>
              </a:spcBef>
              <a:spcAft>
                <a:spcPts val="600"/>
              </a:spcAft>
            </a:pPr>
            <a:r>
              <a:rPr kumimoji="0" lang="fr-FR" sz="1400" dirty="0">
                <a:solidFill>
                  <a:srgbClr val="0070C0"/>
                </a:solidFill>
              </a:rPr>
              <a:t>Création de l’API</a:t>
            </a:r>
          </a:p>
          <a:p>
            <a:pPr lvl="0" eaLnBrk="1" latinLnBrk="0" hangingPunct="1">
              <a:spcBef>
                <a:spcPts val="600"/>
              </a:spcBef>
              <a:spcAft>
                <a:spcPts val="600"/>
              </a:spcAft>
            </a:pPr>
            <a:r>
              <a:rPr kumimoji="0" lang="fr-FR" sz="1400" dirty="0">
                <a:solidFill>
                  <a:srgbClr val="0070C0"/>
                </a:solidFill>
              </a:rPr>
              <a:t>Démonstration</a:t>
            </a:r>
          </a:p>
        </p:txBody>
      </p:sp>
    </p:spTree>
    <p:extLst>
      <p:ext uri="{BB962C8B-B14F-4D97-AF65-F5344CB8AC3E}">
        <p14:creationId xmlns:p14="http://schemas.microsoft.com/office/powerpoint/2010/main" val="3934006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4606498"/>
            <a:ext cx="1560238" cy="28274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3600986"/>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Récupération, exploration et </a:t>
            </a:r>
            <a:r>
              <a:rPr kumimoji="0" lang="fr-FR" sz="1400" dirty="0" err="1">
                <a:solidFill>
                  <a:srgbClr val="0070C0"/>
                </a:solidFill>
              </a:rPr>
              <a:t>cleaning</a:t>
            </a:r>
            <a:r>
              <a:rPr kumimoji="0" lang="fr-FR" sz="1400" dirty="0">
                <a:solidFill>
                  <a:srgbClr val="0070C0"/>
                </a:solidFill>
              </a:rPr>
              <a:t> des données</a:t>
            </a:r>
          </a:p>
          <a:p>
            <a:pPr lvl="0" eaLnBrk="1" latinLnBrk="0" hangingPunct="1">
              <a:spcBef>
                <a:spcPts val="600"/>
              </a:spcBef>
              <a:spcAft>
                <a:spcPts val="600"/>
              </a:spcAft>
            </a:pPr>
            <a:r>
              <a:rPr kumimoji="0" lang="fr-FR" sz="1400" dirty="0">
                <a:solidFill>
                  <a:srgbClr val="0070C0"/>
                </a:solidFill>
              </a:rPr>
              <a:t>Mise au format nécessaire</a:t>
            </a:r>
          </a:p>
          <a:p>
            <a:pPr lvl="0" eaLnBrk="1" latinLnBrk="0" hangingPunct="1">
              <a:spcBef>
                <a:spcPts val="600"/>
              </a:spcBef>
              <a:spcAft>
                <a:spcPts val="600"/>
              </a:spcAft>
            </a:pPr>
            <a:r>
              <a:rPr kumimoji="0" lang="fr-FR" sz="1400" dirty="0">
                <a:solidFill>
                  <a:srgbClr val="0070C0"/>
                </a:solidFill>
              </a:rPr>
              <a:t>Tests de plusieurs méthodes</a:t>
            </a:r>
          </a:p>
          <a:p>
            <a:pPr lvl="0" eaLnBrk="1" latinLnBrk="0" hangingPunct="1">
              <a:spcBef>
                <a:spcPts val="600"/>
              </a:spcBef>
              <a:spcAft>
                <a:spcPts val="600"/>
              </a:spcAft>
            </a:pPr>
            <a:r>
              <a:rPr kumimoji="0" lang="fr-FR" sz="1400" dirty="0">
                <a:solidFill>
                  <a:srgbClr val="0070C0"/>
                </a:solidFill>
              </a:rPr>
              <a:t>Améliorations</a:t>
            </a:r>
          </a:p>
          <a:p>
            <a:pPr lvl="0" eaLnBrk="1" latinLnBrk="0" hangingPunct="1">
              <a:spcBef>
                <a:spcPts val="600"/>
              </a:spcBef>
              <a:spcAft>
                <a:spcPts val="600"/>
              </a:spcAft>
            </a:pPr>
            <a:r>
              <a:rPr kumimoji="0" lang="fr-FR" sz="1400" dirty="0">
                <a:solidFill>
                  <a:srgbClr val="0070C0"/>
                </a:solidFill>
              </a:rPr>
              <a:t>Test de l’algorithme retenu</a:t>
            </a:r>
          </a:p>
          <a:p>
            <a:pPr lvl="0" eaLnBrk="1" latinLnBrk="0" hangingPunct="1">
              <a:spcBef>
                <a:spcPts val="600"/>
              </a:spcBef>
              <a:spcAft>
                <a:spcPts val="600"/>
              </a:spcAft>
            </a:pPr>
            <a:r>
              <a:rPr kumimoji="0" lang="fr-FR" sz="1400" dirty="0">
                <a:solidFill>
                  <a:srgbClr val="0070C0"/>
                </a:solidFill>
              </a:rPr>
              <a:t>Création de l’API</a:t>
            </a:r>
          </a:p>
          <a:p>
            <a:pPr lvl="0" eaLnBrk="1" latinLnBrk="0" hangingPunct="1">
              <a:spcBef>
                <a:spcPts val="600"/>
              </a:spcBef>
              <a:spcAft>
                <a:spcPts val="600"/>
              </a:spcAft>
            </a:pPr>
            <a:r>
              <a:rPr kumimoji="0" lang="fr-FR" sz="1400" dirty="0">
                <a:solidFill>
                  <a:srgbClr val="0070C0"/>
                </a:solidFill>
              </a:rPr>
              <a:t>Démonstration</a:t>
            </a:r>
          </a:p>
        </p:txBody>
      </p:sp>
    </p:spTree>
    <p:extLst>
      <p:ext uri="{BB962C8B-B14F-4D97-AF65-F5344CB8AC3E}">
        <p14:creationId xmlns:p14="http://schemas.microsoft.com/office/powerpoint/2010/main" val="115948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5" r:id="rId16"/>
    <p:sldLayoutId id="2147483677" r:id="rId17"/>
    <p:sldLayoutId id="2147483678" r:id="rId18"/>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pfroide.pythonanywhere.com/prediction/ANC_SEA_1500-1559_6_8_A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transtats.bts.go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N°4</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Anticiper le retard des avions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36271" y="2358639"/>
            <a:ext cx="11713300" cy="4122715"/>
          </a:xfrm>
        </p:spPr>
        <p:txBody>
          <a:bodyPr numCol="2">
            <a:normAutofit fontScale="77500" lnSpcReduction="20000"/>
          </a:bodyPr>
          <a:lstStyle/>
          <a:p>
            <a:pPr lvl="1"/>
            <a:r>
              <a:rPr lang="fr-FR" sz="3000" b="1" u="sng" dirty="0"/>
              <a:t>Les aéroports</a:t>
            </a:r>
          </a:p>
          <a:p>
            <a:pPr lvl="2"/>
            <a:r>
              <a:rPr lang="fr-FR" sz="3000" dirty="0"/>
              <a:t>‘ORIGIN_AIRPORT_ID’</a:t>
            </a:r>
          </a:p>
          <a:p>
            <a:pPr lvl="2"/>
            <a:r>
              <a:rPr lang="fr-FR" sz="3000" dirty="0"/>
              <a:t>‘DEST_AIRPORT_ID’</a:t>
            </a:r>
          </a:p>
          <a:p>
            <a:pPr lvl="2"/>
            <a:endParaRPr lang="fr-FR" sz="3000" dirty="0"/>
          </a:p>
          <a:p>
            <a:pPr lvl="1"/>
            <a:r>
              <a:rPr lang="fr-FR" sz="3000" b="1" u="sng" dirty="0"/>
              <a:t>Les compagnies aériennes</a:t>
            </a:r>
          </a:p>
          <a:p>
            <a:pPr lvl="2"/>
            <a:r>
              <a:rPr lang="fr-FR" sz="3000" dirty="0"/>
              <a:t>‘AIRLINE_ID’</a:t>
            </a:r>
          </a:p>
          <a:p>
            <a:pPr lvl="2"/>
            <a:r>
              <a:rPr lang="fr-FR" sz="3000" dirty="0"/>
              <a:t>‘UNIQUE_CARRIER’ (qui est la même)</a:t>
            </a:r>
          </a:p>
          <a:p>
            <a:pPr marL="228600" lvl="1" indent="0">
              <a:buNone/>
            </a:pPr>
            <a:endParaRPr lang="fr-FR" sz="3000" dirty="0"/>
          </a:p>
          <a:p>
            <a:pPr marL="228600" lvl="1" indent="0">
              <a:buNone/>
            </a:pPr>
            <a:endParaRPr lang="fr-FR" sz="3000" dirty="0"/>
          </a:p>
          <a:p>
            <a:pPr lvl="1"/>
            <a:r>
              <a:rPr lang="fr-FR" sz="3000" b="1" u="sng" dirty="0"/>
              <a:t>Temporelles</a:t>
            </a:r>
          </a:p>
          <a:p>
            <a:pPr lvl="2"/>
            <a:r>
              <a:rPr lang="fr-FR" sz="3000" dirty="0"/>
              <a:t>‘MONTH’</a:t>
            </a:r>
          </a:p>
          <a:p>
            <a:pPr lvl="2"/>
            <a:r>
              <a:rPr lang="fr-FR" sz="3000" dirty="0"/>
              <a:t>‘DAY_OF_WEEK’</a:t>
            </a:r>
          </a:p>
          <a:p>
            <a:pPr lvl="2"/>
            <a:r>
              <a:rPr lang="fr-FR" sz="3000" dirty="0"/>
              <a:t>‘DEP_TIME_BLK’</a:t>
            </a:r>
          </a:p>
          <a:p>
            <a:pPr lvl="2"/>
            <a:r>
              <a:rPr lang="fr-FR" sz="3000" dirty="0"/>
              <a:t>‘ARR_TIME_BLK’</a:t>
            </a:r>
          </a:p>
          <a:p>
            <a:pPr lvl="2"/>
            <a:endParaRPr lang="fr-FR" sz="3000" dirty="0"/>
          </a:p>
          <a:p>
            <a:pPr lvl="1"/>
            <a:r>
              <a:rPr lang="fr-FR" sz="3000" b="1" u="sng" dirty="0"/>
              <a:t>Distancielles</a:t>
            </a:r>
          </a:p>
          <a:p>
            <a:pPr lvl="2"/>
            <a:r>
              <a:rPr lang="fr-FR" sz="3000" dirty="0"/>
              <a:t>‘DISTANCE_GROUP’</a:t>
            </a:r>
            <a:endParaRPr lang="fr-FR" dirty="0"/>
          </a:p>
        </p:txBody>
      </p:sp>
      <p:sp>
        <p:nvSpPr>
          <p:cNvPr id="4" name="ZoneTexte 3">
            <a:extLst>
              <a:ext uri="{FF2B5EF4-FFF2-40B4-BE49-F238E27FC236}">
                <a16:creationId xmlns:a16="http://schemas.microsoft.com/office/drawing/2014/main" id="{7019583A-10CE-4332-B088-30C309EAD3E2}"/>
              </a:ext>
            </a:extLst>
          </p:cNvPr>
          <p:cNvSpPr txBox="1"/>
          <p:nvPr/>
        </p:nvSpPr>
        <p:spPr>
          <a:xfrm>
            <a:off x="452437" y="1638838"/>
            <a:ext cx="12935144" cy="523220"/>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De ces données complètes, nous allons extraire celles qui nous intéressent.</a:t>
            </a:r>
          </a:p>
        </p:txBody>
      </p:sp>
      <p:sp>
        <p:nvSpPr>
          <p:cNvPr id="5" name="ZoneTexte 4">
            <a:extLst>
              <a:ext uri="{FF2B5EF4-FFF2-40B4-BE49-F238E27FC236}">
                <a16:creationId xmlns:a16="http://schemas.microsoft.com/office/drawing/2014/main" id="{5F42DAA6-77E1-4847-A0C8-E6250FEADB30}"/>
              </a:ext>
            </a:extLst>
          </p:cNvPr>
          <p:cNvSpPr txBox="1"/>
          <p:nvPr/>
        </p:nvSpPr>
        <p:spPr>
          <a:xfrm>
            <a:off x="478564" y="5958134"/>
            <a:ext cx="10804496" cy="584775"/>
          </a:xfrm>
          <a:prstGeom prst="rect">
            <a:avLst/>
          </a:prstGeom>
          <a:noFill/>
        </p:spPr>
        <p:txBody>
          <a:bodyPr wrap="none" rtlCol="0">
            <a:spAutoFit/>
          </a:bodyPr>
          <a:lstStyle/>
          <a:p>
            <a:pPr marL="22860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Et nous allons analyser les retards en fonction de ces données.</a:t>
            </a:r>
          </a:p>
        </p:txBody>
      </p:sp>
    </p:spTree>
    <p:extLst>
      <p:ext uri="{BB962C8B-B14F-4D97-AF65-F5344CB8AC3E}">
        <p14:creationId xmlns:p14="http://schemas.microsoft.com/office/powerpoint/2010/main" val="40391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endParaRPr lang="fr-FR"/>
          </a:p>
        </p:txBody>
      </p:sp>
      <p:pic>
        <p:nvPicPr>
          <p:cNvPr id="15" name="Image 14">
            <a:extLst>
              <a:ext uri="{FF2B5EF4-FFF2-40B4-BE49-F238E27FC236}">
                <a16:creationId xmlns:a16="http://schemas.microsoft.com/office/drawing/2014/main" id="{47F31969-CCA3-433B-9AA7-654DA48DB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267" y="1763185"/>
            <a:ext cx="4303550" cy="4694782"/>
          </a:xfrm>
          <a:prstGeom prst="rect">
            <a:avLst/>
          </a:prstGeom>
        </p:spPr>
      </p:pic>
      <p:pic>
        <p:nvPicPr>
          <p:cNvPr id="24" name="Espace réservé du contenu 3">
            <a:extLst>
              <a:ext uri="{FF2B5EF4-FFF2-40B4-BE49-F238E27FC236}">
                <a16:creationId xmlns:a16="http://schemas.microsoft.com/office/drawing/2014/main" id="{13783EDD-E407-4E28-BE6A-B9DE56DA97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378" y="1799665"/>
            <a:ext cx="4621821" cy="4621821"/>
          </a:xfrm>
          <a:prstGeom prst="rect">
            <a:avLst/>
          </a:prstGeom>
        </p:spPr>
      </p:pic>
    </p:spTree>
    <p:extLst>
      <p:ext uri="{BB962C8B-B14F-4D97-AF65-F5344CB8AC3E}">
        <p14:creationId xmlns:p14="http://schemas.microsoft.com/office/powerpoint/2010/main" val="409660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endParaRPr lang="fr-FR"/>
          </a:p>
        </p:txBody>
      </p:sp>
      <p:pic>
        <p:nvPicPr>
          <p:cNvPr id="5" name="Image 4">
            <a:extLst>
              <a:ext uri="{FF2B5EF4-FFF2-40B4-BE49-F238E27FC236}">
                <a16:creationId xmlns:a16="http://schemas.microsoft.com/office/drawing/2014/main" id="{8EC57A3A-FB60-4C61-A46A-AEC0C7E96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115"/>
            <a:ext cx="6005282" cy="3792810"/>
          </a:xfrm>
          <a:prstGeom prst="rect">
            <a:avLst/>
          </a:prstGeom>
        </p:spPr>
      </p:pic>
      <p:pic>
        <p:nvPicPr>
          <p:cNvPr id="8" name="Espace réservé du contenu 3">
            <a:extLst>
              <a:ext uri="{FF2B5EF4-FFF2-40B4-BE49-F238E27FC236}">
                <a16:creationId xmlns:a16="http://schemas.microsoft.com/office/drawing/2014/main" id="{58DBD8A0-964F-40B1-A797-8AD8EF33BF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86718" y="2084115"/>
            <a:ext cx="6005282" cy="3792810"/>
          </a:xfrm>
          <a:prstGeom prst="rect">
            <a:avLst/>
          </a:prstGeom>
        </p:spPr>
      </p:pic>
    </p:spTree>
    <p:extLst>
      <p:ext uri="{BB962C8B-B14F-4D97-AF65-F5344CB8AC3E}">
        <p14:creationId xmlns:p14="http://schemas.microsoft.com/office/powerpoint/2010/main" val="420359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endParaRPr lang="fr-FR"/>
          </a:p>
        </p:txBody>
      </p:sp>
      <p:pic>
        <p:nvPicPr>
          <p:cNvPr id="6" name="Espace réservé du contenu 5">
            <a:extLst>
              <a:ext uri="{FF2B5EF4-FFF2-40B4-BE49-F238E27FC236}">
                <a16:creationId xmlns:a16="http://schemas.microsoft.com/office/drawing/2014/main" id="{DBAD7E51-D16E-4F24-B264-3091FF3AD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8473" y="1557610"/>
            <a:ext cx="2981853" cy="5111750"/>
          </a:xfrm>
          <a:prstGeom prst="rect">
            <a:avLst/>
          </a:prstGeom>
        </p:spPr>
      </p:pic>
      <p:pic>
        <p:nvPicPr>
          <p:cNvPr id="7" name="Image 6">
            <a:extLst>
              <a:ext uri="{FF2B5EF4-FFF2-40B4-BE49-F238E27FC236}">
                <a16:creationId xmlns:a16="http://schemas.microsoft.com/office/drawing/2014/main" id="{F2AC5C87-975A-4D07-B191-CA1190584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419" y="2047539"/>
            <a:ext cx="4131892" cy="4131892"/>
          </a:xfrm>
          <a:prstGeom prst="rect">
            <a:avLst/>
          </a:prstGeom>
        </p:spPr>
      </p:pic>
    </p:spTree>
    <p:extLst>
      <p:ext uri="{BB962C8B-B14F-4D97-AF65-F5344CB8AC3E}">
        <p14:creationId xmlns:p14="http://schemas.microsoft.com/office/powerpoint/2010/main" val="4035572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endParaRPr lang="fr-FR"/>
          </a:p>
        </p:txBody>
      </p:sp>
      <p:pic>
        <p:nvPicPr>
          <p:cNvPr id="7" name="Espace réservé du contenu 6">
            <a:extLst>
              <a:ext uri="{FF2B5EF4-FFF2-40B4-BE49-F238E27FC236}">
                <a16:creationId xmlns:a16="http://schemas.microsoft.com/office/drawing/2014/main" id="{921B19AB-0540-41E4-A116-E30CF44F4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18" y="1939004"/>
            <a:ext cx="5986206" cy="3591724"/>
          </a:xfrm>
        </p:spPr>
      </p:pic>
      <p:pic>
        <p:nvPicPr>
          <p:cNvPr id="9" name="Image 8">
            <a:extLst>
              <a:ext uri="{FF2B5EF4-FFF2-40B4-BE49-F238E27FC236}">
                <a16:creationId xmlns:a16="http://schemas.microsoft.com/office/drawing/2014/main" id="{3C3E8260-C97A-4F3B-9A87-18D642886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04820"/>
            <a:ext cx="5986207" cy="3591724"/>
          </a:xfrm>
          <a:prstGeom prst="rect">
            <a:avLst/>
          </a:prstGeom>
        </p:spPr>
      </p:pic>
      <p:sp>
        <p:nvSpPr>
          <p:cNvPr id="10" name="ZoneTexte 9">
            <a:extLst>
              <a:ext uri="{FF2B5EF4-FFF2-40B4-BE49-F238E27FC236}">
                <a16:creationId xmlns:a16="http://schemas.microsoft.com/office/drawing/2014/main" id="{90B1789F-E0F4-4FA6-9007-7F77033DD0D2}"/>
              </a:ext>
            </a:extLst>
          </p:cNvPr>
          <p:cNvSpPr txBox="1"/>
          <p:nvPr/>
        </p:nvSpPr>
        <p:spPr>
          <a:xfrm>
            <a:off x="700105" y="5530728"/>
            <a:ext cx="11178387" cy="135421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Les retards, qu’ils soient au départ ou à l’arrivée, sont repartis de manières uniformes.</a:t>
            </a:r>
          </a:p>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On constate également une tendance bien marquée de départs et d’arrivées plus tôt que prévues.</a:t>
            </a:r>
          </a:p>
        </p:txBody>
      </p:sp>
    </p:spTree>
    <p:extLst>
      <p:ext uri="{BB962C8B-B14F-4D97-AF65-F5344CB8AC3E}">
        <p14:creationId xmlns:p14="http://schemas.microsoft.com/office/powerpoint/2010/main" val="47852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r>
              <a:rPr lang="fr-FR" dirty="0"/>
              <a:t>Classification des retards</a:t>
            </a:r>
          </a:p>
        </p:txBody>
      </p:sp>
      <p:pic>
        <p:nvPicPr>
          <p:cNvPr id="5" name="Espace réservé du contenu 4">
            <a:extLst>
              <a:ext uri="{FF2B5EF4-FFF2-40B4-BE49-F238E27FC236}">
                <a16:creationId xmlns:a16="http://schemas.microsoft.com/office/drawing/2014/main" id="{615BB622-BF9F-4057-8BAF-8B2C89CC4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13" y="1770698"/>
            <a:ext cx="11712575" cy="4685030"/>
          </a:xfrm>
        </p:spPr>
      </p:pic>
    </p:spTree>
    <p:extLst>
      <p:ext uri="{BB962C8B-B14F-4D97-AF65-F5344CB8AC3E}">
        <p14:creationId xmlns:p14="http://schemas.microsoft.com/office/powerpoint/2010/main" val="6312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Le choix a été fait de tenter la prédiction des retards/avances prédictibles.</a:t>
            </a:r>
          </a:p>
          <a:p>
            <a:r>
              <a:rPr lang="fr-FR" dirty="0"/>
              <a:t>C’est-à-dire suivant les critères suivants :</a:t>
            </a:r>
          </a:p>
          <a:p>
            <a:pPr lvl="1"/>
            <a:r>
              <a:rPr lang="fr-FR" dirty="0"/>
              <a:t>Retard inférieur à 45 minutes.</a:t>
            </a:r>
          </a:p>
          <a:p>
            <a:pPr lvl="1"/>
            <a:r>
              <a:rPr lang="fr-FR" dirty="0"/>
              <a:t>Avance inférieure à 45 minutes.</a:t>
            </a:r>
          </a:p>
        </p:txBody>
      </p:sp>
    </p:spTree>
    <p:extLst>
      <p:ext uri="{BB962C8B-B14F-4D97-AF65-F5344CB8AC3E}">
        <p14:creationId xmlns:p14="http://schemas.microsoft.com/office/powerpoint/2010/main" val="4256388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pic>
        <p:nvPicPr>
          <p:cNvPr id="5" name="Espace réservé du contenu 4">
            <a:extLst>
              <a:ext uri="{FF2B5EF4-FFF2-40B4-BE49-F238E27FC236}">
                <a16:creationId xmlns:a16="http://schemas.microsoft.com/office/drawing/2014/main" id="{62D57B34-56F3-4562-A96E-8BFF46474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13" y="1770698"/>
            <a:ext cx="11712575" cy="4685030"/>
          </a:xfrm>
        </p:spPr>
      </p:pic>
    </p:spTree>
    <p:extLst>
      <p:ext uri="{BB962C8B-B14F-4D97-AF65-F5344CB8AC3E}">
        <p14:creationId xmlns:p14="http://schemas.microsoft.com/office/powerpoint/2010/main" val="11599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fontScale="92500" lnSpcReduction="10000"/>
          </a:bodyPr>
          <a:lstStyle/>
          <a:p>
            <a:r>
              <a:rPr lang="fr-FR" dirty="0"/>
              <a:t>Dans un premier temps, cinq algorithmes sont confrontés sans optimisations particulières :</a:t>
            </a:r>
          </a:p>
          <a:p>
            <a:pPr lvl="1"/>
            <a:r>
              <a:rPr lang="fr-FR" dirty="0"/>
              <a:t>Ridge(),</a:t>
            </a:r>
          </a:p>
          <a:p>
            <a:pPr lvl="1"/>
            <a:r>
              <a:rPr lang="fr-FR" dirty="0" err="1"/>
              <a:t>ElasticNet</a:t>
            </a:r>
            <a:r>
              <a:rPr lang="fr-FR" dirty="0"/>
              <a:t>(),</a:t>
            </a:r>
          </a:p>
          <a:p>
            <a:pPr lvl="1"/>
            <a:r>
              <a:rPr lang="fr-FR" dirty="0"/>
              <a:t>Lasso(),</a:t>
            </a:r>
          </a:p>
          <a:p>
            <a:pPr lvl="1"/>
            <a:r>
              <a:rPr lang="fr-FR" dirty="0" err="1"/>
              <a:t>SGDRegressor</a:t>
            </a:r>
            <a:r>
              <a:rPr lang="fr-FR" dirty="0"/>
              <a:t>(),</a:t>
            </a:r>
          </a:p>
          <a:p>
            <a:pPr lvl="1"/>
            <a:r>
              <a:rPr lang="fr-FR" dirty="0" err="1"/>
              <a:t>RandomForestRegressor</a:t>
            </a:r>
            <a:r>
              <a:rPr lang="fr-FR" dirty="0"/>
              <a:t>()</a:t>
            </a:r>
          </a:p>
          <a:p>
            <a:pPr lvl="1"/>
            <a:endParaRPr lang="fr-FR" dirty="0"/>
          </a:p>
          <a:p>
            <a:r>
              <a:rPr lang="fr-FR" dirty="0"/>
              <a:t>Dans un second temps, un ou plusieurs de ces algorithmes seront optimisés.</a:t>
            </a:r>
          </a:p>
        </p:txBody>
      </p:sp>
    </p:spTree>
    <p:extLst>
      <p:ext uri="{BB962C8B-B14F-4D97-AF65-F5344CB8AC3E}">
        <p14:creationId xmlns:p14="http://schemas.microsoft.com/office/powerpoint/2010/main" val="76226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A62B29-0A1F-4150-98D8-F6EEB625473D}"/>
              </a:ext>
            </a:extLst>
          </p:cNvPr>
          <p:cNvSpPr>
            <a:spLocks noGrp="1"/>
          </p:cNvSpPr>
          <p:nvPr>
            <p:ph type="title"/>
          </p:nvPr>
        </p:nvSpPr>
        <p:spPr/>
        <p:txBody>
          <a:bodyPr/>
          <a:lstStyle/>
          <a:p>
            <a:r>
              <a:rPr lang="fr-FR" dirty="0"/>
              <a:t>Ridge, LASSO et ELASTICNET</a:t>
            </a:r>
          </a:p>
        </p:txBody>
      </p:sp>
      <p:sp>
        <p:nvSpPr>
          <p:cNvPr id="3" name="Espace réservé du contenu 2">
            <a:extLst>
              <a:ext uri="{FF2B5EF4-FFF2-40B4-BE49-F238E27FC236}">
                <a16:creationId xmlns:a16="http://schemas.microsoft.com/office/drawing/2014/main" id="{1056021E-E7E1-432F-B30F-D6E870FF7546}"/>
              </a:ext>
            </a:extLst>
          </p:cNvPr>
          <p:cNvSpPr>
            <a:spLocks noGrp="1"/>
          </p:cNvSpPr>
          <p:nvPr>
            <p:ph idx="1"/>
          </p:nvPr>
        </p:nvSpPr>
        <p:spPr/>
        <p:txBody>
          <a:bodyPr>
            <a:normAutofit fontScale="92500" lnSpcReduction="20000"/>
          </a:bodyPr>
          <a:lstStyle/>
          <a:p>
            <a:r>
              <a:rPr lang="fr-FR" dirty="0"/>
              <a:t>La régression </a:t>
            </a:r>
            <a:r>
              <a:rPr lang="fr-FR" dirty="0" err="1">
                <a:solidFill>
                  <a:srgbClr val="FF0000"/>
                </a:solidFill>
              </a:rPr>
              <a:t>ridge</a:t>
            </a:r>
            <a:r>
              <a:rPr lang="fr-FR" dirty="0"/>
              <a:t> nous permet de </a:t>
            </a:r>
            <a:r>
              <a:rPr lang="fr-FR" i="1" dirty="0"/>
              <a:t>réduire</a:t>
            </a:r>
            <a:r>
              <a:rPr lang="fr-FR" dirty="0"/>
              <a:t> l'amplitude des coefficients d'une régression linéaire et d'éviter le sur-apprentissage. La norme ℓ2 du vecteur de poids peut être utilisée comme terme de régularisation de la régression linéaire.</a:t>
            </a:r>
          </a:p>
          <a:p>
            <a:r>
              <a:rPr lang="fr-FR" dirty="0"/>
              <a:t>On peut aller plus loin et </a:t>
            </a:r>
            <a:r>
              <a:rPr lang="fr-FR" i="1" dirty="0"/>
              <a:t>annuler</a:t>
            </a:r>
            <a:r>
              <a:rPr lang="fr-FR" dirty="0"/>
              <a:t> certains coefficients. Pour cela on va utiliser le </a:t>
            </a:r>
            <a:r>
              <a:rPr lang="fr-FR" dirty="0">
                <a:solidFill>
                  <a:srgbClr val="FF0000"/>
                </a:solidFill>
              </a:rPr>
              <a:t>lasso</a:t>
            </a:r>
            <a:r>
              <a:rPr lang="fr-FR" dirty="0"/>
              <a:t>. Le </a:t>
            </a:r>
            <a:r>
              <a:rPr lang="fr-FR" b="1" dirty="0"/>
              <a:t>lasso</a:t>
            </a:r>
            <a:r>
              <a:rPr lang="fr-FR" dirty="0"/>
              <a:t> utilise la norme ℓ1 du vecteur de poids comme </a:t>
            </a:r>
            <a:r>
              <a:rPr lang="fr-FR" dirty="0" err="1"/>
              <a:t>régularisateur</a:t>
            </a:r>
            <a:r>
              <a:rPr lang="fr-FR" dirty="0"/>
              <a:t>.</a:t>
            </a:r>
          </a:p>
          <a:p>
            <a:r>
              <a:rPr lang="fr-FR" dirty="0"/>
              <a:t>Les variables qui auront un coefficient égal à zéro ne feront plus partie du </a:t>
            </a:r>
            <a:r>
              <a:rPr lang="fr-FR" b="1" dirty="0"/>
              <a:t>modèle,</a:t>
            </a:r>
            <a:r>
              <a:rPr lang="fr-FR" dirty="0"/>
              <a:t> qui en sera simplifié d'autant (modèle </a:t>
            </a:r>
            <a:r>
              <a:rPr lang="fr-FR" b="1" dirty="0"/>
              <a:t>parcimonieux</a:t>
            </a:r>
            <a:r>
              <a:rPr lang="fr-FR" dirty="0"/>
              <a:t>).</a:t>
            </a:r>
          </a:p>
          <a:p>
            <a:r>
              <a:rPr lang="fr-FR" dirty="0"/>
              <a:t>Il s'agit donc d'une méthode de </a:t>
            </a:r>
            <a:r>
              <a:rPr lang="fr-FR" b="1" dirty="0"/>
              <a:t>sélection de variables</a:t>
            </a:r>
            <a:r>
              <a:rPr lang="fr-FR" dirty="0"/>
              <a:t> et de </a:t>
            </a:r>
            <a:r>
              <a:rPr lang="fr-FR" b="1" dirty="0"/>
              <a:t>réduction de dimension supervisée</a:t>
            </a:r>
            <a:r>
              <a:rPr lang="fr-FR" dirty="0"/>
              <a:t> : les variables qui ne sont pas nécessaires à la prédiction de l'étiquette sont éliminées ou réduites.</a:t>
            </a:r>
          </a:p>
          <a:p>
            <a:endParaRPr lang="fr-FR" dirty="0"/>
          </a:p>
        </p:txBody>
      </p:sp>
    </p:spTree>
    <p:extLst>
      <p:ext uri="{BB962C8B-B14F-4D97-AF65-F5344CB8AC3E}">
        <p14:creationId xmlns:p14="http://schemas.microsoft.com/office/powerpoint/2010/main" val="129723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380C0D-5894-4A91-B646-EFA5DCA8DC00}"/>
              </a:ext>
            </a:extLst>
          </p:cNvPr>
          <p:cNvSpPr>
            <a:spLocks noGrp="1"/>
          </p:cNvSpPr>
          <p:nvPr>
            <p:ph type="title"/>
          </p:nvPr>
        </p:nvSpPr>
        <p:spPr/>
        <p:txBody>
          <a:bodyPr/>
          <a:lstStyle/>
          <a:p>
            <a:r>
              <a:rPr lang="fr-FR" dirty="0"/>
              <a:t>Ridge, LASSO et ELASTICNET</a:t>
            </a:r>
          </a:p>
        </p:txBody>
      </p:sp>
      <p:sp>
        <p:nvSpPr>
          <p:cNvPr id="3" name="Espace réservé du contenu 2">
            <a:extLst>
              <a:ext uri="{FF2B5EF4-FFF2-40B4-BE49-F238E27FC236}">
                <a16:creationId xmlns:a16="http://schemas.microsoft.com/office/drawing/2014/main" id="{031DAD03-DBD1-4D54-A84E-83E0DCC89B2F}"/>
              </a:ext>
            </a:extLst>
          </p:cNvPr>
          <p:cNvSpPr>
            <a:spLocks noGrp="1"/>
          </p:cNvSpPr>
          <p:nvPr>
            <p:ph idx="1"/>
          </p:nvPr>
        </p:nvSpPr>
        <p:spPr/>
        <p:txBody>
          <a:bodyPr/>
          <a:lstStyle/>
          <a:p>
            <a:r>
              <a:rPr lang="fr-FR" dirty="0"/>
              <a:t>La méthode </a:t>
            </a:r>
            <a:r>
              <a:rPr lang="fr-FR" dirty="0" err="1">
                <a:solidFill>
                  <a:srgbClr val="FF0000"/>
                </a:solidFill>
              </a:rPr>
              <a:t>elasticnet</a:t>
            </a:r>
            <a:r>
              <a:rPr lang="fr-FR" dirty="0">
                <a:solidFill>
                  <a:srgbClr val="FF0000"/>
                </a:solidFill>
              </a:rPr>
              <a:t> </a:t>
            </a:r>
            <a:r>
              <a:rPr lang="fr-FR" dirty="0"/>
              <a:t>combine les deux termes de régularisation en un.</a:t>
            </a:r>
          </a:p>
          <a:p>
            <a:r>
              <a:rPr lang="fr-FR" dirty="0"/>
              <a:t>L'</a:t>
            </a:r>
            <a:r>
              <a:rPr lang="fr-FR" dirty="0" err="1"/>
              <a:t>elasticnet</a:t>
            </a:r>
            <a:r>
              <a:rPr lang="fr-FR" dirty="0"/>
              <a:t> combine les normes ℓ1 et ℓ2 pour obtenir une solution moins </a:t>
            </a:r>
            <a:r>
              <a:rPr lang="fr-FR" b="1" dirty="0"/>
              <a:t>parcimonieuse</a:t>
            </a:r>
            <a:r>
              <a:rPr lang="fr-FR" dirty="0"/>
              <a:t> que le lasso, mais plus stable et dans laquelle toutes les variables corrélées pertinentes pour la prédiction de l'étiquette sont sélectionnées et reçoivent un poids identique.</a:t>
            </a:r>
          </a:p>
        </p:txBody>
      </p:sp>
    </p:spTree>
    <p:extLst>
      <p:ext uri="{BB962C8B-B14F-4D97-AF65-F5344CB8AC3E}">
        <p14:creationId xmlns:p14="http://schemas.microsoft.com/office/powerpoint/2010/main" val="2741321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6CCA9-E6BD-4BF4-85BE-E68B6104C1C4}"/>
              </a:ext>
            </a:extLst>
          </p:cNvPr>
          <p:cNvSpPr>
            <a:spLocks noGrp="1"/>
          </p:cNvSpPr>
          <p:nvPr>
            <p:ph type="title"/>
          </p:nvPr>
        </p:nvSpPr>
        <p:spPr/>
        <p:txBody>
          <a:bodyPr/>
          <a:lstStyle/>
          <a:p>
            <a:r>
              <a:rPr lang="fr-FR" dirty="0" err="1"/>
              <a:t>SGDRegressor</a:t>
            </a:r>
            <a:endParaRPr lang="fr-FR" dirty="0"/>
          </a:p>
        </p:txBody>
      </p:sp>
      <p:sp>
        <p:nvSpPr>
          <p:cNvPr id="3" name="Espace réservé du contenu 2">
            <a:extLst>
              <a:ext uri="{FF2B5EF4-FFF2-40B4-BE49-F238E27FC236}">
                <a16:creationId xmlns:a16="http://schemas.microsoft.com/office/drawing/2014/main" id="{13DC338A-8F94-4C19-93A1-C032DBF505F2}"/>
              </a:ext>
            </a:extLst>
          </p:cNvPr>
          <p:cNvSpPr>
            <a:spLocks noGrp="1"/>
          </p:cNvSpPr>
          <p:nvPr>
            <p:ph idx="1"/>
          </p:nvPr>
        </p:nvSpPr>
        <p:spPr/>
        <p:txBody>
          <a:bodyPr>
            <a:normAutofit fontScale="92500" lnSpcReduction="20000"/>
          </a:bodyPr>
          <a:lstStyle/>
          <a:p>
            <a:pPr algn="just"/>
            <a:r>
              <a:rPr lang="fr-FR" dirty="0"/>
              <a:t>L'algorithme du gradient stochastique est une méthode de descente de gradient (itérative) utilisée pour la minimisation d'une fonction objectif qui est écrite comme une somme de fonctions différentiables.</a:t>
            </a:r>
          </a:p>
          <a:p>
            <a:pPr algn="just"/>
            <a:r>
              <a:rPr lang="fr-FR" dirty="0"/>
              <a:t>Le SGD a été appliqué avec succès aux problèmes d'apprentissage machine à grande échelle et clairsemés souvent rencontrés dans la classification des textes et le traitement du langage naturel. </a:t>
            </a:r>
          </a:p>
          <a:p>
            <a:pPr algn="just"/>
            <a:r>
              <a:rPr lang="fr-FR" dirty="0"/>
              <a:t>Le SGD est adapté pour les problèmes avec plus de 10^5 exemples d'apprentissage et plus de 10^5 caractéristiques.</a:t>
            </a:r>
          </a:p>
          <a:p>
            <a:pPr algn="just"/>
            <a:r>
              <a:rPr lang="fr-FR" dirty="0"/>
              <a:t>Les avantages de cet algorithme sont :</a:t>
            </a:r>
          </a:p>
          <a:p>
            <a:pPr lvl="1" algn="just"/>
            <a:r>
              <a:rPr lang="fr-FR" dirty="0"/>
              <a:t>Son efficacité.</a:t>
            </a:r>
          </a:p>
          <a:p>
            <a:pPr lvl="1" algn="just"/>
            <a:r>
              <a:rPr lang="fr-FR" dirty="0"/>
              <a:t>Sa facilité de mise en œuvre.</a:t>
            </a:r>
          </a:p>
        </p:txBody>
      </p:sp>
    </p:spTree>
    <p:extLst>
      <p:ext uri="{BB962C8B-B14F-4D97-AF65-F5344CB8AC3E}">
        <p14:creationId xmlns:p14="http://schemas.microsoft.com/office/powerpoint/2010/main" val="380360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REGRESSOR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lstStyle/>
          <a:p>
            <a:r>
              <a:rPr lang="fr-FR" dirty="0">
                <a:highlight>
                  <a:srgbClr val="FFFF00"/>
                </a:highlight>
              </a:rPr>
              <a:t># A Faire</a:t>
            </a:r>
          </a:p>
        </p:txBody>
      </p:sp>
    </p:spTree>
    <p:extLst>
      <p:ext uri="{BB962C8B-B14F-4D97-AF65-F5344CB8AC3E}">
        <p14:creationId xmlns:p14="http://schemas.microsoft.com/office/powerpoint/2010/main" val="2039570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a:t>
            </a:r>
            <a:r>
              <a:rPr lang="fr-FR" dirty="0" err="1"/>
              <a:t>D’éVALUATION</a:t>
            </a:r>
            <a:endParaRPr lang="fr-FR" dirty="0"/>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fontScale="92500" lnSpcReduction="20000"/>
          </a:bodyPr>
          <a:lstStyle/>
          <a:p>
            <a:r>
              <a:rPr lang="fr-FR" u="sng" dirty="0"/>
              <a:t>Evaluation suivant le RMSE</a:t>
            </a:r>
          </a:p>
          <a:p>
            <a:pPr lvl="1" algn="just"/>
            <a:r>
              <a:rPr lang="fr-FR" dirty="0"/>
              <a:t>Le carré moyen des erreurs (MSE pour </a:t>
            </a:r>
            <a:r>
              <a:rPr lang="fr-FR" dirty="0" err="1"/>
              <a:t>Mean</a:t>
            </a:r>
            <a:r>
              <a:rPr lang="fr-FR" dirty="0"/>
              <a:t> Square </a:t>
            </a:r>
            <a:r>
              <a:rPr lang="fr-FR" dirty="0" err="1"/>
              <a:t>Error</a:t>
            </a:r>
            <a:r>
              <a:rPr lang="fr-FR" dirty="0"/>
              <a:t>) est la moyenne arithmétique des carrés des écarts entre les prévisions et les observations.</a:t>
            </a:r>
          </a:p>
          <a:p>
            <a:pPr lvl="1" algn="just"/>
            <a:r>
              <a:rPr lang="fr-FR" dirty="0"/>
              <a:t>C’est la valeur à minimiser dans le cadre d’une régression. Cette moyenne n'est autre que la VARIANCE RÉSIDUELLE que l'on cherche à minimiser ici.</a:t>
            </a:r>
          </a:p>
          <a:p>
            <a:pPr lvl="1" algn="just"/>
            <a:r>
              <a:rPr lang="fr-FR" dirty="0"/>
              <a:t>Si l'on compare deux estimateurs, le meilleur est celui qui présente le MSE le plus faible.</a:t>
            </a:r>
          </a:p>
          <a:p>
            <a:pPr lvl="1" algn="just"/>
            <a:r>
              <a:rPr lang="fr-FR" dirty="0"/>
              <a:t>Afin de revenir à l’unité de départ, on en calcule la racine carrée, et donc le RMSE.</a:t>
            </a:r>
          </a:p>
          <a:p>
            <a:endParaRPr lang="fr-FR" dirty="0"/>
          </a:p>
          <a:p>
            <a:r>
              <a:rPr lang="fr-FR" u="sng" dirty="0"/>
              <a:t>Explications des RMSE</a:t>
            </a:r>
          </a:p>
          <a:p>
            <a:pPr lvl="1"/>
            <a:r>
              <a:rPr lang="fr-FR" dirty="0"/>
              <a:t>Le RMSE que nous allons retrouver dans nos calculs représente donc la moyenne des écarts entre les vrais retards constatés et les retards calculés.</a:t>
            </a:r>
          </a:p>
        </p:txBody>
      </p:sp>
    </p:spTree>
    <p:extLst>
      <p:ext uri="{BB962C8B-B14F-4D97-AF65-F5344CB8AC3E}">
        <p14:creationId xmlns:p14="http://schemas.microsoft.com/office/powerpoint/2010/main" val="4259010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50737-1CD3-4F48-AAC9-64A3DCF82D01}"/>
              </a:ext>
            </a:extLst>
          </p:cNvPr>
          <p:cNvSpPr>
            <a:spLocks noGrp="1"/>
          </p:cNvSpPr>
          <p:nvPr>
            <p:ph type="title"/>
          </p:nvPr>
        </p:nvSpPr>
        <p:spPr/>
        <p:txBody>
          <a:bodyPr/>
          <a:lstStyle/>
          <a:p>
            <a:r>
              <a:rPr lang="fr-FR" dirty="0"/>
              <a:t>Différents Résultats</a:t>
            </a:r>
          </a:p>
        </p:txBody>
      </p:sp>
      <p:sp>
        <p:nvSpPr>
          <p:cNvPr id="6" name="Espace réservé du contenu 5">
            <a:extLst>
              <a:ext uri="{FF2B5EF4-FFF2-40B4-BE49-F238E27FC236}">
                <a16:creationId xmlns:a16="http://schemas.microsoft.com/office/drawing/2014/main" id="{C192C752-1EC6-4740-A8EC-8230A4588C5D}"/>
              </a:ext>
            </a:extLst>
          </p:cNvPr>
          <p:cNvSpPr>
            <a:spLocks noGrp="1"/>
          </p:cNvSpPr>
          <p:nvPr>
            <p:ph idx="1"/>
          </p:nvPr>
        </p:nvSpPr>
        <p:spPr/>
        <p:txBody>
          <a:bodyPr/>
          <a:lstStyle/>
          <a:p>
            <a:r>
              <a:rPr lang="fr-FR" dirty="0"/>
              <a:t>Les résultats pour les compagnies OO et F9.</a:t>
            </a:r>
          </a:p>
        </p:txBody>
      </p:sp>
      <p:pic>
        <p:nvPicPr>
          <p:cNvPr id="9" name="Image 8">
            <a:extLst>
              <a:ext uri="{FF2B5EF4-FFF2-40B4-BE49-F238E27FC236}">
                <a16:creationId xmlns:a16="http://schemas.microsoft.com/office/drawing/2014/main" id="{C6BBF8E0-6803-43DF-9094-880FC3AA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5574"/>
            <a:ext cx="5960679" cy="3973786"/>
          </a:xfrm>
          <a:prstGeom prst="rect">
            <a:avLst/>
          </a:prstGeom>
        </p:spPr>
      </p:pic>
      <p:pic>
        <p:nvPicPr>
          <p:cNvPr id="11" name="Image 10">
            <a:extLst>
              <a:ext uri="{FF2B5EF4-FFF2-40B4-BE49-F238E27FC236}">
                <a16:creationId xmlns:a16="http://schemas.microsoft.com/office/drawing/2014/main" id="{63CA4981-874F-4C85-B012-AD555BEA7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322" y="2695575"/>
            <a:ext cx="5960678" cy="3973785"/>
          </a:xfrm>
          <a:prstGeom prst="rect">
            <a:avLst/>
          </a:prstGeom>
        </p:spPr>
      </p:pic>
    </p:spTree>
    <p:extLst>
      <p:ext uri="{BB962C8B-B14F-4D97-AF65-F5344CB8AC3E}">
        <p14:creationId xmlns:p14="http://schemas.microsoft.com/office/powerpoint/2010/main" val="3563386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a:t>
            </a:r>
          </a:p>
        </p:txBody>
      </p:sp>
      <p:pic>
        <p:nvPicPr>
          <p:cNvPr id="5" name="Espace réservé du contenu 4">
            <a:extLst>
              <a:ext uri="{FF2B5EF4-FFF2-40B4-BE49-F238E27FC236}">
                <a16:creationId xmlns:a16="http://schemas.microsoft.com/office/drawing/2014/main" id="{25C38191-8A58-4CB5-90BD-184133EEDA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48" y="1971674"/>
            <a:ext cx="5989252" cy="3992835"/>
          </a:xfrm>
        </p:spPr>
      </p:pic>
      <p:pic>
        <p:nvPicPr>
          <p:cNvPr id="7" name="Image 6">
            <a:extLst>
              <a:ext uri="{FF2B5EF4-FFF2-40B4-BE49-F238E27FC236}">
                <a16:creationId xmlns:a16="http://schemas.microsoft.com/office/drawing/2014/main" id="{1D689F5F-C5BD-4D61-BE17-F34EC8ED2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17326"/>
            <a:ext cx="5915025" cy="3943350"/>
          </a:xfrm>
          <a:prstGeom prst="rect">
            <a:avLst/>
          </a:prstGeom>
        </p:spPr>
      </p:pic>
    </p:spTree>
    <p:extLst>
      <p:ext uri="{BB962C8B-B14F-4D97-AF65-F5344CB8AC3E}">
        <p14:creationId xmlns:p14="http://schemas.microsoft.com/office/powerpoint/2010/main" val="2204689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lstStyle/>
          <a:p>
            <a:r>
              <a:rPr lang="fr-FR" dirty="0">
                <a:highlight>
                  <a:srgbClr val="FFFF00"/>
                </a:highlight>
              </a:rPr>
              <a:t>A faire</a:t>
            </a:r>
          </a:p>
          <a:p>
            <a:pPr lvl="1"/>
            <a:r>
              <a:rPr lang="fr-FR" dirty="0"/>
              <a:t>Transition vers la partie d’amélioration</a:t>
            </a:r>
          </a:p>
        </p:txBody>
      </p:sp>
    </p:spTree>
    <p:extLst>
      <p:ext uri="{BB962C8B-B14F-4D97-AF65-F5344CB8AC3E}">
        <p14:creationId xmlns:p14="http://schemas.microsoft.com/office/powerpoint/2010/main" val="263419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39350" y="1556795"/>
            <a:ext cx="9528491" cy="5112567"/>
          </a:xfrm>
        </p:spPr>
        <p:txBody>
          <a:bodyPr>
            <a:normAutofit fontScale="85000" lnSpcReduction="20000"/>
          </a:bodyPr>
          <a:lstStyle/>
          <a:p>
            <a:pPr algn="just"/>
            <a:r>
              <a:rPr lang="fr-FR" u="sng" dirty="0"/>
              <a:t>Sur les « </a:t>
            </a:r>
            <a:r>
              <a:rPr lang="fr-FR" u="sng" dirty="0" err="1"/>
              <a:t>GridSearch</a:t>
            </a:r>
            <a:r>
              <a:rPr lang="fr-FR" u="sng" dirty="0"/>
              <a:t> »</a:t>
            </a:r>
          </a:p>
          <a:p>
            <a:pPr lvl="1" algn="just"/>
            <a:r>
              <a:rPr lang="fr-FR" dirty="0"/>
              <a:t>C’est une recherche exhaustive sur des valeurs de paramètres spécifiées pour un estimateur.</a:t>
            </a:r>
          </a:p>
          <a:p>
            <a:pPr lvl="1" algn="just"/>
            <a:r>
              <a:rPr lang="fr-FR" dirty="0"/>
              <a:t>Il ne faut jamais évaluer un modèle sur des points qui ont été utilisés pour l’entraîner.</a:t>
            </a:r>
          </a:p>
          <a:p>
            <a:pPr lvl="1" algn="just"/>
            <a:r>
              <a:rPr lang="fr-FR" dirty="0"/>
              <a:t>On sépare donc les données entre un jeu d’entraînement, sur lequel on apprend le modèle, et un jeu de test, sur lequel on l’évalue.</a:t>
            </a:r>
          </a:p>
          <a:p>
            <a:pPr lvl="1" algn="just"/>
            <a:r>
              <a:rPr lang="fr-FR" dirty="0"/>
              <a:t>Pour utiliser l’intégralité de nos données pour entraîner et pour tester, et pour éviter un biais potentiel lié au fait de faire une évaluation unique, on préfère faire une validation croisée.</a:t>
            </a:r>
          </a:p>
          <a:p>
            <a:pPr lvl="1" algn="just"/>
            <a:r>
              <a:rPr lang="fr-FR" dirty="0"/>
              <a:t>Les paramètres de l'estimateur utilisés pour appliquer ces méthodes sont optimisés par une recherche de grille de manière croisée sur une grille de paramètres. </a:t>
            </a:r>
          </a:p>
          <a:p>
            <a:pPr lvl="1" algn="just"/>
            <a:endParaRPr lang="fr-FR" dirty="0"/>
          </a:p>
        </p:txBody>
      </p:sp>
      <p:pic>
        <p:nvPicPr>
          <p:cNvPr id="4" name="Espace réservé du contenu 4">
            <a:extLst>
              <a:ext uri="{FF2B5EF4-FFF2-40B4-BE49-F238E27FC236}">
                <a16:creationId xmlns:a16="http://schemas.microsoft.com/office/drawing/2014/main" id="{E1545FAA-5E7E-4DD9-9B3D-7620B8050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571" y="4967243"/>
            <a:ext cx="2283685" cy="1293415"/>
          </a:xfrm>
          <a:prstGeom prst="rect">
            <a:avLst/>
          </a:prstGeom>
        </p:spPr>
      </p:pic>
    </p:spTree>
    <p:extLst>
      <p:ext uri="{BB962C8B-B14F-4D97-AF65-F5344CB8AC3E}">
        <p14:creationId xmlns:p14="http://schemas.microsoft.com/office/powerpoint/2010/main" val="253021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err="1"/>
              <a:t>HYPERPARAMètres</a:t>
            </a:r>
            <a:endParaRPr lang="fr-FR" dirty="0"/>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Tree>
    <p:extLst>
      <p:ext uri="{BB962C8B-B14F-4D97-AF65-F5344CB8AC3E}">
        <p14:creationId xmlns:p14="http://schemas.microsoft.com/office/powerpoint/2010/main" val="3042484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92500" lnSpcReduction="20000"/>
          </a:bodyPr>
          <a:lstStyle/>
          <a:p>
            <a:r>
              <a:rPr lang="fr-FR" dirty="0"/>
              <a:t>La compagnie d’aviation </a:t>
            </a:r>
            <a:r>
              <a:rPr lang="fr-FR" dirty="0" err="1"/>
              <a:t>AirData</a:t>
            </a:r>
            <a:r>
              <a:rPr lang="fr-FR" dirty="0"/>
              <a:t> cherche à optimiser la logistique et anticiper les retards, </a:t>
            </a:r>
          </a:p>
          <a:p>
            <a:pPr lvl="1"/>
            <a:r>
              <a:rPr lang="fr-FR" dirty="0"/>
              <a:t>Evaluer les comportements des différentes compagnies d’aviation existantes. </a:t>
            </a:r>
          </a:p>
          <a:p>
            <a:pPr lvl="1"/>
            <a:r>
              <a:rPr lang="fr-FR" dirty="0"/>
              <a:t>Tirer un premier modèle de prédiction des retards à partir des variables fournies.</a:t>
            </a:r>
          </a:p>
          <a:p>
            <a:endParaRPr lang="fr-FR" dirty="0"/>
          </a:p>
          <a:p>
            <a:r>
              <a:rPr lang="fr-FR" dirty="0"/>
              <a:t>La mission</a:t>
            </a:r>
          </a:p>
          <a:p>
            <a:pPr lvl="1"/>
            <a:r>
              <a:rPr lang="fr-FR" dirty="0"/>
              <a:t>Tester différents modèles de prédiction afin de répondre au mieux à la problématique de la compagnie </a:t>
            </a:r>
            <a:r>
              <a:rPr lang="fr-FR" dirty="0" err="1"/>
              <a:t>AirData</a:t>
            </a:r>
            <a:r>
              <a:rPr lang="fr-FR" dirty="0"/>
              <a:t>.</a:t>
            </a:r>
          </a:p>
          <a:p>
            <a:pPr lvl="1"/>
            <a:r>
              <a:rPr lang="fr-FR" dirty="0"/>
              <a:t>Tester différents hyperparamètres puis justifier les différents choix de modèles effectués.</a:t>
            </a:r>
          </a:p>
          <a:p>
            <a:pPr lvl="1"/>
            <a:r>
              <a:rPr lang="fr-FR" dirty="0"/>
              <a:t>Avec chaque modèle testé, mesurer et améliorer les performances. </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fontScale="62500" lnSpcReduction="20000"/>
          </a:bodyPr>
          <a:lstStyle/>
          <a:p>
            <a:pPr algn="just"/>
            <a:r>
              <a:rPr lang="fr-FR" dirty="0">
                <a:highlight>
                  <a:srgbClr val="FFFF00"/>
                </a:highlight>
              </a:rPr>
              <a:t>A propos des hyperparamètres</a:t>
            </a:r>
          </a:p>
          <a:p>
            <a:pPr algn="just"/>
            <a:endParaRPr lang="fr-FR" dirty="0"/>
          </a:p>
          <a:p>
            <a:pPr algn="just"/>
            <a:r>
              <a:rPr lang="en-US" dirty="0"/>
              <a:t>penalty : </a:t>
            </a:r>
            <a:r>
              <a:rPr lang="en-US" dirty="0" err="1"/>
              <a:t>str</a:t>
            </a:r>
            <a:r>
              <a:rPr lang="en-US" dirty="0"/>
              <a:t>, ‘none’, ‘l2’, ‘l1’, or ‘</a:t>
            </a:r>
            <a:r>
              <a:rPr lang="en-US" dirty="0" err="1"/>
              <a:t>elasticnet</a:t>
            </a:r>
            <a:r>
              <a:rPr lang="en-US" dirty="0"/>
              <a:t>’</a:t>
            </a:r>
          </a:p>
          <a:p>
            <a:pPr lvl="1" algn="just"/>
            <a:r>
              <a:rPr lang="en-US" dirty="0"/>
              <a:t>The penalty (aka regularization term) to be used. Defaults to ‘l2’ which is the standard </a:t>
            </a:r>
            <a:r>
              <a:rPr lang="en-US" dirty="0" err="1"/>
              <a:t>regularizer</a:t>
            </a:r>
            <a:r>
              <a:rPr lang="en-US" dirty="0"/>
              <a:t> for linear SVM models. ‘l1’ and ‘</a:t>
            </a:r>
            <a:r>
              <a:rPr lang="en-US" dirty="0" err="1"/>
              <a:t>elasticnet</a:t>
            </a:r>
            <a:r>
              <a:rPr lang="en-US" dirty="0"/>
              <a:t>’ might bring sparsity to the model (feature selection) not achievable with ‘l2’.</a:t>
            </a:r>
          </a:p>
          <a:p>
            <a:pPr algn="just"/>
            <a:endParaRPr lang="fr-FR" dirty="0"/>
          </a:p>
          <a:p>
            <a:pPr algn="just"/>
            <a:r>
              <a:rPr lang="en-US" dirty="0"/>
              <a:t>alpha</a:t>
            </a:r>
          </a:p>
          <a:p>
            <a:pPr lvl="1" algn="just"/>
            <a:r>
              <a:rPr lang="en-US" dirty="0"/>
              <a:t>Constant that multiplies the regularization term. Defaults to 0.0001 Also used to compute </a:t>
            </a:r>
            <a:r>
              <a:rPr lang="en-US" dirty="0" err="1"/>
              <a:t>learning_rate</a:t>
            </a:r>
            <a:r>
              <a:rPr lang="en-US" dirty="0"/>
              <a:t> when set to ‘optimal’.</a:t>
            </a:r>
          </a:p>
          <a:p>
            <a:pPr algn="just"/>
            <a:endParaRPr lang="en-US" dirty="0"/>
          </a:p>
          <a:p>
            <a:pPr algn="just"/>
            <a:r>
              <a:rPr lang="en-US" dirty="0"/>
              <a:t>l1_ratio</a:t>
            </a:r>
          </a:p>
          <a:p>
            <a:pPr lvl="1" algn="just"/>
            <a:r>
              <a:rPr lang="en-US" dirty="0"/>
              <a:t>The Elastic Net mixing parameter, with 0 &lt;= l1_ratio &lt;= 1. l1_ratio=0 corresponds to L2 penalty, l1_ratio=1 to L1. Defaults to 0.15.</a:t>
            </a:r>
          </a:p>
          <a:p>
            <a:pPr algn="just"/>
            <a:endParaRPr lang="fr-FR" dirty="0"/>
          </a:p>
        </p:txBody>
      </p:sp>
    </p:spTree>
    <p:extLst>
      <p:ext uri="{BB962C8B-B14F-4D97-AF65-F5344CB8AC3E}">
        <p14:creationId xmlns:p14="http://schemas.microsoft.com/office/powerpoint/2010/main" val="2874521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a:t>
            </a:r>
          </a:p>
        </p:txBody>
      </p:sp>
      <p:sp>
        <p:nvSpPr>
          <p:cNvPr id="6" name="Espace réservé du contenu 5">
            <a:extLst>
              <a:ext uri="{FF2B5EF4-FFF2-40B4-BE49-F238E27FC236}">
                <a16:creationId xmlns:a16="http://schemas.microsoft.com/office/drawing/2014/main" id="{145D664D-E741-48FF-8968-55F4713E9067}"/>
              </a:ext>
            </a:extLst>
          </p:cNvPr>
          <p:cNvSpPr>
            <a:spLocks noGrp="1"/>
          </p:cNvSpPr>
          <p:nvPr>
            <p:ph idx="1"/>
          </p:nvPr>
        </p:nvSpPr>
        <p:spPr/>
        <p:txBody>
          <a:bodyPr/>
          <a:lstStyle/>
          <a:p>
            <a:r>
              <a:rPr lang="fr-FR" dirty="0"/>
              <a:t>Résultat</a:t>
            </a:r>
          </a:p>
        </p:txBody>
      </p:sp>
      <p:pic>
        <p:nvPicPr>
          <p:cNvPr id="7" name="Espace réservé du contenu 4">
            <a:extLst>
              <a:ext uri="{FF2B5EF4-FFF2-40B4-BE49-F238E27FC236}">
                <a16:creationId xmlns:a16="http://schemas.microsoft.com/office/drawing/2014/main" id="{BD501567-33A2-4003-828F-219A5AE21B5F}"/>
              </a:ext>
            </a:extLst>
          </p:cNvPr>
          <p:cNvPicPr>
            <a:picLocks noChangeAspect="1"/>
          </p:cNvPicPr>
          <p:nvPr/>
        </p:nvPicPr>
        <p:blipFill rotWithShape="1">
          <a:blip r:embed="rId2">
            <a:extLst>
              <a:ext uri="{28A0092B-C50C-407E-A947-70E740481C1C}">
                <a14:useLocalDpi xmlns:a14="http://schemas.microsoft.com/office/drawing/2010/main" val="0"/>
              </a:ext>
            </a:extLst>
          </a:blip>
          <a:srcRect r="72445"/>
          <a:stretch/>
        </p:blipFill>
        <p:spPr>
          <a:xfrm>
            <a:off x="203571" y="2461244"/>
            <a:ext cx="11595422" cy="4208116"/>
          </a:xfrm>
          <a:prstGeom prst="rect">
            <a:avLst/>
          </a:prstGeom>
        </p:spPr>
      </p:pic>
    </p:spTree>
    <p:extLst>
      <p:ext uri="{BB962C8B-B14F-4D97-AF65-F5344CB8AC3E}">
        <p14:creationId xmlns:p14="http://schemas.microsoft.com/office/powerpoint/2010/main" val="238744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a:t>
            </a:r>
          </a:p>
        </p:txBody>
      </p:sp>
      <p:pic>
        <p:nvPicPr>
          <p:cNvPr id="9" name="Espace réservé du contenu 8">
            <a:extLst>
              <a:ext uri="{FF2B5EF4-FFF2-40B4-BE49-F238E27FC236}">
                <a16:creationId xmlns:a16="http://schemas.microsoft.com/office/drawing/2014/main" id="{FEC111CC-FFCF-4206-A1FE-3F75E15E0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0641" y="1557338"/>
            <a:ext cx="5750718" cy="5111750"/>
          </a:xfrm>
        </p:spPr>
      </p:pic>
    </p:spTree>
    <p:extLst>
      <p:ext uri="{BB962C8B-B14F-4D97-AF65-F5344CB8AC3E}">
        <p14:creationId xmlns:p14="http://schemas.microsoft.com/office/powerpoint/2010/main" val="2234739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u="sng" dirty="0"/>
              <a:t>Modèle retenu : </a:t>
            </a:r>
          </a:p>
          <a:p>
            <a:pPr lvl="1"/>
            <a:r>
              <a:rPr lang="fr-FR" dirty="0" err="1"/>
              <a:t>SGDRegressor</a:t>
            </a:r>
            <a:endParaRPr lang="fr-FR" dirty="0"/>
          </a:p>
          <a:p>
            <a:r>
              <a:rPr lang="fr-FR" u="sng" dirty="0"/>
              <a:t>Paramètres :</a:t>
            </a:r>
          </a:p>
          <a:p>
            <a:pPr lvl="1"/>
            <a:r>
              <a:rPr lang="fr-FR" dirty="0"/>
              <a:t>alpha = 0,1</a:t>
            </a:r>
          </a:p>
          <a:p>
            <a:pPr lvl="1"/>
            <a:r>
              <a:rPr lang="fr-FR" dirty="0"/>
              <a:t>l1_ratio = 0,5</a:t>
            </a:r>
          </a:p>
          <a:p>
            <a:pPr lvl="1"/>
            <a:r>
              <a:rPr lang="fr-FR" dirty="0"/>
              <a:t>penalty = ‘none’</a:t>
            </a:r>
          </a:p>
        </p:txBody>
      </p:sp>
    </p:spTree>
    <p:extLst>
      <p:ext uri="{BB962C8B-B14F-4D97-AF65-F5344CB8AC3E}">
        <p14:creationId xmlns:p14="http://schemas.microsoft.com/office/powerpoint/2010/main" val="3359364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u="sng" dirty="0"/>
              <a:t>Quelques tests :</a:t>
            </a:r>
          </a:p>
          <a:p>
            <a:r>
              <a:rPr lang="fr-FR" dirty="0">
                <a:highlight>
                  <a:srgbClr val="FFFF00"/>
                </a:highlight>
              </a:rPr>
              <a:t>A rajouter</a:t>
            </a:r>
          </a:p>
        </p:txBody>
      </p:sp>
    </p:spTree>
    <p:extLst>
      <p:ext uri="{BB962C8B-B14F-4D97-AF65-F5344CB8AC3E}">
        <p14:creationId xmlns:p14="http://schemas.microsoft.com/office/powerpoint/2010/main" val="3306833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Améliorations effectuées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Améliorations :</a:t>
            </a:r>
          </a:p>
          <a:p>
            <a:pPr lvl="1"/>
            <a:r>
              <a:rPr lang="fr-FR" dirty="0"/>
              <a:t>Prévisions des retards prévisibles uniquement.</a:t>
            </a:r>
          </a:p>
          <a:p>
            <a:pPr lvl="1"/>
            <a:r>
              <a:rPr lang="fr-FR" dirty="0"/>
              <a:t>Optimisations grâce au </a:t>
            </a:r>
            <a:r>
              <a:rPr lang="fr-FR" dirty="0" err="1"/>
              <a:t>Gridsearch</a:t>
            </a:r>
            <a:endParaRPr lang="fr-FR" dirty="0"/>
          </a:p>
          <a:p>
            <a:pPr lvl="1"/>
            <a:r>
              <a:rPr lang="fr-FR" dirty="0"/>
              <a:t>Séparation suivant les compagnies, avec des algorithmes pour chacune.</a:t>
            </a:r>
          </a:p>
        </p:txBody>
      </p:sp>
    </p:spTree>
    <p:extLst>
      <p:ext uri="{BB962C8B-B14F-4D97-AF65-F5344CB8AC3E}">
        <p14:creationId xmlns:p14="http://schemas.microsoft.com/office/powerpoint/2010/main" val="1529924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Inclure d’autres années dans les données d’entrée.</a:t>
            </a:r>
          </a:p>
          <a:p>
            <a:r>
              <a:rPr lang="fr-FR" dirty="0"/>
              <a:t>Continuer la recherche de meilleurs hyperparamètres.</a:t>
            </a:r>
          </a:p>
        </p:txBody>
      </p:sp>
    </p:spTree>
    <p:extLst>
      <p:ext uri="{BB962C8B-B14F-4D97-AF65-F5344CB8AC3E}">
        <p14:creationId xmlns:p14="http://schemas.microsoft.com/office/powerpoint/2010/main" val="2331054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API</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fontScale="92500"/>
          </a:bodyPr>
          <a:lstStyle/>
          <a:p>
            <a:r>
              <a:rPr lang="fr-FR" dirty="0">
                <a:hlinkClick r:id="rId2"/>
              </a:rPr>
              <a:t>http://pfroide.pythonanywhere.com/prediction/</a:t>
            </a:r>
            <a:r>
              <a:rPr lang="fr-FR" dirty="0">
                <a:hlinkClick r:id="rId2"/>
              </a:rPr>
              <a:t> ANC_SEA_1500-1559_6_8_AA</a:t>
            </a:r>
            <a:endParaRPr lang="fr-FR" dirty="0"/>
          </a:p>
          <a:p>
            <a:r>
              <a:rPr lang="fr-FR" dirty="0"/>
              <a:t>Entrée des données en tant que chaine de caractères, séparés par _ :</a:t>
            </a:r>
          </a:p>
          <a:p>
            <a:pPr lvl="1"/>
            <a:r>
              <a:rPr lang="fr-FR" dirty="0"/>
              <a:t>ANC		Ville de départ</a:t>
            </a:r>
          </a:p>
          <a:p>
            <a:pPr lvl="1"/>
            <a:r>
              <a:rPr lang="fr-FR" dirty="0"/>
              <a:t>SEA		Ville d’arrivée</a:t>
            </a:r>
          </a:p>
          <a:p>
            <a:pPr lvl="1"/>
            <a:r>
              <a:rPr lang="fr-FR" dirty="0"/>
              <a:t>1500-1559	Créneau horaire de départ prévu</a:t>
            </a:r>
          </a:p>
          <a:p>
            <a:pPr lvl="1"/>
            <a:r>
              <a:rPr lang="fr-FR" dirty="0"/>
              <a:t>6			Jour de la semaine (1=lundi, 7=dimanche)</a:t>
            </a:r>
          </a:p>
          <a:p>
            <a:pPr lvl="1"/>
            <a:r>
              <a:rPr lang="fr-FR" dirty="0"/>
              <a:t>8			Mois de l’année</a:t>
            </a:r>
          </a:p>
          <a:p>
            <a:pPr lvl="1"/>
            <a:r>
              <a:rPr lang="fr-FR" dirty="0"/>
              <a:t>AA			Compagnie aérienne</a:t>
            </a:r>
          </a:p>
          <a:p>
            <a:endParaRPr lang="fr-FR" dirty="0"/>
          </a:p>
        </p:txBody>
      </p:sp>
    </p:spTree>
    <p:extLst>
      <p:ext uri="{BB962C8B-B14F-4D97-AF65-F5344CB8AC3E}">
        <p14:creationId xmlns:p14="http://schemas.microsoft.com/office/powerpoint/2010/main" val="2841006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5914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dirty="0"/>
              <a:t>Pour répondre à la problématique : </a:t>
            </a:r>
          </a:p>
          <a:p>
            <a:pPr lvl="1"/>
            <a:r>
              <a:rPr lang="fr-FR" dirty="0"/>
              <a:t>Récupérer les données disponibles.</a:t>
            </a:r>
          </a:p>
          <a:p>
            <a:pPr lvl="1"/>
            <a:r>
              <a:rPr lang="fr-FR" dirty="0"/>
              <a:t>Les nettoyer.</a:t>
            </a:r>
          </a:p>
          <a:p>
            <a:pPr lvl="1"/>
            <a:r>
              <a:rPr lang="fr-FR" dirty="0"/>
              <a:t>Choisir des algorithmes de </a:t>
            </a:r>
            <a:r>
              <a:rPr lang="fr-FR" dirty="0" err="1"/>
              <a:t>regression</a:t>
            </a:r>
            <a:r>
              <a:rPr lang="fr-FR" dirty="0"/>
              <a:t>.</a:t>
            </a:r>
          </a:p>
          <a:p>
            <a:pPr lvl="1"/>
            <a:r>
              <a:rPr lang="fr-FR" dirty="0"/>
              <a:t>Les tester.</a:t>
            </a:r>
          </a:p>
          <a:p>
            <a:pPr lvl="1"/>
            <a:r>
              <a:rPr lang="fr-FR" dirty="0"/>
              <a:t>Mettre à disposition le meilleur suivant des critères définis.</a:t>
            </a:r>
          </a:p>
          <a:p>
            <a:pPr lvl="1"/>
            <a:r>
              <a:rPr lang="fr-FR" dirty="0"/>
              <a:t>Créer l’API de calcul.</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fontScale="92500" lnSpcReduction="20000"/>
          </a:bodyPr>
          <a:lstStyle/>
          <a:p>
            <a:r>
              <a:rPr lang="fr-FR" dirty="0"/>
              <a:t>Démarche retenue :</a:t>
            </a:r>
          </a:p>
          <a:p>
            <a:pPr marL="0" indent="0">
              <a:buNone/>
            </a:pPr>
            <a:endParaRPr lang="fr-FR" dirty="0"/>
          </a:p>
          <a:p>
            <a:pPr lvl="1"/>
            <a:r>
              <a:rPr lang="fr-FR" dirty="0"/>
              <a:t>Récupération des données.</a:t>
            </a:r>
          </a:p>
          <a:p>
            <a:pPr lvl="1"/>
            <a:r>
              <a:rPr lang="fr-FR" dirty="0"/>
              <a:t>Exploration des données </a:t>
            </a:r>
          </a:p>
          <a:p>
            <a:pPr lvl="1"/>
            <a:r>
              <a:rPr lang="fr-FR" dirty="0"/>
              <a:t>Tests de quelques algorithmes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l’API de prédiction.</a:t>
            </a:r>
          </a:p>
          <a:p>
            <a:pPr lvl="1"/>
            <a:r>
              <a:rPr lang="fr-FR" dirty="0"/>
              <a:t>Démonstration.</a:t>
            </a:r>
          </a:p>
          <a:p>
            <a:pPr lvl="1"/>
            <a:endParaRPr lang="fr-FR" dirty="0"/>
          </a:p>
          <a:p>
            <a:pPr marL="0" indent="0">
              <a:buNone/>
            </a:pPr>
            <a:endParaRPr lang="fr-FR" dirty="0"/>
          </a:p>
          <a:p>
            <a:endParaRPr lang="fr-FR" dirty="0"/>
          </a:p>
        </p:txBody>
      </p:sp>
    </p:spTree>
    <p:extLst>
      <p:ext uri="{BB962C8B-B14F-4D97-AF65-F5344CB8AC3E}">
        <p14:creationId xmlns:p14="http://schemas.microsoft.com/office/powerpoint/2010/main" val="378726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a:t>
            </a:r>
            <a:r>
              <a:rPr lang="fr-FR" dirty="0" err="1"/>
              <a:t>donnees</a:t>
            </a:r>
            <a:endParaRPr lang="fr-FR" dirty="0"/>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hlinkClick r:id="rId2"/>
              </a:rPr>
              <a:t>https://www.transtats.bts.gov/</a:t>
            </a:r>
            <a:endParaRPr lang="fr-FR" dirty="0"/>
          </a:p>
          <a:p>
            <a:pPr lvl="1"/>
            <a:r>
              <a:rPr lang="fr-FR" dirty="0"/>
              <a:t>Elles sont donc fiables, aux erreurs de fichier près.</a:t>
            </a:r>
          </a:p>
          <a:p>
            <a:pPr lvl="1"/>
            <a:r>
              <a:rPr lang="fr-FR" dirty="0"/>
              <a:t>La source du mois d’avril est « corrompue », il faut supprimer les fausses valeurs.</a:t>
            </a:r>
          </a:p>
          <a:p>
            <a:pPr lvl="1"/>
            <a:r>
              <a:rPr lang="fr-FR" dirty="0"/>
              <a:t>12 mois de données, plus de 5 000 000 de lignes et 65 colonnes.</a:t>
            </a:r>
          </a:p>
          <a:p>
            <a:pPr lvl="1"/>
            <a:r>
              <a:rPr lang="fr-FR" dirty="0"/>
              <a:t>Il faut donc effectuer un travail sur ces données pour sélectionner les valeurs pertinentes pour notre analyse.</a:t>
            </a:r>
          </a:p>
        </p:txBody>
      </p:sp>
    </p:spTree>
    <p:extLst>
      <p:ext uri="{BB962C8B-B14F-4D97-AF65-F5344CB8AC3E}">
        <p14:creationId xmlns:p14="http://schemas.microsoft.com/office/powerpoint/2010/main" val="257418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r>
              <a:rPr lang="fr-FR" dirty="0"/>
              <a:t>LES DONNEES</a:t>
            </a:r>
          </a:p>
        </p:txBody>
      </p:sp>
      <p:graphicFrame>
        <p:nvGraphicFramePr>
          <p:cNvPr id="8" name="Tableau 7">
            <a:extLst>
              <a:ext uri="{FF2B5EF4-FFF2-40B4-BE49-F238E27FC236}">
                <a16:creationId xmlns:a16="http://schemas.microsoft.com/office/drawing/2014/main" id="{A81F66D3-BA5A-4BA5-A2BC-E03702F03CB6}"/>
              </a:ext>
            </a:extLst>
          </p:cNvPr>
          <p:cNvGraphicFramePr>
            <a:graphicFrameLocks noGrp="1"/>
          </p:cNvGraphicFramePr>
          <p:nvPr>
            <p:extLst>
              <p:ext uri="{D42A27DB-BD31-4B8C-83A1-F6EECF244321}">
                <p14:modId xmlns:p14="http://schemas.microsoft.com/office/powerpoint/2010/main" val="2268894679"/>
              </p:ext>
            </p:extLst>
          </p:nvPr>
        </p:nvGraphicFramePr>
        <p:xfrm>
          <a:off x="281384" y="1553108"/>
          <a:ext cx="3437175" cy="4955685"/>
        </p:xfrm>
        <a:graphic>
          <a:graphicData uri="http://schemas.openxmlformats.org/drawingml/2006/table">
            <a:tbl>
              <a:tblPr/>
              <a:tblGrid>
                <a:gridCol w="570525">
                  <a:extLst>
                    <a:ext uri="{9D8B030D-6E8A-4147-A177-3AD203B41FA5}">
                      <a16:colId xmlns:a16="http://schemas.microsoft.com/office/drawing/2014/main" val="3152065575"/>
                    </a:ext>
                  </a:extLst>
                </a:gridCol>
                <a:gridCol w="1229440">
                  <a:extLst>
                    <a:ext uri="{9D8B030D-6E8A-4147-A177-3AD203B41FA5}">
                      <a16:colId xmlns:a16="http://schemas.microsoft.com/office/drawing/2014/main" val="2125548770"/>
                    </a:ext>
                  </a:extLst>
                </a:gridCol>
                <a:gridCol w="718293">
                  <a:extLst>
                    <a:ext uri="{9D8B030D-6E8A-4147-A177-3AD203B41FA5}">
                      <a16:colId xmlns:a16="http://schemas.microsoft.com/office/drawing/2014/main" val="3184111298"/>
                    </a:ext>
                  </a:extLst>
                </a:gridCol>
                <a:gridCol w="918917">
                  <a:extLst>
                    <a:ext uri="{9D8B030D-6E8A-4147-A177-3AD203B41FA5}">
                      <a16:colId xmlns:a16="http://schemas.microsoft.com/office/drawing/2014/main" val="1604640293"/>
                    </a:ext>
                  </a:extLst>
                </a:gridCol>
              </a:tblGrid>
              <a:tr h="131539">
                <a:tc>
                  <a:txBody>
                    <a:bodyPr/>
                    <a:lstStyle/>
                    <a:p>
                      <a:pPr algn="l" fontAlgn="b"/>
                      <a:r>
                        <a:rPr lang="fr-FR" sz="900" b="1" i="0" u="none" strike="noStrike">
                          <a:solidFill>
                            <a:srgbClr val="FFFFFF"/>
                          </a:solidFill>
                          <a:effectLst/>
                          <a:latin typeface="Calibri" panose="020F0502020204030204" pitchFamily="34" charset="0"/>
                        </a:rPr>
                        <a:t>Colonne1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column_name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missing_count</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filling_factor</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96101678"/>
                  </a:ext>
                </a:extLst>
              </a:tr>
              <a:tr h="131539">
                <a:tc>
                  <a:txBody>
                    <a:bodyPr/>
                    <a:lstStyle/>
                    <a:p>
                      <a:pPr algn="l" fontAlgn="b"/>
                      <a:r>
                        <a:rPr lang="fr-FR" sz="900" b="0" i="0" u="none" strike="noStrike" dirty="0">
                          <a:solidFill>
                            <a:srgbClr val="000000"/>
                          </a:solidFill>
                          <a:effectLst/>
                          <a:latin typeface="Calibri" panose="020F0502020204030204" pitchFamily="34" charset="0"/>
                        </a:rPr>
                        <a:t>65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YEAR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68885195"/>
                  </a:ext>
                </a:extLst>
              </a:tr>
              <a:tr h="131539">
                <a:tc>
                  <a:txBody>
                    <a:bodyPr/>
                    <a:lstStyle/>
                    <a:p>
                      <a:pPr algn="l" fontAlgn="b"/>
                      <a:r>
                        <a:rPr lang="fr-FR" sz="900" b="0" i="0" u="none" strike="noStrike" dirty="0">
                          <a:solidFill>
                            <a:srgbClr val="000000"/>
                          </a:solidFill>
                          <a:effectLst/>
                          <a:latin typeface="Calibri" panose="020F0502020204030204" pitchFamily="34" charset="0"/>
                        </a:rPr>
                        <a:t>60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UNIQUE_CARRIER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58539294"/>
                  </a:ext>
                </a:extLst>
              </a:tr>
              <a:tr h="131539">
                <a:tc>
                  <a:txBody>
                    <a:bodyPr/>
                    <a:lstStyle/>
                    <a:p>
                      <a:pPr algn="l" fontAlgn="b"/>
                      <a:r>
                        <a:rPr lang="fr-FR" sz="900" b="0" i="0" u="none" strike="noStrike">
                          <a:solidFill>
                            <a:srgbClr val="000000"/>
                          </a:solidFill>
                          <a:effectLst/>
                          <a:latin typeface="Calibri" panose="020F0502020204030204" pitchFamily="34" charset="0"/>
                        </a:rPr>
                        <a:t>54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QUARTER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69369099"/>
                  </a:ext>
                </a:extLst>
              </a:tr>
              <a:tr h="131539">
                <a:tc>
                  <a:txBody>
                    <a:bodyPr/>
                    <a:lstStyle/>
                    <a:p>
                      <a:pPr algn="l" fontAlgn="b"/>
                      <a:r>
                        <a:rPr lang="fr-FR" sz="900" b="0" i="0" u="none" strike="noStrike">
                          <a:solidFill>
                            <a:srgbClr val="000000"/>
                          </a:solidFill>
                          <a:effectLst/>
                          <a:latin typeface="Calibri" panose="020F0502020204030204" pitchFamily="34" charset="0"/>
                        </a:rPr>
                        <a:t>53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ORIGIN_WAC</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99672325"/>
                  </a:ext>
                </a:extLst>
              </a:tr>
              <a:tr h="131539">
                <a:tc>
                  <a:txBody>
                    <a:bodyPr/>
                    <a:lstStyle/>
                    <a:p>
                      <a:pPr algn="l" fontAlgn="b"/>
                      <a:r>
                        <a:rPr lang="fr-FR" sz="900" b="0" i="0" u="none" strike="noStrike" dirty="0">
                          <a:solidFill>
                            <a:srgbClr val="000000"/>
                          </a:solidFill>
                          <a:effectLst/>
                          <a:latin typeface="Calibri" panose="020F0502020204030204" pitchFamily="34" charset="0"/>
                        </a:rPr>
                        <a:t>52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ORIGIN_STATE_NM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34926457"/>
                  </a:ext>
                </a:extLst>
              </a:tr>
              <a:tr h="131539">
                <a:tc>
                  <a:txBody>
                    <a:bodyPr/>
                    <a:lstStyle/>
                    <a:p>
                      <a:pPr algn="l" fontAlgn="b"/>
                      <a:r>
                        <a:rPr lang="fr-FR" sz="900" b="0" i="0" u="none" strike="noStrike">
                          <a:solidFill>
                            <a:srgbClr val="000000"/>
                          </a:solidFill>
                          <a:effectLst/>
                          <a:latin typeface="Calibri" panose="020F0502020204030204" pitchFamily="34" charset="0"/>
                        </a:rPr>
                        <a:t>51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ORIGIN_STATE_FIPS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19996586"/>
                  </a:ext>
                </a:extLst>
              </a:tr>
              <a:tr h="131539">
                <a:tc>
                  <a:txBody>
                    <a:bodyPr/>
                    <a:lstStyle/>
                    <a:p>
                      <a:pPr algn="l" fontAlgn="b"/>
                      <a:r>
                        <a:rPr lang="fr-FR" sz="900" b="0" i="0" u="none" strike="noStrike" dirty="0">
                          <a:solidFill>
                            <a:srgbClr val="000000"/>
                          </a:solidFill>
                          <a:effectLst/>
                          <a:latin typeface="Calibri" panose="020F0502020204030204" pitchFamily="34" charset="0"/>
                        </a:rPr>
                        <a:t>50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ORIGIN_STATE_ABR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5134634"/>
                  </a:ext>
                </a:extLst>
              </a:tr>
              <a:tr h="131539">
                <a:tc>
                  <a:txBody>
                    <a:bodyPr/>
                    <a:lstStyle/>
                    <a:p>
                      <a:pPr algn="l" fontAlgn="b"/>
                      <a:r>
                        <a:rPr lang="fr-FR" sz="900" b="0" i="0" u="none" strike="noStrike">
                          <a:solidFill>
                            <a:srgbClr val="000000"/>
                          </a:solidFill>
                          <a:effectLst/>
                          <a:latin typeface="Calibri" panose="020F0502020204030204" pitchFamily="34" charset="0"/>
                        </a:rPr>
                        <a:t>49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ORIGIN_CITY_NAME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347853"/>
                  </a:ext>
                </a:extLst>
              </a:tr>
              <a:tr h="131539">
                <a:tc>
                  <a:txBody>
                    <a:bodyPr/>
                    <a:lstStyle/>
                    <a:p>
                      <a:pPr algn="l" fontAlgn="b"/>
                      <a:r>
                        <a:rPr lang="fr-FR" sz="900" b="0" i="0" u="none" strike="noStrike" dirty="0">
                          <a:solidFill>
                            <a:srgbClr val="000000"/>
                          </a:solidFill>
                          <a:effectLst/>
                          <a:latin typeface="Calibri" panose="020F0502020204030204" pitchFamily="34" charset="0"/>
                        </a:rPr>
                        <a:t>48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ORIGIN_CITY_MARKET_ID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60454960"/>
                  </a:ext>
                </a:extLst>
              </a:tr>
              <a:tr h="131539">
                <a:tc>
                  <a:txBody>
                    <a:bodyPr/>
                    <a:lstStyle/>
                    <a:p>
                      <a:pPr algn="l" fontAlgn="b"/>
                      <a:r>
                        <a:rPr lang="fr-FR" sz="900" b="0" i="0" u="none" strike="noStrike" dirty="0">
                          <a:solidFill>
                            <a:srgbClr val="000000"/>
                          </a:solidFill>
                          <a:effectLst/>
                          <a:latin typeface="Calibri" panose="020F0502020204030204" pitchFamily="34" charset="0"/>
                        </a:rPr>
                        <a:t>47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ORIGIN_AIRPORT_SEQ_ID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69001878"/>
                  </a:ext>
                </a:extLst>
              </a:tr>
              <a:tr h="131539">
                <a:tc>
                  <a:txBody>
                    <a:bodyPr/>
                    <a:lstStyle/>
                    <a:p>
                      <a:pPr algn="l" fontAlgn="b"/>
                      <a:r>
                        <a:rPr lang="fr-FR" sz="900" b="0" i="0" u="none" strike="noStrike">
                          <a:solidFill>
                            <a:srgbClr val="000000"/>
                          </a:solidFill>
                          <a:effectLst/>
                          <a:latin typeface="Calibri" panose="020F0502020204030204" pitchFamily="34" charset="0"/>
                        </a:rPr>
                        <a:t>46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ORIGIN_AIRPORT_ID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dirty="0">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89333984"/>
                  </a:ext>
                </a:extLst>
              </a:tr>
              <a:tr h="131539">
                <a:tc>
                  <a:txBody>
                    <a:bodyPr/>
                    <a:lstStyle/>
                    <a:p>
                      <a:pPr algn="l" fontAlgn="b"/>
                      <a:r>
                        <a:rPr lang="fr-FR" sz="900" b="0" i="0" u="none" strike="noStrike">
                          <a:solidFill>
                            <a:srgbClr val="000000"/>
                          </a:solidFill>
                          <a:effectLst/>
                          <a:latin typeface="Calibri" panose="020F0502020204030204" pitchFamily="34" charset="0"/>
                        </a:rPr>
                        <a:t>45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09699050"/>
                  </a:ext>
                </a:extLst>
              </a:tr>
              <a:tr h="131539">
                <a:tc>
                  <a:txBody>
                    <a:bodyPr/>
                    <a:lstStyle/>
                    <a:p>
                      <a:pPr algn="l" fontAlgn="b"/>
                      <a:r>
                        <a:rPr lang="fr-FR" sz="900" b="0" i="0" u="none" strike="noStrike" dirty="0">
                          <a:solidFill>
                            <a:srgbClr val="000000"/>
                          </a:solidFill>
                          <a:effectLst/>
                          <a:latin typeface="Calibri" panose="020F0502020204030204" pitchFamily="34" charset="0"/>
                        </a:rPr>
                        <a:t>43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MONTH</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20034927"/>
                  </a:ext>
                </a:extLst>
              </a:tr>
              <a:tr h="131539">
                <a:tc>
                  <a:txBody>
                    <a:bodyPr/>
                    <a:lstStyle/>
                    <a:p>
                      <a:pPr algn="l" fontAlgn="b"/>
                      <a:r>
                        <a:rPr lang="fr-FR" sz="900" b="0" i="0" u="none" strike="noStrike" dirty="0">
                          <a:solidFill>
                            <a:srgbClr val="000000"/>
                          </a:solidFill>
                          <a:effectLst/>
                          <a:latin typeface="Calibri" panose="020F0502020204030204" pitchFamily="34" charset="0"/>
                        </a:rPr>
                        <a:t>40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FL_NUM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01352737"/>
                  </a:ext>
                </a:extLst>
              </a:tr>
              <a:tr h="131539">
                <a:tc>
                  <a:txBody>
                    <a:bodyPr/>
                    <a:lstStyle/>
                    <a:p>
                      <a:pPr algn="l" fontAlgn="b"/>
                      <a:r>
                        <a:rPr lang="fr-FR" sz="900" b="0" i="0" u="none" strike="noStrike">
                          <a:solidFill>
                            <a:srgbClr val="000000"/>
                          </a:solidFill>
                          <a:effectLst/>
                          <a:latin typeface="Calibri" panose="020F0502020204030204" pitchFamily="34" charset="0"/>
                        </a:rPr>
                        <a:t>39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dirty="0">
                          <a:solidFill>
                            <a:srgbClr val="000000"/>
                          </a:solidFill>
                          <a:effectLst/>
                          <a:latin typeface="Calibri" panose="020F0502020204030204" pitchFamily="34" charset="0"/>
                        </a:rPr>
                        <a:t>FL_DATE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4705082"/>
                  </a:ext>
                </a:extLst>
              </a:tr>
              <a:tr h="131539">
                <a:tc>
                  <a:txBody>
                    <a:bodyPr/>
                    <a:lstStyle/>
                    <a:p>
                      <a:pPr algn="l" fontAlgn="b"/>
                      <a:r>
                        <a:rPr lang="fr-FR" sz="900" b="0" i="0" u="none" strike="noStrike">
                          <a:solidFill>
                            <a:srgbClr val="000000"/>
                          </a:solidFill>
                          <a:effectLst/>
                          <a:latin typeface="Calibri" panose="020F0502020204030204" pitchFamily="34" charset="0"/>
                        </a:rPr>
                        <a:t>33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DEST_WAC</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55318865"/>
                  </a:ext>
                </a:extLst>
              </a:tr>
              <a:tr h="131539">
                <a:tc>
                  <a:txBody>
                    <a:bodyPr/>
                    <a:lstStyle/>
                    <a:p>
                      <a:pPr algn="l" fontAlgn="b"/>
                      <a:r>
                        <a:rPr lang="fr-FR" sz="900" b="0" i="0" u="none" strike="noStrike">
                          <a:solidFill>
                            <a:srgbClr val="000000"/>
                          </a:solidFill>
                          <a:effectLst/>
                          <a:latin typeface="Calibri" panose="020F0502020204030204" pitchFamily="34" charset="0"/>
                        </a:rPr>
                        <a:t>32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DEST_STATE_NM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23119651"/>
                  </a:ext>
                </a:extLst>
              </a:tr>
              <a:tr h="131539">
                <a:tc>
                  <a:txBody>
                    <a:bodyPr/>
                    <a:lstStyle/>
                    <a:p>
                      <a:pPr algn="l" fontAlgn="b"/>
                      <a:r>
                        <a:rPr lang="fr-FR" sz="900" b="0" i="0" u="none" strike="noStrike">
                          <a:solidFill>
                            <a:srgbClr val="000000"/>
                          </a:solidFill>
                          <a:effectLst/>
                          <a:latin typeface="Calibri" panose="020F0502020204030204" pitchFamily="34" charset="0"/>
                        </a:rPr>
                        <a:t>31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DEST_STATE_FIPS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41406"/>
                  </a:ext>
                </a:extLst>
              </a:tr>
              <a:tr h="131539">
                <a:tc>
                  <a:txBody>
                    <a:bodyPr/>
                    <a:lstStyle/>
                    <a:p>
                      <a:pPr algn="l" fontAlgn="b"/>
                      <a:r>
                        <a:rPr lang="fr-FR" sz="900" b="0" i="0" u="none" strike="noStrike">
                          <a:solidFill>
                            <a:srgbClr val="000000"/>
                          </a:solidFill>
                          <a:effectLst/>
                          <a:latin typeface="Calibri" panose="020F0502020204030204" pitchFamily="34" charset="0"/>
                        </a:rPr>
                        <a:t>29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DEST_CITY_NAME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15169529"/>
                  </a:ext>
                </a:extLst>
              </a:tr>
              <a:tr h="131539">
                <a:tc>
                  <a:txBody>
                    <a:bodyPr/>
                    <a:lstStyle/>
                    <a:p>
                      <a:pPr algn="l" fontAlgn="b"/>
                      <a:r>
                        <a:rPr lang="fr-FR" sz="900" b="0" i="0" u="none" strike="noStrike" dirty="0">
                          <a:solidFill>
                            <a:srgbClr val="000000"/>
                          </a:solidFill>
                          <a:effectLst/>
                          <a:latin typeface="Calibri" panose="020F0502020204030204" pitchFamily="34" charset="0"/>
                        </a:rPr>
                        <a:t>28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DEST_CITY_MARKET_ID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69748915"/>
                  </a:ext>
                </a:extLst>
              </a:tr>
              <a:tr h="131539">
                <a:tc>
                  <a:txBody>
                    <a:bodyPr/>
                    <a:lstStyle/>
                    <a:p>
                      <a:pPr algn="l" fontAlgn="b"/>
                      <a:r>
                        <a:rPr lang="fr-FR" sz="900" b="0" i="0" u="none" strike="noStrike">
                          <a:solidFill>
                            <a:srgbClr val="000000"/>
                          </a:solidFill>
                          <a:effectLst/>
                          <a:latin typeface="Calibri" panose="020F0502020204030204" pitchFamily="34" charset="0"/>
                        </a:rPr>
                        <a:t>27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DEST_AIRPORT_SEQ_ID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43639112"/>
                  </a:ext>
                </a:extLst>
              </a:tr>
              <a:tr h="131539">
                <a:tc>
                  <a:txBody>
                    <a:bodyPr/>
                    <a:lstStyle/>
                    <a:p>
                      <a:pPr algn="l" fontAlgn="b"/>
                      <a:r>
                        <a:rPr lang="fr-FR" sz="900" b="0" i="0" u="none" strike="noStrike">
                          <a:solidFill>
                            <a:srgbClr val="000000"/>
                          </a:solidFill>
                          <a:effectLst/>
                          <a:latin typeface="Calibri" panose="020F0502020204030204" pitchFamily="34" charset="0"/>
                        </a:rPr>
                        <a:t>26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DEST_AIRPORT_ID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17574138"/>
                  </a:ext>
                </a:extLst>
              </a:tr>
              <a:tr h="131539">
                <a:tc>
                  <a:txBody>
                    <a:bodyPr/>
                    <a:lstStyle/>
                    <a:p>
                      <a:pPr algn="l" fontAlgn="b"/>
                      <a:r>
                        <a:rPr lang="fr-FR" sz="900" b="0" i="0" u="none" strike="noStrike" dirty="0">
                          <a:solidFill>
                            <a:srgbClr val="000000"/>
                          </a:solidFill>
                          <a:effectLst/>
                          <a:latin typeface="Calibri" panose="020F0502020204030204" pitchFamily="34" charset="0"/>
                        </a:rPr>
                        <a:t>18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DAY_OF_WEEK</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76017778"/>
                  </a:ext>
                </a:extLst>
              </a:tr>
              <a:tr h="131539">
                <a:tc>
                  <a:txBody>
                    <a:bodyPr/>
                    <a:lstStyle/>
                    <a:p>
                      <a:pPr algn="l" fontAlgn="b"/>
                      <a:r>
                        <a:rPr lang="fr-FR" sz="900" b="0" i="0" u="none" strike="noStrike" dirty="0">
                          <a:solidFill>
                            <a:srgbClr val="000000"/>
                          </a:solidFill>
                          <a:effectLst/>
                          <a:latin typeface="Calibri" panose="020F0502020204030204" pitchFamily="34" charset="0"/>
                        </a:rPr>
                        <a:t>17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DAY_OF_MONTH</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56043879"/>
                  </a:ext>
                </a:extLst>
              </a:tr>
              <a:tr h="131539">
                <a:tc>
                  <a:txBody>
                    <a:bodyPr/>
                    <a:lstStyle/>
                    <a:p>
                      <a:pPr algn="l" fontAlgn="b"/>
                      <a:r>
                        <a:rPr lang="fr-FR" sz="900" b="0" i="0" u="none" strike="noStrike">
                          <a:solidFill>
                            <a:srgbClr val="000000"/>
                          </a:solidFill>
                          <a:effectLst/>
                          <a:latin typeface="Calibri" panose="020F0502020204030204" pitchFamily="34" charset="0"/>
                        </a:rPr>
                        <a:t>15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CRS_DEP_TIME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3855225"/>
                  </a:ext>
                </a:extLst>
              </a:tr>
              <a:tr h="131539">
                <a:tc>
                  <a:txBody>
                    <a:bodyPr/>
                    <a:lstStyle/>
                    <a:p>
                      <a:pPr algn="l" fontAlgn="b"/>
                      <a:r>
                        <a:rPr lang="fr-FR" sz="900" b="0" i="0" u="none" strike="noStrike">
                          <a:solidFill>
                            <a:srgbClr val="000000"/>
                          </a:solidFill>
                          <a:effectLst/>
                          <a:latin typeface="Calibri" panose="020F0502020204030204" pitchFamily="34" charset="0"/>
                        </a:rPr>
                        <a:t>12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CARRIER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72412792"/>
                  </a:ext>
                </a:extLst>
              </a:tr>
              <a:tr h="131539">
                <a:tc>
                  <a:txBody>
                    <a:bodyPr/>
                    <a:lstStyle/>
                    <a:p>
                      <a:pPr algn="l" fontAlgn="b"/>
                      <a:r>
                        <a:rPr lang="fr-FR" sz="900" b="0" i="0" u="none" strike="noStrike">
                          <a:solidFill>
                            <a:srgbClr val="000000"/>
                          </a:solidFill>
                          <a:effectLst/>
                          <a:latin typeface="Calibri" panose="020F0502020204030204" pitchFamily="34" charset="0"/>
                        </a:rPr>
                        <a:t>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AIRLINE_ID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09970719"/>
                  </a:ext>
                </a:extLst>
              </a:tr>
              <a:tr h="131539">
                <a:tc>
                  <a:txBody>
                    <a:bodyPr/>
                    <a:lstStyle/>
                    <a:p>
                      <a:pPr algn="l" fontAlgn="b"/>
                      <a:r>
                        <a:rPr lang="fr-FR" sz="900" b="0" i="0" u="none" strike="noStrike" dirty="0">
                          <a:solidFill>
                            <a:srgbClr val="000000"/>
                          </a:solidFill>
                          <a:effectLst/>
                          <a:latin typeface="Calibri" panose="020F0502020204030204" pitchFamily="34" charset="0"/>
                        </a:rPr>
                        <a:t>30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DEST_STATE_ABR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27348806"/>
                  </a:ext>
                </a:extLst>
              </a:tr>
              <a:tr h="131539">
                <a:tc>
                  <a:txBody>
                    <a:bodyPr/>
                    <a:lstStyle/>
                    <a:p>
                      <a:pPr algn="l" fontAlgn="b"/>
                      <a:r>
                        <a:rPr lang="fr-FR" sz="900" b="0" i="0" u="none" strike="noStrike">
                          <a:solidFill>
                            <a:srgbClr val="000000"/>
                          </a:solidFill>
                          <a:effectLst/>
                          <a:latin typeface="Calibri" panose="020F0502020204030204" pitchFamily="34" charset="0"/>
                        </a:rPr>
                        <a:t>25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73173111"/>
                  </a:ext>
                </a:extLst>
              </a:tr>
              <a:tr h="131539">
                <a:tc>
                  <a:txBody>
                    <a:bodyPr/>
                    <a:lstStyle/>
                    <a:p>
                      <a:pPr algn="l" fontAlgn="b"/>
                      <a:r>
                        <a:rPr lang="fr-FR" sz="900" b="0" i="0" u="none" strike="noStrike" dirty="0">
                          <a:solidFill>
                            <a:srgbClr val="000000"/>
                          </a:solidFill>
                          <a:effectLst/>
                          <a:latin typeface="Calibri" panose="020F0502020204030204" pitchFamily="34" charset="0"/>
                        </a:rPr>
                        <a:t>24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DEP_TIME_BLK</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2</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93423826"/>
                  </a:ext>
                </a:extLst>
              </a:tr>
              <a:tr h="131539">
                <a:tc>
                  <a:txBody>
                    <a:bodyPr/>
                    <a:lstStyle/>
                    <a:p>
                      <a:pPr algn="l" fontAlgn="b"/>
                      <a:r>
                        <a:rPr lang="fr-FR" sz="900" b="0" i="0" u="none" strike="noStrike" dirty="0">
                          <a:solidFill>
                            <a:srgbClr val="000000"/>
                          </a:solidFill>
                          <a:effectLst/>
                          <a:latin typeface="Calibri" panose="020F0502020204030204" pitchFamily="34" charset="0"/>
                        </a:rPr>
                        <a:t>38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FLIGHTS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27731538"/>
                  </a:ext>
                </a:extLst>
              </a:tr>
              <a:tr h="131539">
                <a:tc>
                  <a:txBody>
                    <a:bodyPr/>
                    <a:lstStyle/>
                    <a:p>
                      <a:pPr algn="l" fontAlgn="b"/>
                      <a:r>
                        <a:rPr lang="fr-FR" sz="900" b="0" i="0" u="none" strike="noStrike" dirty="0">
                          <a:solidFill>
                            <a:srgbClr val="000000"/>
                          </a:solidFill>
                          <a:effectLst/>
                          <a:latin typeface="Calibri" panose="020F0502020204030204" pitchFamily="34" charset="0"/>
                        </a:rPr>
                        <a:t>36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DIVERTED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19988692"/>
                  </a:ext>
                </a:extLst>
              </a:tr>
              <a:tr h="131539">
                <a:tc>
                  <a:txBody>
                    <a:bodyPr/>
                    <a:lstStyle/>
                    <a:p>
                      <a:pPr algn="l" fontAlgn="b"/>
                      <a:r>
                        <a:rPr lang="fr-FR" sz="900" b="0" i="0" u="none" strike="noStrike" dirty="0">
                          <a:solidFill>
                            <a:srgbClr val="000000"/>
                          </a:solidFill>
                          <a:effectLst/>
                          <a:latin typeface="Calibri" panose="020F0502020204030204" pitchFamily="34" charset="0"/>
                        </a:rPr>
                        <a:t>35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DISTANCE_GROUP</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41095038"/>
                  </a:ext>
                </a:extLst>
              </a:tr>
              <a:tr h="131539">
                <a:tc>
                  <a:txBody>
                    <a:bodyPr/>
                    <a:lstStyle/>
                    <a:p>
                      <a:pPr algn="l" fontAlgn="b"/>
                      <a:r>
                        <a:rPr lang="fr-FR" sz="900" b="0" i="0" u="none" strike="noStrike" dirty="0">
                          <a:solidFill>
                            <a:srgbClr val="000000"/>
                          </a:solidFill>
                          <a:effectLst/>
                          <a:latin typeface="Calibri" panose="020F0502020204030204" pitchFamily="34" charset="0"/>
                        </a:rPr>
                        <a:t>34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DISTANCE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04832528"/>
                  </a:ext>
                </a:extLst>
              </a:tr>
            </a:tbl>
          </a:graphicData>
        </a:graphic>
      </p:graphicFrame>
      <p:graphicFrame>
        <p:nvGraphicFramePr>
          <p:cNvPr id="9" name="Tableau 8">
            <a:extLst>
              <a:ext uri="{FF2B5EF4-FFF2-40B4-BE49-F238E27FC236}">
                <a16:creationId xmlns:a16="http://schemas.microsoft.com/office/drawing/2014/main" id="{7AAED070-07F6-4983-937D-D10B63C2B3AC}"/>
              </a:ext>
            </a:extLst>
          </p:cNvPr>
          <p:cNvGraphicFramePr>
            <a:graphicFrameLocks noGrp="1"/>
          </p:cNvGraphicFramePr>
          <p:nvPr>
            <p:extLst>
              <p:ext uri="{D42A27DB-BD31-4B8C-83A1-F6EECF244321}">
                <p14:modId xmlns:p14="http://schemas.microsoft.com/office/powerpoint/2010/main" val="571816798"/>
              </p:ext>
            </p:extLst>
          </p:nvPr>
        </p:nvGraphicFramePr>
        <p:xfrm>
          <a:off x="4100253" y="2146596"/>
          <a:ext cx="3437175" cy="4269900"/>
        </p:xfrm>
        <a:graphic>
          <a:graphicData uri="http://schemas.openxmlformats.org/drawingml/2006/table">
            <a:tbl>
              <a:tblPr/>
              <a:tblGrid>
                <a:gridCol w="570525">
                  <a:extLst>
                    <a:ext uri="{9D8B030D-6E8A-4147-A177-3AD203B41FA5}">
                      <a16:colId xmlns:a16="http://schemas.microsoft.com/office/drawing/2014/main" val="2443922402"/>
                    </a:ext>
                  </a:extLst>
                </a:gridCol>
                <a:gridCol w="1169106">
                  <a:extLst>
                    <a:ext uri="{9D8B030D-6E8A-4147-A177-3AD203B41FA5}">
                      <a16:colId xmlns:a16="http://schemas.microsoft.com/office/drawing/2014/main" val="3510718970"/>
                    </a:ext>
                  </a:extLst>
                </a:gridCol>
                <a:gridCol w="778626">
                  <a:extLst>
                    <a:ext uri="{9D8B030D-6E8A-4147-A177-3AD203B41FA5}">
                      <a16:colId xmlns:a16="http://schemas.microsoft.com/office/drawing/2014/main" val="3678853776"/>
                    </a:ext>
                  </a:extLst>
                </a:gridCol>
                <a:gridCol w="918918">
                  <a:extLst>
                    <a:ext uri="{9D8B030D-6E8A-4147-A177-3AD203B41FA5}">
                      <a16:colId xmlns:a16="http://schemas.microsoft.com/office/drawing/2014/main" val="2820994021"/>
                    </a:ext>
                  </a:extLst>
                </a:gridCol>
              </a:tblGrid>
              <a:tr h="118874">
                <a:tc>
                  <a:txBody>
                    <a:bodyPr/>
                    <a:lstStyle/>
                    <a:p>
                      <a:pPr algn="l" fontAlgn="b"/>
                      <a:r>
                        <a:rPr lang="fr-FR" sz="900" b="0" i="0" u="none" strike="noStrike" dirty="0">
                          <a:solidFill>
                            <a:srgbClr val="000000"/>
                          </a:solidFill>
                          <a:effectLst/>
                          <a:latin typeface="Calibri" panose="020F0502020204030204" pitchFamily="34" charset="0"/>
                        </a:rPr>
                        <a:t>14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CRS_ARR_TIME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03320823"/>
                  </a:ext>
                </a:extLst>
              </a:tr>
              <a:tr h="118874">
                <a:tc>
                  <a:txBody>
                    <a:bodyPr/>
                    <a:lstStyle/>
                    <a:p>
                      <a:pPr algn="l" fontAlgn="b"/>
                      <a:r>
                        <a:rPr lang="fr-FR" sz="900" b="0" i="0" u="none" strike="noStrike" dirty="0">
                          <a:solidFill>
                            <a:srgbClr val="000000"/>
                          </a:solidFill>
                          <a:effectLst/>
                          <a:latin typeface="Calibri" panose="020F0502020204030204" pitchFamily="34" charset="0"/>
                        </a:rPr>
                        <a:t>11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CANCELLED</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78271604"/>
                  </a:ext>
                </a:extLst>
              </a:tr>
              <a:tr h="118874">
                <a:tc>
                  <a:txBody>
                    <a:bodyPr/>
                    <a:lstStyle/>
                    <a:p>
                      <a:pPr algn="l" fontAlgn="b"/>
                      <a:r>
                        <a:rPr lang="fr-FR" sz="900" b="0" i="0" u="none" strike="noStrike">
                          <a:solidFill>
                            <a:srgbClr val="000000"/>
                          </a:solidFill>
                          <a:effectLst/>
                          <a:latin typeface="Calibri" panose="020F0502020204030204" pitchFamily="34" charset="0"/>
                        </a:rPr>
                        <a:t>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ARR_TIME_BLK</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0774876"/>
                  </a:ext>
                </a:extLst>
              </a:tr>
              <a:tr h="118874">
                <a:tc>
                  <a:txBody>
                    <a:bodyPr/>
                    <a:lstStyle/>
                    <a:p>
                      <a:pPr algn="l" fontAlgn="b"/>
                      <a:r>
                        <a:rPr lang="fr-FR" sz="900" b="0" i="0" u="none" strike="noStrike">
                          <a:solidFill>
                            <a:srgbClr val="000000"/>
                          </a:solidFill>
                          <a:effectLst/>
                          <a:latin typeface="Calibri" panose="020F0502020204030204" pitchFamily="34" charset="0"/>
                        </a:rPr>
                        <a:t>16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CRS_ELAPSED_TIME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0087705"/>
                  </a:ext>
                </a:extLst>
              </a:tr>
              <a:tr h="118874">
                <a:tc>
                  <a:txBody>
                    <a:bodyPr/>
                    <a:lstStyle/>
                    <a:p>
                      <a:pPr algn="l" fontAlgn="b"/>
                      <a:r>
                        <a:rPr lang="fr-FR" sz="900" b="0" i="0" u="none" strike="noStrike" dirty="0">
                          <a:solidFill>
                            <a:srgbClr val="000000"/>
                          </a:solidFill>
                          <a:effectLst/>
                          <a:latin typeface="Calibri" panose="020F0502020204030204" pitchFamily="34" charset="0"/>
                        </a:rPr>
                        <a:t>56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TAIL_NUM</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12728</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99,77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82811897"/>
                  </a:ext>
                </a:extLst>
              </a:tr>
              <a:tr h="118874">
                <a:tc>
                  <a:txBody>
                    <a:bodyPr/>
                    <a:lstStyle/>
                    <a:p>
                      <a:pPr algn="l" fontAlgn="b"/>
                      <a:r>
                        <a:rPr lang="fr-FR" sz="900" b="0" i="0" u="none" strike="noStrike">
                          <a:solidFill>
                            <a:srgbClr val="000000"/>
                          </a:solidFill>
                          <a:effectLst/>
                          <a:latin typeface="Calibri" panose="020F0502020204030204" pitchFamily="34" charset="0"/>
                        </a:rPr>
                        <a:t>23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62840</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09434300"/>
                  </a:ext>
                </a:extLst>
              </a:tr>
              <a:tr h="118874">
                <a:tc>
                  <a:txBody>
                    <a:bodyPr/>
                    <a:lstStyle/>
                    <a:p>
                      <a:pPr algn="l" fontAlgn="b"/>
                      <a:r>
                        <a:rPr lang="fr-FR" sz="900" b="0" i="0" u="none" strike="noStrike" dirty="0">
                          <a:solidFill>
                            <a:srgbClr val="000000"/>
                          </a:solidFill>
                          <a:effectLst/>
                          <a:latin typeface="Calibri" panose="020F0502020204030204" pitchFamily="34" charset="0"/>
                        </a:rPr>
                        <a:t>22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DEP_DELAY_NEW</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62841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44426425"/>
                  </a:ext>
                </a:extLst>
              </a:tr>
              <a:tr h="118874">
                <a:tc>
                  <a:txBody>
                    <a:bodyPr/>
                    <a:lstStyle/>
                    <a:p>
                      <a:pPr algn="l" fontAlgn="b"/>
                      <a:r>
                        <a:rPr lang="fr-FR" sz="900" b="0" i="0" u="none" strike="noStrike">
                          <a:solidFill>
                            <a:srgbClr val="000000"/>
                          </a:solidFill>
                          <a:effectLst/>
                          <a:latin typeface="Calibri" panose="020F0502020204030204" pitchFamily="34" charset="0"/>
                        </a:rPr>
                        <a:t>20</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62841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26946807"/>
                  </a:ext>
                </a:extLst>
              </a:tr>
              <a:tr h="118874">
                <a:tc>
                  <a:txBody>
                    <a:bodyPr/>
                    <a:lstStyle/>
                    <a:p>
                      <a:pPr algn="l" fontAlgn="b"/>
                      <a:r>
                        <a:rPr lang="fr-FR" sz="900" b="0" i="0" u="none" strike="noStrike" dirty="0">
                          <a:solidFill>
                            <a:srgbClr val="000000"/>
                          </a:solidFill>
                          <a:effectLst/>
                          <a:latin typeface="Calibri" panose="020F0502020204030204" pitchFamily="34" charset="0"/>
                        </a:rPr>
                        <a:t>21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DEP_DELAY_GROUP</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62842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73291927"/>
                  </a:ext>
                </a:extLst>
              </a:tr>
              <a:tr h="118874">
                <a:tc>
                  <a:txBody>
                    <a:bodyPr/>
                    <a:lstStyle/>
                    <a:p>
                      <a:pPr algn="l" fontAlgn="b"/>
                      <a:r>
                        <a:rPr lang="fr-FR" sz="900" b="0" i="0" u="none" strike="noStrike">
                          <a:solidFill>
                            <a:srgbClr val="000000"/>
                          </a:solidFill>
                          <a:effectLst/>
                          <a:latin typeface="Calibri" panose="020F0502020204030204" pitchFamily="34" charset="0"/>
                        </a:rPr>
                        <a:t>19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DEP_DEL15</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62842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61991956"/>
                  </a:ext>
                </a:extLst>
              </a:tr>
              <a:tr h="118874">
                <a:tc>
                  <a:txBody>
                    <a:bodyPr/>
                    <a:lstStyle/>
                    <a:p>
                      <a:pPr algn="l" fontAlgn="b"/>
                      <a:r>
                        <a:rPr lang="fr-FR" sz="900" b="0" i="0" u="none" strike="noStrike" dirty="0">
                          <a:solidFill>
                            <a:srgbClr val="000000"/>
                          </a:solidFill>
                          <a:effectLst/>
                          <a:latin typeface="Calibri" panose="020F0502020204030204" pitchFamily="34" charset="0"/>
                        </a:rPr>
                        <a:t>63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WHEELS_OFF</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64779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98,83</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65688450"/>
                  </a:ext>
                </a:extLst>
              </a:tr>
              <a:tr h="118874">
                <a:tc>
                  <a:txBody>
                    <a:bodyPr/>
                    <a:lstStyle/>
                    <a:p>
                      <a:pPr algn="l" fontAlgn="b"/>
                      <a:r>
                        <a:rPr lang="fr-FR" sz="900" b="0" i="0" u="none" strike="noStrike">
                          <a:solidFill>
                            <a:srgbClr val="000000"/>
                          </a:solidFill>
                          <a:effectLst/>
                          <a:latin typeface="Calibri" panose="020F0502020204030204" pitchFamily="34" charset="0"/>
                        </a:rPr>
                        <a:t>58</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TAXI_OUT</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64779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98,83</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62141119"/>
                  </a:ext>
                </a:extLst>
              </a:tr>
              <a:tr h="118874">
                <a:tc>
                  <a:txBody>
                    <a:bodyPr/>
                    <a:lstStyle/>
                    <a:p>
                      <a:pPr algn="l" fontAlgn="b"/>
                      <a:r>
                        <a:rPr lang="fr-FR" sz="900" b="0" i="0" u="none" strike="noStrike">
                          <a:solidFill>
                            <a:srgbClr val="000000"/>
                          </a:solidFill>
                          <a:effectLst/>
                          <a:latin typeface="Calibri" panose="020F0502020204030204" pitchFamily="34" charset="0"/>
                        </a:rPr>
                        <a:t>64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WHEELS_ON</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67191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71742031"/>
                  </a:ext>
                </a:extLst>
              </a:tr>
              <a:tr h="118874">
                <a:tc>
                  <a:txBody>
                    <a:bodyPr/>
                    <a:lstStyle/>
                    <a:p>
                      <a:pPr algn="l" fontAlgn="b"/>
                      <a:r>
                        <a:rPr lang="fr-FR" sz="900" b="0" i="0" u="none" strike="noStrike" dirty="0">
                          <a:solidFill>
                            <a:srgbClr val="000000"/>
                          </a:solidFill>
                          <a:effectLst/>
                          <a:latin typeface="Calibri" panose="020F0502020204030204" pitchFamily="34" charset="0"/>
                        </a:rPr>
                        <a:t>57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TAXI_IN</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67191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53732217"/>
                  </a:ext>
                </a:extLst>
              </a:tr>
              <a:tr h="118874">
                <a:tc>
                  <a:txBody>
                    <a:bodyPr/>
                    <a:lstStyle/>
                    <a:p>
                      <a:pPr algn="l" fontAlgn="b"/>
                      <a:r>
                        <a:rPr lang="fr-FR" sz="900" b="0" i="0" u="none" strike="noStrike">
                          <a:solidFill>
                            <a:srgbClr val="000000"/>
                          </a:solidFill>
                          <a:effectLst/>
                          <a:latin typeface="Calibri" panose="020F0502020204030204" pitchFamily="34" charset="0"/>
                        </a:rPr>
                        <a:t>8</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67192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67407172"/>
                  </a:ext>
                </a:extLst>
              </a:tr>
              <a:tr h="118874">
                <a:tc>
                  <a:txBody>
                    <a:bodyPr/>
                    <a:lstStyle/>
                    <a:p>
                      <a:pPr algn="l" fontAlgn="b"/>
                      <a:r>
                        <a:rPr lang="fr-FR" sz="900" b="0" i="0" u="none" strike="noStrike" dirty="0">
                          <a:solidFill>
                            <a:srgbClr val="000000"/>
                          </a:solidFill>
                          <a:effectLst/>
                          <a:latin typeface="Calibri" panose="020F0502020204030204" pitchFamily="34" charset="0"/>
                        </a:rPr>
                        <a:t>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dirty="0">
                          <a:solidFill>
                            <a:srgbClr val="000000"/>
                          </a:solidFill>
                          <a:effectLst/>
                          <a:latin typeface="Calibri" panose="020F0502020204030204" pitchFamily="34" charset="0"/>
                        </a:rPr>
                        <a:t>ARR_DELAY_NEW</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11223331"/>
                  </a:ext>
                </a:extLst>
              </a:tr>
              <a:tr h="118874">
                <a:tc>
                  <a:txBody>
                    <a:bodyPr/>
                    <a:lstStyle/>
                    <a:p>
                      <a:pPr algn="l" fontAlgn="b"/>
                      <a:r>
                        <a:rPr lang="fr-FR" sz="900" b="0" i="0" u="none" strike="noStrike">
                          <a:solidFill>
                            <a:srgbClr val="000000"/>
                          </a:solidFill>
                          <a:effectLst/>
                          <a:latin typeface="Calibri" panose="020F0502020204030204" pitchFamily="34" charset="0"/>
                        </a:rPr>
                        <a:t>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ARR_DELAY_GROUP</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47236580"/>
                  </a:ext>
                </a:extLst>
              </a:tr>
              <a:tr h="118874">
                <a:tc>
                  <a:txBody>
                    <a:bodyPr/>
                    <a:lstStyle/>
                    <a:p>
                      <a:pPr algn="l" fontAlgn="b"/>
                      <a:r>
                        <a:rPr lang="fr-FR" sz="900" b="0" i="0" u="none" strike="noStrike">
                          <a:solidFill>
                            <a:srgbClr val="000000"/>
                          </a:solidFill>
                          <a:effectLst/>
                          <a:latin typeface="Calibri" panose="020F0502020204030204" pitchFamily="34" charset="0"/>
                        </a:rPr>
                        <a:t>5</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ARR_DELAY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14503210"/>
                  </a:ext>
                </a:extLst>
              </a:tr>
              <a:tr h="118874">
                <a:tc>
                  <a:txBody>
                    <a:bodyPr/>
                    <a:lstStyle/>
                    <a:p>
                      <a:pPr algn="l" fontAlgn="b"/>
                      <a:r>
                        <a:rPr lang="fr-FR" sz="900" b="0" i="0" u="none" strike="noStrike" dirty="0">
                          <a:solidFill>
                            <a:srgbClr val="000000"/>
                          </a:solidFill>
                          <a:effectLst/>
                          <a:latin typeface="Calibri" panose="020F0502020204030204" pitchFamily="34" charset="0"/>
                        </a:rPr>
                        <a:t>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ARR_DEL15</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58125081"/>
                  </a:ext>
                </a:extLst>
              </a:tr>
              <a:tr h="118874">
                <a:tc>
                  <a:txBody>
                    <a:bodyPr/>
                    <a:lstStyle/>
                    <a:p>
                      <a:pPr algn="l" fontAlgn="b"/>
                      <a:r>
                        <a:rPr lang="fr-FR" sz="900" b="0" i="0" u="none" strike="noStrike">
                          <a:solidFill>
                            <a:srgbClr val="000000"/>
                          </a:solidFill>
                          <a:effectLst/>
                          <a:latin typeface="Calibri" panose="020F0502020204030204" pitchFamily="34" charset="0"/>
                        </a:rPr>
                        <a:t>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AIR_TIME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689201196"/>
                  </a:ext>
                </a:extLst>
              </a:tr>
              <a:tr h="118874">
                <a:tc>
                  <a:txBody>
                    <a:bodyPr/>
                    <a:lstStyle/>
                    <a:p>
                      <a:pPr algn="l" fontAlgn="b"/>
                      <a:r>
                        <a:rPr lang="fr-FR" sz="900" b="0" i="0" u="none" strike="noStrike" dirty="0">
                          <a:solidFill>
                            <a:srgbClr val="000000"/>
                          </a:solidFill>
                          <a:effectLst/>
                          <a:latin typeface="Calibri" panose="020F0502020204030204" pitchFamily="34" charset="0"/>
                        </a:rPr>
                        <a:t>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ACTUAL_ELAPSED_TIME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6488052"/>
                  </a:ext>
                </a:extLst>
              </a:tr>
              <a:tr h="118874">
                <a:tc>
                  <a:txBody>
                    <a:bodyPr/>
                    <a:lstStyle/>
                    <a:p>
                      <a:pPr algn="l" fontAlgn="b"/>
                      <a:r>
                        <a:rPr lang="fr-FR" sz="900" b="0" i="0" u="none" strike="noStrike">
                          <a:solidFill>
                            <a:srgbClr val="000000"/>
                          </a:solidFill>
                          <a:effectLst/>
                          <a:latin typeface="Calibri" panose="020F0502020204030204" pitchFamily="34" charset="0"/>
                        </a:rPr>
                        <a:t>62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WEATHER_DELAY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756044374"/>
                  </a:ext>
                </a:extLst>
              </a:tr>
              <a:tr h="118874">
                <a:tc>
                  <a:txBody>
                    <a:bodyPr/>
                    <a:lstStyle/>
                    <a:p>
                      <a:pPr algn="l" fontAlgn="b"/>
                      <a:r>
                        <a:rPr lang="fr-FR" sz="900" b="0" i="0" u="none" strike="noStrike" dirty="0">
                          <a:solidFill>
                            <a:srgbClr val="000000"/>
                          </a:solidFill>
                          <a:effectLst/>
                          <a:latin typeface="Calibri" panose="020F0502020204030204" pitchFamily="34" charset="0"/>
                        </a:rPr>
                        <a:t>55</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SECURITY_DELAY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81842125"/>
                  </a:ext>
                </a:extLst>
              </a:tr>
              <a:tr h="118874">
                <a:tc>
                  <a:txBody>
                    <a:bodyPr/>
                    <a:lstStyle/>
                    <a:p>
                      <a:pPr algn="l" fontAlgn="b"/>
                      <a:r>
                        <a:rPr lang="fr-FR" sz="900" b="0" i="0" u="none" strike="noStrike" dirty="0">
                          <a:solidFill>
                            <a:srgbClr val="000000"/>
                          </a:solidFill>
                          <a:effectLst/>
                          <a:latin typeface="Calibri" panose="020F0502020204030204" pitchFamily="34" charset="0"/>
                        </a:rPr>
                        <a:t>44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NAS_DELAY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66575021"/>
                  </a:ext>
                </a:extLst>
              </a:tr>
              <a:tr h="118874">
                <a:tc>
                  <a:txBody>
                    <a:bodyPr/>
                    <a:lstStyle/>
                    <a:p>
                      <a:pPr algn="l" fontAlgn="b"/>
                      <a:r>
                        <a:rPr lang="fr-FR" sz="900" b="0" i="0" u="none" strike="noStrike" dirty="0">
                          <a:solidFill>
                            <a:srgbClr val="000000"/>
                          </a:solidFill>
                          <a:effectLst/>
                          <a:latin typeface="Calibri" panose="020F0502020204030204" pitchFamily="34" charset="0"/>
                        </a:rPr>
                        <a:t>41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LATE_AIRCRAFT_DELAY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88722844"/>
                  </a:ext>
                </a:extLst>
              </a:tr>
              <a:tr h="118874">
                <a:tc>
                  <a:txBody>
                    <a:bodyPr/>
                    <a:lstStyle/>
                    <a:p>
                      <a:pPr algn="l" fontAlgn="b"/>
                      <a:r>
                        <a:rPr lang="fr-FR" sz="900" b="0" i="0" u="none" strike="noStrike" dirty="0">
                          <a:solidFill>
                            <a:srgbClr val="000000"/>
                          </a:solidFill>
                          <a:effectLst/>
                          <a:latin typeface="Calibri" panose="020F0502020204030204" pitchFamily="34" charset="0"/>
                        </a:rPr>
                        <a:t>13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CARRIER_DELAY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565831842"/>
                  </a:ext>
                </a:extLst>
              </a:tr>
              <a:tr h="118874">
                <a:tc>
                  <a:txBody>
                    <a:bodyPr/>
                    <a:lstStyle/>
                    <a:p>
                      <a:pPr algn="l" fontAlgn="b"/>
                      <a:r>
                        <a:rPr lang="fr-FR" sz="900" b="0" i="0" u="none" strike="noStrike" dirty="0">
                          <a:solidFill>
                            <a:srgbClr val="000000"/>
                          </a:solidFill>
                          <a:effectLst/>
                          <a:latin typeface="Calibri" panose="020F0502020204030204" pitchFamily="34" charset="0"/>
                        </a:rPr>
                        <a:t>10</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CANCELLATION_CODE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5453640</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1,18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96198457"/>
                  </a:ext>
                </a:extLst>
              </a:tr>
              <a:tr h="118874">
                <a:tc>
                  <a:txBody>
                    <a:bodyPr/>
                    <a:lstStyle/>
                    <a:p>
                      <a:pPr algn="l" fontAlgn="b"/>
                      <a:r>
                        <a:rPr lang="fr-FR" sz="900" b="0" i="0" u="none" strike="noStrike" dirty="0">
                          <a:solidFill>
                            <a:srgbClr val="000000"/>
                          </a:solidFill>
                          <a:effectLst/>
                          <a:latin typeface="Calibri" panose="020F0502020204030204" pitchFamily="34" charset="0"/>
                        </a:rPr>
                        <a:t>59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TOTAL_ADD_GTIME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71690727"/>
                  </a:ext>
                </a:extLst>
              </a:tr>
              <a:tr h="118874">
                <a:tc>
                  <a:txBody>
                    <a:bodyPr/>
                    <a:lstStyle/>
                    <a:p>
                      <a:pPr algn="l" fontAlgn="b"/>
                      <a:r>
                        <a:rPr lang="fr-FR" sz="900" b="0" i="0" u="none" strike="noStrike" dirty="0">
                          <a:solidFill>
                            <a:srgbClr val="000000"/>
                          </a:solidFill>
                          <a:effectLst/>
                          <a:latin typeface="Calibri" panose="020F0502020204030204" pitchFamily="34" charset="0"/>
                        </a:rPr>
                        <a:t>42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LONGEST_ADD_GTIME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55301318"/>
                  </a:ext>
                </a:extLst>
              </a:tr>
              <a:tr h="118874">
                <a:tc>
                  <a:txBody>
                    <a:bodyPr/>
                    <a:lstStyle/>
                    <a:p>
                      <a:pPr algn="l" fontAlgn="b"/>
                      <a:r>
                        <a:rPr lang="fr-FR" sz="900" b="0" i="0" u="none" strike="noStrike" dirty="0">
                          <a:solidFill>
                            <a:srgbClr val="000000"/>
                          </a:solidFill>
                          <a:effectLst/>
                          <a:latin typeface="Calibri" panose="020F0502020204030204" pitchFamily="34" charset="0"/>
                        </a:rPr>
                        <a:t>37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FIRST_DEP_TIME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32374363"/>
                  </a:ext>
                </a:extLst>
              </a:tr>
            </a:tbl>
          </a:graphicData>
        </a:graphic>
      </p:graphicFrame>
      <p:sp>
        <p:nvSpPr>
          <p:cNvPr id="10" name="ZoneTexte 9">
            <a:extLst>
              <a:ext uri="{FF2B5EF4-FFF2-40B4-BE49-F238E27FC236}">
                <a16:creationId xmlns:a16="http://schemas.microsoft.com/office/drawing/2014/main" id="{5E035386-88CD-4EEE-99C5-3010E41BF600}"/>
              </a:ext>
            </a:extLst>
          </p:cNvPr>
          <p:cNvSpPr txBox="1"/>
          <p:nvPr/>
        </p:nvSpPr>
        <p:spPr>
          <a:xfrm>
            <a:off x="7919121" y="1399065"/>
            <a:ext cx="4133541" cy="4832092"/>
          </a:xfrm>
          <a:prstGeom prst="rect">
            <a:avLst/>
          </a:prstGeom>
          <a:noFill/>
        </p:spPr>
        <p:txBody>
          <a:bodyPr wrap="square" rtlCol="0">
            <a:spAutoFit/>
          </a:bodyPr>
          <a:lstStyle/>
          <a:p>
            <a:pPr marL="5715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Données assez complètes.</a:t>
            </a:r>
          </a:p>
          <a:p>
            <a:pPr marL="57150" indent="-228600">
              <a:spcBef>
                <a:spcPts val="600"/>
              </a:spcBef>
              <a:spcAft>
                <a:spcPts val="600"/>
              </a:spcAft>
              <a:buClr>
                <a:schemeClr val="accent2"/>
              </a:buClr>
              <a:buFont typeface="Arial" panose="020B0604020202020204" pitchFamily="34" charset="0"/>
              <a:buChar char="•"/>
            </a:pPr>
            <a:endParaRPr lang="fr-FR" sz="3200" dirty="0">
              <a:solidFill>
                <a:schemeClr val="tx1">
                  <a:lumMod val="85000"/>
                  <a:lumOff val="15000"/>
                </a:schemeClr>
              </a:solidFill>
            </a:endParaRPr>
          </a:p>
          <a:p>
            <a:pPr marL="5715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Tous les délais inférieurs à 15 min ne sont pas justifiés, ce qui justifie le manque de données pour ces colonnes</a:t>
            </a:r>
            <a:r>
              <a:rPr lang="fr-FR" dirty="0"/>
              <a:t>.</a:t>
            </a:r>
          </a:p>
        </p:txBody>
      </p:sp>
    </p:spTree>
    <p:extLst>
      <p:ext uri="{BB962C8B-B14F-4D97-AF65-F5344CB8AC3E}">
        <p14:creationId xmlns:p14="http://schemas.microsoft.com/office/powerpoint/2010/main" val="113441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graphicFrame>
        <p:nvGraphicFramePr>
          <p:cNvPr id="4" name="Espace réservé du contenu 3">
            <a:extLst>
              <a:ext uri="{FF2B5EF4-FFF2-40B4-BE49-F238E27FC236}">
                <a16:creationId xmlns:a16="http://schemas.microsoft.com/office/drawing/2014/main" id="{31C878F7-2E2B-4CA7-8CDA-76334A5896D8}"/>
              </a:ext>
            </a:extLst>
          </p:cNvPr>
          <p:cNvGraphicFramePr>
            <a:graphicFrameLocks noGrp="1"/>
          </p:cNvGraphicFramePr>
          <p:nvPr>
            <p:ph idx="1"/>
          </p:nvPr>
        </p:nvGraphicFramePr>
        <p:xfrm>
          <a:off x="2330450" y="2589213"/>
          <a:ext cx="7531100" cy="3048000"/>
        </p:xfrm>
        <a:graphic>
          <a:graphicData uri="http://schemas.openxmlformats.org/drawingml/2006/table">
            <a:tbl>
              <a:tblPr/>
              <a:tblGrid>
                <a:gridCol w="1435100">
                  <a:extLst>
                    <a:ext uri="{9D8B030D-6E8A-4147-A177-3AD203B41FA5}">
                      <a16:colId xmlns:a16="http://schemas.microsoft.com/office/drawing/2014/main" val="4158372849"/>
                    </a:ext>
                  </a:extLst>
                </a:gridCol>
                <a:gridCol w="762000">
                  <a:extLst>
                    <a:ext uri="{9D8B030D-6E8A-4147-A177-3AD203B41FA5}">
                      <a16:colId xmlns:a16="http://schemas.microsoft.com/office/drawing/2014/main" val="1379415942"/>
                    </a:ext>
                  </a:extLst>
                </a:gridCol>
                <a:gridCol w="762000">
                  <a:extLst>
                    <a:ext uri="{9D8B030D-6E8A-4147-A177-3AD203B41FA5}">
                      <a16:colId xmlns:a16="http://schemas.microsoft.com/office/drawing/2014/main" val="2847345932"/>
                    </a:ext>
                  </a:extLst>
                </a:gridCol>
                <a:gridCol w="762000">
                  <a:extLst>
                    <a:ext uri="{9D8B030D-6E8A-4147-A177-3AD203B41FA5}">
                      <a16:colId xmlns:a16="http://schemas.microsoft.com/office/drawing/2014/main" val="3325764457"/>
                    </a:ext>
                  </a:extLst>
                </a:gridCol>
                <a:gridCol w="762000">
                  <a:extLst>
                    <a:ext uri="{9D8B030D-6E8A-4147-A177-3AD203B41FA5}">
                      <a16:colId xmlns:a16="http://schemas.microsoft.com/office/drawing/2014/main" val="964417949"/>
                    </a:ext>
                  </a:extLst>
                </a:gridCol>
                <a:gridCol w="762000">
                  <a:extLst>
                    <a:ext uri="{9D8B030D-6E8A-4147-A177-3AD203B41FA5}">
                      <a16:colId xmlns:a16="http://schemas.microsoft.com/office/drawing/2014/main" val="1501580229"/>
                    </a:ext>
                  </a:extLst>
                </a:gridCol>
                <a:gridCol w="762000">
                  <a:extLst>
                    <a:ext uri="{9D8B030D-6E8A-4147-A177-3AD203B41FA5}">
                      <a16:colId xmlns:a16="http://schemas.microsoft.com/office/drawing/2014/main" val="762628439"/>
                    </a:ext>
                  </a:extLst>
                </a:gridCol>
                <a:gridCol w="762000">
                  <a:extLst>
                    <a:ext uri="{9D8B030D-6E8A-4147-A177-3AD203B41FA5}">
                      <a16:colId xmlns:a16="http://schemas.microsoft.com/office/drawing/2014/main" val="843518305"/>
                    </a:ext>
                  </a:extLst>
                </a:gridCol>
                <a:gridCol w="762000">
                  <a:extLst>
                    <a:ext uri="{9D8B030D-6E8A-4147-A177-3AD203B41FA5}">
                      <a16:colId xmlns:a16="http://schemas.microsoft.com/office/drawing/2014/main" val="1676211745"/>
                    </a:ext>
                  </a:extLst>
                </a:gridCol>
              </a:tblGrid>
              <a:tr h="190500">
                <a:tc>
                  <a:txBody>
                    <a:bodyPr/>
                    <a:lstStyle/>
                    <a:p>
                      <a:pPr algn="l" fontAlgn="b"/>
                      <a:r>
                        <a:rPr lang="fr-FR" sz="1100" b="1" i="0" u="none" strike="noStrike">
                          <a:solidFill>
                            <a:srgbClr val="FFFFFF"/>
                          </a:solidFill>
                          <a:effectLst/>
                          <a:latin typeface="Calibri" panose="020F0502020204030204" pitchFamily="34" charset="0"/>
                        </a:rPr>
                        <a:t>index</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count</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mean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std</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min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max</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4959216"/>
                  </a:ext>
                </a:extLst>
              </a:tr>
              <a:tr h="190500">
                <a:tc>
                  <a:txBody>
                    <a:bodyPr/>
                    <a:lstStyle/>
                    <a:p>
                      <a:pPr algn="l" fontAlgn="b"/>
                      <a:r>
                        <a:rPr lang="fr-FR" sz="1100" b="0" i="0" u="none" strike="noStrike">
                          <a:solidFill>
                            <a:srgbClr val="000000"/>
                          </a:solidFill>
                          <a:effectLst/>
                          <a:latin typeface="Calibri" panose="020F0502020204030204" pitchFamily="34" charset="0"/>
                        </a:rPr>
                        <a:t>AIRLINE_ID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19898,12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380,56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19393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19790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19805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20304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21171</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49939298"/>
                  </a:ext>
                </a:extLst>
              </a:tr>
              <a:tr h="190500">
                <a:tc>
                  <a:txBody>
                    <a:bodyPr/>
                    <a:lstStyle/>
                    <a:p>
                      <a:pPr algn="l" fontAlgn="b"/>
                      <a:r>
                        <a:rPr lang="fr-FR" sz="1100" b="0" i="0" u="none" strike="noStrike">
                          <a:solidFill>
                            <a:srgbClr val="000000"/>
                          </a:solidFill>
                          <a:effectLst/>
                          <a:latin typeface="Calibri" panose="020F0502020204030204" pitchFamily="34" charset="0"/>
                        </a:rPr>
                        <a:t>AIR_TIME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5440148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116,40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73,42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723</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88270320"/>
                  </a:ext>
                </a:extLst>
              </a:tr>
              <a:tr h="190500">
                <a:tc>
                  <a:txBody>
                    <a:bodyPr/>
                    <a:lstStyle/>
                    <a:p>
                      <a:pPr algn="l" fontAlgn="b"/>
                      <a:r>
                        <a:rPr lang="fr-FR" sz="1100" b="0" i="0" u="none" strike="noStrike">
                          <a:solidFill>
                            <a:srgbClr val="000000"/>
                          </a:solidFill>
                          <a:effectLst/>
                          <a:latin typeface="Calibri" panose="020F0502020204030204" pitchFamily="34" charset="0"/>
                        </a:rPr>
                        <a:t>ARR_DELAY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5440148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3,58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41,97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2142</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81012047"/>
                  </a:ext>
                </a:extLst>
              </a:tr>
              <a:tr h="190500">
                <a:tc>
                  <a:txBody>
                    <a:bodyPr/>
                    <a:lstStyle/>
                    <a:p>
                      <a:pPr algn="l" fontAlgn="b"/>
                      <a:r>
                        <a:rPr lang="fr-FR" sz="1100" b="0" i="0" u="none" strike="noStrike">
                          <a:solidFill>
                            <a:srgbClr val="000000"/>
                          </a:solidFill>
                          <a:effectLst/>
                          <a:latin typeface="Calibri" panose="020F0502020204030204" pitchFamily="34" charset="0"/>
                        </a:rPr>
                        <a:t>CARRIER_DELAY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20,26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57,41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2142</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78607232"/>
                  </a:ext>
                </a:extLst>
              </a:tr>
              <a:tr h="190500">
                <a:tc>
                  <a:txBody>
                    <a:bodyPr/>
                    <a:lstStyle/>
                    <a:p>
                      <a:pPr algn="l" fontAlgn="b"/>
                      <a:r>
                        <a:rPr lang="fr-FR" sz="1100" b="0" i="0" u="none" strike="noStrike">
                          <a:solidFill>
                            <a:srgbClr val="000000"/>
                          </a:solidFill>
                          <a:effectLst/>
                          <a:latin typeface="Calibri" panose="020F0502020204030204" pitchFamily="34" charset="0"/>
                        </a:rPr>
                        <a:t>DAY_OF_MONTH</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15,79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8,79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31</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2291917"/>
                  </a:ext>
                </a:extLst>
              </a:tr>
              <a:tr h="190500">
                <a:tc>
                  <a:txBody>
                    <a:bodyPr/>
                    <a:lstStyle/>
                    <a:p>
                      <a:pPr algn="l" fontAlgn="b"/>
                      <a:r>
                        <a:rPr lang="fr-FR" sz="1100" b="0" i="0" u="none" strike="noStrike">
                          <a:solidFill>
                            <a:srgbClr val="000000"/>
                          </a:solidFill>
                          <a:effectLst/>
                          <a:latin typeface="Calibri" panose="020F0502020204030204" pitchFamily="34" charset="0"/>
                        </a:rPr>
                        <a:t>DAY_OF_WEEK</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3,93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12472164"/>
                  </a:ext>
                </a:extLst>
              </a:tr>
              <a:tr h="190500">
                <a:tc>
                  <a:txBody>
                    <a:bodyPr/>
                    <a:lstStyle/>
                    <a:p>
                      <a:pPr algn="l" fontAlgn="b"/>
                      <a:r>
                        <a:rPr lang="fr-FR" sz="1100" b="0" i="0" u="none" strike="noStrike">
                          <a:solidFill>
                            <a:srgbClr val="000000"/>
                          </a:solidFill>
                          <a:effectLst/>
                          <a:latin typeface="Calibri" panose="020F0502020204030204" pitchFamily="34" charset="0"/>
                        </a:rPr>
                        <a:t>DEP_DELAY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5456018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9,01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39,87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2149</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82492384"/>
                  </a:ext>
                </a:extLst>
              </a:tr>
              <a:tr h="190500">
                <a:tc>
                  <a:txBody>
                    <a:bodyPr/>
                    <a:lstStyle/>
                    <a:p>
                      <a:pPr algn="l" fontAlgn="b"/>
                      <a:r>
                        <a:rPr lang="fr-FR" sz="1100" b="0" i="0" u="none" strike="noStrike">
                          <a:solidFill>
                            <a:srgbClr val="000000"/>
                          </a:solidFill>
                          <a:effectLst/>
                          <a:latin typeface="Calibri" panose="020F0502020204030204" pitchFamily="34" charset="0"/>
                        </a:rPr>
                        <a:t>DISTANCE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5518779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849,21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618,68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391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678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1091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4983</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78276928"/>
                  </a:ext>
                </a:extLst>
              </a:tr>
              <a:tr h="190500">
                <a:tc>
                  <a:txBody>
                    <a:bodyPr/>
                    <a:lstStyle/>
                    <a:p>
                      <a:pPr algn="l" fontAlgn="b"/>
                      <a:r>
                        <a:rPr lang="fr-FR" sz="1100" b="0" i="0" u="none" strike="noStrike">
                          <a:solidFill>
                            <a:srgbClr val="000000"/>
                          </a:solidFill>
                          <a:effectLst/>
                          <a:latin typeface="Calibri" panose="020F0502020204030204" pitchFamily="34" charset="0"/>
                        </a:rPr>
                        <a:t>DISTANCE_GROUP</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5518779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2,43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08637864"/>
                  </a:ext>
                </a:extLst>
              </a:tr>
              <a:tr h="190500">
                <a:tc>
                  <a:txBody>
                    <a:bodyPr/>
                    <a:lstStyle/>
                    <a:p>
                      <a:pPr algn="l" fontAlgn="b"/>
                      <a:r>
                        <a:rPr lang="fr-FR" sz="1100" b="0" i="0" u="none" strike="noStrike">
                          <a:solidFill>
                            <a:srgbClr val="000000"/>
                          </a:solidFill>
                          <a:effectLst/>
                          <a:latin typeface="Calibri" panose="020F0502020204030204" pitchFamily="34" charset="0"/>
                        </a:rPr>
                        <a:t>LATE_AIRCRAFT_DELAY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24,37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45,99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1484</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6653962"/>
                  </a:ext>
                </a:extLst>
              </a:tr>
              <a:tr h="190500">
                <a:tc>
                  <a:txBody>
                    <a:bodyPr/>
                    <a:lstStyle/>
                    <a:p>
                      <a:pPr algn="l" fontAlgn="b"/>
                      <a:r>
                        <a:rPr lang="fr-FR" sz="1100" b="0" i="0" u="none" strike="noStrike">
                          <a:solidFill>
                            <a:srgbClr val="000000"/>
                          </a:solidFill>
                          <a:effectLst/>
                          <a:latin typeface="Calibri" panose="020F0502020204030204" pitchFamily="34" charset="0"/>
                        </a:rPr>
                        <a:t>MONTH</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6,58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3,41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65863719"/>
                  </a:ext>
                </a:extLst>
              </a:tr>
              <a:tr h="190500">
                <a:tc>
                  <a:txBody>
                    <a:bodyPr/>
                    <a:lstStyle/>
                    <a:p>
                      <a:pPr algn="l" fontAlgn="b"/>
                      <a:r>
                        <a:rPr lang="fr-FR" sz="1100" b="0" i="0" u="none" strike="noStrike">
                          <a:solidFill>
                            <a:srgbClr val="000000"/>
                          </a:solidFill>
                          <a:effectLst/>
                          <a:latin typeface="Calibri" panose="020F0502020204030204" pitchFamily="34" charset="0"/>
                        </a:rPr>
                        <a:t>NAS_DELAY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14,69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30,63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1446</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97423849"/>
                  </a:ext>
                </a:extLst>
              </a:tr>
              <a:tr h="190500">
                <a:tc>
                  <a:txBody>
                    <a:bodyPr/>
                    <a:lstStyle/>
                    <a:p>
                      <a:pPr algn="l" fontAlgn="b"/>
                      <a:r>
                        <a:rPr lang="fr-FR" sz="1100" b="0" i="0" u="none" strike="noStrike">
                          <a:solidFill>
                            <a:srgbClr val="000000"/>
                          </a:solidFill>
                          <a:effectLst/>
                          <a:latin typeface="Calibri" panose="020F0502020204030204" pitchFamily="34" charset="0"/>
                        </a:rPr>
                        <a:t>ORIGIN_AIRPORT_ID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12682,11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1534,18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11292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12889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14057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16218</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71900589"/>
                  </a:ext>
                </a:extLst>
              </a:tr>
              <a:tr h="190500">
                <a:tc>
                  <a:txBody>
                    <a:bodyPr/>
                    <a:lstStyle/>
                    <a:p>
                      <a:pPr algn="l" fontAlgn="b"/>
                      <a:r>
                        <a:rPr lang="fr-FR" sz="1100" b="0" i="0" u="none" strike="noStrike">
                          <a:solidFill>
                            <a:srgbClr val="000000"/>
                          </a:solidFill>
                          <a:effectLst/>
                          <a:latin typeface="Calibri" panose="020F0502020204030204" pitchFamily="34" charset="0"/>
                        </a:rPr>
                        <a:t>SECURITY_DELAY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0,08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474</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88421487"/>
                  </a:ext>
                </a:extLst>
              </a:tr>
              <a:tr h="190500">
                <a:tc>
                  <a:txBody>
                    <a:bodyPr/>
                    <a:lstStyle/>
                    <a:p>
                      <a:pPr algn="l" fontAlgn="b"/>
                      <a:r>
                        <a:rPr lang="fr-FR" sz="1100" b="0" i="0" u="none" strike="noStrike">
                          <a:solidFill>
                            <a:srgbClr val="000000"/>
                          </a:solidFill>
                          <a:effectLst/>
                          <a:latin typeface="Calibri" panose="020F0502020204030204" pitchFamily="34" charset="0"/>
                        </a:rPr>
                        <a:t>WEATHER_DELAY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2,72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dirty="0">
                          <a:solidFill>
                            <a:srgbClr val="000000"/>
                          </a:solidFill>
                          <a:effectLst/>
                          <a:latin typeface="Calibri" panose="020F0502020204030204" pitchFamily="34" charset="0"/>
                        </a:rPr>
                        <a:t>1157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35376903"/>
                  </a:ext>
                </a:extLst>
              </a:tr>
            </a:tbl>
          </a:graphicData>
        </a:graphic>
      </p:graphicFrame>
    </p:spTree>
    <p:extLst>
      <p:ext uri="{BB962C8B-B14F-4D97-AF65-F5344CB8AC3E}">
        <p14:creationId xmlns:p14="http://schemas.microsoft.com/office/powerpoint/2010/main" val="1908895050"/>
      </p:ext>
    </p:extLst>
  </p:cSld>
  <p:clrMapOvr>
    <a:masterClrMapping/>
  </p:clrMapOvr>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
  <TotalTime>1710</TotalTime>
  <Words>1861</Words>
  <Application>Microsoft Office PowerPoint</Application>
  <PresentationFormat>Grand écran</PresentationFormat>
  <Paragraphs>573</Paragraphs>
  <Slides>39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39</vt:i4>
      </vt:variant>
    </vt:vector>
  </HeadingPairs>
  <TitlesOfParts>
    <vt:vector size="43" baseType="lpstr">
      <vt:lpstr>Arial</vt:lpstr>
      <vt:lpstr>Calibri</vt:lpstr>
      <vt:lpstr>Gill Sans MT</vt:lpstr>
      <vt:lpstr>1_Colis</vt:lpstr>
      <vt:lpstr>Projet N°4</vt:lpstr>
      <vt:lpstr>Problématique</vt:lpstr>
      <vt:lpstr>Introduction de la problématique</vt:lpstr>
      <vt:lpstr>Introduction de la problématique</vt:lpstr>
      <vt:lpstr>SOMMAIRE</vt:lpstr>
      <vt:lpstr>Traitement des donnees</vt:lpstr>
      <vt:lpstr>LES DONNEES</vt:lpstr>
      <vt:lpstr>LES DONNEES</vt:lpstr>
      <vt:lpstr>LES DONNEES</vt:lpstr>
      <vt:lpstr>LES DONNEES</vt:lpstr>
      <vt:lpstr>Présentation PowerPoint</vt:lpstr>
      <vt:lpstr>Présentation PowerPoint</vt:lpstr>
      <vt:lpstr>Présentation PowerPoint</vt:lpstr>
      <vt:lpstr>Présentation PowerPoint</vt:lpstr>
      <vt:lpstr>Classification des retards</vt:lpstr>
      <vt:lpstr>Classification des retards</vt:lpstr>
      <vt:lpstr>Classification des retards</vt:lpstr>
      <vt:lpstr>différentes pistes de modélisation</vt:lpstr>
      <vt:lpstr>Confrontation d’algorithmes</vt:lpstr>
      <vt:lpstr>Ridge, LASSO et ELASTICNET</vt:lpstr>
      <vt:lpstr>Ridge, LASSO et ELASTICNET</vt:lpstr>
      <vt:lpstr>SGDRegressor</vt:lpstr>
      <vt:lpstr>RANDOM FOREST REGRESSOR</vt:lpstr>
      <vt:lpstr>CRITERE D’éVALUATION</vt:lpstr>
      <vt:lpstr>Différents Résultats</vt:lpstr>
      <vt:lpstr>Différents Résultats</vt:lpstr>
      <vt:lpstr>Présentation PowerPoint</vt:lpstr>
      <vt:lpstr>GRIDSEARCH</vt:lpstr>
      <vt:lpstr>HYPERPARAMètres</vt:lpstr>
      <vt:lpstr>Présentation PowerPoint</vt:lpstr>
      <vt:lpstr>Différents résultats</vt:lpstr>
      <vt:lpstr>Différents résultats</vt:lpstr>
      <vt:lpstr>modèle final sélectionné,  performances et améliorations effectuées</vt:lpstr>
      <vt:lpstr>Modèle final sélectionné</vt:lpstr>
      <vt:lpstr>Modèle final sélectionné</vt:lpstr>
      <vt:lpstr>Améliorations effectuées</vt:lpstr>
      <vt:lpstr>Pour aller plus loin</vt:lpstr>
      <vt:lpstr>API</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391</cp:revision>
  <dcterms:created xsi:type="dcterms:W3CDTF">2018-03-08T07:50:34Z</dcterms:created>
  <dcterms:modified xsi:type="dcterms:W3CDTF">2018-04-15T20:25:13Z</dcterms:modified>
</cp:coreProperties>
</file>