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16" r:id="rId3"/>
    <p:sldId id="258" r:id="rId4"/>
    <p:sldId id="326" r:id="rId5"/>
    <p:sldId id="291" r:id="rId6"/>
    <p:sldId id="317" r:id="rId7"/>
    <p:sldId id="293" r:id="rId8"/>
    <p:sldId id="294" r:id="rId9"/>
    <p:sldId id="295" r:id="rId10"/>
    <p:sldId id="327" r:id="rId11"/>
    <p:sldId id="296" r:id="rId12"/>
    <p:sldId id="298" r:id="rId13"/>
    <p:sldId id="297" r:id="rId14"/>
    <p:sldId id="299" r:id="rId15"/>
    <p:sldId id="301" r:id="rId16"/>
    <p:sldId id="300" r:id="rId17"/>
    <p:sldId id="330" r:id="rId18"/>
    <p:sldId id="302" r:id="rId19"/>
    <p:sldId id="318" r:id="rId20"/>
    <p:sldId id="303" r:id="rId21"/>
    <p:sldId id="323" r:id="rId22"/>
    <p:sldId id="324" r:id="rId23"/>
    <p:sldId id="305" r:id="rId24"/>
    <p:sldId id="321" r:id="rId25"/>
    <p:sldId id="308" r:id="rId26"/>
    <p:sldId id="325" r:id="rId27"/>
    <p:sldId id="307" r:id="rId28"/>
    <p:sldId id="328" r:id="rId29"/>
    <p:sldId id="322" r:id="rId30"/>
    <p:sldId id="310" r:id="rId31"/>
    <p:sldId id="320" r:id="rId32"/>
    <p:sldId id="312" r:id="rId33"/>
    <p:sldId id="333" r:id="rId34"/>
    <p:sldId id="335" r:id="rId35"/>
    <p:sldId id="319" r:id="rId36"/>
    <p:sldId id="314" r:id="rId37"/>
    <p:sldId id="329" r:id="rId38"/>
    <p:sldId id="311" r:id="rId39"/>
    <p:sldId id="315" r:id="rId40"/>
    <p:sldId id="290" r:id="rId41"/>
    <p:sldId id="304" r:id="rId42"/>
    <p:sldId id="285" r:id="rId43"/>
    <p:sldId id="331"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06" d="100"/>
          <a:sy n="106" d="100"/>
        </p:scale>
        <p:origin x="12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a:t>SGDRegressor</a:t>
          </a:r>
          <a:endParaRPr lang="en-US"/>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a:t>Plus rapide.</a:t>
          </a:r>
          <a:endParaRPr lang="en-US"/>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a:t>Plus adapté à être sur pythonanywhere pour l’API.</a:t>
          </a:r>
          <a:endParaRPr lang="en-US"/>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CF150D4B-FC87-4AC7-BBFB-786B7DCA60A8}">
      <dgm:prSet/>
      <dgm:spPr/>
      <dgm:t>
        <a:bodyPr/>
        <a:lstStyle/>
        <a:p>
          <a:r>
            <a:rPr lang="fr-FR"/>
            <a:t>Résultats similaires avec les autres algorithmes.</a:t>
          </a:r>
          <a:endParaRPr lang="en-US"/>
        </a:p>
      </dgm:t>
    </dgm:pt>
    <dgm:pt modelId="{996032CF-91F9-48C0-8756-29220B45C6DC}" type="parTrans" cxnId="{7FBCB80B-267E-41EE-B40A-91D4599C9EE9}">
      <dgm:prSet/>
      <dgm:spPr/>
      <dgm:t>
        <a:bodyPr/>
        <a:lstStyle/>
        <a:p>
          <a:endParaRPr lang="en-US"/>
        </a:p>
      </dgm:t>
    </dgm:pt>
    <dgm:pt modelId="{6AB34DAD-088D-4B10-A828-6DA86E9A3EC6}" type="sibTrans" cxnId="{7FBCB80B-267E-41EE-B40A-91D4599C9EE9}">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a:t>alpha = 0,0001</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91C21EC4-20B8-4FC8-8E3B-E8E3D6976924}">
      <dgm:prSet/>
      <dgm:spPr/>
      <dgm:t>
        <a:bodyPr/>
        <a:lstStyle/>
        <a:p>
          <a:r>
            <a:rPr lang="fr-FR" dirty="0"/>
            <a:t>l1_ratio = 0,5</a:t>
          </a:r>
          <a:endParaRPr lang="en-US" dirty="0"/>
        </a:p>
      </dgm:t>
    </dgm:pt>
    <dgm:pt modelId="{286B9015-F0A2-4AA5-B773-DC628AA9C540}" type="parTrans" cxnId="{E4DF2D14-BFDD-4963-A72C-8582CF542F81}">
      <dgm:prSet/>
      <dgm:spPr/>
      <dgm:t>
        <a:bodyPr/>
        <a:lstStyle/>
        <a:p>
          <a:endParaRPr lang="en-US"/>
        </a:p>
      </dgm:t>
    </dgm:pt>
    <dgm:pt modelId="{6A161E62-9CB1-46C8-988C-65FCC2535A9F}" type="sibTrans" cxnId="{E4DF2D14-BFDD-4963-A72C-8582CF542F81}">
      <dgm:prSet/>
      <dgm:spPr/>
      <dgm:t>
        <a:bodyPr/>
        <a:lstStyle/>
        <a:p>
          <a:endParaRPr lang="en-US"/>
        </a:p>
      </dgm:t>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7FBCB80B-267E-41EE-B40A-91D4599C9EE9}" srcId="{972E4FCB-45FF-439A-B3DB-7AE97CE47237}" destId="{CF150D4B-FC87-4AC7-BBFB-786B7DCA60A8}" srcOrd="2" destOrd="0" parTransId="{996032CF-91F9-48C0-8756-29220B45C6DC}" sibTransId="{6AB34DAD-088D-4B10-A828-6DA86E9A3EC6}"/>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E4DF2D14-BFDD-4963-A72C-8582CF542F81}" srcId="{45171677-0342-4EFD-B076-F8A2DB5C4C8F}" destId="{91C21EC4-20B8-4FC8-8E3B-E8E3D6976924}" srcOrd="1" destOrd="0" parTransId="{286B9015-F0A2-4AA5-B773-DC628AA9C540}" sibTransId="{6A161E62-9CB1-46C8-988C-65FCC2535A9F}"/>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1A340B28-D773-4B50-B865-5C676A923968}" type="presOf" srcId="{91C21EC4-20B8-4FC8-8E3B-E8E3D6976924}" destId="{2593BB08-6E87-4928-BEEF-0D8707F97712}" srcOrd="0" destOrd="1"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1D4FC538-3846-43EC-8A95-295C06AFBF2D}" type="presOf" srcId="{CF150D4B-FC87-4AC7-BBFB-786B7DCA60A8}" destId="{BFBBD361-613F-4A23-A2D4-252342DEF810}" srcOrd="0" destOrd="3" presId="urn:microsoft.com/office/officeart/2005/8/layout/vList5"/>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a:t>SGDRegressor</a:t>
          </a:r>
          <a:endParaRPr lang="en-US" sz="2000" kern="1200"/>
        </a:p>
        <a:p>
          <a:pPr marL="457200" lvl="2" indent="-228600" algn="l" defTabSz="889000">
            <a:lnSpc>
              <a:spcPct val="90000"/>
            </a:lnSpc>
            <a:spcBef>
              <a:spcPct val="0"/>
            </a:spcBef>
            <a:spcAft>
              <a:spcPct val="15000"/>
            </a:spcAft>
            <a:buChar char="•"/>
          </a:pPr>
          <a:r>
            <a:rPr lang="fr-FR" sz="2000" kern="1200"/>
            <a:t>Plus rapide.</a:t>
          </a:r>
          <a:endParaRPr lang="en-US" sz="2000" kern="1200"/>
        </a:p>
        <a:p>
          <a:pPr marL="457200" lvl="2" indent="-228600" algn="l" defTabSz="889000">
            <a:lnSpc>
              <a:spcPct val="90000"/>
            </a:lnSpc>
            <a:spcBef>
              <a:spcPct val="0"/>
            </a:spcBef>
            <a:spcAft>
              <a:spcPct val="15000"/>
            </a:spcAft>
            <a:buChar char="•"/>
          </a:pPr>
          <a:r>
            <a:rPr lang="fr-FR" sz="2000" kern="1200"/>
            <a:t>Plus adapté à être sur pythonanywhere pour l’API.</a:t>
          </a:r>
          <a:endParaRPr lang="en-US" sz="2000" kern="1200"/>
        </a:p>
        <a:p>
          <a:pPr marL="457200" lvl="2" indent="-228600" algn="l" defTabSz="889000">
            <a:lnSpc>
              <a:spcPct val="90000"/>
            </a:lnSpc>
            <a:spcBef>
              <a:spcPct val="0"/>
            </a:spcBef>
            <a:spcAft>
              <a:spcPct val="15000"/>
            </a:spcAft>
            <a:buChar char="•"/>
          </a:pPr>
          <a:r>
            <a:rPr lang="fr-FR" sz="2000" kern="1200"/>
            <a:t>Résultats similaires avec les autres algorithmes.</a:t>
          </a:r>
          <a:endParaRPr lang="en-US" sz="2000" kern="120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alpha = 0,0001</a:t>
          </a:r>
          <a:endParaRPr lang="en-US" sz="2000" kern="1200" dirty="0"/>
        </a:p>
        <a:p>
          <a:pPr marL="228600" lvl="1" indent="-228600" algn="l" defTabSz="889000">
            <a:lnSpc>
              <a:spcPct val="90000"/>
            </a:lnSpc>
            <a:spcBef>
              <a:spcPct val="0"/>
            </a:spcBef>
            <a:spcAft>
              <a:spcPct val="15000"/>
            </a:spcAft>
            <a:buChar char="•"/>
          </a:pPr>
          <a:r>
            <a:rPr lang="fr-FR" sz="2000" kern="1200" dirty="0"/>
            <a:t>l1_ratio = 0,5</a:t>
          </a:r>
          <a:endParaRPr lang="en-US" sz="2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16/04/2018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régularisation de </a:t>
            </a:r>
            <a:r>
              <a:rPr lang="fr-FR" dirty="0" err="1"/>
              <a:t>Tykhonov</a:t>
            </a:r>
            <a:r>
              <a:rPr lang="fr-FR" dirty="0"/>
              <a:t> est un cas particulier de régularisation, dans lequel on utilise pour régulariser la régression linéaire </a:t>
            </a:r>
            <a:r>
              <a:rPr lang="fr-FR" b="1" dirty="0"/>
              <a:t>le carré de la norme </a:t>
            </a:r>
            <a:r>
              <a:rPr lang="fr-FR" dirty="0"/>
              <a:t>du vecteur de poids </a:t>
            </a:r>
            <a:r>
              <a:rPr lang="fr-FR" sz="1200" i="1" kern="1200" dirty="0">
                <a:solidFill>
                  <a:schemeClr val="tx1"/>
                </a:solidFill>
                <a:effectLst/>
                <a:latin typeface="+mn-lt"/>
                <a:ea typeface="+mn-ea"/>
                <a:cs typeface="+mn-cs"/>
              </a:rPr>
              <a:t>β</a:t>
            </a:r>
            <a:r>
              <a:rPr lang="fr-FR" dirty="0"/>
              <a:t>.</a:t>
            </a:r>
          </a:p>
          <a:p>
            <a:r>
              <a:rPr lang="fr-FR" dirty="0"/>
              <a:t>Plus précisément, il s'agit de la </a:t>
            </a:r>
            <a:r>
              <a:rPr lang="fr-FR" b="1" dirty="0"/>
              <a:t>norme </a:t>
            </a:r>
            <a:r>
              <a:rPr lang="fr-FR" sz="1200" b="1" kern="1200" dirty="0">
                <a:solidFill>
                  <a:schemeClr val="tx1"/>
                </a:solidFill>
                <a:effectLst/>
                <a:latin typeface="+mn-lt"/>
                <a:ea typeface="+mn-ea"/>
                <a:cs typeface="+mn-cs"/>
              </a:rPr>
              <a:t>ℓ2</a:t>
            </a:r>
            <a:r>
              <a:rPr lang="fr-FR" dirty="0"/>
              <a:t>, ou </a:t>
            </a:r>
            <a:r>
              <a:rPr lang="fr-FR" b="1" dirty="0"/>
              <a:t>norme euclidienne</a:t>
            </a:r>
            <a:r>
              <a:rPr lang="fr-FR" dirty="0"/>
              <a:t>,</a:t>
            </a:r>
          </a:p>
          <a:p>
            <a:endParaRPr lang="fr-FR" dirty="0"/>
          </a:p>
          <a:p>
            <a:r>
              <a:rPr lang="fr-FR" dirty="0"/>
              <a:t>Pour arriver à cela, il suffit de remplacer le terme de régularisation de la régression </a:t>
            </a:r>
            <a:r>
              <a:rPr lang="fr-FR" dirty="0" err="1"/>
              <a:t>ridge</a:t>
            </a:r>
            <a:r>
              <a:rPr lang="fr-FR" dirty="0"/>
              <a:t>, autrement dit la norme </a:t>
            </a:r>
            <a:r>
              <a:rPr lang="fr-FR" sz="1200" kern="1200" dirty="0">
                <a:solidFill>
                  <a:schemeClr val="tx1"/>
                </a:solidFill>
                <a:effectLst/>
                <a:latin typeface="+mn-lt"/>
                <a:ea typeface="+mn-ea"/>
                <a:cs typeface="+mn-cs"/>
              </a:rPr>
              <a:t>ℓ2</a:t>
            </a:r>
            <a:r>
              <a:rPr lang="fr-FR" dirty="0"/>
              <a:t> de </a:t>
            </a:r>
            <a:r>
              <a:rPr lang="fr-FR" sz="1200" i="1" kern="1200" dirty="0">
                <a:solidFill>
                  <a:schemeClr val="tx1"/>
                </a:solidFill>
                <a:effectLst/>
                <a:latin typeface="+mn-lt"/>
                <a:ea typeface="+mn-ea"/>
                <a:cs typeface="+mn-cs"/>
              </a:rPr>
              <a:t>β</a:t>
            </a:r>
            <a:r>
              <a:rPr lang="fr-FR" dirty="0"/>
              <a:t> , par la norme </a:t>
            </a:r>
            <a:r>
              <a:rPr lang="fr-FR" sz="1200" kern="1200" dirty="0">
                <a:solidFill>
                  <a:schemeClr val="tx1"/>
                </a:solidFill>
                <a:effectLst/>
                <a:latin typeface="+mn-lt"/>
                <a:ea typeface="+mn-ea"/>
                <a:cs typeface="+mn-cs"/>
              </a:rPr>
              <a:t>ℓ1</a:t>
            </a:r>
            <a:r>
              <a:rPr lang="fr-FR" dirty="0"/>
              <a:t> de ce vecteur, c'est-à-dire : </a:t>
            </a:r>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21</a:t>
            </a:fld>
            <a:endParaRPr lang="fr-FR"/>
          </a:p>
        </p:txBody>
      </p:sp>
    </p:spTree>
    <p:extLst>
      <p:ext uri="{BB962C8B-B14F-4D97-AF65-F5344CB8AC3E}">
        <p14:creationId xmlns:p14="http://schemas.microsoft.com/office/powerpoint/2010/main" val="1754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89"/>
            <a:ext cx="1560238" cy="6839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68276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pfroide.pythonanywhere.com/prediction/ANC_SEA_1500-1559_6_8_AA" TargetMode="Externa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ranstats.bts.gov/"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N°4</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Anticiper le retard des avions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1872378"/>
            <a:ext cx="10025122" cy="4201852"/>
          </a:xfrm>
        </p:spPr>
        <p:txBody>
          <a:bodyPr numCol="2">
            <a:noAutofit/>
          </a:bodyPr>
          <a:lstStyle/>
          <a:p>
            <a:pPr lvl="1"/>
            <a:r>
              <a:rPr lang="fr-FR" sz="2400" b="1" u="sng" dirty="0"/>
              <a:t>Les aéroports</a:t>
            </a:r>
          </a:p>
          <a:p>
            <a:pPr lvl="2"/>
            <a:r>
              <a:rPr lang="fr-FR" sz="2400" dirty="0"/>
              <a:t>‘ORIGIN_AIRPORT_ID’</a:t>
            </a:r>
          </a:p>
          <a:p>
            <a:pPr lvl="2"/>
            <a:r>
              <a:rPr lang="fr-FR" sz="2400" dirty="0"/>
              <a:t>‘DEST_AIRPORT_ID’</a:t>
            </a:r>
          </a:p>
          <a:p>
            <a:pPr lvl="2"/>
            <a:endParaRPr lang="fr-FR" sz="2400" dirty="0"/>
          </a:p>
          <a:p>
            <a:pPr lvl="1"/>
            <a:r>
              <a:rPr lang="fr-FR" sz="2400" b="1" u="sng" dirty="0"/>
              <a:t>Les compagnies aériennes</a:t>
            </a:r>
          </a:p>
          <a:p>
            <a:pPr lvl="2"/>
            <a:r>
              <a:rPr lang="fr-FR" sz="2400" dirty="0"/>
              <a:t>‘AIRLINE_ID’</a:t>
            </a:r>
          </a:p>
          <a:p>
            <a:pPr lvl="2"/>
            <a:r>
              <a:rPr lang="fr-FR" sz="2400" dirty="0"/>
              <a:t>‘UNIQUE_CARRIER’ (qui est la même)</a:t>
            </a:r>
          </a:p>
          <a:p>
            <a:pPr marL="228600" lvl="1" indent="0">
              <a:buNone/>
            </a:pPr>
            <a:endParaRPr lang="fr-FR" sz="2400" dirty="0"/>
          </a:p>
          <a:p>
            <a:pPr lvl="1"/>
            <a:r>
              <a:rPr lang="fr-FR" sz="2400" b="1" u="sng" dirty="0"/>
              <a:t>Temporelles</a:t>
            </a:r>
          </a:p>
          <a:p>
            <a:pPr lvl="2"/>
            <a:r>
              <a:rPr lang="fr-FR" sz="2400" dirty="0"/>
              <a:t>‘MONTH’</a:t>
            </a:r>
          </a:p>
          <a:p>
            <a:pPr lvl="2"/>
            <a:r>
              <a:rPr lang="fr-FR" sz="2400" dirty="0"/>
              <a:t>‘DAY_OF_WEEK’</a:t>
            </a:r>
          </a:p>
          <a:p>
            <a:pPr lvl="2"/>
            <a:r>
              <a:rPr lang="fr-FR" sz="2400" dirty="0"/>
              <a:t>‘DEP_TIME_BLK’</a:t>
            </a:r>
          </a:p>
          <a:p>
            <a:pPr lvl="2"/>
            <a:r>
              <a:rPr lang="fr-FR" sz="2400" dirty="0"/>
              <a:t>‘ARR_TIME_BLK’</a:t>
            </a:r>
          </a:p>
          <a:p>
            <a:pPr lvl="2"/>
            <a:endParaRPr lang="fr-FR" sz="2400" dirty="0"/>
          </a:p>
          <a:p>
            <a:pPr lvl="1"/>
            <a:r>
              <a:rPr lang="fr-FR" sz="2400" b="1" u="sng" dirty="0"/>
              <a:t>Distancielles</a:t>
            </a:r>
          </a:p>
          <a:p>
            <a:pPr lvl="2"/>
            <a:r>
              <a:rPr lang="fr-FR" sz="2400" dirty="0"/>
              <a:t>‘DISTANCE_GROUP’</a:t>
            </a:r>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461665"/>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extraire celles qui nous intéressent.</a:t>
            </a:r>
          </a:p>
        </p:txBody>
      </p:sp>
      <p:sp>
        <p:nvSpPr>
          <p:cNvPr id="5" name="ZoneTexte 4">
            <a:extLst>
              <a:ext uri="{FF2B5EF4-FFF2-40B4-BE49-F238E27FC236}">
                <a16:creationId xmlns:a16="http://schemas.microsoft.com/office/drawing/2014/main" id="{5F42DAA6-77E1-4847-A0C8-E6250FEADB30}"/>
              </a:ext>
            </a:extLst>
          </p:cNvPr>
          <p:cNvSpPr txBox="1"/>
          <p:nvPr/>
        </p:nvSpPr>
        <p:spPr>
          <a:xfrm>
            <a:off x="2023539" y="6074230"/>
            <a:ext cx="9500871" cy="523220"/>
          </a:xfrm>
          <a:prstGeom prst="rect">
            <a:avLst/>
          </a:prstGeom>
          <a:noFill/>
        </p:spPr>
        <p:txBody>
          <a:bodyPr wrap="non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Et nous allons analyser les retards en fonction de ces données.</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9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24" name="Espace réservé du contenu 3">
            <a:extLst>
              <a:ext uri="{FF2B5EF4-FFF2-40B4-BE49-F238E27FC236}">
                <a16:creationId xmlns:a16="http://schemas.microsoft.com/office/drawing/2014/main" id="{13783EDD-E407-4E28-BE6A-B9DE56DA9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518643"/>
            <a:ext cx="4970114" cy="4970114"/>
          </a:xfrm>
          <a:prstGeom prst="rect">
            <a:avLst/>
          </a:prstGeom>
        </p:spPr>
      </p:pic>
      <p:pic>
        <p:nvPicPr>
          <p:cNvPr id="15" name="Image 14">
            <a:extLst>
              <a:ext uri="{FF2B5EF4-FFF2-40B4-BE49-F238E27FC236}">
                <a16:creationId xmlns:a16="http://schemas.microsoft.com/office/drawing/2014/main" id="{47F31969-CCA3-433B-9AA7-654DA48DB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55" y="1526802"/>
            <a:ext cx="4611533" cy="5030763"/>
          </a:xfrm>
          <a:prstGeom prst="rect">
            <a:avLst/>
          </a:prstGeom>
        </p:spPr>
      </p:pic>
      <p:sp>
        <p:nvSpPr>
          <p:cNvPr id="5" name="Flèche droite 4">
            <a:extLst>
              <a:ext uri="{FF2B5EF4-FFF2-40B4-BE49-F238E27FC236}">
                <a16:creationId xmlns:a16="http://schemas.microsoft.com/office/drawing/2014/main" id="{09F64F67-FC7B-4F3A-BD4A-05BFD5E1B81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7C2E68A7-4D02-4CA5-972E-57E7FD072C25}"/>
              </a:ext>
            </a:extLst>
          </p:cNvPr>
          <p:cNvSpPr/>
          <p:nvPr/>
        </p:nvSpPr>
        <p:spPr>
          <a:xfrm>
            <a:off x="5024674" y="1872002"/>
            <a:ext cx="407406" cy="435678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F05E0DAD-56AE-4D40-8166-9E24B48B3E5B}"/>
              </a:ext>
            </a:extLst>
          </p:cNvPr>
          <p:cNvSpPr/>
          <p:nvPr/>
        </p:nvSpPr>
        <p:spPr>
          <a:xfrm>
            <a:off x="2912999" y="4970351"/>
            <a:ext cx="407406" cy="12117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8B5D532-6FF2-4E23-AA8F-6CB11F881BCE}"/>
              </a:ext>
            </a:extLst>
          </p:cNvPr>
          <p:cNvSpPr/>
          <p:nvPr/>
        </p:nvSpPr>
        <p:spPr>
          <a:xfrm>
            <a:off x="7438383" y="1765427"/>
            <a:ext cx="1840617" cy="453285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AD93AB0-24F9-467D-BEDA-99BFAB3A7C46}"/>
              </a:ext>
            </a:extLst>
          </p:cNvPr>
          <p:cNvSpPr/>
          <p:nvPr/>
        </p:nvSpPr>
        <p:spPr>
          <a:xfrm>
            <a:off x="9319650" y="3429000"/>
            <a:ext cx="2069609" cy="279978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660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6" name="Espace réservé du contenu 5">
            <a:extLst>
              <a:ext uri="{FF2B5EF4-FFF2-40B4-BE49-F238E27FC236}">
                <a16:creationId xmlns:a16="http://schemas.microsoft.com/office/drawing/2014/main" id="{DBAD7E51-D16E-4F24-B264-3091FF3AD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8780" y="1340693"/>
            <a:ext cx="3150393" cy="5400675"/>
          </a:xfrm>
          <a:prstGeom prst="rect">
            <a:avLst/>
          </a:prstGeom>
        </p:spPr>
      </p:pic>
      <p:pic>
        <p:nvPicPr>
          <p:cNvPr id="7" name="Image 6">
            <a:extLst>
              <a:ext uri="{FF2B5EF4-FFF2-40B4-BE49-F238E27FC236}">
                <a16:creationId xmlns:a16="http://schemas.microsoft.com/office/drawing/2014/main" id="{F2AC5C87-975A-4D07-B191-CA1190584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44" y="1667253"/>
            <a:ext cx="4708732" cy="4708732"/>
          </a:xfrm>
          <a:prstGeom prst="rect">
            <a:avLst/>
          </a:prstGeom>
        </p:spPr>
      </p:pic>
      <p:sp>
        <p:nvSpPr>
          <p:cNvPr id="5" name="Flèche droite 4">
            <a:extLst>
              <a:ext uri="{FF2B5EF4-FFF2-40B4-BE49-F238E27FC236}">
                <a16:creationId xmlns:a16="http://schemas.microsoft.com/office/drawing/2014/main" id="{B73F65BC-EAD2-4A50-9111-EDC60549F0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58B67191-505C-456C-866B-63EC077FA2FB}"/>
              </a:ext>
            </a:extLst>
          </p:cNvPr>
          <p:cNvSpPr/>
          <p:nvPr/>
        </p:nvSpPr>
        <p:spPr>
          <a:xfrm>
            <a:off x="4369078" y="1937441"/>
            <a:ext cx="1126376" cy="41736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67F810AA-4FC3-4A0D-A984-B46493802E25}"/>
              </a:ext>
            </a:extLst>
          </p:cNvPr>
          <p:cNvSpPr/>
          <p:nvPr/>
        </p:nvSpPr>
        <p:spPr>
          <a:xfrm>
            <a:off x="6437014" y="1955907"/>
            <a:ext cx="340944" cy="415518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4E970D7-8EA7-4B7E-90D7-17AE1C2FD48B}"/>
              </a:ext>
            </a:extLst>
          </p:cNvPr>
          <p:cNvSpPr/>
          <p:nvPr/>
        </p:nvSpPr>
        <p:spPr>
          <a:xfrm>
            <a:off x="9620268" y="1667253"/>
            <a:ext cx="791217" cy="482150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557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5" name="Image 4">
            <a:extLst>
              <a:ext uri="{FF2B5EF4-FFF2-40B4-BE49-F238E27FC236}">
                <a16:creationId xmlns:a16="http://schemas.microsoft.com/office/drawing/2014/main" id="{8EC57A3A-FB60-4C61-A46A-AEC0C7E96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115"/>
            <a:ext cx="6005282" cy="3792810"/>
          </a:xfrm>
          <a:prstGeom prst="rect">
            <a:avLst/>
          </a:prstGeom>
        </p:spPr>
      </p:pic>
      <p:pic>
        <p:nvPicPr>
          <p:cNvPr id="8" name="Espace réservé du contenu 3">
            <a:extLst>
              <a:ext uri="{FF2B5EF4-FFF2-40B4-BE49-F238E27FC236}">
                <a16:creationId xmlns:a16="http://schemas.microsoft.com/office/drawing/2014/main" id="{58DBD8A0-964F-40B1-A797-8AD8EF33B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3347" y="2084115"/>
            <a:ext cx="6005282" cy="3792810"/>
          </a:xfrm>
          <a:prstGeom prst="rect">
            <a:avLst/>
          </a:prstGeom>
        </p:spPr>
      </p:pic>
      <p:sp>
        <p:nvSpPr>
          <p:cNvPr id="6" name="Flèche droite 4">
            <a:extLst>
              <a:ext uri="{FF2B5EF4-FFF2-40B4-BE49-F238E27FC236}">
                <a16:creationId xmlns:a16="http://schemas.microsoft.com/office/drawing/2014/main" id="{80449759-ECB0-464E-97D8-1418BB741F4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Triangle rectangle 6">
            <a:extLst>
              <a:ext uri="{FF2B5EF4-FFF2-40B4-BE49-F238E27FC236}">
                <a16:creationId xmlns:a16="http://schemas.microsoft.com/office/drawing/2014/main" id="{D4ECBB1D-7862-45EF-B18D-2849BA386160}"/>
              </a:ext>
            </a:extLst>
          </p:cNvPr>
          <p:cNvSpPr/>
          <p:nvPr/>
        </p:nvSpPr>
        <p:spPr>
          <a:xfrm flipH="1">
            <a:off x="1430447" y="1937441"/>
            <a:ext cx="3657598"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Triangle rectangle 8">
            <a:extLst>
              <a:ext uri="{FF2B5EF4-FFF2-40B4-BE49-F238E27FC236}">
                <a16:creationId xmlns:a16="http://schemas.microsoft.com/office/drawing/2014/main" id="{02726AE0-7A1F-4A47-A883-48F7626C2279}"/>
              </a:ext>
            </a:extLst>
          </p:cNvPr>
          <p:cNvSpPr/>
          <p:nvPr/>
        </p:nvSpPr>
        <p:spPr>
          <a:xfrm flipH="1">
            <a:off x="8238653" y="1989192"/>
            <a:ext cx="3497972"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359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Exploration des données</a:t>
            </a:r>
          </a:p>
        </p:txBody>
      </p:sp>
      <p:pic>
        <p:nvPicPr>
          <p:cNvPr id="7" name="Espace réservé du contenu 6">
            <a:extLst>
              <a:ext uri="{FF2B5EF4-FFF2-40B4-BE49-F238E27FC236}">
                <a16:creationId xmlns:a16="http://schemas.microsoft.com/office/drawing/2014/main" id="{921B19AB-0540-41E4-A116-E30CF44F4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18" y="1939004"/>
            <a:ext cx="5986206" cy="3591724"/>
          </a:xfrm>
        </p:spPr>
      </p:pic>
      <p:pic>
        <p:nvPicPr>
          <p:cNvPr id="9" name="Image 8">
            <a:extLst>
              <a:ext uri="{FF2B5EF4-FFF2-40B4-BE49-F238E27FC236}">
                <a16:creationId xmlns:a16="http://schemas.microsoft.com/office/drawing/2014/main" id="{3C3E8260-C97A-4F3B-9A87-18D64288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04820"/>
            <a:ext cx="5986207" cy="3591724"/>
          </a:xfrm>
          <a:prstGeom prst="rect">
            <a:avLst/>
          </a:prstGeom>
        </p:spPr>
      </p:pic>
      <p:sp>
        <p:nvSpPr>
          <p:cNvPr id="10" name="ZoneTexte 9">
            <a:extLst>
              <a:ext uri="{FF2B5EF4-FFF2-40B4-BE49-F238E27FC236}">
                <a16:creationId xmlns:a16="http://schemas.microsoft.com/office/drawing/2014/main" id="{90B1789F-E0F4-4FA6-9007-7F77033DD0D2}"/>
              </a:ext>
            </a:extLst>
          </p:cNvPr>
          <p:cNvSpPr txBox="1"/>
          <p:nvPr/>
        </p:nvSpPr>
        <p:spPr>
          <a:xfrm>
            <a:off x="700105" y="5530728"/>
            <a:ext cx="11178387" cy="135421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Les retards, qu’ils soient au départ ou à l’arrivée, sont repartis de manières uniformes.</a:t>
            </a:r>
          </a:p>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On constate également une tendance bien marquée de départs et d’arrivées plus tôt que prévues.</a:t>
            </a:r>
          </a:p>
        </p:txBody>
      </p:sp>
      <p:sp>
        <p:nvSpPr>
          <p:cNvPr id="6" name="Flèche droite 4">
            <a:extLst>
              <a:ext uri="{FF2B5EF4-FFF2-40B4-BE49-F238E27FC236}">
                <a16:creationId xmlns:a16="http://schemas.microsoft.com/office/drawing/2014/main" id="{DCE4995F-877F-4A4A-81C8-295922863D2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85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On analyse les différents retards par catégorie :</a:t>
            </a:r>
          </a:p>
          <a:p>
            <a:pPr lvl="1"/>
            <a:r>
              <a:rPr lang="fr-FR" dirty="0">
                <a:solidFill>
                  <a:srgbClr val="0070C0"/>
                </a:solidFill>
              </a:rPr>
              <a:t>En avance 		(&lt; 0 minute)</a:t>
            </a:r>
          </a:p>
          <a:p>
            <a:pPr lvl="1"/>
            <a:r>
              <a:rPr lang="fr-FR" dirty="0">
                <a:solidFill>
                  <a:schemeClr val="accent3">
                    <a:lumMod val="60000"/>
                    <a:lumOff val="40000"/>
                  </a:schemeClr>
                </a:solidFill>
              </a:rPr>
              <a:t>Léger 			(Entre 0 et 15 minutes)</a:t>
            </a:r>
          </a:p>
          <a:p>
            <a:pPr lvl="1"/>
            <a:r>
              <a:rPr lang="fr-FR" dirty="0">
                <a:solidFill>
                  <a:srgbClr val="00B050"/>
                </a:solidFill>
              </a:rPr>
              <a:t>Moyen 			(Entre 15 et 45 minutes)</a:t>
            </a:r>
          </a:p>
          <a:p>
            <a:pPr lvl="1"/>
            <a:r>
              <a:rPr lang="fr-FR" dirty="0">
                <a:solidFill>
                  <a:srgbClr val="FF0000"/>
                </a:solidFill>
              </a:rPr>
              <a:t>Important 		( &gt; 45 minutes)</a:t>
            </a:r>
          </a:p>
        </p:txBody>
      </p:sp>
      <p:sp>
        <p:nvSpPr>
          <p:cNvPr id="4" name="Flèche droite 4">
            <a:extLst>
              <a:ext uri="{FF2B5EF4-FFF2-40B4-BE49-F238E27FC236}">
                <a16:creationId xmlns:a16="http://schemas.microsoft.com/office/drawing/2014/main" id="{E14AC248-9DB4-4BC3-9411-DF2034A75D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63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15BB622-BF9F-4057-8BAF-8B2C89CC4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0551B2B8-BD1E-4476-BFF1-7396B27F482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Le choix a été fait de tenter la prédiction des retards/avances prédictibles.</a:t>
            </a:r>
          </a:p>
          <a:p>
            <a:r>
              <a:rPr lang="fr-FR" dirty="0"/>
              <a:t>C’est-à-dire suivant les critères suivants :</a:t>
            </a:r>
          </a:p>
          <a:p>
            <a:pPr lvl="1"/>
            <a:r>
              <a:rPr lang="fr-FR" dirty="0"/>
              <a:t>Retard inférieur à 45 minutes.</a:t>
            </a:r>
          </a:p>
          <a:p>
            <a:pPr lvl="1"/>
            <a:r>
              <a:rPr lang="fr-FR" dirty="0"/>
              <a:t>Avance inférieure à 45 minutes.</a:t>
            </a:r>
          </a:p>
        </p:txBody>
      </p:sp>
      <p:sp>
        <p:nvSpPr>
          <p:cNvPr id="4" name="Flèche droite 4">
            <a:extLst>
              <a:ext uri="{FF2B5EF4-FFF2-40B4-BE49-F238E27FC236}">
                <a16:creationId xmlns:a16="http://schemas.microsoft.com/office/drawing/2014/main" id="{5A597B8A-A0D1-4D99-97BE-46A2C3AF7C7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817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2D57B34-56F3-4562-A96E-8BFF46474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41A10466-C089-4A27-A05E-ADED82A6248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599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t>Dans un premier temps, cinq algorithmes sont confrontés sans optimisations particulières :</a:t>
            </a:r>
          </a:p>
          <a:p>
            <a:pPr lvl="1"/>
            <a:r>
              <a:rPr lang="fr-FR" dirty="0"/>
              <a:t>Ridge(),</a:t>
            </a:r>
          </a:p>
          <a:p>
            <a:pPr lvl="1"/>
            <a:r>
              <a:rPr lang="fr-FR" dirty="0" err="1"/>
              <a:t>ElasticNet</a:t>
            </a:r>
            <a:r>
              <a:rPr lang="fr-FR" dirty="0"/>
              <a:t>(),</a:t>
            </a:r>
          </a:p>
          <a:p>
            <a:pPr lvl="1"/>
            <a:r>
              <a:rPr lang="fr-FR" dirty="0"/>
              <a:t>Lasso(),</a:t>
            </a:r>
          </a:p>
          <a:p>
            <a:pPr lvl="1"/>
            <a:r>
              <a:rPr lang="fr-FR" dirty="0" err="1"/>
              <a:t>SGDRegressor</a:t>
            </a:r>
            <a:r>
              <a:rPr lang="fr-FR" dirty="0"/>
              <a:t>(),</a:t>
            </a:r>
          </a:p>
          <a:p>
            <a:pPr lvl="1"/>
            <a:r>
              <a:rPr lang="fr-FR" dirty="0" err="1"/>
              <a:t>RandomForestRegressor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62B29-0A1F-4150-98D8-F6EEB625473D}"/>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1056021E-E7E1-432F-B30F-D6E870FF7546}"/>
              </a:ext>
            </a:extLst>
          </p:cNvPr>
          <p:cNvSpPr>
            <a:spLocks noGrp="1"/>
          </p:cNvSpPr>
          <p:nvPr>
            <p:ph idx="1"/>
          </p:nvPr>
        </p:nvSpPr>
        <p:spPr/>
        <p:txBody>
          <a:bodyPr>
            <a:normAutofit fontScale="85000" lnSpcReduction="20000"/>
          </a:bodyPr>
          <a:lstStyle/>
          <a:p>
            <a:r>
              <a:rPr lang="fr-FR" dirty="0"/>
              <a:t>La régression </a:t>
            </a:r>
            <a:r>
              <a:rPr lang="fr-FR" dirty="0" err="1">
                <a:solidFill>
                  <a:srgbClr val="FF0000"/>
                </a:solidFill>
              </a:rPr>
              <a:t>ridge</a:t>
            </a:r>
            <a:r>
              <a:rPr lang="fr-FR" dirty="0"/>
              <a:t> nous permet de </a:t>
            </a:r>
            <a:r>
              <a:rPr lang="fr-FR" i="1" dirty="0"/>
              <a:t>réduire</a:t>
            </a:r>
            <a:r>
              <a:rPr lang="fr-FR" dirty="0"/>
              <a:t> l'amplitude des coefficients d'une régression linéaire et d'éviter le sur-apprentissage. La norme ℓ2 du vecteur de poids peut être utilisée comme terme de régularisation de la régression linéaire.</a:t>
            </a:r>
          </a:p>
          <a:p>
            <a:r>
              <a:rPr lang="fr-FR" dirty="0"/>
              <a:t>On peut aller plus loin et </a:t>
            </a:r>
            <a:r>
              <a:rPr lang="fr-FR" i="1" dirty="0"/>
              <a:t>annuler</a:t>
            </a:r>
            <a:r>
              <a:rPr lang="fr-FR" dirty="0"/>
              <a:t> certains coefficients. Pour cela on va utiliser le </a:t>
            </a:r>
            <a:r>
              <a:rPr lang="fr-FR" dirty="0">
                <a:solidFill>
                  <a:srgbClr val="FF0000"/>
                </a:solidFill>
              </a:rPr>
              <a:t>lasso</a:t>
            </a:r>
            <a:r>
              <a:rPr lang="fr-FR" dirty="0"/>
              <a:t>. Le </a:t>
            </a:r>
            <a:r>
              <a:rPr lang="fr-FR" b="1" dirty="0"/>
              <a:t>lasso</a:t>
            </a:r>
            <a:r>
              <a:rPr lang="fr-FR" dirty="0"/>
              <a:t> utilise la norme ℓ1 du vecteur de poids comme </a:t>
            </a:r>
            <a:r>
              <a:rPr lang="fr-FR" dirty="0" err="1"/>
              <a:t>régularisateur</a:t>
            </a:r>
            <a:r>
              <a:rPr lang="fr-FR" dirty="0"/>
              <a:t>.</a:t>
            </a:r>
          </a:p>
          <a:p>
            <a:r>
              <a:rPr lang="fr-FR" dirty="0"/>
              <a:t>Les variables qui auront un coefficient égal à zéro ne feront plus partie du </a:t>
            </a:r>
            <a:r>
              <a:rPr lang="fr-FR" b="1" dirty="0"/>
              <a:t>modèle,</a:t>
            </a:r>
            <a:r>
              <a:rPr lang="fr-FR" dirty="0"/>
              <a:t> qui en sera simplifié d'autant (modèle </a:t>
            </a:r>
            <a:r>
              <a:rPr lang="fr-FR" b="1" dirty="0"/>
              <a:t>parcimonieux</a:t>
            </a:r>
            <a:r>
              <a:rPr lang="fr-FR" dirty="0"/>
              <a:t>).</a:t>
            </a:r>
          </a:p>
          <a:p>
            <a:r>
              <a:rPr lang="fr-FR" dirty="0"/>
              <a:t>Il s'agit donc d'une méthode de </a:t>
            </a:r>
            <a:r>
              <a:rPr lang="fr-FR" b="1" dirty="0"/>
              <a:t>sélection de variables</a:t>
            </a:r>
            <a:r>
              <a:rPr lang="fr-FR" dirty="0"/>
              <a:t> et de </a:t>
            </a:r>
            <a:r>
              <a:rPr lang="fr-FR" b="1" dirty="0"/>
              <a:t>réduction de dimension supervisée</a:t>
            </a:r>
            <a:r>
              <a:rPr lang="fr-FR" dirty="0"/>
              <a:t> : les variables qui ne sont pas nécessaires à la prédiction de l'étiquette sont éliminées ou réduites.</a:t>
            </a:r>
          </a:p>
        </p:txBody>
      </p:sp>
      <p:sp>
        <p:nvSpPr>
          <p:cNvPr id="4" name="Flèche droite 4">
            <a:extLst>
              <a:ext uri="{FF2B5EF4-FFF2-40B4-BE49-F238E27FC236}">
                <a16:creationId xmlns:a16="http://schemas.microsoft.com/office/drawing/2014/main" id="{95973DA5-C0BA-4537-82BC-206910B66D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72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80C0D-5894-4A91-B646-EFA5DCA8DC00}"/>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031DAD03-DBD1-4D54-A84E-83E0DCC89B2F}"/>
              </a:ext>
            </a:extLst>
          </p:cNvPr>
          <p:cNvSpPr>
            <a:spLocks noGrp="1"/>
          </p:cNvSpPr>
          <p:nvPr>
            <p:ph idx="1"/>
          </p:nvPr>
        </p:nvSpPr>
        <p:spPr/>
        <p:txBody>
          <a:bodyPr>
            <a:normAutofit fontScale="92500" lnSpcReduction="20000"/>
          </a:bodyPr>
          <a:lstStyle/>
          <a:p>
            <a:pPr algn="just"/>
            <a:r>
              <a:rPr lang="fr-FR" dirty="0"/>
              <a:t>La méthode </a:t>
            </a:r>
            <a:r>
              <a:rPr lang="fr-FR" dirty="0" err="1">
                <a:solidFill>
                  <a:srgbClr val="FF0000"/>
                </a:solidFill>
              </a:rPr>
              <a:t>elasticnet</a:t>
            </a:r>
            <a:r>
              <a:rPr lang="fr-FR" dirty="0">
                <a:solidFill>
                  <a:srgbClr val="FF0000"/>
                </a:solidFill>
              </a:rPr>
              <a:t> </a:t>
            </a:r>
            <a:r>
              <a:rPr lang="fr-FR" dirty="0"/>
              <a:t>combine les deux termes de régularisation en un.</a:t>
            </a:r>
          </a:p>
          <a:p>
            <a:pPr algn="just"/>
            <a:r>
              <a:rPr lang="fr-FR" dirty="0"/>
              <a:t>L'</a:t>
            </a:r>
            <a:r>
              <a:rPr lang="fr-FR" dirty="0" err="1"/>
              <a:t>elasticnet</a:t>
            </a:r>
            <a:r>
              <a:rPr lang="fr-FR" dirty="0"/>
              <a:t> combine les normes ℓ1 et ℓ2 pour obtenir une solution moins </a:t>
            </a:r>
            <a:r>
              <a:rPr lang="fr-FR" b="1" dirty="0"/>
              <a:t>parcimonieuse</a:t>
            </a:r>
            <a:r>
              <a:rPr lang="fr-FR" dirty="0"/>
              <a:t> que le lasso et dans laquelle toutes les variables corrélées pertinentes pour la prédiction de l'étiquette sont sélectionnées et reçoivent un poids identique.</a:t>
            </a:r>
          </a:p>
          <a:p>
            <a:pPr algn="just"/>
            <a:r>
              <a:rPr lang="fr-FR" dirty="0"/>
              <a:t>La force de régularisation définit la « quantité de régularisation » appliquée (moins nous régularisons, plus nous laissons le modèle s'adapter aux données).</a:t>
            </a:r>
          </a:p>
          <a:p>
            <a:pPr algn="just"/>
            <a:r>
              <a:rPr lang="fr-FR" dirty="0"/>
              <a:t>Il s’agit du ratio entre ℓ1 et ℓ2 (pour 0, cela sera ℓ2, pour 1, ℓ1).</a:t>
            </a:r>
            <a:endParaRPr lang="fr-FR" dirty="0">
              <a:highlight>
                <a:srgbClr val="FFFF00"/>
              </a:highlight>
            </a:endParaRPr>
          </a:p>
        </p:txBody>
      </p:sp>
      <p:sp>
        <p:nvSpPr>
          <p:cNvPr id="4" name="Flèche droite 4">
            <a:extLst>
              <a:ext uri="{FF2B5EF4-FFF2-40B4-BE49-F238E27FC236}">
                <a16:creationId xmlns:a16="http://schemas.microsoft.com/office/drawing/2014/main" id="{EACA4DF4-E41D-4450-8FA5-A4E8C31FA30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13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REGRESSOR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régression, on fait la moyenne des valeurs prédites</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6CCA9-E6BD-4BF4-85BE-E68B6104C1C4}"/>
              </a:ext>
            </a:extLst>
          </p:cNvPr>
          <p:cNvSpPr>
            <a:spLocks noGrp="1"/>
          </p:cNvSpPr>
          <p:nvPr>
            <p:ph type="title"/>
          </p:nvPr>
        </p:nvSpPr>
        <p:spPr/>
        <p:txBody>
          <a:bodyPr/>
          <a:lstStyle/>
          <a:p>
            <a:r>
              <a:rPr lang="fr-FR" dirty="0"/>
              <a:t>SGD </a:t>
            </a:r>
            <a:r>
              <a:rPr lang="fr-FR" dirty="0" err="1"/>
              <a:t>Regressor</a:t>
            </a:r>
            <a:endParaRPr lang="fr-FR" dirty="0"/>
          </a:p>
        </p:txBody>
      </p:sp>
      <p:sp>
        <p:nvSpPr>
          <p:cNvPr id="3" name="Espace réservé du contenu 2">
            <a:extLst>
              <a:ext uri="{FF2B5EF4-FFF2-40B4-BE49-F238E27FC236}">
                <a16:creationId xmlns:a16="http://schemas.microsoft.com/office/drawing/2014/main" id="{13DC338A-8F94-4C19-93A1-C032DBF505F2}"/>
              </a:ext>
            </a:extLst>
          </p:cNvPr>
          <p:cNvSpPr>
            <a:spLocks noGrp="1"/>
          </p:cNvSpPr>
          <p:nvPr>
            <p:ph idx="1"/>
          </p:nvPr>
        </p:nvSpPr>
        <p:spPr/>
        <p:txBody>
          <a:bodyPr>
            <a:normAutofit fontScale="70000" lnSpcReduction="20000"/>
          </a:bodyPr>
          <a:lstStyle/>
          <a:p>
            <a:pPr algn="just"/>
            <a:r>
              <a:rPr lang="fr-FR" dirty="0"/>
              <a:t>L'algorithme du gradient stochastique est une méthode de descente de gradient (itérative) utilisée pour la minimisation d'une fonction objectif.</a:t>
            </a:r>
          </a:p>
          <a:p>
            <a:pPr algn="just"/>
            <a:r>
              <a:rPr lang="fr-FR" dirty="0"/>
              <a:t>Le principe est de construire une séquence de modèles de sorte que chaque étape et chaque modèle ajoutés à la combinaison, apparaisse comme un pas vers une meilleure solution. </a:t>
            </a:r>
          </a:p>
          <a:p>
            <a:pPr algn="just"/>
            <a:r>
              <a:rPr lang="fr-FR" dirty="0"/>
              <a:t>Ce pas est franchi dans la direction du </a:t>
            </a:r>
            <a:r>
              <a:rPr lang="fr-FR" i="1" dirty="0"/>
              <a:t>gradient de la fonction perte</a:t>
            </a:r>
            <a:r>
              <a:rPr lang="fr-FR" dirty="0"/>
              <a:t>, afin d’améliorer les propriétés de convergence. </a:t>
            </a:r>
          </a:p>
          <a:p>
            <a:pPr algn="just"/>
            <a:r>
              <a:rPr lang="fr-FR" dirty="0"/>
              <a:t>Le SGD </a:t>
            </a:r>
            <a:r>
              <a:rPr lang="fr-FR" dirty="0" err="1"/>
              <a:t>Regressor</a:t>
            </a:r>
            <a:r>
              <a:rPr lang="fr-FR" dirty="0"/>
              <a:t> inclue un sous-échantillonnage aléatoire à chaque étape afin de construire comme en bagging (moyenne des prévisions de plusieurs modèles indépendants) une séquence de prédicteurs plus indépendants. </a:t>
            </a:r>
          </a:p>
          <a:p>
            <a:pPr algn="just"/>
            <a:r>
              <a:rPr lang="fr-FR" dirty="0"/>
              <a:t>Ce taux de sous-échantillonnage est un paramètre à optimiser.</a:t>
            </a:r>
          </a:p>
          <a:p>
            <a:pPr algn="just"/>
            <a:r>
              <a:rPr lang="fr-FR" dirty="0"/>
              <a:t>Une autre proposition consiste à ajouter un coefficient η de rétrécissement. Compris entre 0 et 1, celui-ci pénalise l’ajout d’un nouveau modèle dans l’agrégation et ralentit la convergence.</a:t>
            </a:r>
          </a:p>
          <a:p>
            <a:pPr algn="just"/>
            <a:r>
              <a:rPr lang="fr-FR" dirty="0"/>
              <a:t>Le SGD est adapté pour les problèmes avec plus de 10^5 exemples d'apprentissage.</a:t>
            </a:r>
          </a:p>
        </p:txBody>
      </p:sp>
      <p:sp>
        <p:nvSpPr>
          <p:cNvPr id="4" name="Flèche droite 4">
            <a:extLst>
              <a:ext uri="{FF2B5EF4-FFF2-40B4-BE49-F238E27FC236}">
                <a16:creationId xmlns:a16="http://schemas.microsoft.com/office/drawing/2014/main" id="{792EEB60-32B4-4DA5-BE7E-20719DC6ADE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360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85000" lnSpcReduction="20000"/>
          </a:bodyPr>
          <a:lstStyle/>
          <a:p>
            <a:r>
              <a:rPr lang="fr-FR" u="sng" dirty="0"/>
              <a:t>Evaluation suivant le RMSE</a:t>
            </a:r>
          </a:p>
          <a:p>
            <a:pPr lvl="1" algn="just"/>
            <a:r>
              <a:rPr lang="fr-FR" dirty="0"/>
              <a:t>Le carré moyen des erreurs (MSE pour </a:t>
            </a:r>
            <a:r>
              <a:rPr lang="fr-FR" dirty="0" err="1"/>
              <a:t>Mean</a:t>
            </a:r>
            <a:r>
              <a:rPr lang="fr-FR" dirty="0"/>
              <a:t> Square </a:t>
            </a:r>
            <a:r>
              <a:rPr lang="fr-FR" dirty="0" err="1"/>
              <a:t>Error</a:t>
            </a:r>
            <a:r>
              <a:rPr lang="fr-FR" dirty="0"/>
              <a:t>) est la moyenne arithmétique des carrés des écarts entre les prévisions et les observations.</a:t>
            </a:r>
          </a:p>
          <a:p>
            <a:pPr lvl="1" algn="just"/>
            <a:r>
              <a:rPr lang="fr-FR" dirty="0"/>
              <a:t>C’est la valeur à minimiser dans le cadre d’une régression. Cette moyenne est la variance résiduelle.</a:t>
            </a:r>
          </a:p>
          <a:p>
            <a:pPr lvl="1" algn="just"/>
            <a:r>
              <a:rPr lang="fr-FR" dirty="0"/>
              <a:t>Si l'on compare deux estimateurs, le meilleur est celui qui présente le MSE le plus faible.</a:t>
            </a:r>
          </a:p>
          <a:p>
            <a:pPr lvl="1" algn="just"/>
            <a:r>
              <a:rPr lang="fr-FR" dirty="0"/>
              <a:t>Afin de revenir à l’unité de départ, on en calcule la racine carrée, et donc le RMSE.</a:t>
            </a:r>
          </a:p>
          <a:p>
            <a:endParaRPr lang="fr-FR" dirty="0"/>
          </a:p>
          <a:p>
            <a:r>
              <a:rPr lang="fr-FR" u="sng" dirty="0"/>
              <a:t>Explications des RMSE</a:t>
            </a:r>
          </a:p>
          <a:p>
            <a:pPr lvl="1"/>
            <a:r>
              <a:rPr lang="fr-FR" dirty="0"/>
              <a:t>Le RMSE que nous allons retrouver dans nos calculs représente donc la moyenne des écarts entre les vrais retards constatés et les retards calculés.</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50737-1CD3-4F48-AAC9-64A3DCF82D01}"/>
              </a:ext>
            </a:extLst>
          </p:cNvPr>
          <p:cNvSpPr>
            <a:spLocks noGrp="1"/>
          </p:cNvSpPr>
          <p:nvPr>
            <p:ph type="title"/>
          </p:nvPr>
        </p:nvSpPr>
        <p:spPr/>
        <p:txBody>
          <a:bodyPr/>
          <a:lstStyle/>
          <a:p>
            <a:r>
              <a:rPr lang="fr-FR" dirty="0"/>
              <a:t>Différents Résultats</a:t>
            </a:r>
          </a:p>
        </p:txBody>
      </p:sp>
      <p:sp>
        <p:nvSpPr>
          <p:cNvPr id="6" name="Espace réservé du contenu 5">
            <a:extLst>
              <a:ext uri="{FF2B5EF4-FFF2-40B4-BE49-F238E27FC236}">
                <a16:creationId xmlns:a16="http://schemas.microsoft.com/office/drawing/2014/main" id="{C192C752-1EC6-4740-A8EC-8230A4588C5D}"/>
              </a:ext>
            </a:extLst>
          </p:cNvPr>
          <p:cNvSpPr>
            <a:spLocks noGrp="1"/>
          </p:cNvSpPr>
          <p:nvPr>
            <p:ph idx="1"/>
          </p:nvPr>
        </p:nvSpPr>
        <p:spPr/>
        <p:txBody>
          <a:bodyPr/>
          <a:lstStyle/>
          <a:p>
            <a:r>
              <a:rPr lang="fr-FR" dirty="0"/>
              <a:t>Les résultats pour les compagnies AS et EV.</a:t>
            </a:r>
          </a:p>
        </p:txBody>
      </p:sp>
      <p:sp>
        <p:nvSpPr>
          <p:cNvPr id="7" name="Flèche droite 4">
            <a:extLst>
              <a:ext uri="{FF2B5EF4-FFF2-40B4-BE49-F238E27FC236}">
                <a16:creationId xmlns:a16="http://schemas.microsoft.com/office/drawing/2014/main" id="{1E1910A0-EE58-41DE-8C3C-BA1C48E700F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A2DDC757-B932-4F88-9EF8-AB8458C37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8" y="2122604"/>
            <a:ext cx="5971421" cy="3980947"/>
          </a:xfrm>
          <a:prstGeom prst="rect">
            <a:avLst/>
          </a:prstGeom>
        </p:spPr>
      </p:pic>
      <p:pic>
        <p:nvPicPr>
          <p:cNvPr id="8" name="Image 7">
            <a:extLst>
              <a:ext uri="{FF2B5EF4-FFF2-40B4-BE49-F238E27FC236}">
                <a16:creationId xmlns:a16="http://schemas.microsoft.com/office/drawing/2014/main" id="{659B8007-747D-4D05-B817-B7D605121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252" y="2122604"/>
            <a:ext cx="5971421" cy="3980947"/>
          </a:xfrm>
          <a:prstGeom prst="rect">
            <a:avLst/>
          </a:prstGeom>
        </p:spPr>
      </p:pic>
      <p:sp>
        <p:nvSpPr>
          <p:cNvPr id="10" name="ZoneTexte 9">
            <a:extLst>
              <a:ext uri="{FF2B5EF4-FFF2-40B4-BE49-F238E27FC236}">
                <a16:creationId xmlns:a16="http://schemas.microsoft.com/office/drawing/2014/main" id="{39E29017-B054-4745-B804-0B43A7C5AA10}"/>
              </a:ext>
            </a:extLst>
          </p:cNvPr>
          <p:cNvSpPr txBox="1"/>
          <p:nvPr/>
        </p:nvSpPr>
        <p:spPr>
          <a:xfrm>
            <a:off x="1828799" y="6068726"/>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2" name="ZoneTexte 11">
            <a:extLst>
              <a:ext uri="{FF2B5EF4-FFF2-40B4-BE49-F238E27FC236}">
                <a16:creationId xmlns:a16="http://schemas.microsoft.com/office/drawing/2014/main" id="{9D441FAC-E91A-4318-9149-6BAD5B73FF56}"/>
              </a:ext>
            </a:extLst>
          </p:cNvPr>
          <p:cNvSpPr txBox="1"/>
          <p:nvPr/>
        </p:nvSpPr>
        <p:spPr>
          <a:xfrm>
            <a:off x="7786166" y="6103551"/>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14.66 min</a:t>
            </a:r>
          </a:p>
        </p:txBody>
      </p:sp>
    </p:spTree>
    <p:extLst>
      <p:ext uri="{BB962C8B-B14F-4D97-AF65-F5344CB8AC3E}">
        <p14:creationId xmlns:p14="http://schemas.microsoft.com/office/powerpoint/2010/main" val="356338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pic>
        <p:nvPicPr>
          <p:cNvPr id="5" name="Espace réservé du contenu 4">
            <a:extLst>
              <a:ext uri="{FF2B5EF4-FFF2-40B4-BE49-F238E27FC236}">
                <a16:creationId xmlns:a16="http://schemas.microsoft.com/office/drawing/2014/main" id="{25C38191-8A58-4CB5-90BD-184133EED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65" y="1973653"/>
            <a:ext cx="6036397" cy="4024265"/>
          </a:xfrm>
        </p:spPr>
      </p:pic>
      <p:sp>
        <p:nvSpPr>
          <p:cNvPr id="6" name="Flèche droite 4">
            <a:extLst>
              <a:ext uri="{FF2B5EF4-FFF2-40B4-BE49-F238E27FC236}">
                <a16:creationId xmlns:a16="http://schemas.microsoft.com/office/drawing/2014/main" id="{49D9EA64-53E8-4A06-A863-17E3F3771BF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F1335E9C-3AE7-46AD-8FDC-35723A2D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02" y="1973654"/>
            <a:ext cx="6036398" cy="4024265"/>
          </a:xfrm>
          <a:prstGeom prst="rect">
            <a:avLst/>
          </a:prstGeom>
        </p:spPr>
      </p:pic>
    </p:spTree>
    <p:extLst>
      <p:ext uri="{BB962C8B-B14F-4D97-AF65-F5344CB8AC3E}">
        <p14:creationId xmlns:p14="http://schemas.microsoft.com/office/powerpoint/2010/main" val="22046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les deux algorithmes qui sont conservés, nous allons mesurer les performances suivant une évaluation rigoureuse des performances de la régression,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85000" lnSpcReduction="20000"/>
          </a:bodyPr>
          <a:lstStyle/>
          <a:p>
            <a:r>
              <a:rPr lang="fr-FR" dirty="0"/>
              <a:t>La compagnie d’aviation </a:t>
            </a:r>
            <a:r>
              <a:rPr lang="fr-FR" dirty="0" err="1"/>
              <a:t>AirData</a:t>
            </a:r>
            <a:r>
              <a:rPr lang="fr-FR" dirty="0"/>
              <a:t> cherche à optimiser la logistique et anticiper les retards, </a:t>
            </a:r>
          </a:p>
          <a:p>
            <a:pPr lvl="1"/>
            <a:r>
              <a:rPr lang="fr-FR" dirty="0"/>
              <a:t>Evaluer les comportements des différentes compagnies d’aviation existantes. </a:t>
            </a:r>
          </a:p>
          <a:p>
            <a:pPr lvl="1"/>
            <a:r>
              <a:rPr lang="fr-FR" dirty="0"/>
              <a:t>Tirer un premier modèle de prédiction des retards à partir des variables fournies.</a:t>
            </a:r>
          </a:p>
          <a:p>
            <a:endParaRPr lang="fr-FR" dirty="0"/>
          </a:p>
          <a:p>
            <a:r>
              <a:rPr lang="fr-FR" dirty="0"/>
              <a:t>La mission</a:t>
            </a:r>
          </a:p>
          <a:p>
            <a:pPr lvl="1"/>
            <a:r>
              <a:rPr lang="fr-FR" dirty="0"/>
              <a:t>Tester différents modèles de prédiction afin de répondre au mieux à la problématique de la compagnie </a:t>
            </a:r>
            <a:r>
              <a:rPr lang="fr-FR" dirty="0" err="1"/>
              <a:t>AirData</a:t>
            </a:r>
            <a:r>
              <a:rPr lang="fr-FR" dirty="0"/>
              <a:t>.</a:t>
            </a:r>
          </a:p>
          <a:p>
            <a:pPr lvl="1"/>
            <a:r>
              <a:rPr lang="fr-FR" dirty="0"/>
              <a:t>Tester différents hyperparamètres puis justifier les différents choix de modèles effectués.</a:t>
            </a:r>
          </a:p>
          <a:p>
            <a:pPr lvl="1"/>
            <a:r>
              <a:rPr lang="fr-FR" dirty="0"/>
              <a:t>Avec chaque modèle testé, mesurer et améliorer les performances. </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err="1"/>
              <a:t>HYPERPARAMètres</a:t>
            </a:r>
            <a:r>
              <a:rPr lang="fr-FR" dirty="0"/>
              <a:t> du SGD REGRESSOR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pPr algn="just"/>
            <a:r>
              <a:rPr lang="fr-FR" dirty="0"/>
              <a:t>Certains paramètres sont plus importants que d’autres :</a:t>
            </a:r>
          </a:p>
          <a:p>
            <a:pPr algn="just"/>
            <a:endParaRPr lang="en-US" dirty="0"/>
          </a:p>
          <a:p>
            <a:pPr algn="just"/>
            <a:r>
              <a:rPr lang="en-US" dirty="0">
                <a:solidFill>
                  <a:srgbClr val="FF0000"/>
                </a:solidFill>
              </a:rPr>
              <a:t>l1_ratio</a:t>
            </a:r>
          </a:p>
          <a:p>
            <a:pPr lvl="1" algn="just"/>
            <a:r>
              <a:rPr lang="fr-FR" dirty="0"/>
              <a:t>Il s’agit du ratio entre ℓ1 et ℓ2 (pour 0, cela sera ℓ2, pour 1, ℓ1).</a:t>
            </a:r>
          </a:p>
          <a:p>
            <a:pPr lvl="1" algn="just"/>
            <a:r>
              <a:rPr lang="fr-FR" dirty="0"/>
              <a:t>Valeurs : [0, 0.1, 0.5, 0.9, 1]</a:t>
            </a:r>
            <a:endParaRPr lang="fr-FR" dirty="0">
              <a:highlight>
                <a:srgbClr val="FFFF00"/>
              </a:highlight>
            </a:endParaRPr>
          </a:p>
          <a:p>
            <a:pPr algn="just"/>
            <a:endParaRPr lang="fr-FR" dirty="0"/>
          </a:p>
          <a:p>
            <a:pPr algn="just"/>
            <a:r>
              <a:rPr lang="en-US" dirty="0">
                <a:solidFill>
                  <a:srgbClr val="FF0000"/>
                </a:solidFill>
              </a:rPr>
              <a:t>alpha</a:t>
            </a:r>
          </a:p>
          <a:p>
            <a:pPr lvl="1" algn="just"/>
            <a:r>
              <a:rPr lang="en-US" dirty="0" err="1"/>
              <a:t>Constante</a:t>
            </a:r>
            <a:r>
              <a:rPr lang="en-US" dirty="0"/>
              <a:t> qui </a:t>
            </a:r>
            <a:r>
              <a:rPr lang="en-US" dirty="0" err="1"/>
              <a:t>multiplie</a:t>
            </a:r>
            <a:r>
              <a:rPr lang="en-US" dirty="0"/>
              <a:t> le </a:t>
            </a:r>
            <a:r>
              <a:rPr lang="en-US" dirty="0" err="1"/>
              <a:t>terme</a:t>
            </a:r>
            <a:r>
              <a:rPr lang="en-US" dirty="0"/>
              <a:t> de </a:t>
            </a:r>
            <a:r>
              <a:rPr lang="en-US" dirty="0" err="1"/>
              <a:t>régularisation</a:t>
            </a:r>
            <a:r>
              <a:rPr lang="en-US" dirty="0"/>
              <a:t>.</a:t>
            </a:r>
          </a:p>
          <a:p>
            <a:pPr lvl="1" algn="just"/>
            <a:r>
              <a:rPr lang="fr-FR" dirty="0"/>
              <a:t>Valeurs : [0.1, 0.01, 0.001, 0.0001]</a:t>
            </a:r>
          </a:p>
          <a:p>
            <a:endParaRPr lang="fr-FR" dirty="0"/>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AS</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14.13 min</a:t>
            </a:r>
          </a:p>
        </p:txBody>
      </p:sp>
      <p:pic>
        <p:nvPicPr>
          <p:cNvPr id="14" name="Image 13">
            <a:extLst>
              <a:ext uri="{FF2B5EF4-FFF2-40B4-BE49-F238E27FC236}">
                <a16:creationId xmlns:a16="http://schemas.microsoft.com/office/drawing/2014/main" id="{75BDC0FE-649F-42F0-ACC7-DF71A89B6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74" y="2022087"/>
            <a:ext cx="10156487" cy="4062595"/>
          </a:xfrm>
          <a:prstGeom prst="rect">
            <a:avLst/>
          </a:prstGeom>
        </p:spPr>
      </p:pic>
    </p:spTree>
    <p:extLst>
      <p:ext uri="{BB962C8B-B14F-4D97-AF65-F5344CB8AC3E}">
        <p14:creationId xmlns:p14="http://schemas.microsoft.com/office/powerpoint/2010/main" val="23874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EV</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C16B9C4-9A81-43E5-A141-0C64C13E4A3D}"/>
              </a:ext>
            </a:extLst>
          </p:cNvPr>
          <p:cNvSpPr txBox="1"/>
          <p:nvPr/>
        </p:nvSpPr>
        <p:spPr>
          <a:xfrm>
            <a:off x="3702311"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14.66 min</a:t>
            </a:r>
          </a:p>
        </p:txBody>
      </p:sp>
      <p:sp>
        <p:nvSpPr>
          <p:cNvPr id="10" name="ZoneTexte 9">
            <a:extLst>
              <a:ext uri="{FF2B5EF4-FFF2-40B4-BE49-F238E27FC236}">
                <a16:creationId xmlns:a16="http://schemas.microsoft.com/office/drawing/2014/main" id="{C1C3B222-21E7-4A53-A30B-41E05131D8E6}"/>
              </a:ext>
            </a:extLst>
          </p:cNvPr>
          <p:cNvSpPr txBox="1"/>
          <p:nvPr/>
        </p:nvSpPr>
        <p:spPr>
          <a:xfrm>
            <a:off x="7719468"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14.67 min</a:t>
            </a:r>
          </a:p>
        </p:txBody>
      </p:sp>
      <p:pic>
        <p:nvPicPr>
          <p:cNvPr id="12" name="Image 11">
            <a:extLst>
              <a:ext uri="{FF2B5EF4-FFF2-40B4-BE49-F238E27FC236}">
                <a16:creationId xmlns:a16="http://schemas.microsoft.com/office/drawing/2014/main" id="{12F23E70-DAE6-42C4-BB3A-E5F5EBA1C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539" y="2011260"/>
            <a:ext cx="10025122" cy="4010049"/>
          </a:xfrm>
          <a:prstGeom prst="rect">
            <a:avLst/>
          </a:prstGeom>
        </p:spPr>
      </p:pic>
    </p:spTree>
    <p:extLst>
      <p:ext uri="{BB962C8B-B14F-4D97-AF65-F5344CB8AC3E}">
        <p14:creationId xmlns:p14="http://schemas.microsoft.com/office/powerpoint/2010/main" val="16961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lnSpcReduction="10000"/>
          </a:bodyPr>
          <a:lstStyle/>
          <a:p>
            <a:pPr algn="just"/>
            <a:r>
              <a:rPr lang="fr-FR" dirty="0"/>
              <a:t>Dans l’ensemble, on note une légère amélioration des prédictions pour l’ensemble des compagnies.</a:t>
            </a:r>
          </a:p>
          <a:p>
            <a:pPr algn="just"/>
            <a:r>
              <a:rPr lang="fr-FR" dirty="0"/>
              <a:t>Pour la compagnie EV présenté ici, il est intéressant de constater que l’utilisation d’une </a:t>
            </a:r>
            <a:r>
              <a:rPr lang="fr-FR" dirty="0" err="1"/>
              <a:t>gridsearch</a:t>
            </a:r>
            <a:r>
              <a:rPr lang="fr-FR" dirty="0"/>
              <a:t> n’a pas permis d’améliorer les résultats.</a:t>
            </a:r>
          </a:p>
          <a:p>
            <a:pPr algn="just"/>
            <a:r>
              <a:rPr lang="fr-FR" dirty="0"/>
              <a:t>Cela peut être du au fait que les paramètres couverts par la recherche ne sont pas les bons.</a:t>
            </a:r>
          </a:p>
          <a:p>
            <a:pPr algn="just"/>
            <a:r>
              <a:rPr lang="fr-FR" dirty="0"/>
              <a:t>Pour aller plus loin, on peut balayer beaucoup plus d’hyperparamètres, mais cela prendra un temps beaucoup plus long.</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1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317627754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u="sng" dirty="0"/>
              <a:t>Quelques tests :</a:t>
            </a:r>
          </a:p>
        </p:txBody>
      </p:sp>
      <p:pic>
        <p:nvPicPr>
          <p:cNvPr id="4" name="Image 3">
            <a:extLst>
              <a:ext uri="{FF2B5EF4-FFF2-40B4-BE49-F238E27FC236}">
                <a16:creationId xmlns:a16="http://schemas.microsoft.com/office/drawing/2014/main" id="{68E1C15F-AE08-4468-8A31-36B0D0680A19}"/>
              </a:ext>
            </a:extLst>
          </p:cNvPr>
          <p:cNvPicPr>
            <a:picLocks noChangeAspect="1"/>
          </p:cNvPicPr>
          <p:nvPr/>
        </p:nvPicPr>
        <p:blipFill rotWithShape="1">
          <a:blip r:embed="rId2"/>
          <a:srcRect l="39844" t="55571" r="35077" b="11714"/>
          <a:stretch/>
        </p:blipFill>
        <p:spPr>
          <a:xfrm>
            <a:off x="2023539" y="2556570"/>
            <a:ext cx="4933429" cy="3519488"/>
          </a:xfrm>
          <a:prstGeom prst="rect">
            <a:avLst/>
          </a:prstGeom>
        </p:spPr>
      </p:pic>
      <p:sp>
        <p:nvSpPr>
          <p:cNvPr id="6" name="Espace réservé du contenu 2">
            <a:extLst>
              <a:ext uri="{FF2B5EF4-FFF2-40B4-BE49-F238E27FC236}">
                <a16:creationId xmlns:a16="http://schemas.microsoft.com/office/drawing/2014/main" id="{C727F7C3-3695-4328-A848-0746124768EF}"/>
              </a:ext>
            </a:extLst>
          </p:cNvPr>
          <p:cNvSpPr txBox="1">
            <a:spLocks/>
          </p:cNvSpPr>
          <p:nvPr/>
        </p:nvSpPr>
        <p:spPr>
          <a:xfrm>
            <a:off x="6850222" y="1376190"/>
            <a:ext cx="5341778" cy="511256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u="sng" dirty="0"/>
              <a:t>Valeurs réelles :</a:t>
            </a:r>
          </a:p>
          <a:p>
            <a:endParaRPr lang="fr-FR" u="sng" dirty="0"/>
          </a:p>
          <a:p>
            <a:r>
              <a:rPr lang="fr-FR" dirty="0"/>
              <a:t>[52] : - 5 minutes</a:t>
            </a:r>
          </a:p>
          <a:p>
            <a:r>
              <a:rPr lang="fr-FR" dirty="0"/>
              <a:t>[54] : -11 minutes</a:t>
            </a:r>
          </a:p>
          <a:p>
            <a:r>
              <a:rPr lang="fr-FR" dirty="0"/>
              <a:t>[56] : SO</a:t>
            </a:r>
          </a:p>
          <a:p>
            <a:r>
              <a:rPr lang="fr-FR" dirty="0"/>
              <a:t>[58] : -3 minutes</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Améliorations effectuées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Améliorations :</a:t>
            </a:r>
          </a:p>
          <a:p>
            <a:pPr lvl="1"/>
            <a:r>
              <a:rPr lang="fr-FR" dirty="0"/>
              <a:t>Prévisions des retards prévisibles uniquement.</a:t>
            </a:r>
          </a:p>
          <a:p>
            <a:pPr lvl="1"/>
            <a:r>
              <a:rPr lang="fr-FR" dirty="0"/>
              <a:t>Optimisations grâce au </a:t>
            </a:r>
            <a:r>
              <a:rPr lang="fr-FR" dirty="0" err="1"/>
              <a:t>Gridsearch</a:t>
            </a:r>
            <a:endParaRPr lang="fr-FR" dirty="0"/>
          </a:p>
          <a:p>
            <a:pPr lvl="1"/>
            <a:r>
              <a:rPr lang="fr-FR" dirty="0"/>
              <a:t>Séparation suivant les compagnies, avec des algorithmes pour chacune.</a:t>
            </a:r>
          </a:p>
        </p:txBody>
      </p:sp>
      <p:sp>
        <p:nvSpPr>
          <p:cNvPr id="4" name="Flèche droite 4">
            <a:extLst>
              <a:ext uri="{FF2B5EF4-FFF2-40B4-BE49-F238E27FC236}">
                <a16:creationId xmlns:a16="http://schemas.microsoft.com/office/drawing/2014/main" id="{9DB5D632-3AF2-4AEC-A862-CBF471BFE0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2992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Inclure d’autres années dans les données d’entrée.</a:t>
            </a:r>
          </a:p>
          <a:p>
            <a:r>
              <a:rPr lang="fr-FR" dirty="0"/>
              <a:t>Tester plus d’hyperparamètres.</a:t>
            </a:r>
          </a:p>
          <a:p>
            <a:r>
              <a:rPr lang="fr-FR" dirty="0"/>
              <a:t>Continuer la recherche de meilleurs valeurs pour les hyperparamètres.</a:t>
            </a:r>
          </a:p>
          <a:p>
            <a:r>
              <a:rPr lang="fr-FR" dirty="0"/>
              <a:t>Avoir la possibilité d’avoir un hébergement plus important dans le cloud afin de pouvoir stocker les dumps des </a:t>
            </a:r>
            <a:r>
              <a:rPr lang="fr-FR" dirty="0" err="1"/>
              <a:t>fits</a:t>
            </a:r>
            <a:r>
              <a:rPr lang="fr-FR" dirty="0"/>
              <a:t> plus imposant pour l’algorithme qui marche mieux.</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Choisir des algorithmes de régression.</a:t>
            </a:r>
          </a:p>
          <a:p>
            <a:pPr lvl="1"/>
            <a:r>
              <a:rPr lang="fr-FR" dirty="0"/>
              <a:t>Les tester.</a:t>
            </a:r>
          </a:p>
          <a:p>
            <a:pPr lvl="1"/>
            <a:r>
              <a:rPr lang="fr-FR" dirty="0"/>
              <a:t>Mettre à disposition le meilleur suivant des critères définis.</a:t>
            </a:r>
          </a:p>
          <a:p>
            <a:pPr lvl="1"/>
            <a:r>
              <a:rPr lang="fr-FR" dirty="0"/>
              <a:t>Créer l’API de calcul.</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API</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591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hlinkClick r:id="rId2"/>
              </a:rPr>
              <a:t>http://pfroide.pythonanywhere.com/prediction/ ANC_SEA_1500-1559_6_8_AA</a:t>
            </a:r>
            <a:endParaRPr lang="fr-FR" dirty="0"/>
          </a:p>
          <a:p>
            <a:r>
              <a:rPr lang="fr-FR" dirty="0"/>
              <a:t>Entrée des données en tant que chaine de caractères, séparés par _ :</a:t>
            </a:r>
          </a:p>
          <a:p>
            <a:pPr lvl="1"/>
            <a:r>
              <a:rPr lang="fr-FR" dirty="0"/>
              <a:t>ANC		Ville de départ</a:t>
            </a:r>
          </a:p>
          <a:p>
            <a:pPr lvl="1"/>
            <a:r>
              <a:rPr lang="fr-FR" dirty="0"/>
              <a:t>SEA		Ville d’arrivée</a:t>
            </a:r>
          </a:p>
          <a:p>
            <a:pPr lvl="1"/>
            <a:r>
              <a:rPr lang="fr-FR" dirty="0"/>
              <a:t>1500-1559	Créneau horaire de départ prévu</a:t>
            </a:r>
          </a:p>
          <a:p>
            <a:pPr lvl="1"/>
            <a:r>
              <a:rPr lang="fr-FR" dirty="0"/>
              <a:t>6			Jour de la semaine (1=lundi, 7=dimanche)</a:t>
            </a:r>
          </a:p>
          <a:p>
            <a:pPr lvl="1"/>
            <a:r>
              <a:rPr lang="fr-FR" dirty="0"/>
              <a:t>8			Mois de l’année</a:t>
            </a:r>
          </a:p>
          <a:p>
            <a:pPr lvl="1"/>
            <a:r>
              <a:rPr lang="fr-FR" dirty="0"/>
              <a:t>AA		Compagnie aérienne</a:t>
            </a:r>
          </a:p>
        </p:txBody>
      </p:sp>
      <p:sp>
        <p:nvSpPr>
          <p:cNvPr id="4" name="Flèche droite 4">
            <a:extLst>
              <a:ext uri="{FF2B5EF4-FFF2-40B4-BE49-F238E27FC236}">
                <a16:creationId xmlns:a16="http://schemas.microsoft.com/office/drawing/2014/main" id="{97E75129-C104-4883-8BD8-3C84EFF8798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100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tre 1">
            <a:extLst>
              <a:ext uri="{FF2B5EF4-FFF2-40B4-BE49-F238E27FC236}">
                <a16:creationId xmlns:a16="http://schemas.microsoft.com/office/drawing/2014/main" id="{C6D658DF-DDEC-458C-870F-6D64D325B293}"/>
              </a:ext>
            </a:extLst>
          </p:cNvPr>
          <p:cNvSpPr>
            <a:spLocks noGrp="1"/>
          </p:cNvSpPr>
          <p:nvPr>
            <p:ph type="title"/>
          </p:nvPr>
        </p:nvSpPr>
        <p:spPr/>
        <p:txBody>
          <a:bodyPr/>
          <a:lstStyle/>
          <a:p>
            <a:r>
              <a:rPr lang="fr-FR" dirty="0"/>
              <a:t>API</a:t>
            </a:r>
          </a:p>
        </p:txBody>
      </p:sp>
      <p:sp>
        <p:nvSpPr>
          <p:cNvPr id="10" name="Espace réservé du contenu 9">
            <a:extLst>
              <a:ext uri="{FF2B5EF4-FFF2-40B4-BE49-F238E27FC236}">
                <a16:creationId xmlns:a16="http://schemas.microsoft.com/office/drawing/2014/main" id="{7065B3B2-3E38-4E88-8135-CD89A4FDDE47}"/>
              </a:ext>
            </a:extLst>
          </p:cNvPr>
          <p:cNvSpPr>
            <a:spLocks noGrp="1"/>
          </p:cNvSpPr>
          <p:nvPr>
            <p:ph idx="1"/>
          </p:nvPr>
        </p:nvSpPr>
        <p:spPr/>
        <p:txBody>
          <a:bodyPr/>
          <a:lstStyle/>
          <a:p>
            <a:r>
              <a:rPr lang="fr-FR" dirty="0"/>
              <a:t>Le résultat en ligne.</a:t>
            </a:r>
          </a:p>
        </p:txBody>
      </p:sp>
      <p:sp>
        <p:nvSpPr>
          <p:cNvPr id="6" name="Flèche droite 4">
            <a:extLst>
              <a:ext uri="{FF2B5EF4-FFF2-40B4-BE49-F238E27FC236}">
                <a16:creationId xmlns:a16="http://schemas.microsoft.com/office/drawing/2014/main" id="{55308035-18C8-4A55-8B48-B9938FDA146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0CB53FF0-7FB2-4899-8198-B1530555C1E5}"/>
              </a:ext>
            </a:extLst>
          </p:cNvPr>
          <p:cNvPicPr>
            <a:picLocks noChangeAspect="1"/>
          </p:cNvPicPr>
          <p:nvPr/>
        </p:nvPicPr>
        <p:blipFill rotWithShape="1">
          <a:blip r:embed="rId2"/>
          <a:srcRect t="3460" r="62500" b="86797"/>
          <a:stretch/>
        </p:blipFill>
        <p:spPr>
          <a:xfrm>
            <a:off x="3013732" y="3298577"/>
            <a:ext cx="8044736" cy="1143000"/>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sp>
        <p:nvSpPr>
          <p:cNvPr id="7" name="Rectangle : coins arrondis 6">
            <a:extLst>
              <a:ext uri="{FF2B5EF4-FFF2-40B4-BE49-F238E27FC236}">
                <a16:creationId xmlns:a16="http://schemas.microsoft.com/office/drawing/2014/main" id="{425E48A2-29CD-4683-BEC9-F97AAA8E4D43}"/>
              </a:ext>
            </a:extLst>
          </p:cNvPr>
          <p:cNvSpPr/>
          <p:nvPr/>
        </p:nvSpPr>
        <p:spPr>
          <a:xfrm>
            <a:off x="2893720" y="3955231"/>
            <a:ext cx="1653961" cy="48634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Tree>
    <p:extLst>
      <p:ext uri="{BB962C8B-B14F-4D97-AF65-F5344CB8AC3E}">
        <p14:creationId xmlns:p14="http://schemas.microsoft.com/office/powerpoint/2010/main" val="41037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lnSpcReduction="10000"/>
          </a:bodyPr>
          <a:lstStyle/>
          <a:p>
            <a:r>
              <a:rPr lang="fr-FR" u="sng" dirty="0"/>
              <a:t>Démarche retenue :</a:t>
            </a:r>
          </a:p>
          <a:p>
            <a:pPr lvl="1"/>
            <a:r>
              <a:rPr lang="fr-FR" dirty="0"/>
              <a:t>Récupération des données.</a:t>
            </a:r>
          </a:p>
          <a:p>
            <a:pPr lvl="1"/>
            <a:r>
              <a:rPr lang="fr-FR" dirty="0"/>
              <a:t>Exploration des données </a:t>
            </a:r>
          </a:p>
          <a:p>
            <a:pPr lvl="1"/>
            <a:r>
              <a:rPr lang="fr-FR" dirty="0"/>
              <a:t>Tests de quelques algorithmes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l’API de prédiction.</a:t>
            </a:r>
          </a:p>
          <a:p>
            <a:pPr lvl="1"/>
            <a:r>
              <a:rPr lang="fr-FR" dirty="0"/>
              <a:t>Démonstration.</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hlinkClick r:id="rId2"/>
              </a:rPr>
              <a:t>https://www.transtats.bts.gov/</a:t>
            </a:r>
            <a:endParaRPr lang="fr-FR" dirty="0"/>
          </a:p>
          <a:p>
            <a:pPr lvl="1"/>
            <a:r>
              <a:rPr lang="fr-FR" dirty="0"/>
              <a:t>Elles sont donc fiables, aux erreurs de fichier près.</a:t>
            </a:r>
          </a:p>
          <a:p>
            <a:pPr lvl="1"/>
            <a:r>
              <a:rPr lang="fr-FR" dirty="0"/>
              <a:t>La source du mois d’avril est « corrompue », il faut supprimer les fausses valeurs.</a:t>
            </a:r>
          </a:p>
          <a:p>
            <a:pPr lvl="1"/>
            <a:r>
              <a:rPr lang="fr-FR" dirty="0"/>
              <a:t>12 mois de données, plus de 5 000 000 de lignes et 65 colonnes.</a:t>
            </a:r>
          </a:p>
          <a:p>
            <a:pPr lvl="1"/>
            <a:r>
              <a:rPr lang="fr-FR" dirty="0"/>
              <a:t>Il faut donc effectuer un travail sur ces données pour sélectionner les valeurs pertinentes pour notre analyse.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LES DONNEES</a:t>
            </a:r>
          </a:p>
        </p:txBody>
      </p:sp>
      <p:graphicFrame>
        <p:nvGraphicFramePr>
          <p:cNvPr id="8" name="Tableau 7">
            <a:extLst>
              <a:ext uri="{FF2B5EF4-FFF2-40B4-BE49-F238E27FC236}">
                <a16:creationId xmlns:a16="http://schemas.microsoft.com/office/drawing/2014/main" id="{A81F66D3-BA5A-4BA5-A2BC-E03702F03CB6}"/>
              </a:ext>
            </a:extLst>
          </p:cNvPr>
          <p:cNvGraphicFramePr>
            <a:graphicFrameLocks noGrp="1"/>
          </p:cNvGraphicFramePr>
          <p:nvPr>
            <p:extLst>
              <p:ext uri="{D42A27DB-BD31-4B8C-83A1-F6EECF244321}">
                <p14:modId xmlns:p14="http://schemas.microsoft.com/office/powerpoint/2010/main" val="2268894679"/>
              </p:ext>
            </p:extLst>
          </p:nvPr>
        </p:nvGraphicFramePr>
        <p:xfrm>
          <a:off x="281384" y="1553108"/>
          <a:ext cx="3437175" cy="4955685"/>
        </p:xfrm>
        <a:graphic>
          <a:graphicData uri="http://schemas.openxmlformats.org/drawingml/2006/table">
            <a:tbl>
              <a:tblPr/>
              <a:tblGrid>
                <a:gridCol w="570525">
                  <a:extLst>
                    <a:ext uri="{9D8B030D-6E8A-4147-A177-3AD203B41FA5}">
                      <a16:colId xmlns:a16="http://schemas.microsoft.com/office/drawing/2014/main" val="3152065575"/>
                    </a:ext>
                  </a:extLst>
                </a:gridCol>
                <a:gridCol w="1229440">
                  <a:extLst>
                    <a:ext uri="{9D8B030D-6E8A-4147-A177-3AD203B41FA5}">
                      <a16:colId xmlns:a16="http://schemas.microsoft.com/office/drawing/2014/main" val="2125548770"/>
                    </a:ext>
                  </a:extLst>
                </a:gridCol>
                <a:gridCol w="718293">
                  <a:extLst>
                    <a:ext uri="{9D8B030D-6E8A-4147-A177-3AD203B41FA5}">
                      <a16:colId xmlns:a16="http://schemas.microsoft.com/office/drawing/2014/main" val="3184111298"/>
                    </a:ext>
                  </a:extLst>
                </a:gridCol>
                <a:gridCol w="918917">
                  <a:extLst>
                    <a:ext uri="{9D8B030D-6E8A-4147-A177-3AD203B41FA5}">
                      <a16:colId xmlns:a16="http://schemas.microsoft.com/office/drawing/2014/main" val="1604640293"/>
                    </a:ext>
                  </a:extLst>
                </a:gridCol>
              </a:tblGrid>
              <a:tr h="131539">
                <a:tc>
                  <a:txBody>
                    <a:bodyPr/>
                    <a:lstStyle/>
                    <a:p>
                      <a:pPr algn="l" fontAlgn="b"/>
                      <a:r>
                        <a:rPr lang="fr-FR" sz="900" b="1" i="0" u="none" strike="noStrike">
                          <a:solidFill>
                            <a:srgbClr val="FFFFFF"/>
                          </a:solidFill>
                          <a:effectLst/>
                          <a:latin typeface="Calibri" panose="020F0502020204030204" pitchFamily="34" charset="0"/>
                        </a:rPr>
                        <a:t>Colonne1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column_name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missing_count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filling_factor</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96101678"/>
                  </a:ext>
                </a:extLst>
              </a:tr>
              <a:tr h="131539">
                <a:tc>
                  <a:txBody>
                    <a:bodyPr/>
                    <a:lstStyle/>
                    <a:p>
                      <a:pPr algn="l" fontAlgn="b"/>
                      <a:r>
                        <a:rPr lang="fr-FR" sz="900" b="0" i="0" u="none" strike="noStrike" dirty="0">
                          <a:solidFill>
                            <a:srgbClr val="000000"/>
                          </a:solidFill>
                          <a:effectLst/>
                          <a:latin typeface="Calibri" panose="020F0502020204030204" pitchFamily="34" charset="0"/>
                        </a:rPr>
                        <a:t>65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YEAR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8885195"/>
                  </a:ext>
                </a:extLst>
              </a:tr>
              <a:tr h="131539">
                <a:tc>
                  <a:txBody>
                    <a:bodyPr/>
                    <a:lstStyle/>
                    <a:p>
                      <a:pPr algn="l" fontAlgn="b"/>
                      <a:r>
                        <a:rPr lang="fr-FR" sz="900" b="0" i="0" u="none" strike="noStrike" dirty="0">
                          <a:solidFill>
                            <a:srgbClr val="000000"/>
                          </a:solidFill>
                          <a:effectLst/>
                          <a:latin typeface="Calibri" panose="020F0502020204030204" pitchFamily="34" charset="0"/>
                        </a:rPr>
                        <a:t>60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UNIQUE_CARRIER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58539294"/>
                  </a:ext>
                </a:extLst>
              </a:tr>
              <a:tr h="131539">
                <a:tc>
                  <a:txBody>
                    <a:bodyPr/>
                    <a:lstStyle/>
                    <a:p>
                      <a:pPr algn="l" fontAlgn="b"/>
                      <a:r>
                        <a:rPr lang="fr-FR" sz="900" b="0" i="0" u="none" strike="noStrike">
                          <a:solidFill>
                            <a:srgbClr val="000000"/>
                          </a:solidFill>
                          <a:effectLst/>
                          <a:latin typeface="Calibri" panose="020F0502020204030204" pitchFamily="34" charset="0"/>
                        </a:rPr>
                        <a:t>54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QUARTER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69369099"/>
                  </a:ext>
                </a:extLst>
              </a:tr>
              <a:tr h="131539">
                <a:tc>
                  <a:txBody>
                    <a:bodyPr/>
                    <a:lstStyle/>
                    <a:p>
                      <a:pPr algn="l" fontAlgn="b"/>
                      <a:r>
                        <a:rPr lang="fr-FR" sz="900" b="0" i="0" u="none" strike="noStrike">
                          <a:solidFill>
                            <a:srgbClr val="000000"/>
                          </a:solidFill>
                          <a:effectLst/>
                          <a:latin typeface="Calibri" panose="020F0502020204030204" pitchFamily="34" charset="0"/>
                        </a:rPr>
                        <a:t>53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99672325"/>
                  </a:ext>
                </a:extLst>
              </a:tr>
              <a:tr h="131539">
                <a:tc>
                  <a:txBody>
                    <a:bodyPr/>
                    <a:lstStyle/>
                    <a:p>
                      <a:pPr algn="l" fontAlgn="b"/>
                      <a:r>
                        <a:rPr lang="fr-FR" sz="900" b="0" i="0" u="none" strike="noStrike" dirty="0">
                          <a:solidFill>
                            <a:srgbClr val="000000"/>
                          </a:solidFill>
                          <a:effectLst/>
                          <a:latin typeface="Calibri" panose="020F0502020204030204" pitchFamily="34" charset="0"/>
                        </a:rPr>
                        <a:t>52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4926457"/>
                  </a:ext>
                </a:extLst>
              </a:tr>
              <a:tr h="131539">
                <a:tc>
                  <a:txBody>
                    <a:bodyPr/>
                    <a:lstStyle/>
                    <a:p>
                      <a:pPr algn="l" fontAlgn="b"/>
                      <a:r>
                        <a:rPr lang="fr-FR" sz="900" b="0" i="0" u="none" strike="noStrike">
                          <a:solidFill>
                            <a:srgbClr val="000000"/>
                          </a:solidFill>
                          <a:effectLst/>
                          <a:latin typeface="Calibri" panose="020F0502020204030204" pitchFamily="34" charset="0"/>
                        </a:rPr>
                        <a:t>51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19996586"/>
                  </a:ext>
                </a:extLst>
              </a:tr>
              <a:tr h="131539">
                <a:tc>
                  <a:txBody>
                    <a:bodyPr/>
                    <a:lstStyle/>
                    <a:p>
                      <a:pPr algn="l" fontAlgn="b"/>
                      <a:r>
                        <a:rPr lang="fr-FR" sz="900" b="0" i="0" u="none" strike="noStrike" dirty="0">
                          <a:solidFill>
                            <a:srgbClr val="000000"/>
                          </a:solidFill>
                          <a:effectLst/>
                          <a:latin typeface="Calibri" panose="020F0502020204030204" pitchFamily="34" charset="0"/>
                        </a:rPr>
                        <a:t>50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134634"/>
                  </a:ext>
                </a:extLst>
              </a:tr>
              <a:tr h="131539">
                <a:tc>
                  <a:txBody>
                    <a:bodyPr/>
                    <a:lstStyle/>
                    <a:p>
                      <a:pPr algn="l" fontAlgn="b"/>
                      <a:r>
                        <a:rPr lang="fr-FR" sz="900" b="0" i="0" u="none" strike="noStrike">
                          <a:solidFill>
                            <a:srgbClr val="000000"/>
                          </a:solidFill>
                          <a:effectLst/>
                          <a:latin typeface="Calibri" panose="020F0502020204030204" pitchFamily="34" charset="0"/>
                        </a:rPr>
                        <a:t>49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347853"/>
                  </a:ext>
                </a:extLst>
              </a:tr>
              <a:tr h="131539">
                <a:tc>
                  <a:txBody>
                    <a:bodyPr/>
                    <a:lstStyle/>
                    <a:p>
                      <a:pPr algn="l" fontAlgn="b"/>
                      <a:r>
                        <a:rPr lang="fr-FR" sz="900" b="0" i="0" u="none" strike="noStrike" dirty="0">
                          <a:solidFill>
                            <a:srgbClr val="000000"/>
                          </a:solidFill>
                          <a:effectLst/>
                          <a:latin typeface="Calibri" panose="020F0502020204030204" pitchFamily="34" charset="0"/>
                        </a:rPr>
                        <a:t>48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0454960"/>
                  </a:ext>
                </a:extLst>
              </a:tr>
              <a:tr h="131539">
                <a:tc>
                  <a:txBody>
                    <a:bodyPr/>
                    <a:lstStyle/>
                    <a:p>
                      <a:pPr algn="l" fontAlgn="b"/>
                      <a:r>
                        <a:rPr lang="fr-FR" sz="900" b="0" i="0" u="none" strike="noStrike" dirty="0">
                          <a:solidFill>
                            <a:srgbClr val="000000"/>
                          </a:solidFill>
                          <a:effectLst/>
                          <a:latin typeface="Calibri" panose="020F0502020204030204" pitchFamily="34" charset="0"/>
                        </a:rPr>
                        <a:t>47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9001878"/>
                  </a:ext>
                </a:extLst>
              </a:tr>
              <a:tr h="131539">
                <a:tc>
                  <a:txBody>
                    <a:bodyPr/>
                    <a:lstStyle/>
                    <a:p>
                      <a:pPr algn="l" fontAlgn="b"/>
                      <a:r>
                        <a:rPr lang="fr-FR" sz="900" b="0" i="0" u="none" strike="noStrike">
                          <a:solidFill>
                            <a:srgbClr val="000000"/>
                          </a:solidFill>
                          <a:effectLst/>
                          <a:latin typeface="Calibri" panose="020F0502020204030204" pitchFamily="34" charset="0"/>
                        </a:rPr>
                        <a:t>46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9333984"/>
                  </a:ext>
                </a:extLst>
              </a:tr>
              <a:tr h="131539">
                <a:tc>
                  <a:txBody>
                    <a:bodyPr/>
                    <a:lstStyle/>
                    <a:p>
                      <a:pPr algn="l" fontAlgn="b"/>
                      <a:r>
                        <a:rPr lang="fr-FR" sz="900" b="0" i="0" u="none" strike="noStrike">
                          <a:solidFill>
                            <a:srgbClr val="000000"/>
                          </a:solidFill>
                          <a:effectLst/>
                          <a:latin typeface="Calibri" panose="020F0502020204030204" pitchFamily="34" charset="0"/>
                        </a:rPr>
                        <a:t>45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09699050"/>
                  </a:ext>
                </a:extLst>
              </a:tr>
              <a:tr h="131539">
                <a:tc>
                  <a:txBody>
                    <a:bodyPr/>
                    <a:lstStyle/>
                    <a:p>
                      <a:pPr algn="l" fontAlgn="b"/>
                      <a:r>
                        <a:rPr lang="fr-FR" sz="900" b="0" i="0" u="none" strike="noStrike" dirty="0">
                          <a:solidFill>
                            <a:srgbClr val="000000"/>
                          </a:solidFill>
                          <a:effectLst/>
                          <a:latin typeface="Calibri" panose="020F0502020204030204" pitchFamily="34" charset="0"/>
                        </a:rPr>
                        <a:t>43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0034927"/>
                  </a:ext>
                </a:extLst>
              </a:tr>
              <a:tr h="131539">
                <a:tc>
                  <a:txBody>
                    <a:bodyPr/>
                    <a:lstStyle/>
                    <a:p>
                      <a:pPr algn="l" fontAlgn="b"/>
                      <a:r>
                        <a:rPr lang="fr-FR" sz="900" b="0" i="0" u="none" strike="noStrike" dirty="0">
                          <a:solidFill>
                            <a:srgbClr val="000000"/>
                          </a:solidFill>
                          <a:effectLst/>
                          <a:latin typeface="Calibri" panose="020F0502020204030204" pitchFamily="34" charset="0"/>
                        </a:rPr>
                        <a:t>40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FL_NUM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01352737"/>
                  </a:ext>
                </a:extLst>
              </a:tr>
              <a:tr h="131539">
                <a:tc>
                  <a:txBody>
                    <a:bodyPr/>
                    <a:lstStyle/>
                    <a:p>
                      <a:pPr algn="l" fontAlgn="b"/>
                      <a:r>
                        <a:rPr lang="fr-FR" sz="900" b="0" i="0" u="none" strike="noStrike">
                          <a:solidFill>
                            <a:srgbClr val="000000"/>
                          </a:solidFill>
                          <a:effectLst/>
                          <a:latin typeface="Calibri" panose="020F0502020204030204" pitchFamily="34" charset="0"/>
                        </a:rPr>
                        <a:t>39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FL_DATE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705082"/>
                  </a:ext>
                </a:extLst>
              </a:tr>
              <a:tr h="131539">
                <a:tc>
                  <a:txBody>
                    <a:bodyPr/>
                    <a:lstStyle/>
                    <a:p>
                      <a:pPr algn="l" fontAlgn="b"/>
                      <a:r>
                        <a:rPr lang="fr-FR" sz="900" b="0" i="0" u="none" strike="noStrike">
                          <a:solidFill>
                            <a:srgbClr val="000000"/>
                          </a:solidFill>
                          <a:effectLst/>
                          <a:latin typeface="Calibri" panose="020F0502020204030204" pitchFamily="34" charset="0"/>
                        </a:rPr>
                        <a:t>33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55318865"/>
                  </a:ext>
                </a:extLst>
              </a:tr>
              <a:tr h="131539">
                <a:tc>
                  <a:txBody>
                    <a:bodyPr/>
                    <a:lstStyle/>
                    <a:p>
                      <a:pPr algn="l" fontAlgn="b"/>
                      <a:r>
                        <a:rPr lang="fr-FR" sz="900" b="0" i="0" u="none" strike="noStrike">
                          <a:solidFill>
                            <a:srgbClr val="000000"/>
                          </a:solidFill>
                          <a:effectLst/>
                          <a:latin typeface="Calibri" panose="020F0502020204030204" pitchFamily="34" charset="0"/>
                        </a:rPr>
                        <a:t>32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23119651"/>
                  </a:ext>
                </a:extLst>
              </a:tr>
              <a:tr h="131539">
                <a:tc>
                  <a:txBody>
                    <a:bodyPr/>
                    <a:lstStyle/>
                    <a:p>
                      <a:pPr algn="l" fontAlgn="b"/>
                      <a:r>
                        <a:rPr lang="fr-FR" sz="900" b="0" i="0" u="none" strike="noStrike">
                          <a:solidFill>
                            <a:srgbClr val="000000"/>
                          </a:solidFill>
                          <a:effectLst/>
                          <a:latin typeface="Calibri" panose="020F0502020204030204" pitchFamily="34" charset="0"/>
                        </a:rPr>
                        <a:t>31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41406"/>
                  </a:ext>
                </a:extLst>
              </a:tr>
              <a:tr h="131539">
                <a:tc>
                  <a:txBody>
                    <a:bodyPr/>
                    <a:lstStyle/>
                    <a:p>
                      <a:pPr algn="l" fontAlgn="b"/>
                      <a:r>
                        <a:rPr lang="fr-FR" sz="900" b="0" i="0" u="none" strike="noStrike">
                          <a:solidFill>
                            <a:srgbClr val="000000"/>
                          </a:solidFill>
                          <a:effectLst/>
                          <a:latin typeface="Calibri" panose="020F0502020204030204" pitchFamily="34" charset="0"/>
                        </a:rPr>
                        <a:t>29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15169529"/>
                  </a:ext>
                </a:extLst>
              </a:tr>
              <a:tr h="131539">
                <a:tc>
                  <a:txBody>
                    <a:bodyPr/>
                    <a:lstStyle/>
                    <a:p>
                      <a:pPr algn="l" fontAlgn="b"/>
                      <a:r>
                        <a:rPr lang="fr-FR" sz="900" b="0" i="0" u="none" strike="noStrike" dirty="0">
                          <a:solidFill>
                            <a:srgbClr val="000000"/>
                          </a:solidFill>
                          <a:effectLst/>
                          <a:latin typeface="Calibri" panose="020F0502020204030204" pitchFamily="34" charset="0"/>
                        </a:rPr>
                        <a:t>28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69748915"/>
                  </a:ext>
                </a:extLst>
              </a:tr>
              <a:tr h="131539">
                <a:tc>
                  <a:txBody>
                    <a:bodyPr/>
                    <a:lstStyle/>
                    <a:p>
                      <a:pPr algn="l" fontAlgn="b"/>
                      <a:r>
                        <a:rPr lang="fr-FR" sz="900" b="0" i="0" u="none" strike="noStrike">
                          <a:solidFill>
                            <a:srgbClr val="000000"/>
                          </a:solidFill>
                          <a:effectLst/>
                          <a:latin typeface="Calibri" panose="020F0502020204030204" pitchFamily="34" charset="0"/>
                        </a:rPr>
                        <a:t>27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43639112"/>
                  </a:ext>
                </a:extLst>
              </a:tr>
              <a:tr h="131539">
                <a:tc>
                  <a:txBody>
                    <a:bodyPr/>
                    <a:lstStyle/>
                    <a:p>
                      <a:pPr algn="l" fontAlgn="b"/>
                      <a:r>
                        <a:rPr lang="fr-FR" sz="900" b="0" i="0" u="none" strike="noStrike">
                          <a:solidFill>
                            <a:srgbClr val="000000"/>
                          </a:solidFill>
                          <a:effectLst/>
                          <a:latin typeface="Calibri" panose="020F0502020204030204" pitchFamily="34" charset="0"/>
                        </a:rPr>
                        <a:t>26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17574138"/>
                  </a:ext>
                </a:extLst>
              </a:tr>
              <a:tr h="131539">
                <a:tc>
                  <a:txBody>
                    <a:bodyPr/>
                    <a:lstStyle/>
                    <a:p>
                      <a:pPr algn="l" fontAlgn="b"/>
                      <a:r>
                        <a:rPr lang="fr-FR" sz="900" b="0" i="0" u="none" strike="noStrike" dirty="0">
                          <a:solidFill>
                            <a:srgbClr val="000000"/>
                          </a:solidFill>
                          <a:effectLst/>
                          <a:latin typeface="Calibri" panose="020F0502020204030204" pitchFamily="34" charset="0"/>
                        </a:rPr>
                        <a:t>18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DAY_OF_WEEK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76017778"/>
                  </a:ext>
                </a:extLst>
              </a:tr>
              <a:tr h="131539">
                <a:tc>
                  <a:txBody>
                    <a:bodyPr/>
                    <a:lstStyle/>
                    <a:p>
                      <a:pPr algn="l" fontAlgn="b"/>
                      <a:r>
                        <a:rPr lang="fr-FR" sz="900" b="0" i="0" u="none" strike="noStrike" dirty="0">
                          <a:solidFill>
                            <a:srgbClr val="000000"/>
                          </a:solidFill>
                          <a:effectLst/>
                          <a:latin typeface="Calibri" panose="020F0502020204030204" pitchFamily="34" charset="0"/>
                        </a:rPr>
                        <a:t>17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DAY_OF_MONTH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56043879"/>
                  </a:ext>
                </a:extLst>
              </a:tr>
              <a:tr h="131539">
                <a:tc>
                  <a:txBody>
                    <a:bodyPr/>
                    <a:lstStyle/>
                    <a:p>
                      <a:pPr algn="l" fontAlgn="b"/>
                      <a:r>
                        <a:rPr lang="fr-FR" sz="900" b="0" i="0" u="none" strike="noStrike">
                          <a:solidFill>
                            <a:srgbClr val="000000"/>
                          </a:solidFill>
                          <a:effectLst/>
                          <a:latin typeface="Calibri" panose="020F0502020204030204" pitchFamily="34" charset="0"/>
                        </a:rPr>
                        <a:t>15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CRS_DEP_TIME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3855225"/>
                  </a:ext>
                </a:extLst>
              </a:tr>
              <a:tr h="131539">
                <a:tc>
                  <a:txBody>
                    <a:bodyPr/>
                    <a:lstStyle/>
                    <a:p>
                      <a:pPr algn="l" fontAlgn="b"/>
                      <a:r>
                        <a:rPr lang="fr-FR" sz="900" b="0" i="0" u="none" strike="noStrike">
                          <a:solidFill>
                            <a:srgbClr val="000000"/>
                          </a:solidFill>
                          <a:effectLst/>
                          <a:latin typeface="Calibri" panose="020F0502020204030204" pitchFamily="34" charset="0"/>
                        </a:rPr>
                        <a:t>12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2412792"/>
                  </a:ext>
                </a:extLst>
              </a:tr>
              <a:tr h="131539">
                <a:tc>
                  <a:txBody>
                    <a:bodyPr/>
                    <a:lstStyle/>
                    <a:p>
                      <a:pPr algn="l" fontAlgn="b"/>
                      <a:r>
                        <a:rPr lang="fr-FR" sz="900" b="0" i="0" u="none" strike="noStrike">
                          <a:solidFill>
                            <a:srgbClr val="000000"/>
                          </a:solidFill>
                          <a:effectLst/>
                          <a:latin typeface="Calibri" panose="020F0502020204030204" pitchFamily="34" charset="0"/>
                        </a:rPr>
                        <a:t>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AIRLINE_ID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09970719"/>
                  </a:ext>
                </a:extLst>
              </a:tr>
              <a:tr h="131539">
                <a:tc>
                  <a:txBody>
                    <a:bodyPr/>
                    <a:lstStyle/>
                    <a:p>
                      <a:pPr algn="l" fontAlgn="b"/>
                      <a:r>
                        <a:rPr lang="fr-FR" sz="900" b="0" i="0" u="none" strike="noStrike" dirty="0">
                          <a:solidFill>
                            <a:srgbClr val="000000"/>
                          </a:solidFill>
                          <a:effectLst/>
                          <a:latin typeface="Calibri" panose="020F0502020204030204" pitchFamily="34" charset="0"/>
                        </a:rPr>
                        <a:t>30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27348806"/>
                  </a:ext>
                </a:extLst>
              </a:tr>
              <a:tr h="131539">
                <a:tc>
                  <a:txBody>
                    <a:bodyPr/>
                    <a:lstStyle/>
                    <a:p>
                      <a:pPr algn="l" fontAlgn="b"/>
                      <a:r>
                        <a:rPr lang="fr-FR" sz="900" b="0" i="0" u="none" strike="noStrike">
                          <a:solidFill>
                            <a:srgbClr val="000000"/>
                          </a:solidFill>
                          <a:effectLst/>
                          <a:latin typeface="Calibri" panose="020F0502020204030204" pitchFamily="34" charset="0"/>
                        </a:rPr>
                        <a:t>25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73173111"/>
                  </a:ext>
                </a:extLst>
              </a:tr>
              <a:tr h="131539">
                <a:tc>
                  <a:txBody>
                    <a:bodyPr/>
                    <a:lstStyle/>
                    <a:p>
                      <a:pPr algn="l" fontAlgn="b"/>
                      <a:r>
                        <a:rPr lang="fr-FR" sz="900" b="0" i="0" u="none" strike="noStrike" dirty="0">
                          <a:solidFill>
                            <a:srgbClr val="000000"/>
                          </a:solidFill>
                          <a:effectLst/>
                          <a:latin typeface="Calibri" panose="020F0502020204030204" pitchFamily="34" charset="0"/>
                        </a:rPr>
                        <a:t>24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DEP_TIME_BLK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2</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93423826"/>
                  </a:ext>
                </a:extLst>
              </a:tr>
              <a:tr h="131539">
                <a:tc>
                  <a:txBody>
                    <a:bodyPr/>
                    <a:lstStyle/>
                    <a:p>
                      <a:pPr algn="l" fontAlgn="b"/>
                      <a:r>
                        <a:rPr lang="fr-FR" sz="900" b="0" i="0" u="none" strike="noStrike" dirty="0">
                          <a:solidFill>
                            <a:srgbClr val="000000"/>
                          </a:solidFill>
                          <a:effectLst/>
                          <a:latin typeface="Calibri" panose="020F0502020204030204" pitchFamily="34" charset="0"/>
                        </a:rPr>
                        <a:t>38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FLIGHTS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27731538"/>
                  </a:ext>
                </a:extLst>
              </a:tr>
              <a:tr h="131539">
                <a:tc>
                  <a:txBody>
                    <a:bodyPr/>
                    <a:lstStyle/>
                    <a:p>
                      <a:pPr algn="l" fontAlgn="b"/>
                      <a:r>
                        <a:rPr lang="fr-FR" sz="900" b="0" i="0" u="none" strike="noStrike" dirty="0">
                          <a:solidFill>
                            <a:srgbClr val="000000"/>
                          </a:solidFill>
                          <a:effectLst/>
                          <a:latin typeface="Calibri" panose="020F0502020204030204" pitchFamily="34" charset="0"/>
                        </a:rPr>
                        <a:t>36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DIVERTED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19988692"/>
                  </a:ext>
                </a:extLst>
              </a:tr>
              <a:tr h="131539">
                <a:tc>
                  <a:txBody>
                    <a:bodyPr/>
                    <a:lstStyle/>
                    <a:p>
                      <a:pPr algn="l" fontAlgn="b"/>
                      <a:r>
                        <a:rPr lang="fr-FR" sz="900" b="0" i="0" u="none" strike="noStrike" dirty="0">
                          <a:solidFill>
                            <a:srgbClr val="000000"/>
                          </a:solidFill>
                          <a:effectLst/>
                          <a:latin typeface="Calibri" panose="020F0502020204030204" pitchFamily="34" charset="0"/>
                        </a:rPr>
                        <a:t>35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DISTANCE_GROUP</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1095038"/>
                  </a:ext>
                </a:extLst>
              </a:tr>
              <a:tr h="131539">
                <a:tc>
                  <a:txBody>
                    <a:bodyPr/>
                    <a:lstStyle/>
                    <a:p>
                      <a:pPr algn="l" fontAlgn="b"/>
                      <a:r>
                        <a:rPr lang="fr-FR" sz="900" b="0" i="0" u="none" strike="noStrike" dirty="0">
                          <a:solidFill>
                            <a:srgbClr val="000000"/>
                          </a:solidFill>
                          <a:effectLst/>
                          <a:latin typeface="Calibri" panose="020F0502020204030204" pitchFamily="34" charset="0"/>
                        </a:rPr>
                        <a:t>34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DISTANCE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04832528"/>
                  </a:ext>
                </a:extLst>
              </a:tr>
            </a:tbl>
          </a:graphicData>
        </a:graphic>
      </p:graphicFrame>
      <p:graphicFrame>
        <p:nvGraphicFramePr>
          <p:cNvPr id="9" name="Tableau 8">
            <a:extLst>
              <a:ext uri="{FF2B5EF4-FFF2-40B4-BE49-F238E27FC236}">
                <a16:creationId xmlns:a16="http://schemas.microsoft.com/office/drawing/2014/main" id="{7AAED070-07F6-4983-937D-D10B63C2B3AC}"/>
              </a:ext>
            </a:extLst>
          </p:cNvPr>
          <p:cNvGraphicFramePr>
            <a:graphicFrameLocks noGrp="1"/>
          </p:cNvGraphicFramePr>
          <p:nvPr>
            <p:extLst>
              <p:ext uri="{D42A27DB-BD31-4B8C-83A1-F6EECF244321}">
                <p14:modId xmlns:p14="http://schemas.microsoft.com/office/powerpoint/2010/main" val="571816798"/>
              </p:ext>
            </p:extLst>
          </p:nvPr>
        </p:nvGraphicFramePr>
        <p:xfrm>
          <a:off x="4100253" y="2146596"/>
          <a:ext cx="3437175" cy="4269900"/>
        </p:xfrm>
        <a:graphic>
          <a:graphicData uri="http://schemas.openxmlformats.org/drawingml/2006/table">
            <a:tbl>
              <a:tblPr/>
              <a:tblGrid>
                <a:gridCol w="570525">
                  <a:extLst>
                    <a:ext uri="{9D8B030D-6E8A-4147-A177-3AD203B41FA5}">
                      <a16:colId xmlns:a16="http://schemas.microsoft.com/office/drawing/2014/main" val="2443922402"/>
                    </a:ext>
                  </a:extLst>
                </a:gridCol>
                <a:gridCol w="1169106">
                  <a:extLst>
                    <a:ext uri="{9D8B030D-6E8A-4147-A177-3AD203B41FA5}">
                      <a16:colId xmlns:a16="http://schemas.microsoft.com/office/drawing/2014/main" val="3510718970"/>
                    </a:ext>
                  </a:extLst>
                </a:gridCol>
                <a:gridCol w="778626">
                  <a:extLst>
                    <a:ext uri="{9D8B030D-6E8A-4147-A177-3AD203B41FA5}">
                      <a16:colId xmlns:a16="http://schemas.microsoft.com/office/drawing/2014/main" val="3678853776"/>
                    </a:ext>
                  </a:extLst>
                </a:gridCol>
                <a:gridCol w="918918">
                  <a:extLst>
                    <a:ext uri="{9D8B030D-6E8A-4147-A177-3AD203B41FA5}">
                      <a16:colId xmlns:a16="http://schemas.microsoft.com/office/drawing/2014/main" val="2820994021"/>
                    </a:ext>
                  </a:extLst>
                </a:gridCol>
              </a:tblGrid>
              <a:tr h="118874">
                <a:tc>
                  <a:txBody>
                    <a:bodyPr/>
                    <a:lstStyle/>
                    <a:p>
                      <a:pPr algn="l" fontAlgn="b"/>
                      <a:r>
                        <a:rPr lang="fr-FR" sz="900" b="0" i="0" u="none" strike="noStrike" dirty="0">
                          <a:solidFill>
                            <a:srgbClr val="000000"/>
                          </a:solidFill>
                          <a:effectLst/>
                          <a:latin typeface="Calibri" panose="020F0502020204030204" pitchFamily="34" charset="0"/>
                        </a:rPr>
                        <a:t>14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03320823"/>
                  </a:ext>
                </a:extLst>
              </a:tr>
              <a:tr h="118874">
                <a:tc>
                  <a:txBody>
                    <a:bodyPr/>
                    <a:lstStyle/>
                    <a:p>
                      <a:pPr algn="l" fontAlgn="b"/>
                      <a:r>
                        <a:rPr lang="fr-FR" sz="900" b="0" i="0" u="none" strike="noStrike" dirty="0">
                          <a:solidFill>
                            <a:srgbClr val="000000"/>
                          </a:solidFill>
                          <a:effectLst/>
                          <a:latin typeface="Calibri" panose="020F0502020204030204" pitchFamily="34" charset="0"/>
                        </a:rPr>
                        <a:t>11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CANCELLED</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78271604"/>
                  </a:ext>
                </a:extLst>
              </a:tr>
              <a:tr h="118874">
                <a:tc>
                  <a:txBody>
                    <a:bodyPr/>
                    <a:lstStyle/>
                    <a:p>
                      <a:pPr algn="l" fontAlgn="b"/>
                      <a:r>
                        <a:rPr lang="fr-FR" sz="900" b="0" i="0" u="none" strike="noStrike">
                          <a:solidFill>
                            <a:srgbClr val="000000"/>
                          </a:solidFill>
                          <a:effectLst/>
                          <a:latin typeface="Calibri" panose="020F0502020204030204" pitchFamily="34" charset="0"/>
                        </a:rPr>
                        <a:t>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ARR_TIME_BLK</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0774876"/>
                  </a:ext>
                </a:extLst>
              </a:tr>
              <a:tr h="118874">
                <a:tc>
                  <a:txBody>
                    <a:bodyPr/>
                    <a:lstStyle/>
                    <a:p>
                      <a:pPr algn="l" fontAlgn="b"/>
                      <a:r>
                        <a:rPr lang="fr-FR" sz="900" b="0" i="0" u="none" strike="noStrike">
                          <a:solidFill>
                            <a:srgbClr val="000000"/>
                          </a:solidFill>
                          <a:effectLst/>
                          <a:latin typeface="Calibri" panose="020F0502020204030204" pitchFamily="34" charset="0"/>
                        </a:rPr>
                        <a:t>16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CRS_ELAPSED_TIME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0087705"/>
                  </a:ext>
                </a:extLst>
              </a:tr>
              <a:tr h="118874">
                <a:tc>
                  <a:txBody>
                    <a:bodyPr/>
                    <a:lstStyle/>
                    <a:p>
                      <a:pPr algn="l" fontAlgn="b"/>
                      <a:r>
                        <a:rPr lang="fr-FR" sz="900" b="0" i="0" u="none" strike="noStrike" dirty="0">
                          <a:solidFill>
                            <a:srgbClr val="000000"/>
                          </a:solidFill>
                          <a:effectLst/>
                          <a:latin typeface="Calibri" panose="020F0502020204030204" pitchFamily="34" charset="0"/>
                        </a:rPr>
                        <a:t>56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TAIL_NUM</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12728</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99,77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2811897"/>
                  </a:ext>
                </a:extLst>
              </a:tr>
              <a:tr h="118874">
                <a:tc>
                  <a:txBody>
                    <a:bodyPr/>
                    <a:lstStyle/>
                    <a:p>
                      <a:pPr algn="l" fontAlgn="b"/>
                      <a:r>
                        <a:rPr lang="fr-FR" sz="900" b="0" i="0" u="none" strike="noStrike">
                          <a:solidFill>
                            <a:srgbClr val="000000"/>
                          </a:solidFill>
                          <a:effectLst/>
                          <a:latin typeface="Calibri" panose="020F0502020204030204" pitchFamily="34" charset="0"/>
                        </a:rPr>
                        <a:t>23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09434300"/>
                  </a:ext>
                </a:extLst>
              </a:tr>
              <a:tr h="118874">
                <a:tc>
                  <a:txBody>
                    <a:bodyPr/>
                    <a:lstStyle/>
                    <a:p>
                      <a:pPr algn="l" fontAlgn="b"/>
                      <a:r>
                        <a:rPr lang="fr-FR" sz="900" b="0" i="0" u="none" strike="noStrike" dirty="0">
                          <a:solidFill>
                            <a:srgbClr val="000000"/>
                          </a:solidFill>
                          <a:effectLst/>
                          <a:latin typeface="Calibri" panose="020F0502020204030204" pitchFamily="34" charset="0"/>
                        </a:rPr>
                        <a:t>22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4426425"/>
                  </a:ext>
                </a:extLst>
              </a:tr>
              <a:tr h="118874">
                <a:tc>
                  <a:txBody>
                    <a:bodyPr/>
                    <a:lstStyle/>
                    <a:p>
                      <a:pPr algn="l" fontAlgn="b"/>
                      <a:r>
                        <a:rPr lang="fr-FR" sz="900" b="0" i="0" u="none" strike="noStrike">
                          <a:solidFill>
                            <a:srgbClr val="000000"/>
                          </a:solidFill>
                          <a:effectLst/>
                          <a:latin typeface="Calibri" panose="020F0502020204030204" pitchFamily="34" charset="0"/>
                        </a:rPr>
                        <a:t>20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26946807"/>
                  </a:ext>
                </a:extLst>
              </a:tr>
              <a:tr h="118874">
                <a:tc>
                  <a:txBody>
                    <a:bodyPr/>
                    <a:lstStyle/>
                    <a:p>
                      <a:pPr algn="l" fontAlgn="b"/>
                      <a:r>
                        <a:rPr lang="fr-FR" sz="900" b="0" i="0" u="none" strike="noStrike" dirty="0">
                          <a:solidFill>
                            <a:srgbClr val="000000"/>
                          </a:solidFill>
                          <a:effectLst/>
                          <a:latin typeface="Calibri" panose="020F0502020204030204" pitchFamily="34" charset="0"/>
                        </a:rPr>
                        <a:t>21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73291927"/>
                  </a:ext>
                </a:extLst>
              </a:tr>
              <a:tr h="118874">
                <a:tc>
                  <a:txBody>
                    <a:bodyPr/>
                    <a:lstStyle/>
                    <a:p>
                      <a:pPr algn="l" fontAlgn="b"/>
                      <a:r>
                        <a:rPr lang="fr-FR" sz="900" b="0" i="0" u="none" strike="noStrike">
                          <a:solidFill>
                            <a:srgbClr val="000000"/>
                          </a:solidFill>
                          <a:effectLst/>
                          <a:latin typeface="Calibri" panose="020F0502020204030204" pitchFamily="34" charset="0"/>
                        </a:rPr>
                        <a:t>19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61991956"/>
                  </a:ext>
                </a:extLst>
              </a:tr>
              <a:tr h="118874">
                <a:tc>
                  <a:txBody>
                    <a:bodyPr/>
                    <a:lstStyle/>
                    <a:p>
                      <a:pPr algn="l" fontAlgn="b"/>
                      <a:r>
                        <a:rPr lang="fr-FR" sz="900" b="0" i="0" u="none" strike="noStrike" dirty="0">
                          <a:solidFill>
                            <a:srgbClr val="000000"/>
                          </a:solidFill>
                          <a:effectLst/>
                          <a:latin typeface="Calibri" panose="020F0502020204030204" pitchFamily="34" charset="0"/>
                        </a:rPr>
                        <a:t>63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WHEELS_OFF</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65688450"/>
                  </a:ext>
                </a:extLst>
              </a:tr>
              <a:tr h="118874">
                <a:tc>
                  <a:txBody>
                    <a:bodyPr/>
                    <a:lstStyle/>
                    <a:p>
                      <a:pPr algn="l" fontAlgn="b"/>
                      <a:r>
                        <a:rPr lang="fr-FR" sz="900" b="0" i="0" u="none" strike="noStrike">
                          <a:solidFill>
                            <a:srgbClr val="000000"/>
                          </a:solidFill>
                          <a:effectLst/>
                          <a:latin typeface="Calibri" panose="020F0502020204030204" pitchFamily="34" charset="0"/>
                        </a:rPr>
                        <a:t>58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TAXI_OUT</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62141119"/>
                  </a:ext>
                </a:extLst>
              </a:tr>
              <a:tr h="118874">
                <a:tc>
                  <a:txBody>
                    <a:bodyPr/>
                    <a:lstStyle/>
                    <a:p>
                      <a:pPr algn="l" fontAlgn="b"/>
                      <a:r>
                        <a:rPr lang="fr-FR" sz="900" b="0" i="0" u="none" strike="noStrike">
                          <a:solidFill>
                            <a:srgbClr val="000000"/>
                          </a:solidFill>
                          <a:effectLst/>
                          <a:latin typeface="Calibri" panose="020F0502020204030204" pitchFamily="34" charset="0"/>
                        </a:rPr>
                        <a:t>64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WHEELS_ON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71742031"/>
                  </a:ext>
                </a:extLst>
              </a:tr>
              <a:tr h="118874">
                <a:tc>
                  <a:txBody>
                    <a:bodyPr/>
                    <a:lstStyle/>
                    <a:p>
                      <a:pPr algn="l" fontAlgn="b"/>
                      <a:r>
                        <a:rPr lang="fr-FR" sz="900" b="0" i="0" u="none" strike="noStrike" dirty="0">
                          <a:solidFill>
                            <a:srgbClr val="000000"/>
                          </a:solidFill>
                          <a:effectLst/>
                          <a:latin typeface="Calibri" panose="020F0502020204030204" pitchFamily="34" charset="0"/>
                        </a:rPr>
                        <a:t>57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TAXI_IN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53732217"/>
                  </a:ext>
                </a:extLst>
              </a:tr>
              <a:tr h="118874">
                <a:tc>
                  <a:txBody>
                    <a:bodyPr/>
                    <a:lstStyle/>
                    <a:p>
                      <a:pPr algn="l" fontAlgn="b"/>
                      <a:r>
                        <a:rPr lang="fr-FR" sz="900" b="0" i="0" u="none" strike="noStrike">
                          <a:solidFill>
                            <a:srgbClr val="000000"/>
                          </a:solidFill>
                          <a:effectLst/>
                          <a:latin typeface="Calibri" panose="020F0502020204030204" pitchFamily="34" charset="0"/>
                        </a:rPr>
                        <a:t>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67407172"/>
                  </a:ext>
                </a:extLst>
              </a:tr>
              <a:tr h="118874">
                <a:tc>
                  <a:txBody>
                    <a:bodyPr/>
                    <a:lstStyle/>
                    <a:p>
                      <a:pPr algn="l" fontAlgn="b"/>
                      <a:r>
                        <a:rPr lang="fr-FR" sz="900" b="0" i="0" u="none" strike="noStrike" dirty="0">
                          <a:solidFill>
                            <a:srgbClr val="000000"/>
                          </a:solidFill>
                          <a:effectLst/>
                          <a:latin typeface="Calibri" panose="020F0502020204030204" pitchFamily="34" charset="0"/>
                        </a:rPr>
                        <a:t>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dirty="0">
                          <a:solidFill>
                            <a:srgbClr val="000000"/>
                          </a:solidFill>
                          <a:effectLst/>
                          <a:latin typeface="Calibri" panose="020F0502020204030204" pitchFamily="34" charset="0"/>
                        </a:rPr>
                        <a:t>ARR_DELAY_NEW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1223331"/>
                  </a:ext>
                </a:extLst>
              </a:tr>
              <a:tr h="118874">
                <a:tc>
                  <a:txBody>
                    <a:bodyPr/>
                    <a:lstStyle/>
                    <a:p>
                      <a:pPr algn="l" fontAlgn="b"/>
                      <a:r>
                        <a:rPr lang="fr-FR" sz="900" b="0" i="0" u="none" strike="noStrike">
                          <a:solidFill>
                            <a:srgbClr val="000000"/>
                          </a:solidFill>
                          <a:effectLst/>
                          <a:latin typeface="Calibri" panose="020F0502020204030204" pitchFamily="34" charset="0"/>
                        </a:rPr>
                        <a:t>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7236580"/>
                  </a:ext>
                </a:extLst>
              </a:tr>
              <a:tr h="118874">
                <a:tc>
                  <a:txBody>
                    <a:bodyPr/>
                    <a:lstStyle/>
                    <a:p>
                      <a:pPr algn="l" fontAlgn="b"/>
                      <a:r>
                        <a:rPr lang="fr-FR" sz="900" b="0" i="0" u="none" strike="noStrike">
                          <a:solidFill>
                            <a:srgbClr val="000000"/>
                          </a:solidFill>
                          <a:effectLst/>
                          <a:latin typeface="Calibri" panose="020F0502020204030204" pitchFamily="34" charset="0"/>
                        </a:rPr>
                        <a:t>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ARR_DELAY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14503210"/>
                  </a:ext>
                </a:extLst>
              </a:tr>
              <a:tr h="118874">
                <a:tc>
                  <a:txBody>
                    <a:bodyPr/>
                    <a:lstStyle/>
                    <a:p>
                      <a:pPr algn="l" fontAlgn="b"/>
                      <a:r>
                        <a:rPr lang="fr-FR" sz="900" b="0" i="0" u="none" strike="noStrike" dirty="0">
                          <a:solidFill>
                            <a:srgbClr val="000000"/>
                          </a:solidFill>
                          <a:effectLst/>
                          <a:latin typeface="Calibri" panose="020F0502020204030204" pitchFamily="34" charset="0"/>
                        </a:rPr>
                        <a:t>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58125081"/>
                  </a:ext>
                </a:extLst>
              </a:tr>
              <a:tr h="118874">
                <a:tc>
                  <a:txBody>
                    <a:bodyPr/>
                    <a:lstStyle/>
                    <a:p>
                      <a:pPr algn="l" fontAlgn="b"/>
                      <a:r>
                        <a:rPr lang="fr-FR" sz="900" b="0" i="0" u="none" strike="noStrike">
                          <a:solidFill>
                            <a:srgbClr val="000000"/>
                          </a:solidFill>
                          <a:effectLst/>
                          <a:latin typeface="Calibri" panose="020F0502020204030204" pitchFamily="34" charset="0"/>
                        </a:rPr>
                        <a:t>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AIR_TIME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89201196"/>
                  </a:ext>
                </a:extLst>
              </a:tr>
              <a:tr h="118874">
                <a:tc>
                  <a:txBody>
                    <a:bodyPr/>
                    <a:lstStyle/>
                    <a:p>
                      <a:pPr algn="l" fontAlgn="b"/>
                      <a:r>
                        <a:rPr lang="fr-FR" sz="900" b="0" i="0" u="none" strike="noStrike" dirty="0">
                          <a:solidFill>
                            <a:srgbClr val="000000"/>
                          </a:solidFill>
                          <a:effectLst/>
                          <a:latin typeface="Calibri" panose="020F0502020204030204" pitchFamily="34" charset="0"/>
                        </a:rPr>
                        <a:t>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ACTUAL_ELAPSED_TIME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488052"/>
                  </a:ext>
                </a:extLst>
              </a:tr>
              <a:tr h="118874">
                <a:tc>
                  <a:txBody>
                    <a:bodyPr/>
                    <a:lstStyle/>
                    <a:p>
                      <a:pPr algn="l" fontAlgn="b"/>
                      <a:r>
                        <a:rPr lang="fr-FR" sz="900" b="0" i="0" u="none" strike="noStrike">
                          <a:solidFill>
                            <a:srgbClr val="000000"/>
                          </a:solidFill>
                          <a:effectLst/>
                          <a:latin typeface="Calibri" panose="020F0502020204030204" pitchFamily="34" charset="0"/>
                        </a:rPr>
                        <a:t>62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WEATHER_DELAY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56044374"/>
                  </a:ext>
                </a:extLst>
              </a:tr>
              <a:tr h="118874">
                <a:tc>
                  <a:txBody>
                    <a:bodyPr/>
                    <a:lstStyle/>
                    <a:p>
                      <a:pPr algn="l" fontAlgn="b"/>
                      <a:r>
                        <a:rPr lang="fr-FR" sz="900" b="0" i="0" u="none" strike="noStrike" dirty="0">
                          <a:solidFill>
                            <a:srgbClr val="000000"/>
                          </a:solidFill>
                          <a:effectLst/>
                          <a:latin typeface="Calibri" panose="020F0502020204030204" pitchFamily="34" charset="0"/>
                        </a:rPr>
                        <a:t>55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SECURITY_DELAY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81842125"/>
                  </a:ext>
                </a:extLst>
              </a:tr>
              <a:tr h="118874">
                <a:tc>
                  <a:txBody>
                    <a:bodyPr/>
                    <a:lstStyle/>
                    <a:p>
                      <a:pPr algn="l" fontAlgn="b"/>
                      <a:r>
                        <a:rPr lang="fr-FR" sz="900" b="0" i="0" u="none" strike="noStrike" dirty="0">
                          <a:solidFill>
                            <a:srgbClr val="000000"/>
                          </a:solidFill>
                          <a:effectLst/>
                          <a:latin typeface="Calibri" panose="020F0502020204030204" pitchFamily="34" charset="0"/>
                        </a:rPr>
                        <a:t>44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NAS_DELAY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6575021"/>
                  </a:ext>
                </a:extLst>
              </a:tr>
              <a:tr h="118874">
                <a:tc>
                  <a:txBody>
                    <a:bodyPr/>
                    <a:lstStyle/>
                    <a:p>
                      <a:pPr algn="l" fontAlgn="b"/>
                      <a:r>
                        <a:rPr lang="fr-FR" sz="900" b="0" i="0" u="none" strike="noStrike" dirty="0">
                          <a:solidFill>
                            <a:srgbClr val="000000"/>
                          </a:solidFill>
                          <a:effectLst/>
                          <a:latin typeface="Calibri" panose="020F0502020204030204" pitchFamily="34" charset="0"/>
                        </a:rPr>
                        <a:t>41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LATE_AIRCRAFT_DELAY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8722844"/>
                  </a:ext>
                </a:extLst>
              </a:tr>
              <a:tr h="118874">
                <a:tc>
                  <a:txBody>
                    <a:bodyPr/>
                    <a:lstStyle/>
                    <a:p>
                      <a:pPr algn="l" fontAlgn="b"/>
                      <a:r>
                        <a:rPr lang="fr-FR" sz="900" b="0" i="0" u="none" strike="noStrike" dirty="0">
                          <a:solidFill>
                            <a:srgbClr val="000000"/>
                          </a:solidFill>
                          <a:effectLst/>
                          <a:latin typeface="Calibri" panose="020F0502020204030204" pitchFamily="34" charset="0"/>
                        </a:rPr>
                        <a:t>13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65831842"/>
                  </a:ext>
                </a:extLst>
              </a:tr>
              <a:tr h="118874">
                <a:tc>
                  <a:txBody>
                    <a:bodyPr/>
                    <a:lstStyle/>
                    <a:p>
                      <a:pPr algn="l" fontAlgn="b"/>
                      <a:r>
                        <a:rPr lang="fr-FR" sz="900" b="0" i="0" u="none" strike="noStrike" dirty="0">
                          <a:solidFill>
                            <a:srgbClr val="000000"/>
                          </a:solidFill>
                          <a:effectLst/>
                          <a:latin typeface="Calibri" panose="020F0502020204030204" pitchFamily="34" charset="0"/>
                        </a:rPr>
                        <a:t>10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CANCELLATION_CODE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5453640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1,18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6198457"/>
                  </a:ext>
                </a:extLst>
              </a:tr>
              <a:tr h="118874">
                <a:tc>
                  <a:txBody>
                    <a:bodyPr/>
                    <a:lstStyle/>
                    <a:p>
                      <a:pPr algn="l" fontAlgn="b"/>
                      <a:r>
                        <a:rPr lang="fr-FR" sz="900" b="0" i="0" u="none" strike="noStrike" dirty="0">
                          <a:solidFill>
                            <a:srgbClr val="000000"/>
                          </a:solidFill>
                          <a:effectLst/>
                          <a:latin typeface="Calibri" panose="020F0502020204030204" pitchFamily="34" charset="0"/>
                        </a:rPr>
                        <a:t>59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TOTAL_ADD_GTIME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71690727"/>
                  </a:ext>
                </a:extLst>
              </a:tr>
              <a:tr h="118874">
                <a:tc>
                  <a:txBody>
                    <a:bodyPr/>
                    <a:lstStyle/>
                    <a:p>
                      <a:pPr algn="l" fontAlgn="b"/>
                      <a:r>
                        <a:rPr lang="fr-FR" sz="900" b="0" i="0" u="none" strike="noStrike" dirty="0">
                          <a:solidFill>
                            <a:srgbClr val="000000"/>
                          </a:solidFill>
                          <a:effectLst/>
                          <a:latin typeface="Calibri" panose="020F0502020204030204" pitchFamily="34" charset="0"/>
                        </a:rPr>
                        <a:t>42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LONGEST_ADD_GTIME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55301318"/>
                  </a:ext>
                </a:extLst>
              </a:tr>
              <a:tr h="118874">
                <a:tc>
                  <a:txBody>
                    <a:bodyPr/>
                    <a:lstStyle/>
                    <a:p>
                      <a:pPr algn="l" fontAlgn="b"/>
                      <a:r>
                        <a:rPr lang="fr-FR" sz="900" b="0" i="0" u="none" strike="noStrike" dirty="0">
                          <a:solidFill>
                            <a:srgbClr val="000000"/>
                          </a:solidFill>
                          <a:effectLst/>
                          <a:latin typeface="Calibri" panose="020F0502020204030204" pitchFamily="34" charset="0"/>
                        </a:rPr>
                        <a:t>37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FIRST_DEP_TIME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32374363"/>
                  </a:ext>
                </a:extLst>
              </a:tr>
            </a:tbl>
          </a:graphicData>
        </a:graphic>
      </p:graphicFrame>
      <p:sp>
        <p:nvSpPr>
          <p:cNvPr id="10" name="ZoneTexte 9">
            <a:extLst>
              <a:ext uri="{FF2B5EF4-FFF2-40B4-BE49-F238E27FC236}">
                <a16:creationId xmlns:a16="http://schemas.microsoft.com/office/drawing/2014/main" id="{5E035386-88CD-4EEE-99C5-3010E41BF600}"/>
              </a:ext>
            </a:extLst>
          </p:cNvPr>
          <p:cNvSpPr txBox="1"/>
          <p:nvPr/>
        </p:nvSpPr>
        <p:spPr>
          <a:xfrm>
            <a:off x="7919121" y="1399065"/>
            <a:ext cx="4133541" cy="4832092"/>
          </a:xfrm>
          <a:prstGeom prst="rect">
            <a:avLst/>
          </a:prstGeom>
          <a:noFill/>
        </p:spPr>
        <p:txBody>
          <a:bodyPr wrap="square" rtlCol="0">
            <a:spAutoFit/>
          </a:bodyPr>
          <a:lstStyle/>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Données assez complètes.</a:t>
            </a:r>
          </a:p>
          <a:p>
            <a:pPr marL="57150" indent="-228600">
              <a:spcBef>
                <a:spcPts val="600"/>
              </a:spcBef>
              <a:spcAft>
                <a:spcPts val="600"/>
              </a:spcAft>
              <a:buClr>
                <a:schemeClr val="accent2"/>
              </a:buClr>
              <a:buFont typeface="Arial" panose="020B0604020202020204" pitchFamily="34" charset="0"/>
              <a:buChar char="•"/>
            </a:pPr>
            <a:endParaRPr lang="fr-FR" sz="3200" dirty="0">
              <a:solidFill>
                <a:schemeClr val="tx1">
                  <a:lumMod val="85000"/>
                  <a:lumOff val="15000"/>
                </a:schemeClr>
              </a:solidFill>
            </a:endParaRPr>
          </a:p>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Tous les délais inférieurs à 15 min ne sont pas justifiés, ce qui justifie le manque de données pour ces colonnes</a:t>
            </a:r>
            <a:r>
              <a:rPr lang="fr-FR" dirty="0"/>
              <a:t>.</a:t>
            </a:r>
          </a:p>
        </p:txBody>
      </p:sp>
      <p:sp>
        <p:nvSpPr>
          <p:cNvPr id="6" name="Flèche droite 4">
            <a:extLst>
              <a:ext uri="{FF2B5EF4-FFF2-40B4-BE49-F238E27FC236}">
                <a16:creationId xmlns:a16="http://schemas.microsoft.com/office/drawing/2014/main" id="{985245FB-B1AF-4B34-9719-EE1D7F504E0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3747404B-9A29-498A-B7CD-0703982614AE}"/>
              </a:ext>
            </a:extLst>
          </p:cNvPr>
          <p:cNvSpPr/>
          <p:nvPr/>
        </p:nvSpPr>
        <p:spPr>
          <a:xfrm>
            <a:off x="3320338" y="1564287"/>
            <a:ext cx="457134" cy="51458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5C0851C9-53C5-49B5-AD4D-21D302DAFB0E}"/>
              </a:ext>
            </a:extLst>
          </p:cNvPr>
          <p:cNvSpPr/>
          <p:nvPr/>
        </p:nvSpPr>
        <p:spPr>
          <a:xfrm>
            <a:off x="7139206" y="2055754"/>
            <a:ext cx="457134" cy="44330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441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31C878F7-2E2B-4CA7-8CDA-76334A5896D8}"/>
              </a:ext>
            </a:extLst>
          </p:cNvPr>
          <p:cNvGraphicFramePr>
            <a:graphicFrameLocks noGrp="1"/>
          </p:cNvGraphicFramePr>
          <p:nvPr>
            <p:ph idx="1"/>
          </p:nvPr>
        </p:nvGraphicFramePr>
        <p:xfrm>
          <a:off x="2024063" y="1341438"/>
          <a:ext cx="10025061" cy="3048000"/>
        </p:xfrm>
        <a:graphic>
          <a:graphicData uri="http://schemas.openxmlformats.org/drawingml/2006/table">
            <a:tbl>
              <a:tblPr/>
              <a:tblGrid>
                <a:gridCol w="1910341">
                  <a:extLst>
                    <a:ext uri="{9D8B030D-6E8A-4147-A177-3AD203B41FA5}">
                      <a16:colId xmlns:a16="http://schemas.microsoft.com/office/drawing/2014/main" val="4158372849"/>
                    </a:ext>
                  </a:extLst>
                </a:gridCol>
                <a:gridCol w="1014340">
                  <a:extLst>
                    <a:ext uri="{9D8B030D-6E8A-4147-A177-3AD203B41FA5}">
                      <a16:colId xmlns:a16="http://schemas.microsoft.com/office/drawing/2014/main" val="1379415942"/>
                    </a:ext>
                  </a:extLst>
                </a:gridCol>
                <a:gridCol w="1014340">
                  <a:extLst>
                    <a:ext uri="{9D8B030D-6E8A-4147-A177-3AD203B41FA5}">
                      <a16:colId xmlns:a16="http://schemas.microsoft.com/office/drawing/2014/main" val="2847345932"/>
                    </a:ext>
                  </a:extLst>
                </a:gridCol>
                <a:gridCol w="1014340">
                  <a:extLst>
                    <a:ext uri="{9D8B030D-6E8A-4147-A177-3AD203B41FA5}">
                      <a16:colId xmlns:a16="http://schemas.microsoft.com/office/drawing/2014/main" val="3325764457"/>
                    </a:ext>
                  </a:extLst>
                </a:gridCol>
                <a:gridCol w="1014340">
                  <a:extLst>
                    <a:ext uri="{9D8B030D-6E8A-4147-A177-3AD203B41FA5}">
                      <a16:colId xmlns:a16="http://schemas.microsoft.com/office/drawing/2014/main" val="964417949"/>
                    </a:ext>
                  </a:extLst>
                </a:gridCol>
                <a:gridCol w="1014340">
                  <a:extLst>
                    <a:ext uri="{9D8B030D-6E8A-4147-A177-3AD203B41FA5}">
                      <a16:colId xmlns:a16="http://schemas.microsoft.com/office/drawing/2014/main" val="1501580229"/>
                    </a:ext>
                  </a:extLst>
                </a:gridCol>
                <a:gridCol w="1014340">
                  <a:extLst>
                    <a:ext uri="{9D8B030D-6E8A-4147-A177-3AD203B41FA5}">
                      <a16:colId xmlns:a16="http://schemas.microsoft.com/office/drawing/2014/main" val="762628439"/>
                    </a:ext>
                  </a:extLst>
                </a:gridCol>
                <a:gridCol w="1014340">
                  <a:extLst>
                    <a:ext uri="{9D8B030D-6E8A-4147-A177-3AD203B41FA5}">
                      <a16:colId xmlns:a16="http://schemas.microsoft.com/office/drawing/2014/main" val="843518305"/>
                    </a:ext>
                  </a:extLst>
                </a:gridCol>
                <a:gridCol w="1014340">
                  <a:extLst>
                    <a:ext uri="{9D8B030D-6E8A-4147-A177-3AD203B41FA5}">
                      <a16:colId xmlns:a16="http://schemas.microsoft.com/office/drawing/2014/main" val="1676211745"/>
                    </a:ext>
                  </a:extLst>
                </a:gridCol>
              </a:tblGrid>
              <a:tr h="190500">
                <a:tc>
                  <a:txBody>
                    <a:bodyPr/>
                    <a:lstStyle/>
                    <a:p>
                      <a:pPr algn="l" fontAlgn="b"/>
                      <a:r>
                        <a:rPr lang="fr-FR" sz="1100" b="1" i="0" u="none" strike="noStrike" dirty="0">
                          <a:solidFill>
                            <a:srgbClr val="FFFFFF"/>
                          </a:solidFill>
                          <a:effectLst/>
                          <a:latin typeface="Calibri" panose="020F0502020204030204" pitchFamily="34" charset="0"/>
                        </a:rPr>
                        <a:t>index</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count</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mean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std</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min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max</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4959216"/>
                  </a:ext>
                </a:extLst>
              </a:tr>
              <a:tr h="190500">
                <a:tc>
                  <a:txBody>
                    <a:bodyPr/>
                    <a:lstStyle/>
                    <a:p>
                      <a:pPr algn="l" fontAlgn="b"/>
                      <a:r>
                        <a:rPr lang="fr-FR" sz="1100" b="0" i="0" u="none" strike="noStrike">
                          <a:solidFill>
                            <a:srgbClr val="000000"/>
                          </a:solidFill>
                          <a:effectLst/>
                          <a:latin typeface="Calibri" panose="020F0502020204030204" pitchFamily="34" charset="0"/>
                        </a:rPr>
                        <a:t>AIRLINE_ID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19898,12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380,56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19790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19805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20304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21171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9939298"/>
                  </a:ext>
                </a:extLst>
              </a:tr>
              <a:tr h="190500">
                <a:tc>
                  <a:txBody>
                    <a:bodyPr/>
                    <a:lstStyle/>
                    <a:p>
                      <a:pPr algn="l" fontAlgn="b"/>
                      <a:r>
                        <a:rPr lang="fr-FR" sz="1100" b="0" i="0" u="none" strike="noStrike">
                          <a:solidFill>
                            <a:srgbClr val="000000"/>
                          </a:solidFill>
                          <a:effectLst/>
                          <a:latin typeface="Calibri" panose="020F0502020204030204" pitchFamily="34" charset="0"/>
                        </a:rPr>
                        <a:t>AIR_TIME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116,40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73,42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88270320"/>
                  </a:ext>
                </a:extLst>
              </a:tr>
              <a:tr h="190500">
                <a:tc>
                  <a:txBody>
                    <a:bodyPr/>
                    <a:lstStyle/>
                    <a:p>
                      <a:pPr algn="l" fontAlgn="b"/>
                      <a:r>
                        <a:rPr lang="fr-FR" sz="1100" b="0" i="0" u="none" strike="noStrike">
                          <a:solidFill>
                            <a:srgbClr val="000000"/>
                          </a:solidFill>
                          <a:effectLst/>
                          <a:latin typeface="Calibri" panose="020F0502020204030204" pitchFamily="34" charset="0"/>
                        </a:rPr>
                        <a:t>ARR_DELAY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81012047"/>
                  </a:ext>
                </a:extLst>
              </a:tr>
              <a:tr h="190500">
                <a:tc>
                  <a:txBody>
                    <a:bodyPr/>
                    <a:lstStyle/>
                    <a:p>
                      <a:pPr algn="l" fontAlgn="b"/>
                      <a:r>
                        <a:rPr lang="fr-FR" sz="1100" b="0" i="0" u="none" strike="noStrike">
                          <a:solidFill>
                            <a:srgbClr val="000000"/>
                          </a:solidFill>
                          <a:effectLst/>
                          <a:latin typeface="Calibri" panose="020F0502020204030204" pitchFamily="34" charset="0"/>
                        </a:rPr>
                        <a:t>CARRIER_DELAY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20,26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57,41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8607232"/>
                  </a:ext>
                </a:extLst>
              </a:tr>
              <a:tr h="190500">
                <a:tc>
                  <a:txBody>
                    <a:bodyPr/>
                    <a:lstStyle/>
                    <a:p>
                      <a:pPr algn="l" fontAlgn="b"/>
                      <a:r>
                        <a:rPr lang="fr-FR" sz="1100" b="0" i="0" u="none" strike="noStrike">
                          <a:solidFill>
                            <a:srgbClr val="000000"/>
                          </a:solidFill>
                          <a:effectLst/>
                          <a:latin typeface="Calibri" panose="020F0502020204030204" pitchFamily="34" charset="0"/>
                        </a:rPr>
                        <a:t>DAY_OF_MONTH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2291917"/>
                  </a:ext>
                </a:extLst>
              </a:tr>
              <a:tr h="190500">
                <a:tc>
                  <a:txBody>
                    <a:bodyPr/>
                    <a:lstStyle/>
                    <a:p>
                      <a:pPr algn="l" fontAlgn="b"/>
                      <a:r>
                        <a:rPr lang="fr-FR" sz="1100" b="0" i="0" u="none" strike="noStrike">
                          <a:solidFill>
                            <a:srgbClr val="000000"/>
                          </a:solidFill>
                          <a:effectLst/>
                          <a:latin typeface="Calibri" panose="020F0502020204030204" pitchFamily="34" charset="0"/>
                        </a:rPr>
                        <a:t>DAY_OF_WEEK</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12472164"/>
                  </a:ext>
                </a:extLst>
              </a:tr>
              <a:tr h="190500">
                <a:tc>
                  <a:txBody>
                    <a:bodyPr/>
                    <a:lstStyle/>
                    <a:p>
                      <a:pPr algn="l" fontAlgn="b"/>
                      <a:r>
                        <a:rPr lang="fr-FR" sz="1100" b="0" i="0" u="none" strike="noStrike">
                          <a:solidFill>
                            <a:srgbClr val="000000"/>
                          </a:solidFill>
                          <a:effectLst/>
                          <a:latin typeface="Calibri" panose="020F0502020204030204" pitchFamily="34" charset="0"/>
                        </a:rPr>
                        <a:t>DEP_DELAY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5456018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9,01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39,87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2492384"/>
                  </a:ext>
                </a:extLst>
              </a:tr>
              <a:tr h="190500">
                <a:tc>
                  <a:txBody>
                    <a:bodyPr/>
                    <a:lstStyle/>
                    <a:p>
                      <a:pPr algn="l" fontAlgn="b"/>
                      <a:r>
                        <a:rPr lang="fr-FR" sz="1100" b="0" i="0" u="none" strike="noStrike">
                          <a:solidFill>
                            <a:srgbClr val="000000"/>
                          </a:solidFill>
                          <a:effectLst/>
                          <a:latin typeface="Calibri" panose="020F0502020204030204" pitchFamily="34" charset="0"/>
                        </a:rPr>
                        <a:t>DISTANCE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849,21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618,68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678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4983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78276928"/>
                  </a:ext>
                </a:extLst>
              </a:tr>
              <a:tr h="190500">
                <a:tc>
                  <a:txBody>
                    <a:bodyPr/>
                    <a:lstStyle/>
                    <a:p>
                      <a:pPr algn="l" fontAlgn="b"/>
                      <a:r>
                        <a:rPr lang="fr-FR" sz="1100" b="0" i="0" u="none" strike="noStrike">
                          <a:solidFill>
                            <a:srgbClr val="000000"/>
                          </a:solidFill>
                          <a:effectLst/>
                          <a:latin typeface="Calibri" panose="020F0502020204030204" pitchFamily="34" charset="0"/>
                        </a:rPr>
                        <a:t>DISTANCE_GROUP</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2,43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08637864"/>
                  </a:ext>
                </a:extLst>
              </a:tr>
              <a:tr h="190500">
                <a:tc>
                  <a:txBody>
                    <a:bodyPr/>
                    <a:lstStyle/>
                    <a:p>
                      <a:pPr algn="l" fontAlgn="b"/>
                      <a:r>
                        <a:rPr lang="fr-FR" sz="1100" b="0" i="0" u="none" strike="noStrike">
                          <a:solidFill>
                            <a:srgbClr val="000000"/>
                          </a:solidFill>
                          <a:effectLst/>
                          <a:latin typeface="Calibri" panose="020F0502020204030204" pitchFamily="34" charset="0"/>
                        </a:rPr>
                        <a:t>LATE_AIRCRAFT_DELAY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24,37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653962"/>
                  </a:ext>
                </a:extLst>
              </a:tr>
              <a:tr h="190500">
                <a:tc>
                  <a:txBody>
                    <a:bodyPr/>
                    <a:lstStyle/>
                    <a:p>
                      <a:pPr algn="l" fontAlgn="b"/>
                      <a:r>
                        <a:rPr lang="fr-FR" sz="1100" b="0" i="0" u="none" strike="noStrike">
                          <a:solidFill>
                            <a:srgbClr val="000000"/>
                          </a:solidFill>
                          <a:effectLst/>
                          <a:latin typeface="Calibri" panose="020F0502020204030204" pitchFamily="34" charset="0"/>
                        </a:rPr>
                        <a:t>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65863719"/>
                  </a:ext>
                </a:extLst>
              </a:tr>
              <a:tr h="190500">
                <a:tc>
                  <a:txBody>
                    <a:bodyPr/>
                    <a:lstStyle/>
                    <a:p>
                      <a:pPr algn="l" fontAlgn="b"/>
                      <a:r>
                        <a:rPr lang="fr-FR" sz="1100" b="0" i="0" u="none" strike="noStrike">
                          <a:solidFill>
                            <a:srgbClr val="000000"/>
                          </a:solidFill>
                          <a:effectLst/>
                          <a:latin typeface="Calibri" panose="020F0502020204030204" pitchFamily="34" charset="0"/>
                        </a:rPr>
                        <a:t>NAS_DELAY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14,69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30,63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1446</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97423849"/>
                  </a:ext>
                </a:extLst>
              </a:tr>
              <a:tr h="190500">
                <a:tc>
                  <a:txBody>
                    <a:bodyPr/>
                    <a:lstStyle/>
                    <a:p>
                      <a:pPr algn="l" fontAlgn="b"/>
                      <a:r>
                        <a:rPr lang="fr-FR" sz="1100" b="0" i="0" u="none" strike="noStrike">
                          <a:solidFill>
                            <a:srgbClr val="000000"/>
                          </a:solidFill>
                          <a:effectLst/>
                          <a:latin typeface="Calibri" panose="020F0502020204030204" pitchFamily="34" charset="0"/>
                        </a:rPr>
                        <a:t>ORIGIN_AIRPORT_ID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12682,11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1534,18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11292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14057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16218</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71900589"/>
                  </a:ext>
                </a:extLst>
              </a:tr>
              <a:tr h="190500">
                <a:tc>
                  <a:txBody>
                    <a:bodyPr/>
                    <a:lstStyle/>
                    <a:p>
                      <a:pPr algn="l" fontAlgn="b"/>
                      <a:r>
                        <a:rPr lang="fr-FR" sz="1100" b="0" i="0" u="none" strike="noStrike">
                          <a:solidFill>
                            <a:srgbClr val="000000"/>
                          </a:solidFill>
                          <a:effectLst/>
                          <a:latin typeface="Calibri" panose="020F0502020204030204" pitchFamily="34" charset="0"/>
                        </a:rPr>
                        <a:t>SECURITY_DELAY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474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88421487"/>
                  </a:ext>
                </a:extLst>
              </a:tr>
              <a:tr h="190500">
                <a:tc>
                  <a:txBody>
                    <a:bodyPr/>
                    <a:lstStyle/>
                    <a:p>
                      <a:pPr algn="l" fontAlgn="b"/>
                      <a:r>
                        <a:rPr lang="fr-FR" sz="1100" b="0" i="0" u="none" strike="noStrike">
                          <a:solidFill>
                            <a:srgbClr val="000000"/>
                          </a:solidFill>
                          <a:effectLst/>
                          <a:latin typeface="Calibri" panose="020F0502020204030204" pitchFamily="34" charset="0"/>
                        </a:rPr>
                        <a:t>WEATHER_DELAY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dirty="0">
                          <a:solidFill>
                            <a:srgbClr val="000000"/>
                          </a:solidFill>
                          <a:effectLst/>
                          <a:latin typeface="Calibri" panose="020F0502020204030204" pitchFamily="34" charset="0"/>
                        </a:rPr>
                        <a:t>1157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5376903"/>
                  </a:ext>
                </a:extLst>
              </a:tr>
            </a:tbl>
          </a:graphicData>
        </a:graphic>
      </p:graphicFrame>
      <p:sp>
        <p:nvSpPr>
          <p:cNvPr id="5" name="Flèche droite 4">
            <a:extLst>
              <a:ext uri="{FF2B5EF4-FFF2-40B4-BE49-F238E27FC236}">
                <a16:creationId xmlns:a16="http://schemas.microsoft.com/office/drawing/2014/main" id="{0FC26D90-BEB9-46D1-946F-B18398F32D8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22EE988-7126-4082-84A9-1916FF1000A5}"/>
              </a:ext>
            </a:extLst>
          </p:cNvPr>
          <p:cNvSpPr/>
          <p:nvPr/>
        </p:nvSpPr>
        <p:spPr>
          <a:xfrm>
            <a:off x="2023542" y="1889274"/>
            <a:ext cx="10025060" cy="2382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889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2028</TotalTime>
  <Words>2385</Words>
  <Application>Microsoft Office PowerPoint</Application>
  <PresentationFormat>Grand écran</PresentationFormat>
  <Paragraphs>618</Paragraphs>
  <Slides>43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Calibri</vt:lpstr>
      <vt:lpstr>Gill Sans MT</vt:lpstr>
      <vt:lpstr>1_Colis</vt:lpstr>
      <vt:lpstr>Projet N°4</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Exploration des données</vt:lpstr>
      <vt:lpstr>Exploration des données</vt:lpstr>
      <vt:lpstr>Exploration des données</vt:lpstr>
      <vt:lpstr>Exploration des données</vt:lpstr>
      <vt:lpstr>Classification des retards</vt:lpstr>
      <vt:lpstr>Classification des retards</vt:lpstr>
      <vt:lpstr>Classification des retards</vt:lpstr>
      <vt:lpstr>Classification des retards</vt:lpstr>
      <vt:lpstr>différentes pistes de modélisation</vt:lpstr>
      <vt:lpstr>Confrontation d’algorithmes</vt:lpstr>
      <vt:lpstr>Ridge, LASSO et ELASTICNET</vt:lpstr>
      <vt:lpstr>Ridge, LASSO et ELASTICNET</vt:lpstr>
      <vt:lpstr>RANDOM FOREST REGRESSOR</vt:lpstr>
      <vt:lpstr>SGD Regressor</vt:lpstr>
      <vt:lpstr>CRITERE D'évaluation</vt:lpstr>
      <vt:lpstr>Différents Résultats</vt:lpstr>
      <vt:lpstr>Différents Résultats</vt:lpstr>
      <vt:lpstr>OPTIMISATION</vt:lpstr>
      <vt:lpstr>GRIDSEARCH</vt:lpstr>
      <vt:lpstr>Hyperparamètres</vt:lpstr>
      <vt:lpstr>HYPERPARAMètres du SGD REGRESSOR</vt:lpstr>
      <vt:lpstr>Différents résultats pour le SGD Regressor</vt:lpstr>
      <vt:lpstr>Différents résultats pour le SGD Regressor</vt:lpstr>
      <vt:lpstr>CONCLUSION</vt:lpstr>
      <vt:lpstr>modèle final sélectionné,  performances et améliorations effectuées</vt:lpstr>
      <vt:lpstr>Modèle final sélectionné</vt:lpstr>
      <vt:lpstr>Modèle final sélectionné</vt:lpstr>
      <vt:lpstr>Améliorations effectuées</vt:lpstr>
      <vt:lpstr>Pour aller plus loin</vt:lpstr>
      <vt:lpstr>API</vt:lpstr>
      <vt:lpstr>API</vt:lpstr>
      <vt:lpstr>API</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534</cp:revision>
  <dcterms:created xsi:type="dcterms:W3CDTF">2018-03-08T07:50:34Z</dcterms:created>
  <dcterms:modified xsi:type="dcterms:W3CDTF">2018-04-16T12:50:47Z</dcterms:modified>
</cp:coreProperties>
</file>