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16" r:id="rId3"/>
    <p:sldId id="258" r:id="rId4"/>
    <p:sldId id="291" r:id="rId5"/>
    <p:sldId id="317" r:id="rId6"/>
    <p:sldId id="293" r:id="rId7"/>
    <p:sldId id="366" r:id="rId8"/>
    <p:sldId id="367" r:id="rId9"/>
    <p:sldId id="338" r:id="rId10"/>
    <p:sldId id="369" r:id="rId11"/>
    <p:sldId id="370" r:id="rId12"/>
    <p:sldId id="371" r:id="rId13"/>
    <p:sldId id="374" r:id="rId14"/>
    <p:sldId id="372" r:id="rId15"/>
    <p:sldId id="375" r:id="rId16"/>
    <p:sldId id="318" r:id="rId17"/>
    <p:sldId id="388" r:id="rId18"/>
    <p:sldId id="396" r:id="rId19"/>
    <p:sldId id="389" r:id="rId20"/>
    <p:sldId id="378" r:id="rId21"/>
    <p:sldId id="380" r:id="rId22"/>
    <p:sldId id="379" r:id="rId23"/>
    <p:sldId id="376" r:id="rId24"/>
    <p:sldId id="303" r:id="rId25"/>
    <p:sldId id="386" r:id="rId26"/>
    <p:sldId id="342" r:id="rId27"/>
    <p:sldId id="390" r:id="rId28"/>
    <p:sldId id="382" r:id="rId29"/>
    <p:sldId id="383" r:id="rId30"/>
    <p:sldId id="391" r:id="rId31"/>
    <p:sldId id="384" r:id="rId32"/>
    <p:sldId id="392" r:id="rId33"/>
    <p:sldId id="319" r:id="rId34"/>
    <p:sldId id="314" r:id="rId35"/>
    <p:sldId id="394" r:id="rId36"/>
    <p:sldId id="395" r:id="rId37"/>
    <p:sldId id="315" r:id="rId38"/>
    <p:sldId id="387" r:id="rId39"/>
    <p:sldId id="331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28" autoAdjust="0"/>
  </p:normalViewPr>
  <p:slideViewPr>
    <p:cSldViewPr snapToGrid="0">
      <p:cViewPr varScale="1">
        <p:scale>
          <a:sx n="90" d="100"/>
          <a:sy n="90" d="100"/>
        </p:scale>
        <p:origin x="96" y="126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902D9-7F8A-4B43-8E0A-FC8036C340B3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B51895-AEFD-4DB0-A091-6BB19DC6F8C6}">
      <dgm:prSet/>
      <dgm:spPr/>
      <dgm:t>
        <a:bodyPr/>
        <a:lstStyle/>
        <a:p>
          <a:r>
            <a:rPr lang="fr-FR" u="sng" dirty="0"/>
            <a:t>Modèle retenu </a:t>
          </a:r>
          <a:endParaRPr lang="en-US" dirty="0"/>
        </a:p>
      </dgm:t>
    </dgm:pt>
    <dgm:pt modelId="{17B2F048-484E-4F6D-A96D-23BC487D614C}" type="parTrans" cxnId="{3DDFC80B-AE15-46EC-8B85-BC279E7CD4D8}">
      <dgm:prSet/>
      <dgm:spPr/>
      <dgm:t>
        <a:bodyPr/>
        <a:lstStyle/>
        <a:p>
          <a:endParaRPr lang="en-US"/>
        </a:p>
      </dgm:t>
    </dgm:pt>
    <dgm:pt modelId="{6131A440-C64A-4422-A563-19AA962EF5FF}" type="sibTrans" cxnId="{3DDFC80B-AE15-46EC-8B85-BC279E7CD4D8}">
      <dgm:prSet/>
      <dgm:spPr/>
      <dgm:t>
        <a:bodyPr/>
        <a:lstStyle/>
        <a:p>
          <a:endParaRPr lang="en-US"/>
        </a:p>
      </dgm:t>
    </dgm:pt>
    <dgm:pt modelId="{972E4FCB-45FF-439A-B3DB-7AE97CE47237}">
      <dgm:prSet/>
      <dgm:spPr/>
      <dgm:t>
        <a:bodyPr/>
        <a:lstStyle/>
        <a:p>
          <a:r>
            <a:rPr lang="fr-FR" dirty="0" err="1"/>
            <a:t>Random</a:t>
          </a:r>
          <a:r>
            <a:rPr lang="fr-FR" dirty="0"/>
            <a:t> Forest </a:t>
          </a:r>
          <a:r>
            <a:rPr lang="fr-FR" dirty="0" err="1"/>
            <a:t>Regressor</a:t>
          </a:r>
          <a:endParaRPr lang="en-US" dirty="0"/>
        </a:p>
      </dgm:t>
    </dgm:pt>
    <dgm:pt modelId="{4B00AA24-8260-4C7A-901A-FF3B4547FBC5}" type="parTrans" cxnId="{2D023648-D483-4EAF-9FBD-9CC3372E4DAC}">
      <dgm:prSet/>
      <dgm:spPr/>
      <dgm:t>
        <a:bodyPr/>
        <a:lstStyle/>
        <a:p>
          <a:endParaRPr lang="en-US"/>
        </a:p>
      </dgm:t>
    </dgm:pt>
    <dgm:pt modelId="{B0998B11-CF0E-4384-A7DB-240D39E037F9}" type="sibTrans" cxnId="{2D023648-D483-4EAF-9FBD-9CC3372E4DAC}">
      <dgm:prSet/>
      <dgm:spPr/>
      <dgm:t>
        <a:bodyPr/>
        <a:lstStyle/>
        <a:p>
          <a:endParaRPr lang="en-US"/>
        </a:p>
      </dgm:t>
    </dgm:pt>
    <dgm:pt modelId="{59425B50-BA88-4269-A832-AF6D25CE3859}">
      <dgm:prSet/>
      <dgm:spPr/>
      <dgm:t>
        <a:bodyPr/>
        <a:lstStyle/>
        <a:p>
          <a:r>
            <a:rPr lang="fr-FR" dirty="0"/>
            <a:t>Plus rapide.</a:t>
          </a:r>
          <a:endParaRPr lang="en-US" dirty="0"/>
        </a:p>
      </dgm:t>
    </dgm:pt>
    <dgm:pt modelId="{2A5C5C61-085F-44BC-88A8-7184663256DA}" type="parTrans" cxnId="{8EB9C3CB-1C54-4351-9A33-9E2DA2B5E1F0}">
      <dgm:prSet/>
      <dgm:spPr/>
      <dgm:t>
        <a:bodyPr/>
        <a:lstStyle/>
        <a:p>
          <a:endParaRPr lang="en-US"/>
        </a:p>
      </dgm:t>
    </dgm:pt>
    <dgm:pt modelId="{1B905BB6-3AF7-4A2C-BE6B-560EA8F8D07A}" type="sibTrans" cxnId="{8EB9C3CB-1C54-4351-9A33-9E2DA2B5E1F0}">
      <dgm:prSet/>
      <dgm:spPr/>
      <dgm:t>
        <a:bodyPr/>
        <a:lstStyle/>
        <a:p>
          <a:endParaRPr lang="en-US"/>
        </a:p>
      </dgm:t>
    </dgm:pt>
    <dgm:pt modelId="{A72084C4-1F85-40FE-9ADB-0BED3E334C20}">
      <dgm:prSet/>
      <dgm:spPr/>
      <dgm:t>
        <a:bodyPr/>
        <a:lstStyle/>
        <a:p>
          <a:r>
            <a:rPr lang="fr-FR" dirty="0"/>
            <a:t>Meilleurs résultats</a:t>
          </a:r>
          <a:endParaRPr lang="en-US" dirty="0"/>
        </a:p>
      </dgm:t>
    </dgm:pt>
    <dgm:pt modelId="{9D2A8FD7-64BB-43BF-9F69-79CFCEC1906F}" type="parTrans" cxnId="{F2CB1994-72FC-4526-AB66-CF75C3C88B86}">
      <dgm:prSet/>
      <dgm:spPr/>
      <dgm:t>
        <a:bodyPr/>
        <a:lstStyle/>
        <a:p>
          <a:endParaRPr lang="en-US"/>
        </a:p>
      </dgm:t>
    </dgm:pt>
    <dgm:pt modelId="{30EB2E90-7F83-496D-9BB9-8C4FF3127940}" type="sibTrans" cxnId="{F2CB1994-72FC-4526-AB66-CF75C3C88B86}">
      <dgm:prSet/>
      <dgm:spPr/>
      <dgm:t>
        <a:bodyPr/>
        <a:lstStyle/>
        <a:p>
          <a:endParaRPr lang="en-US"/>
        </a:p>
      </dgm:t>
    </dgm:pt>
    <dgm:pt modelId="{45171677-0342-4EFD-B076-F8A2DB5C4C8F}">
      <dgm:prSet/>
      <dgm:spPr/>
      <dgm:t>
        <a:bodyPr/>
        <a:lstStyle/>
        <a:p>
          <a:r>
            <a:rPr lang="fr-FR" u="sng" dirty="0"/>
            <a:t>Paramètres</a:t>
          </a:r>
          <a:endParaRPr lang="en-US" dirty="0"/>
        </a:p>
      </dgm:t>
    </dgm:pt>
    <dgm:pt modelId="{D23FBB1D-6C6B-44F6-86B1-D89E1F9EB571}" type="parTrans" cxnId="{9CFB0A9F-1E0F-4F0F-A33C-77DD7FD5826A}">
      <dgm:prSet/>
      <dgm:spPr/>
      <dgm:t>
        <a:bodyPr/>
        <a:lstStyle/>
        <a:p>
          <a:endParaRPr lang="en-US"/>
        </a:p>
      </dgm:t>
    </dgm:pt>
    <dgm:pt modelId="{450A073C-DB7A-4379-894E-530BB11BF23E}" type="sibTrans" cxnId="{9CFB0A9F-1E0F-4F0F-A33C-77DD7FD5826A}">
      <dgm:prSet/>
      <dgm:spPr/>
      <dgm:t>
        <a:bodyPr/>
        <a:lstStyle/>
        <a:p>
          <a:endParaRPr lang="en-US"/>
        </a:p>
      </dgm:t>
    </dgm:pt>
    <dgm:pt modelId="{3B22D283-B810-4303-8D87-1FC75A1A7563}">
      <dgm:prSet/>
      <dgm:spPr/>
      <dgm:t>
        <a:bodyPr/>
        <a:lstStyle/>
        <a:p>
          <a:r>
            <a:rPr lang="fr-FR" dirty="0" err="1"/>
            <a:t>max_depth</a:t>
          </a:r>
          <a:r>
            <a:rPr lang="fr-FR" dirty="0"/>
            <a:t> = none</a:t>
          </a:r>
          <a:endParaRPr lang="en-US" dirty="0"/>
        </a:p>
      </dgm:t>
    </dgm:pt>
    <dgm:pt modelId="{E9A2ED1B-2F38-4192-859A-F362195AC530}" type="parTrans" cxnId="{3E82942C-9B74-435B-A373-01B3BA7AC820}">
      <dgm:prSet/>
      <dgm:spPr/>
      <dgm:t>
        <a:bodyPr/>
        <a:lstStyle/>
        <a:p>
          <a:endParaRPr lang="en-US"/>
        </a:p>
      </dgm:t>
    </dgm:pt>
    <dgm:pt modelId="{971709B4-221F-45B7-83F5-70ED08A73A0A}" type="sibTrans" cxnId="{3E82942C-9B74-435B-A373-01B3BA7AC820}">
      <dgm:prSet/>
      <dgm:spPr/>
      <dgm:t>
        <a:bodyPr/>
        <a:lstStyle/>
        <a:p>
          <a:endParaRPr lang="en-US"/>
        </a:p>
      </dgm:t>
    </dgm:pt>
    <dgm:pt modelId="{CC3A8081-2FCA-4D22-8586-6D943AF8B185}">
      <dgm:prSet/>
      <dgm:spPr/>
      <dgm:t>
        <a:bodyPr/>
        <a:lstStyle/>
        <a:p>
          <a:r>
            <a:rPr lang="fr-FR" dirty="0" err="1"/>
            <a:t>n_estimators</a:t>
          </a:r>
          <a:r>
            <a:rPr lang="fr-FR" dirty="0"/>
            <a:t> = 30</a:t>
          </a:r>
          <a:endParaRPr lang="en-US" dirty="0"/>
        </a:p>
      </dgm:t>
    </dgm:pt>
    <dgm:pt modelId="{21E650A5-3CD4-4FF0-BA87-6D87C2A66CEF}" type="parTrans" cxnId="{6A6BB431-6563-4A95-9BC8-1F38B79D2A82}">
      <dgm:prSet/>
      <dgm:spPr/>
      <dgm:t>
        <a:bodyPr/>
        <a:lstStyle/>
        <a:p>
          <a:endParaRPr lang="fr-FR"/>
        </a:p>
      </dgm:t>
    </dgm:pt>
    <dgm:pt modelId="{461FE3D3-DCFC-4BBE-8859-442E71BD9141}" type="sibTrans" cxnId="{6A6BB431-6563-4A95-9BC8-1F38B79D2A82}">
      <dgm:prSet/>
      <dgm:spPr/>
      <dgm:t>
        <a:bodyPr/>
        <a:lstStyle/>
        <a:p>
          <a:endParaRPr lang="fr-FR"/>
        </a:p>
      </dgm:t>
    </dgm:pt>
    <dgm:pt modelId="{2736C6E5-5CF7-46F7-97A3-A4776A49A032}" type="pres">
      <dgm:prSet presAssocID="{264902D9-7F8A-4B43-8E0A-FC8036C340B3}" presName="Name0" presStyleCnt="0">
        <dgm:presLayoutVars>
          <dgm:dir/>
          <dgm:animLvl val="lvl"/>
          <dgm:resizeHandles val="exact"/>
        </dgm:presLayoutVars>
      </dgm:prSet>
      <dgm:spPr/>
    </dgm:pt>
    <dgm:pt modelId="{99B71CBC-25E5-43BA-B7F6-B773C36AA722}" type="pres">
      <dgm:prSet presAssocID="{9EB51895-AEFD-4DB0-A091-6BB19DC6F8C6}" presName="linNode" presStyleCnt="0"/>
      <dgm:spPr/>
    </dgm:pt>
    <dgm:pt modelId="{5C8F9676-7948-493D-B3CB-FD80BA3C74DA}" type="pres">
      <dgm:prSet presAssocID="{9EB51895-AEFD-4DB0-A091-6BB19DC6F8C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FBBD361-613F-4A23-A2D4-252342DEF810}" type="pres">
      <dgm:prSet presAssocID="{9EB51895-AEFD-4DB0-A091-6BB19DC6F8C6}" presName="descendantText" presStyleLbl="alignAccFollowNode1" presStyleIdx="0" presStyleCnt="2">
        <dgm:presLayoutVars>
          <dgm:bulletEnabled val="1"/>
        </dgm:presLayoutVars>
      </dgm:prSet>
      <dgm:spPr/>
    </dgm:pt>
    <dgm:pt modelId="{DF8A0983-087D-45AA-9540-34DF907E53E8}" type="pres">
      <dgm:prSet presAssocID="{6131A440-C64A-4422-A563-19AA962EF5FF}" presName="sp" presStyleCnt="0"/>
      <dgm:spPr/>
    </dgm:pt>
    <dgm:pt modelId="{5D37386D-842C-4DD6-BEDE-E0478DEB6212}" type="pres">
      <dgm:prSet presAssocID="{45171677-0342-4EFD-B076-F8A2DB5C4C8F}" presName="linNode" presStyleCnt="0"/>
      <dgm:spPr/>
    </dgm:pt>
    <dgm:pt modelId="{7DE959B4-2CD8-43B6-B3B8-B30EBE0086EB}" type="pres">
      <dgm:prSet presAssocID="{45171677-0342-4EFD-B076-F8A2DB5C4C8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593BB08-6E87-4928-BEEF-0D8707F97712}" type="pres">
      <dgm:prSet presAssocID="{45171677-0342-4EFD-B076-F8A2DB5C4C8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0106E08-85AE-4441-A433-3F1B6BA6A923}" type="presOf" srcId="{264902D9-7F8A-4B43-8E0A-FC8036C340B3}" destId="{2736C6E5-5CF7-46F7-97A3-A4776A49A032}" srcOrd="0" destOrd="0" presId="urn:microsoft.com/office/officeart/2005/8/layout/vList5"/>
    <dgm:cxn modelId="{3DDFC80B-AE15-46EC-8B85-BC279E7CD4D8}" srcId="{264902D9-7F8A-4B43-8E0A-FC8036C340B3}" destId="{9EB51895-AEFD-4DB0-A091-6BB19DC6F8C6}" srcOrd="0" destOrd="0" parTransId="{17B2F048-484E-4F6D-A96D-23BC487D614C}" sibTransId="{6131A440-C64A-4422-A563-19AA962EF5FF}"/>
    <dgm:cxn modelId="{8657DF0F-2EC3-4944-A316-73444A9FE1C7}" type="presOf" srcId="{972E4FCB-45FF-439A-B3DB-7AE97CE47237}" destId="{BFBBD361-613F-4A23-A2D4-252342DEF810}" srcOrd="0" destOrd="0" presId="urn:microsoft.com/office/officeart/2005/8/layout/vList5"/>
    <dgm:cxn modelId="{0F3CB919-E68F-4741-AB9E-4B7A195703C7}" type="presOf" srcId="{9EB51895-AEFD-4DB0-A091-6BB19DC6F8C6}" destId="{5C8F9676-7948-493D-B3CB-FD80BA3C74DA}" srcOrd="0" destOrd="0" presId="urn:microsoft.com/office/officeart/2005/8/layout/vList5"/>
    <dgm:cxn modelId="{ABE8CC23-E34B-46D0-9C34-A77447FAEF00}" type="presOf" srcId="{A72084C4-1F85-40FE-9ADB-0BED3E334C20}" destId="{BFBBD361-613F-4A23-A2D4-252342DEF810}" srcOrd="0" destOrd="2" presId="urn:microsoft.com/office/officeart/2005/8/layout/vList5"/>
    <dgm:cxn modelId="{3E82942C-9B74-435B-A373-01B3BA7AC820}" srcId="{45171677-0342-4EFD-B076-F8A2DB5C4C8F}" destId="{3B22D283-B810-4303-8D87-1FC75A1A7563}" srcOrd="0" destOrd="0" parTransId="{E9A2ED1B-2F38-4192-859A-F362195AC530}" sibTransId="{971709B4-221F-45B7-83F5-70ED08A73A0A}"/>
    <dgm:cxn modelId="{6A6BB431-6563-4A95-9BC8-1F38B79D2A82}" srcId="{45171677-0342-4EFD-B076-F8A2DB5C4C8F}" destId="{CC3A8081-2FCA-4D22-8586-6D943AF8B185}" srcOrd="1" destOrd="0" parTransId="{21E650A5-3CD4-4FF0-BA87-6D87C2A66CEF}" sibTransId="{461FE3D3-DCFC-4BBE-8859-442E71BD9141}"/>
    <dgm:cxn modelId="{2D023648-D483-4EAF-9FBD-9CC3372E4DAC}" srcId="{9EB51895-AEFD-4DB0-A091-6BB19DC6F8C6}" destId="{972E4FCB-45FF-439A-B3DB-7AE97CE47237}" srcOrd="0" destOrd="0" parTransId="{4B00AA24-8260-4C7A-901A-FF3B4547FBC5}" sibTransId="{B0998B11-CF0E-4384-A7DB-240D39E037F9}"/>
    <dgm:cxn modelId="{77EE6888-62DA-4AA7-A1D3-E890F190D12D}" type="presOf" srcId="{59425B50-BA88-4269-A832-AF6D25CE3859}" destId="{BFBBD361-613F-4A23-A2D4-252342DEF810}" srcOrd="0" destOrd="1" presId="urn:microsoft.com/office/officeart/2005/8/layout/vList5"/>
    <dgm:cxn modelId="{F2CB1994-72FC-4526-AB66-CF75C3C88B86}" srcId="{972E4FCB-45FF-439A-B3DB-7AE97CE47237}" destId="{A72084C4-1F85-40FE-9ADB-0BED3E334C20}" srcOrd="1" destOrd="0" parTransId="{9D2A8FD7-64BB-43BF-9F69-79CFCEC1906F}" sibTransId="{30EB2E90-7F83-496D-9BB9-8C4FF3127940}"/>
    <dgm:cxn modelId="{9CFB0A9F-1E0F-4F0F-A33C-77DD7FD5826A}" srcId="{264902D9-7F8A-4B43-8E0A-FC8036C340B3}" destId="{45171677-0342-4EFD-B076-F8A2DB5C4C8F}" srcOrd="1" destOrd="0" parTransId="{D23FBB1D-6C6B-44F6-86B1-D89E1F9EB571}" sibTransId="{450A073C-DB7A-4379-894E-530BB11BF23E}"/>
    <dgm:cxn modelId="{368A489F-3A5D-4E59-A553-F5E55167855A}" type="presOf" srcId="{3B22D283-B810-4303-8D87-1FC75A1A7563}" destId="{2593BB08-6E87-4928-BEEF-0D8707F97712}" srcOrd="0" destOrd="0" presId="urn:microsoft.com/office/officeart/2005/8/layout/vList5"/>
    <dgm:cxn modelId="{8EB9C3CB-1C54-4351-9A33-9E2DA2B5E1F0}" srcId="{972E4FCB-45FF-439A-B3DB-7AE97CE47237}" destId="{59425B50-BA88-4269-A832-AF6D25CE3859}" srcOrd="0" destOrd="0" parTransId="{2A5C5C61-085F-44BC-88A8-7184663256DA}" sibTransId="{1B905BB6-3AF7-4A2C-BE6B-560EA8F8D07A}"/>
    <dgm:cxn modelId="{016326CD-5519-4079-83F9-FE518AF75353}" type="presOf" srcId="{CC3A8081-2FCA-4D22-8586-6D943AF8B185}" destId="{2593BB08-6E87-4928-BEEF-0D8707F97712}" srcOrd="0" destOrd="1" presId="urn:microsoft.com/office/officeart/2005/8/layout/vList5"/>
    <dgm:cxn modelId="{74F9EDD6-C830-4A94-A342-CB2ADC36CF40}" type="presOf" srcId="{45171677-0342-4EFD-B076-F8A2DB5C4C8F}" destId="{7DE959B4-2CD8-43B6-B3B8-B30EBE0086EB}" srcOrd="0" destOrd="0" presId="urn:microsoft.com/office/officeart/2005/8/layout/vList5"/>
    <dgm:cxn modelId="{B06E1D35-0495-4E13-A03B-1C0876820DC1}" type="presParOf" srcId="{2736C6E5-5CF7-46F7-97A3-A4776A49A032}" destId="{99B71CBC-25E5-43BA-B7F6-B773C36AA722}" srcOrd="0" destOrd="0" presId="urn:microsoft.com/office/officeart/2005/8/layout/vList5"/>
    <dgm:cxn modelId="{0DC21DFF-0A60-432D-896B-983D153E391D}" type="presParOf" srcId="{99B71CBC-25E5-43BA-B7F6-B773C36AA722}" destId="{5C8F9676-7948-493D-B3CB-FD80BA3C74DA}" srcOrd="0" destOrd="0" presId="urn:microsoft.com/office/officeart/2005/8/layout/vList5"/>
    <dgm:cxn modelId="{C78D167A-7FB8-4F99-9371-7047545C0059}" type="presParOf" srcId="{99B71CBC-25E5-43BA-B7F6-B773C36AA722}" destId="{BFBBD361-613F-4A23-A2D4-252342DEF810}" srcOrd="1" destOrd="0" presId="urn:microsoft.com/office/officeart/2005/8/layout/vList5"/>
    <dgm:cxn modelId="{201295E1-365D-4893-B894-7E3C6BB97B02}" type="presParOf" srcId="{2736C6E5-5CF7-46F7-97A3-A4776A49A032}" destId="{DF8A0983-087D-45AA-9540-34DF907E53E8}" srcOrd="1" destOrd="0" presId="urn:microsoft.com/office/officeart/2005/8/layout/vList5"/>
    <dgm:cxn modelId="{817353C9-1FB6-46C9-B59D-DB685FD15592}" type="presParOf" srcId="{2736C6E5-5CF7-46F7-97A3-A4776A49A032}" destId="{5D37386D-842C-4DD6-BEDE-E0478DEB6212}" srcOrd="2" destOrd="0" presId="urn:microsoft.com/office/officeart/2005/8/layout/vList5"/>
    <dgm:cxn modelId="{2C4DEC75-0713-437A-8155-68336619D3F9}" type="presParOf" srcId="{5D37386D-842C-4DD6-BEDE-E0478DEB6212}" destId="{7DE959B4-2CD8-43B6-B3B8-B30EBE0086EB}" srcOrd="0" destOrd="0" presId="urn:microsoft.com/office/officeart/2005/8/layout/vList5"/>
    <dgm:cxn modelId="{630111E0-1572-4A9E-A152-C4812E9D294C}" type="presParOf" srcId="{5D37386D-842C-4DD6-BEDE-E0478DEB6212}" destId="{2593BB08-6E87-4928-BEEF-0D8707F977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D361-613F-4A23-A2D4-252342DEF810}">
      <dsp:nvSpPr>
        <dsp:cNvPr id="0" name=""/>
        <dsp:cNvSpPr/>
      </dsp:nvSpPr>
      <dsp:spPr>
        <a:xfrm rot="5400000">
          <a:off x="3153458" y="-681430"/>
          <a:ext cx="2059208" cy="393700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 err="1"/>
            <a:t>Random</a:t>
          </a:r>
          <a:r>
            <a:rPr lang="fr-FR" sz="3000" kern="1200" dirty="0"/>
            <a:t> Forest </a:t>
          </a:r>
          <a:r>
            <a:rPr lang="fr-FR" sz="3000" kern="1200" dirty="0" err="1"/>
            <a:t>Regressor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Plus rapide.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Meilleurs résultats</a:t>
          </a:r>
          <a:endParaRPr lang="en-US" sz="3000" kern="1200" dirty="0"/>
        </a:p>
      </dsp:txBody>
      <dsp:txXfrm rot="-5400000">
        <a:off x="2214562" y="357988"/>
        <a:ext cx="3836478" cy="1858164"/>
      </dsp:txXfrm>
    </dsp:sp>
    <dsp:sp modelId="{5C8F9676-7948-493D-B3CB-FD80BA3C74DA}">
      <dsp:nvSpPr>
        <dsp:cNvPr id="0" name=""/>
        <dsp:cNvSpPr/>
      </dsp:nvSpPr>
      <dsp:spPr>
        <a:xfrm>
          <a:off x="0" y="64"/>
          <a:ext cx="2214562" cy="25740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u="sng" kern="1200" dirty="0"/>
            <a:t>Modèle retenu </a:t>
          </a:r>
          <a:endParaRPr lang="en-US" sz="3000" kern="1200" dirty="0"/>
        </a:p>
      </dsp:txBody>
      <dsp:txXfrm>
        <a:off x="108106" y="108170"/>
        <a:ext cx="1998350" cy="2357798"/>
      </dsp:txXfrm>
    </dsp:sp>
    <dsp:sp modelId="{2593BB08-6E87-4928-BEEF-0D8707F97712}">
      <dsp:nvSpPr>
        <dsp:cNvPr id="0" name=""/>
        <dsp:cNvSpPr/>
      </dsp:nvSpPr>
      <dsp:spPr>
        <a:xfrm rot="5400000">
          <a:off x="3153458" y="2021280"/>
          <a:ext cx="2059208" cy="393700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 err="1"/>
            <a:t>max_depth</a:t>
          </a:r>
          <a:r>
            <a:rPr lang="fr-FR" sz="3000" kern="1200" dirty="0"/>
            <a:t> = none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 err="1"/>
            <a:t>n_estimators</a:t>
          </a:r>
          <a:r>
            <a:rPr lang="fr-FR" sz="3000" kern="1200" dirty="0"/>
            <a:t> = 30</a:t>
          </a:r>
          <a:endParaRPr lang="en-US" sz="3000" kern="1200" dirty="0"/>
        </a:p>
      </dsp:txBody>
      <dsp:txXfrm rot="-5400000">
        <a:off x="2214562" y="3060698"/>
        <a:ext cx="3836478" cy="1858164"/>
      </dsp:txXfrm>
    </dsp:sp>
    <dsp:sp modelId="{7DE959B4-2CD8-43B6-B3B8-B30EBE0086EB}">
      <dsp:nvSpPr>
        <dsp:cNvPr id="0" name=""/>
        <dsp:cNvSpPr/>
      </dsp:nvSpPr>
      <dsp:spPr>
        <a:xfrm>
          <a:off x="0" y="2702775"/>
          <a:ext cx="2214562" cy="25740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u="sng" kern="1200" dirty="0"/>
            <a:t>Paramètres</a:t>
          </a:r>
          <a:endParaRPr lang="en-US" sz="3000" kern="1200" dirty="0"/>
        </a:p>
      </dsp:txBody>
      <dsp:txXfrm>
        <a:off x="108106" y="2810881"/>
        <a:ext cx="1998350" cy="2357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E3A2-6132-4759-8A78-76C831761E5C}" type="datetimeFigureOut">
              <a:rPr lang="fr-FR" smtClean="0"/>
              <a:t>06/07/2018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03462-FDCF-49B6-BCAF-5DA004C02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18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51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72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06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43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3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15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90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8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44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03462-FDCF-49B6-BCAF-5DA004C02C5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37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655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8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378093"/>
            <a:ext cx="1560238" cy="2640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 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16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1760647"/>
            <a:ext cx="1560238" cy="422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169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320487"/>
            <a:ext cx="1560238" cy="4693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7595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2898990"/>
            <a:ext cx="1560238" cy="4413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 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8120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20473" y="3485742"/>
            <a:ext cx="1560238" cy="246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2291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/>
          <p:cNvSpPr/>
          <p:nvPr userDrawn="1"/>
        </p:nvSpPr>
        <p:spPr>
          <a:xfrm>
            <a:off x="115349" y="3817088"/>
            <a:ext cx="1560238" cy="297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542" y="116632"/>
            <a:ext cx="10025122" cy="1143000"/>
          </a:xfr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numCol="1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540060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cxnSp>
        <p:nvCxnSpPr>
          <p:cNvPr id="8" name="Connecteur droit 7"/>
          <p:cNvCxnSpPr>
            <a:cxnSpLocks/>
          </p:cNvCxnSpPr>
          <p:nvPr userDrawn="1"/>
        </p:nvCxnSpPr>
        <p:spPr>
          <a:xfrm>
            <a:off x="186356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0323" y="1340768"/>
            <a:ext cx="176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Problématique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Traitement des données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Exploitation du texte nettoyé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Différentes pistes de modélisation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Modèle final</a:t>
            </a:r>
          </a:p>
          <a:p>
            <a:pPr lv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0" lang="fr-FR" sz="1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88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4" y="188640"/>
            <a:ext cx="7917007" cy="1188720"/>
          </a:xfrm>
          <a:solidFill>
            <a:schemeClr val="tx1">
              <a:alpha val="75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51" y="1556795"/>
            <a:ext cx="11713300" cy="5112567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600"/>
              </a:spcBef>
              <a:spcAft>
                <a:spcPts val="600"/>
              </a:spcAft>
              <a:defRPr sz="2800"/>
            </a:lvl2pPr>
            <a:lvl3pPr>
              <a:spcBef>
                <a:spcPts val="600"/>
              </a:spcBef>
              <a:spcAft>
                <a:spcPts val="600"/>
              </a:spcAft>
              <a:defRPr sz="2800"/>
            </a:lvl3pPr>
            <a:lvl4pPr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1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8007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4" y="2638044"/>
            <a:ext cx="4384031" cy="310198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7" y="2638044"/>
            <a:ext cx="4387355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7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7" y="2313437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45" y="404666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404664"/>
            <a:ext cx="4815840" cy="6192688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965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9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404664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2" y="0"/>
            <a:ext cx="6102097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1700808"/>
            <a:ext cx="3794760" cy="488287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83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395" y="964692"/>
            <a:ext cx="7917007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5" y="2638048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80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tackexchange.com/stackoverflow/query/new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6021-4A8D-423F-A7EB-80FEAB199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E883-1CA2-4777-BA36-72AF1F2E1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Catégoriser automatiquement des questions</a:t>
            </a:r>
          </a:p>
        </p:txBody>
      </p:sp>
    </p:spTree>
    <p:extLst>
      <p:ext uri="{BB962C8B-B14F-4D97-AF65-F5344CB8AC3E}">
        <p14:creationId xmlns:p14="http://schemas.microsoft.com/office/powerpoint/2010/main" val="367219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868C6-D5B6-4DDC-B30D-3FCD0766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126B5950-55C1-4E45-9DC1-F5E580AD8B0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827551C-731A-4D16-BE27-EE09C58C677E}"/>
              </a:ext>
            </a:extLst>
          </p:cNvPr>
          <p:cNvSpPr txBox="1">
            <a:spLocks/>
          </p:cNvSpPr>
          <p:nvPr/>
        </p:nvSpPr>
        <p:spPr>
          <a:xfrm>
            <a:off x="2023539" y="4413214"/>
            <a:ext cx="10025122" cy="232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2F493FC-4831-4F3A-9DDF-499617F7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2170909"/>
          </a:xfrm>
        </p:spPr>
        <p:txBody>
          <a:bodyPr>
            <a:normAutofit/>
          </a:bodyPr>
          <a:lstStyle/>
          <a:p>
            <a:r>
              <a:rPr lang="fr-FR" dirty="0"/>
              <a:t>10 tags les plus fréquents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1B72F1-BA8A-4534-8156-5ABC560E70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23539" y="2080240"/>
            <a:ext cx="6429982" cy="4588537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465D93D-F65C-43D6-A61A-828D702DAFF1}"/>
              </a:ext>
            </a:extLst>
          </p:cNvPr>
          <p:cNvSpPr txBox="1">
            <a:spLocks/>
          </p:cNvSpPr>
          <p:nvPr/>
        </p:nvSpPr>
        <p:spPr>
          <a:xfrm>
            <a:off x="8453521" y="2260081"/>
            <a:ext cx="3920061" cy="4408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Python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Java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Android</a:t>
            </a:r>
          </a:p>
          <a:p>
            <a:r>
              <a:rPr lang="fr-FR" dirty="0"/>
              <a:t>R</a:t>
            </a:r>
          </a:p>
          <a:p>
            <a:r>
              <a:rPr lang="fr-FR" dirty="0" err="1"/>
              <a:t>php</a:t>
            </a:r>
            <a:endParaRPr lang="fr-FR" dirty="0"/>
          </a:p>
          <a:p>
            <a:r>
              <a:rPr lang="fr-FR" dirty="0" err="1"/>
              <a:t>ios</a:t>
            </a:r>
            <a:endParaRPr lang="fr-FR" dirty="0"/>
          </a:p>
          <a:p>
            <a:r>
              <a:rPr lang="fr-FR" dirty="0"/>
              <a:t>html</a:t>
            </a:r>
          </a:p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61FFED2-7425-4193-9793-6638EE74B4F6}"/>
              </a:ext>
            </a:extLst>
          </p:cNvPr>
          <p:cNvSpPr/>
          <p:nvPr/>
        </p:nvSpPr>
        <p:spPr>
          <a:xfrm rot="5400000">
            <a:off x="1926038" y="3077244"/>
            <a:ext cx="4408696" cy="2774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A628D1E-5513-4509-9343-AFBA8F43194D}"/>
              </a:ext>
            </a:extLst>
          </p:cNvPr>
          <p:cNvSpPr/>
          <p:nvPr/>
        </p:nvSpPr>
        <p:spPr>
          <a:xfrm rot="5400000">
            <a:off x="8312302" y="2370664"/>
            <a:ext cx="2072930" cy="18046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61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uiExpand="1" build="p"/>
      <p:bldP spid="11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étant brutes, il nous faut en effectuer un nettoyage.</a:t>
            </a:r>
          </a:p>
          <a:p>
            <a:r>
              <a:rPr lang="fr-FR" dirty="0"/>
              <a:t>Les étapes essentielles de ce prétraitement :</a:t>
            </a:r>
          </a:p>
          <a:p>
            <a:pPr lvl="1"/>
            <a:r>
              <a:rPr lang="fr-FR" dirty="0"/>
              <a:t>Suppression des balises HTML</a:t>
            </a:r>
          </a:p>
          <a:p>
            <a:pPr lvl="1"/>
            <a:r>
              <a:rPr lang="fr-FR" dirty="0"/>
              <a:t>Tokenisation</a:t>
            </a:r>
          </a:p>
          <a:p>
            <a:pPr lvl="1"/>
            <a:r>
              <a:rPr lang="fr-FR" dirty="0"/>
              <a:t>Suppression des stop-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Lemmatisation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4" name="Flèche droite 4">
            <a:extLst>
              <a:ext uri="{FF2B5EF4-FFF2-40B4-BE49-F238E27FC236}">
                <a16:creationId xmlns:a16="http://schemas.microsoft.com/office/drawing/2014/main" id="{DB2458C9-4EF1-4B37-8FD4-2995FB8848B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6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Suppression des balises HTML</a:t>
            </a:r>
          </a:p>
          <a:p>
            <a:pPr lvl="1"/>
            <a:r>
              <a:rPr lang="fr-FR" dirty="0"/>
              <a:t>Bibliothèque </a:t>
            </a:r>
            <a:r>
              <a:rPr lang="fr-FR" i="1" dirty="0" err="1"/>
              <a:t>Beautiful</a:t>
            </a:r>
            <a:r>
              <a:rPr lang="fr-FR" i="1" dirty="0"/>
              <a:t> </a:t>
            </a:r>
            <a:r>
              <a:rPr lang="fr-FR" i="1" dirty="0" err="1"/>
              <a:t>Soup</a:t>
            </a:r>
            <a:endParaRPr lang="fr-FR" i="1" dirty="0"/>
          </a:p>
          <a:p>
            <a:pPr lvl="1"/>
            <a:r>
              <a:rPr lang="fr-FR" dirty="0"/>
              <a:t>Suppression de tout ce qui est « code »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3231C13-E006-43A1-9ABD-0AC78769A7EB}"/>
              </a:ext>
            </a:extLst>
          </p:cNvPr>
          <p:cNvGrpSpPr/>
          <p:nvPr/>
        </p:nvGrpSpPr>
        <p:grpSpPr>
          <a:xfrm>
            <a:off x="2270258" y="4385649"/>
            <a:ext cx="9531684" cy="1930658"/>
            <a:chOff x="2023539" y="4184649"/>
            <a:chExt cx="9531684" cy="19306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A9E450-B9BE-47BA-9F7C-456FED544A03}"/>
                </a:ext>
              </a:extLst>
            </p:cNvPr>
            <p:cNvSpPr/>
            <p:nvPr/>
          </p:nvSpPr>
          <p:spPr>
            <a:xfrm>
              <a:off x="2023539" y="4184649"/>
              <a:ext cx="1519761" cy="1904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&lt;p&gt; 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code. &lt;/p&gt;</a:t>
              </a:r>
            </a:p>
            <a:p>
              <a:pPr algn="ctr"/>
              <a:r>
                <a:rPr lang="fr-FR" dirty="0"/>
                <a:t>&lt;code&gt; etc. .. &lt;/code&gt;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3CCE5B-E26E-4DE0-92CA-62C349A0A7FD}"/>
                </a:ext>
              </a:extLst>
            </p:cNvPr>
            <p:cNvSpPr/>
            <p:nvPr/>
          </p:nvSpPr>
          <p:spPr>
            <a:xfrm>
              <a:off x="4030899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75DBF0-EF7E-4397-A6AB-F8CC96CEF93E}"/>
                </a:ext>
              </a:extLst>
            </p:cNvPr>
            <p:cNvSpPr/>
            <p:nvPr/>
          </p:nvSpPr>
          <p:spPr>
            <a:xfrm>
              <a:off x="6032420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2AA355-FD54-4DDF-9619-99C75B556BEE}"/>
                </a:ext>
              </a:extLst>
            </p:cNvPr>
            <p:cNvSpPr/>
            <p:nvPr/>
          </p:nvSpPr>
          <p:spPr>
            <a:xfrm>
              <a:off x="8033941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C4C6B7-5F85-4C97-864B-9943ABD788C2}"/>
                </a:ext>
              </a:extLst>
            </p:cNvPr>
            <p:cNvSpPr/>
            <p:nvPr/>
          </p:nvSpPr>
          <p:spPr>
            <a:xfrm>
              <a:off x="10035462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Flèche : droite 19">
              <a:extLst>
                <a:ext uri="{FF2B5EF4-FFF2-40B4-BE49-F238E27FC236}">
                  <a16:creationId xmlns:a16="http://schemas.microsoft.com/office/drawing/2014/main" id="{EADBE338-7FDE-4D26-A6E8-7242B7AA6AAB}"/>
                </a:ext>
              </a:extLst>
            </p:cNvPr>
            <p:cNvSpPr/>
            <p:nvPr/>
          </p:nvSpPr>
          <p:spPr>
            <a:xfrm>
              <a:off x="3571166" y="4841823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Flèche droite 4">
            <a:extLst>
              <a:ext uri="{FF2B5EF4-FFF2-40B4-BE49-F238E27FC236}">
                <a16:creationId xmlns:a16="http://schemas.microsoft.com/office/drawing/2014/main" id="{8078FA73-80D3-42B9-8F26-E1060DA3809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5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Tokenisation	</a:t>
            </a:r>
          </a:p>
          <a:p>
            <a:pPr lvl="1"/>
            <a:r>
              <a:rPr lang="fr-FR" dirty="0"/>
              <a:t>Bibliothèque NLTK</a:t>
            </a:r>
          </a:p>
          <a:p>
            <a:pPr lvl="1"/>
            <a:r>
              <a:rPr lang="fr-FR" dirty="0"/>
              <a:t>Décomposition du texte en tableaux de texte</a:t>
            </a:r>
          </a:p>
          <a:p>
            <a:pPr lvl="1"/>
            <a:r>
              <a:rPr lang="fr-FR" dirty="0"/>
              <a:t>Suppression des majuscules (car « Mot » = « mot »)</a:t>
            </a:r>
          </a:p>
          <a:p>
            <a:pPr lvl="1"/>
            <a:r>
              <a:rPr lang="fr-FR" dirty="0"/>
              <a:t>Suppression de la ponctuation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380DF6-DE49-4906-9A8D-14311F806321}"/>
              </a:ext>
            </a:extLst>
          </p:cNvPr>
          <p:cNvGrpSpPr/>
          <p:nvPr/>
        </p:nvGrpSpPr>
        <p:grpSpPr>
          <a:xfrm>
            <a:off x="2270258" y="4385649"/>
            <a:ext cx="9531684" cy="1930658"/>
            <a:chOff x="2023539" y="4184649"/>
            <a:chExt cx="9531684" cy="19306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7B7E5D-E3C6-4C30-818E-7977F500DF16}"/>
                </a:ext>
              </a:extLst>
            </p:cNvPr>
            <p:cNvSpPr/>
            <p:nvPr/>
          </p:nvSpPr>
          <p:spPr>
            <a:xfrm>
              <a:off x="2023539" y="4184649"/>
              <a:ext cx="1519761" cy="1904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&lt;p&gt; 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code. &lt;/p&gt;</a:t>
              </a:r>
            </a:p>
            <a:p>
              <a:pPr algn="ctr"/>
              <a:r>
                <a:rPr lang="fr-FR" dirty="0"/>
                <a:t>&lt;code&gt; etc. .. &lt;/code&gt;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5B854A-83D9-4965-B03E-750457054374}"/>
                </a:ext>
              </a:extLst>
            </p:cNvPr>
            <p:cNvSpPr/>
            <p:nvPr/>
          </p:nvSpPr>
          <p:spPr>
            <a:xfrm>
              <a:off x="4030899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8883B6-02F1-498A-B6EE-0DD383A46802}"/>
                </a:ext>
              </a:extLst>
            </p:cNvPr>
            <p:cNvSpPr/>
            <p:nvPr/>
          </p:nvSpPr>
          <p:spPr>
            <a:xfrm>
              <a:off x="6032420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he</a:t>
              </a:r>
              <a:r>
                <a:rPr lang="fr-FR" dirty="0"/>
                <a:t>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C5C4D8-44E8-47CA-873B-1D651123E882}"/>
                </a:ext>
              </a:extLst>
            </p:cNvPr>
            <p:cNvSpPr/>
            <p:nvPr/>
          </p:nvSpPr>
          <p:spPr>
            <a:xfrm>
              <a:off x="8033941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351B98-AC10-4BFB-89CD-4B1E0C565585}"/>
                </a:ext>
              </a:extLst>
            </p:cNvPr>
            <p:cNvSpPr/>
            <p:nvPr/>
          </p:nvSpPr>
          <p:spPr>
            <a:xfrm>
              <a:off x="10035462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FE940D81-27DD-4271-A993-D0875489F30B}"/>
                </a:ext>
              </a:extLst>
            </p:cNvPr>
            <p:cNvSpPr/>
            <p:nvPr/>
          </p:nvSpPr>
          <p:spPr>
            <a:xfrm>
              <a:off x="3571166" y="4841823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843B0B94-21E2-47B4-B66D-A90358F2BE43}"/>
                </a:ext>
              </a:extLst>
            </p:cNvPr>
            <p:cNvSpPr/>
            <p:nvPr/>
          </p:nvSpPr>
          <p:spPr>
            <a:xfrm>
              <a:off x="5575607" y="4841822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lèche droite 4">
            <a:extLst>
              <a:ext uri="{FF2B5EF4-FFF2-40B4-BE49-F238E27FC236}">
                <a16:creationId xmlns:a16="http://schemas.microsoft.com/office/drawing/2014/main" id="{DF45B763-19FC-4DC3-9AC5-AEA7B7580B1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Suppression des stop-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Bibliothèque NLTK</a:t>
            </a:r>
          </a:p>
          <a:p>
            <a:pPr lvl="1"/>
            <a:r>
              <a:rPr lang="fr-FR" dirty="0"/>
              <a:t>Ce sont les mots très courants (I, </a:t>
            </a:r>
            <a:r>
              <a:rPr lang="fr-FR" dirty="0" err="1"/>
              <a:t>am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, etc.).</a:t>
            </a:r>
          </a:p>
          <a:p>
            <a:pPr lvl="1"/>
            <a:r>
              <a:rPr lang="fr-FR" dirty="0"/>
              <a:t>Suppression également des mots les plus rencontrés (« </a:t>
            </a:r>
            <a:r>
              <a:rPr lang="fr-FR" dirty="0" err="1"/>
              <a:t>problem</a:t>
            </a:r>
            <a:r>
              <a:rPr lang="fr-FR" dirty="0"/>
              <a:t> », « </a:t>
            </a:r>
            <a:r>
              <a:rPr lang="fr-FR" dirty="0" err="1"/>
              <a:t>answer</a:t>
            </a:r>
            <a:r>
              <a:rPr lang="fr-FR" dirty="0"/>
              <a:t> », etc.)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D089077-6CC3-45A7-85D0-CB79FD9E3094}"/>
              </a:ext>
            </a:extLst>
          </p:cNvPr>
          <p:cNvGrpSpPr/>
          <p:nvPr/>
        </p:nvGrpSpPr>
        <p:grpSpPr>
          <a:xfrm>
            <a:off x="2270258" y="4385649"/>
            <a:ext cx="9531684" cy="1930658"/>
            <a:chOff x="2023539" y="4184649"/>
            <a:chExt cx="9531684" cy="19306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15B81C-9A4C-4451-9880-A215A212563E}"/>
                </a:ext>
              </a:extLst>
            </p:cNvPr>
            <p:cNvSpPr/>
            <p:nvPr/>
          </p:nvSpPr>
          <p:spPr>
            <a:xfrm>
              <a:off x="2023539" y="4184649"/>
              <a:ext cx="1519761" cy="1904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&lt;p&gt; 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code. &lt;/p&gt;</a:t>
              </a:r>
            </a:p>
            <a:p>
              <a:pPr algn="ctr"/>
              <a:r>
                <a:rPr lang="fr-FR" dirty="0"/>
                <a:t>&lt;code&gt; etc. .. &lt;/code&gt;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AB53E2-5A7D-451A-950D-43A70A964905}"/>
                </a:ext>
              </a:extLst>
            </p:cNvPr>
            <p:cNvSpPr/>
            <p:nvPr/>
          </p:nvSpPr>
          <p:spPr>
            <a:xfrm>
              <a:off x="4030899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E7B535-B79D-4BD3-A992-3EF082CC9634}"/>
                </a:ext>
              </a:extLst>
            </p:cNvPr>
            <p:cNvSpPr/>
            <p:nvPr/>
          </p:nvSpPr>
          <p:spPr>
            <a:xfrm>
              <a:off x="6032420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he</a:t>
              </a:r>
              <a:r>
                <a:rPr lang="fr-FR" dirty="0"/>
                <a:t>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510D32-2A33-4C4B-AF94-36C8258EACCF}"/>
                </a:ext>
              </a:extLst>
            </p:cNvPr>
            <p:cNvSpPr/>
            <p:nvPr/>
          </p:nvSpPr>
          <p:spPr>
            <a:xfrm>
              <a:off x="8033941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has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4744A5-E478-403C-B6D2-01C63657D757}"/>
                </a:ext>
              </a:extLst>
            </p:cNvPr>
            <p:cNvSpPr/>
            <p:nvPr/>
          </p:nvSpPr>
          <p:spPr>
            <a:xfrm>
              <a:off x="10035462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3ECA1D5A-AF59-470D-A2D2-0ED3B7F28DB7}"/>
                </a:ext>
              </a:extLst>
            </p:cNvPr>
            <p:cNvSpPr/>
            <p:nvPr/>
          </p:nvSpPr>
          <p:spPr>
            <a:xfrm>
              <a:off x="3571166" y="4841823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7D9C2F8F-98D3-4A07-8FD6-0B4F648695B0}"/>
                </a:ext>
              </a:extLst>
            </p:cNvPr>
            <p:cNvSpPr/>
            <p:nvPr/>
          </p:nvSpPr>
          <p:spPr>
            <a:xfrm>
              <a:off x="5575607" y="4841822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FC63B8C5-F2B6-4A4F-AC5C-6C108DAE9B62}"/>
                </a:ext>
              </a:extLst>
            </p:cNvPr>
            <p:cNvSpPr/>
            <p:nvPr/>
          </p:nvSpPr>
          <p:spPr>
            <a:xfrm>
              <a:off x="7580047" y="4825391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lèche droite 4">
            <a:extLst>
              <a:ext uri="{FF2B5EF4-FFF2-40B4-BE49-F238E27FC236}">
                <a16:creationId xmlns:a16="http://schemas.microsoft.com/office/drawing/2014/main" id="{FBD688AD-8BB3-4A16-8C0A-DDB96F5D06C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72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1E7E-5FBA-4F1D-9631-A15FCF6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D1B3-E3E0-417C-8C75-AD0DE5BB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Lemmatisation</a:t>
            </a:r>
          </a:p>
          <a:p>
            <a:pPr lvl="1"/>
            <a:r>
              <a:rPr lang="fr-FR" dirty="0"/>
              <a:t>Représenter les mots sous leur forme canonique (donc suppression des pluriels, des verbes conjugués, etc.)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3E00DB0-945D-493A-8E44-43E32E5DCB70}"/>
              </a:ext>
            </a:extLst>
          </p:cNvPr>
          <p:cNvGrpSpPr/>
          <p:nvPr/>
        </p:nvGrpSpPr>
        <p:grpSpPr>
          <a:xfrm>
            <a:off x="2270258" y="4385649"/>
            <a:ext cx="9531684" cy="1930658"/>
            <a:chOff x="2023539" y="4184649"/>
            <a:chExt cx="9531684" cy="19306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09292A-1348-412A-A0A1-6E9C5F28CE11}"/>
                </a:ext>
              </a:extLst>
            </p:cNvPr>
            <p:cNvSpPr/>
            <p:nvPr/>
          </p:nvSpPr>
          <p:spPr>
            <a:xfrm>
              <a:off x="2023539" y="4184649"/>
              <a:ext cx="1519761" cy="1904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&lt;p&gt; 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code. &lt;/p&gt;</a:t>
              </a:r>
            </a:p>
            <a:p>
              <a:pPr algn="ctr"/>
              <a:r>
                <a:rPr lang="fr-FR" dirty="0"/>
                <a:t>&lt;code&gt; etc. .. &lt;/code&gt;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F90ED7-579E-4871-8DA5-686948455386}"/>
                </a:ext>
              </a:extLst>
            </p:cNvPr>
            <p:cNvSpPr/>
            <p:nvPr/>
          </p:nvSpPr>
          <p:spPr>
            <a:xfrm>
              <a:off x="4030899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python,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BAA9B0-17A7-4CA5-8D57-510D1B998B7B}"/>
                </a:ext>
              </a:extLst>
            </p:cNvPr>
            <p:cNvSpPr/>
            <p:nvPr/>
          </p:nvSpPr>
          <p:spPr>
            <a:xfrm>
              <a:off x="6032420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he</a:t>
              </a:r>
              <a:r>
                <a:rPr lang="fr-FR" dirty="0"/>
                <a:t> has a </a:t>
              </a:r>
              <a:r>
                <a:rPr lang="fr-FR" dirty="0" err="1"/>
                <a:t>problem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r>
                <a:rPr lang="fr-FR" dirty="0"/>
                <a:t> </a:t>
              </a:r>
              <a:r>
                <a:rPr lang="fr-FR" dirty="0" err="1"/>
                <a:t>his</a:t>
              </a:r>
              <a:r>
                <a:rPr lang="fr-FR" dirty="0"/>
                <a:t>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33BA86-D00E-402C-99E2-78F93E15D675}"/>
                </a:ext>
              </a:extLst>
            </p:cNvPr>
            <p:cNvSpPr/>
            <p:nvPr/>
          </p:nvSpPr>
          <p:spPr>
            <a:xfrm>
              <a:off x="8033941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has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F8ABDE-08F6-4E11-8E6E-BCD070A51C9C}"/>
                </a:ext>
              </a:extLst>
            </p:cNvPr>
            <p:cNvSpPr/>
            <p:nvPr/>
          </p:nvSpPr>
          <p:spPr>
            <a:xfrm>
              <a:off x="10035462" y="4210885"/>
              <a:ext cx="1519761" cy="19044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have </a:t>
              </a:r>
              <a:r>
                <a:rPr lang="fr-FR" dirty="0" err="1"/>
                <a:t>with</a:t>
              </a:r>
              <a:r>
                <a:rPr lang="fr-FR" dirty="0"/>
                <a:t> python </a:t>
              </a:r>
              <a:r>
                <a:rPr lang="fr-FR" dirty="0" err="1"/>
                <a:t>here</a:t>
              </a:r>
              <a:endParaRPr lang="fr-FR" dirty="0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FFFDD5DE-3171-40C5-B498-7DA22B378A72}"/>
                </a:ext>
              </a:extLst>
            </p:cNvPr>
            <p:cNvSpPr/>
            <p:nvPr/>
          </p:nvSpPr>
          <p:spPr>
            <a:xfrm>
              <a:off x="3571166" y="4841823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F5921479-EF64-4205-B887-E8EBE17E8518}"/>
                </a:ext>
              </a:extLst>
            </p:cNvPr>
            <p:cNvSpPr/>
            <p:nvPr/>
          </p:nvSpPr>
          <p:spPr>
            <a:xfrm>
              <a:off x="5575607" y="4841822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 : droite 11">
              <a:extLst>
                <a:ext uri="{FF2B5EF4-FFF2-40B4-BE49-F238E27FC236}">
                  <a16:creationId xmlns:a16="http://schemas.microsoft.com/office/drawing/2014/main" id="{9D6B5DA7-7F73-42F8-8DFB-E783C31E7134}"/>
                </a:ext>
              </a:extLst>
            </p:cNvPr>
            <p:cNvSpPr/>
            <p:nvPr/>
          </p:nvSpPr>
          <p:spPr>
            <a:xfrm>
              <a:off x="9581568" y="4799155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2B3C1F01-A66A-43CA-93BF-1F12F6214CDC}"/>
                </a:ext>
              </a:extLst>
            </p:cNvPr>
            <p:cNvSpPr/>
            <p:nvPr/>
          </p:nvSpPr>
          <p:spPr>
            <a:xfrm>
              <a:off x="7580047" y="4825391"/>
              <a:ext cx="426027" cy="675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Flèche droite 4">
            <a:extLst>
              <a:ext uri="{FF2B5EF4-FFF2-40B4-BE49-F238E27FC236}">
                <a16:creationId xmlns:a16="http://schemas.microsoft.com/office/drawing/2014/main" id="{E63C0D69-1D62-442C-B455-FD54F52AD2C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6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EXPLOITATION DU TEXTE NETTOYE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84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5718EF4-7142-4C10-BD7E-1910368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Latent Dirichlet Allocation (LDA)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4BD0E4-FFA5-4F93-A1E3-CB13D466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LDA a un but essentiel de classement</a:t>
            </a:r>
          </a:p>
          <a:p>
            <a:pPr lvl="1"/>
            <a:r>
              <a:rPr lang="fr-FR" dirty="0"/>
              <a:t>Il permet d'associer un contexte à un document à partir des mots contenus dans ce document (alors que pris individuellement ils pourraient appartenir à des contextes différents).</a:t>
            </a:r>
          </a:p>
          <a:p>
            <a:pPr lvl="1"/>
            <a:r>
              <a:rPr lang="fr-FR" dirty="0"/>
              <a:t>Par exemple le mot </a:t>
            </a:r>
            <a:r>
              <a:rPr lang="fr-FR" dirty="0">
                <a:solidFill>
                  <a:srgbClr val="00B050"/>
                </a:solidFill>
              </a:rPr>
              <a:t>robot</a:t>
            </a:r>
            <a:r>
              <a:rPr lang="fr-FR" dirty="0"/>
              <a:t> peut faire allusion à un </a:t>
            </a:r>
            <a:r>
              <a:rPr lang="fr-FR" dirty="0">
                <a:solidFill>
                  <a:srgbClr val="00B0F0"/>
                </a:solidFill>
              </a:rPr>
              <a:t>programme</a:t>
            </a:r>
            <a:r>
              <a:rPr lang="fr-FR" dirty="0"/>
              <a:t> (</a:t>
            </a:r>
            <a:r>
              <a:rPr lang="fr-FR" dirty="0">
                <a:solidFill>
                  <a:srgbClr val="00B050"/>
                </a:solidFill>
              </a:rPr>
              <a:t>robot</a:t>
            </a:r>
            <a:r>
              <a:rPr lang="fr-FR" dirty="0"/>
              <a:t> de moteur de recherche), ou à une </a:t>
            </a:r>
            <a:r>
              <a:rPr lang="fr-FR" dirty="0">
                <a:solidFill>
                  <a:srgbClr val="7030A0"/>
                </a:solidFill>
              </a:rPr>
              <a:t>machine</a:t>
            </a:r>
            <a:r>
              <a:rPr lang="fr-FR" dirty="0"/>
              <a:t> (</a:t>
            </a:r>
            <a:r>
              <a:rPr lang="fr-FR" dirty="0">
                <a:solidFill>
                  <a:srgbClr val="00B050"/>
                </a:solidFill>
              </a:rPr>
              <a:t>robot</a:t>
            </a:r>
            <a:r>
              <a:rPr lang="fr-FR" dirty="0"/>
              <a:t> androïde). </a:t>
            </a:r>
          </a:p>
          <a:p>
            <a:pPr lvl="1"/>
            <a:r>
              <a:rPr lang="fr-FR" dirty="0"/>
              <a:t>L'analyse des mots proches de ce mot dans une page permet de dire le paragraphe parle de </a:t>
            </a:r>
            <a:r>
              <a:rPr lang="fr-FR" dirty="0">
                <a:solidFill>
                  <a:srgbClr val="00B0F0"/>
                </a:solidFill>
              </a:rPr>
              <a:t>programmes</a:t>
            </a:r>
            <a:r>
              <a:rPr lang="fr-FR" dirty="0"/>
              <a:t> ou de </a:t>
            </a:r>
            <a:r>
              <a:rPr lang="fr-FR" dirty="0">
                <a:solidFill>
                  <a:srgbClr val="7030A0"/>
                </a:solidFill>
              </a:rPr>
              <a:t>machines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7D5F3728-0441-497D-87EA-79F5B170EA7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45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9D60-554F-4260-8852-13196E6F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Latent Dirichlet Allocation (LDA)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2C2B1-4C6A-4955-82D8-096CBD48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423556"/>
            <a:ext cx="5321536" cy="5317812"/>
          </a:xfrm>
        </p:spPr>
        <p:txBody>
          <a:bodyPr>
            <a:normAutofit/>
          </a:bodyPr>
          <a:lstStyle/>
          <a:p>
            <a:r>
              <a:rPr lang="fr-FR" dirty="0"/>
              <a:t>Les observations (β) sont les mots collectés dans un document textuel (M).</a:t>
            </a:r>
          </a:p>
          <a:p>
            <a:r>
              <a:rPr lang="fr-FR" dirty="0"/>
              <a:t>La LDA suppose que chaque document (M) est un mélange (θ) d'un petit nombre de sujets ou thèmes (α topics).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3686496-1D97-4C13-9FD9-804F08F2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120" y="2397000"/>
            <a:ext cx="4846925" cy="2541979"/>
          </a:xfrm>
          <a:prstGeom prst="rect">
            <a:avLst/>
          </a:prstGeom>
        </p:spPr>
      </p:pic>
      <p:sp>
        <p:nvSpPr>
          <p:cNvPr id="6" name="Flèche droite 4">
            <a:extLst>
              <a:ext uri="{FF2B5EF4-FFF2-40B4-BE49-F238E27FC236}">
                <a16:creationId xmlns:a16="http://schemas.microsoft.com/office/drawing/2014/main" id="{82F67E84-E055-4F2E-A699-33373DA7FDF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F86CF9D-03CB-447E-8642-2242B3077CB5}"/>
              </a:ext>
            </a:extLst>
          </p:cNvPr>
          <p:cNvSpPr/>
          <p:nvPr/>
        </p:nvSpPr>
        <p:spPr>
          <a:xfrm rot="5400000">
            <a:off x="9624455" y="2165429"/>
            <a:ext cx="878282" cy="1153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AB1761-DF73-4216-BE32-EB153A1D546F}"/>
              </a:ext>
            </a:extLst>
          </p:cNvPr>
          <p:cNvSpPr/>
          <p:nvPr/>
        </p:nvSpPr>
        <p:spPr>
          <a:xfrm rot="5400000">
            <a:off x="9322829" y="2121763"/>
            <a:ext cx="1710131" cy="3924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CB2DB29-B68E-4C0A-9352-1D6D0D675DC0}"/>
              </a:ext>
            </a:extLst>
          </p:cNvPr>
          <p:cNvSpPr/>
          <p:nvPr/>
        </p:nvSpPr>
        <p:spPr>
          <a:xfrm rot="5400000">
            <a:off x="7676116" y="2989816"/>
            <a:ext cx="1046352" cy="21387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745EDCB-8365-4E89-9035-4E60881812F0}"/>
              </a:ext>
            </a:extLst>
          </p:cNvPr>
          <p:cNvSpPr/>
          <p:nvPr/>
        </p:nvSpPr>
        <p:spPr>
          <a:xfrm rot="5400000">
            <a:off x="9344545" y="2143480"/>
            <a:ext cx="1666697" cy="39243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E2E490D-A670-4340-B91A-537B3FDA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Latent Dirichlet Allocation (LDA)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3AD93-D00C-4DBE-B8A2-E1FE841F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Pour chaque mot (w) de chaque document (d), on calcule deux choses pour chaque thème (t) : 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p(thème t | document d) : </a:t>
            </a:r>
            <a:r>
              <a:rPr lang="fr-FR" dirty="0"/>
              <a:t>la probabilité que le document d soit assigné au thème t</a:t>
            </a:r>
          </a:p>
          <a:p>
            <a:pPr lvl="1"/>
            <a:r>
              <a:rPr lang="fr-FR" dirty="0">
                <a:solidFill>
                  <a:srgbClr val="00B0F0"/>
                </a:solidFill>
              </a:rPr>
              <a:t>p(mot w | thème t) : </a:t>
            </a:r>
            <a:r>
              <a:rPr lang="fr-FR" dirty="0"/>
              <a:t>la probabilité que le thème t dans le corpus soit assigné au mot w</a:t>
            </a:r>
          </a:p>
          <a:p>
            <a:r>
              <a:rPr lang="fr-FR" dirty="0"/>
              <a:t>Le nouveau thème est ensuite choisi.</a:t>
            </a:r>
          </a:p>
          <a:p>
            <a:r>
              <a:rPr lang="fr-FR" dirty="0"/>
              <a:t>On obtient le mélange de thème présent dans chaque document en comptant chaque représentation d'un thème.</a:t>
            </a:r>
          </a:p>
          <a:p>
            <a:r>
              <a:rPr lang="fr-FR" dirty="0"/>
              <a:t>On obtient les mots associés à chaque thème en comptant les mots qui y sont associés dans le corpus. 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01E21D27-048E-4D7F-A758-FF911ECEC966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9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6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3C3D3-5966-446A-95A7-E90794A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BAG OF WORDS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E2DD6-76D2-4837-BA04-4559CE7B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9"/>
            <a:ext cx="10025122" cy="346514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Cette technique permet pour un document de le représenter par un vecteur de la taille du vocabulaire </a:t>
            </a:r>
            <a:r>
              <a:rPr lang="fr-FR" dirty="0">
                <a:solidFill>
                  <a:srgbClr val="FF0000"/>
                </a:solidFill>
              </a:rPr>
              <a:t>V</a:t>
            </a:r>
            <a:r>
              <a:rPr lang="fr-FR" dirty="0"/>
              <a:t> et on utilisera la matrice composée de l’ensemble de ces </a:t>
            </a:r>
            <a:r>
              <a:rPr lang="fr-FR" dirty="0">
                <a:solidFill>
                  <a:srgbClr val="FF0000"/>
                </a:solidFill>
              </a:rPr>
              <a:t>N</a:t>
            </a:r>
            <a:r>
              <a:rPr lang="fr-FR" dirty="0"/>
              <a:t> documents qui forment le corpus comme entrée.</a:t>
            </a:r>
          </a:p>
          <a:p>
            <a:pPr lvl="1"/>
            <a:r>
              <a:rPr lang="fr-FR" dirty="0" err="1"/>
              <a:t>dogs</a:t>
            </a:r>
            <a:r>
              <a:rPr lang="fr-FR" dirty="0"/>
              <a:t> and cats are funky and smart</a:t>
            </a:r>
          </a:p>
          <a:p>
            <a:pPr lvl="1"/>
            <a:r>
              <a:rPr lang="fr-FR" dirty="0"/>
              <a:t>I love cats</a:t>
            </a:r>
          </a:p>
          <a:p>
            <a:pPr lvl="1"/>
            <a:r>
              <a:rPr lang="fr-FR" dirty="0"/>
              <a:t>I </a:t>
            </a:r>
            <a:r>
              <a:rPr lang="fr-FR" dirty="0" err="1"/>
              <a:t>hate</a:t>
            </a:r>
            <a:r>
              <a:rPr lang="fr-FR" dirty="0"/>
              <a:t> </a:t>
            </a:r>
            <a:r>
              <a:rPr lang="fr-FR" dirty="0" err="1"/>
              <a:t>dogs</a:t>
            </a:r>
            <a:r>
              <a:rPr lang="fr-FR" dirty="0"/>
              <a:t> and cats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4A5A7A1-2E17-4712-B3A7-B23FE1BD9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42776"/>
              </p:ext>
            </p:extLst>
          </p:nvPr>
        </p:nvGraphicFramePr>
        <p:xfrm>
          <a:off x="2547480" y="4996388"/>
          <a:ext cx="8977239" cy="1744980"/>
        </p:xfrm>
        <a:graphic>
          <a:graphicData uri="http://schemas.openxmlformats.org/drawingml/2006/table">
            <a:tbl>
              <a:tblPr/>
              <a:tblGrid>
                <a:gridCol w="997471">
                  <a:extLst>
                    <a:ext uri="{9D8B030D-6E8A-4147-A177-3AD203B41FA5}">
                      <a16:colId xmlns:a16="http://schemas.microsoft.com/office/drawing/2014/main" val="1040243706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122059031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1486853523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2017149840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1685866407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3775805752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3566336440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1435120840"/>
                    </a:ext>
                  </a:extLst>
                </a:gridCol>
                <a:gridCol w="997471">
                  <a:extLst>
                    <a:ext uri="{9D8B030D-6E8A-4147-A177-3AD203B41FA5}">
                      <a16:colId xmlns:a16="http://schemas.microsoft.com/office/drawing/2014/main" val="3147708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dogs</a:t>
                      </a:r>
                      <a:endParaRPr lang="fr-FR" sz="2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funky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smart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7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803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19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02663"/>
                  </a:ext>
                </a:extLst>
              </a:tr>
            </a:tbl>
          </a:graphicData>
        </a:graphic>
      </p:graphicFrame>
      <p:sp>
        <p:nvSpPr>
          <p:cNvPr id="7" name="Flèche droite 4">
            <a:extLst>
              <a:ext uri="{FF2B5EF4-FFF2-40B4-BE49-F238E27FC236}">
                <a16:creationId xmlns:a16="http://schemas.microsoft.com/office/drawing/2014/main" id="{400A4D22-AF12-447B-82EB-123FEEB03B8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1B0745A-24AA-4DEA-9AA5-F7E65459A3D1}"/>
              </a:ext>
            </a:extLst>
          </p:cNvPr>
          <p:cNvSpPr/>
          <p:nvPr/>
        </p:nvSpPr>
        <p:spPr>
          <a:xfrm rot="5400000">
            <a:off x="6845255" y="1158718"/>
            <a:ext cx="381685" cy="89772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EC3A830-4A31-41BD-B12F-0FEBD099F702}"/>
              </a:ext>
            </a:extLst>
          </p:cNvPr>
          <p:cNvSpPr/>
          <p:nvPr/>
        </p:nvSpPr>
        <p:spPr>
          <a:xfrm rot="5400000">
            <a:off x="4963901" y="863299"/>
            <a:ext cx="381685" cy="5214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2D282EF-4393-4C9E-B83B-D65ED693ABB4}"/>
              </a:ext>
            </a:extLst>
          </p:cNvPr>
          <p:cNvSpPr/>
          <p:nvPr/>
        </p:nvSpPr>
        <p:spPr>
          <a:xfrm rot="5400000">
            <a:off x="6845252" y="1598834"/>
            <a:ext cx="381685" cy="897723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655C438-2469-4312-B3F0-C3D5CB779D02}"/>
              </a:ext>
            </a:extLst>
          </p:cNvPr>
          <p:cNvSpPr/>
          <p:nvPr/>
        </p:nvSpPr>
        <p:spPr>
          <a:xfrm rot="5400000">
            <a:off x="3150686" y="3199756"/>
            <a:ext cx="381685" cy="15881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427280A-2EA7-4FAD-9506-063E44EDF873}"/>
              </a:ext>
            </a:extLst>
          </p:cNvPr>
          <p:cNvSpPr/>
          <p:nvPr/>
        </p:nvSpPr>
        <p:spPr>
          <a:xfrm rot="5400000">
            <a:off x="6845245" y="2038950"/>
            <a:ext cx="381685" cy="897723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4B3855-0B1F-4D7B-A62A-88012119EDED}"/>
              </a:ext>
            </a:extLst>
          </p:cNvPr>
          <p:cNvSpPr/>
          <p:nvPr/>
        </p:nvSpPr>
        <p:spPr>
          <a:xfrm rot="5400000">
            <a:off x="3862461" y="3052129"/>
            <a:ext cx="381685" cy="301166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8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3C3D3-5966-446A-95A7-E90794A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TF-IDF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E2DD6-76D2-4837-BA04-4559CE7B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technique </a:t>
            </a:r>
            <a:r>
              <a:rPr lang="fr-FR" dirty="0" err="1"/>
              <a:t>tf-idf</a:t>
            </a:r>
            <a:r>
              <a:rPr lang="fr-FR" dirty="0"/>
              <a:t> (</a:t>
            </a:r>
            <a:r>
              <a:rPr lang="fr-FR" dirty="0" err="1"/>
              <a:t>Term</a:t>
            </a:r>
            <a:r>
              <a:rPr lang="fr-FR" dirty="0"/>
              <a:t>-Frequency - Inverse Document Frequency) pondère la fréquence d’apparition des mots par un indicateur si ce mot est commun ou rare dans tous les documents.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			nombre total de documents dans le corpus</a:t>
            </a:r>
          </a:p>
          <a:p>
            <a:pPr marL="0" indent="0">
              <a:buNone/>
            </a:pPr>
            <a:r>
              <a:rPr lang="fr-FR" dirty="0"/>
              <a:t>			nombre de documents où le terme t</a:t>
            </a:r>
            <a:r>
              <a:rPr lang="fr-FR" baseline="-25000" dirty="0"/>
              <a:t>i</a:t>
            </a:r>
            <a:r>
              <a:rPr lang="fr-FR" dirty="0"/>
              <a:t> 				apparaît </a:t>
            </a:r>
          </a:p>
          <a:p>
            <a:endParaRPr lang="fr-FR" dirty="0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E0B01FA8-7819-4054-8BB5-494D677BB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8797" y="3647014"/>
            <a:ext cx="3010973" cy="788107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83609246-AF3B-49E2-BDF0-86D9125AA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1591" y="4886219"/>
            <a:ext cx="601374" cy="444494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4C443E80-A01A-47E5-96D8-C125212E5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7058" y="5715320"/>
            <a:ext cx="2470440" cy="517069"/>
          </a:xfrm>
          <a:prstGeom prst="rect">
            <a:avLst/>
          </a:prstGeom>
        </p:spPr>
      </p:pic>
      <p:sp>
        <p:nvSpPr>
          <p:cNvPr id="18" name="Flèche droite 4">
            <a:extLst>
              <a:ext uri="{FF2B5EF4-FFF2-40B4-BE49-F238E27FC236}">
                <a16:creationId xmlns:a16="http://schemas.microsoft.com/office/drawing/2014/main" id="{A22970D3-E19A-43BC-A8A7-C10A67B400B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06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3C3D3-5966-446A-95A7-E90794A9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TF-IDF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E2DD6-76D2-4837-BA04-4559CE7B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Prenons le même exemple</a:t>
            </a:r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dogs</a:t>
            </a:r>
            <a:r>
              <a:rPr lang="fr-FR" dirty="0"/>
              <a:t> and </a:t>
            </a:r>
            <a:r>
              <a:rPr lang="fr-FR" dirty="0">
                <a:solidFill>
                  <a:schemeClr val="tx1"/>
                </a:solidFill>
              </a:rPr>
              <a:t>cats</a:t>
            </a:r>
            <a:r>
              <a:rPr lang="fr-FR" dirty="0"/>
              <a:t> are funky and smart</a:t>
            </a:r>
          </a:p>
          <a:p>
            <a:pPr lvl="1"/>
            <a:r>
              <a:rPr lang="fr-FR" dirty="0"/>
              <a:t>I love </a:t>
            </a:r>
            <a:r>
              <a:rPr lang="fr-FR" dirty="0">
                <a:solidFill>
                  <a:schemeClr val="tx1"/>
                </a:solidFill>
              </a:rPr>
              <a:t>cats</a:t>
            </a:r>
          </a:p>
          <a:p>
            <a:pPr lvl="1"/>
            <a:r>
              <a:rPr lang="fr-FR" dirty="0"/>
              <a:t>I </a:t>
            </a:r>
            <a:r>
              <a:rPr lang="fr-FR" dirty="0" err="1"/>
              <a:t>hate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dogs</a:t>
            </a:r>
            <a:r>
              <a:rPr lang="fr-FR" dirty="0"/>
              <a:t> and </a:t>
            </a:r>
            <a:r>
              <a:rPr lang="fr-FR" dirty="0">
                <a:solidFill>
                  <a:schemeClr val="tx1"/>
                </a:solidFill>
              </a:rPr>
              <a:t>cats</a:t>
            </a:r>
            <a:endParaRPr lang="fr-FR" dirty="0"/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56BA0EB-A7EB-4250-A572-0420DE9E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6579"/>
          <a:stretch/>
        </p:blipFill>
        <p:spPr>
          <a:xfrm>
            <a:off x="2157412" y="3891395"/>
            <a:ext cx="2476933" cy="927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988644-E0B3-40EC-9085-70C0338159E6}"/>
                  </a:ext>
                </a:extLst>
              </p:cNvPr>
              <p:cNvSpPr txBox="1"/>
              <p:nvPr/>
            </p:nvSpPr>
            <p:spPr>
              <a:xfrm>
                <a:off x="4768219" y="3974522"/>
                <a:ext cx="1133818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fr-FR" sz="28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988644-E0B3-40EC-9085-70C033815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19" y="3974522"/>
                <a:ext cx="1133818" cy="703398"/>
              </a:xfrm>
              <a:prstGeom prst="rect">
                <a:avLst/>
              </a:prstGeom>
              <a:blipFill>
                <a:blip r:embed="rId5"/>
                <a:stretch>
                  <a:fillRect l="-10753" b="-10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que 8">
            <a:extLst>
              <a:ext uri="{FF2B5EF4-FFF2-40B4-BE49-F238E27FC236}">
                <a16:creationId xmlns:a16="http://schemas.microsoft.com/office/drawing/2014/main" id="{9916790F-2E9E-443E-94D5-CA3B3F66C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7412" y="5330196"/>
            <a:ext cx="4241275" cy="810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9561610-B943-46BD-AB3F-52D6E25C09C2}"/>
                  </a:ext>
                </a:extLst>
              </p:cNvPr>
              <p:cNvSpPr txBox="1"/>
              <p:nvPr/>
            </p:nvSpPr>
            <p:spPr>
              <a:xfrm>
                <a:off x="6991506" y="3168578"/>
                <a:ext cx="4916476" cy="317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/>
                  <a:t>tfidf</a:t>
                </a:r>
                <a:r>
                  <a:rPr lang="fr-FR" sz="3200" baseline="-25000" dirty="0"/>
                  <a:t>1,1 </a:t>
                </a:r>
                <a:r>
                  <a:rPr lang="fr-FR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fr-FR" sz="3200" dirty="0"/>
              </a:p>
              <a:p>
                <a:endParaRPr lang="fr-FR" sz="3200" baseline="-25000" dirty="0"/>
              </a:p>
              <a:p>
                <a:r>
                  <a:rPr lang="fr-FR" sz="3200" dirty="0"/>
                  <a:t>tfidf</a:t>
                </a:r>
                <a:r>
                  <a:rPr lang="fr-FR" sz="3200" baseline="-25000" dirty="0"/>
                  <a:t>1,2</a:t>
                </a:r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3200" baseline="-25000" dirty="0"/>
              </a:p>
              <a:p>
                <a:endParaRPr lang="fr-FR" sz="3200" baseline="-25000" dirty="0"/>
              </a:p>
              <a:p>
                <a:r>
                  <a:rPr lang="fr-FR" sz="3200" dirty="0"/>
                  <a:t>tfidf</a:t>
                </a:r>
                <a:r>
                  <a:rPr lang="fr-FR" sz="3200" baseline="-25000" dirty="0"/>
                  <a:t>1,3</a:t>
                </a:r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0, 035</m:t>
                    </m:r>
                  </m:oMath>
                </a14:m>
                <a:endParaRPr lang="fr-FR" sz="3200" baseline="-25000" dirty="0"/>
              </a:p>
              <a:p>
                <a:endParaRPr lang="fr-FR" sz="3200" baseline="-250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9561610-B943-46BD-AB3F-52D6E25C0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506" y="3168578"/>
                <a:ext cx="4916476" cy="3170227"/>
              </a:xfrm>
              <a:prstGeom prst="rect">
                <a:avLst/>
              </a:prstGeom>
              <a:blipFill>
                <a:blip r:embed="rId8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 droite 4">
            <a:extLst>
              <a:ext uri="{FF2B5EF4-FFF2-40B4-BE49-F238E27FC236}">
                <a16:creationId xmlns:a16="http://schemas.microsoft.com/office/drawing/2014/main" id="{0D3E09CD-B6C6-40F9-9C7E-E956CBF360D3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FF741EA-8DCC-4999-ABF2-BD510BDD10FF}"/>
              </a:ext>
            </a:extLst>
          </p:cNvPr>
          <p:cNvSpPr/>
          <p:nvPr/>
        </p:nvSpPr>
        <p:spPr>
          <a:xfrm rot="5400000">
            <a:off x="2645957" y="1682607"/>
            <a:ext cx="527158" cy="111335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01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8BAC-4518-44FF-8917-006DECB8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différentes pistes de modélisation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58B7-815C-4917-BC23-C617B0C7D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5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méthode d’évaluation doit être crée afin de pouvoir comparer l’efficacité des différents algorithmes et méthodes qui sont utilisées pour ce projet.</a:t>
            </a:r>
          </a:p>
          <a:p>
            <a:pPr lvl="1"/>
            <a:r>
              <a:rPr lang="fr-FR" dirty="0"/>
              <a:t>Une évaluation de tags correctement prédit est faite. </a:t>
            </a:r>
          </a:p>
          <a:p>
            <a:pPr lvl="1"/>
            <a:r>
              <a:rPr lang="fr-FR" dirty="0"/>
              <a:t>Cette évaluation va prendre les tags réels et va les comparer aux prédictions. </a:t>
            </a:r>
          </a:p>
          <a:p>
            <a:pPr lvl="1"/>
            <a:r>
              <a:rPr lang="fr-FR" dirty="0"/>
              <a:t>Le résultat que l’on obtient est donc le pourcentage de tags prédit que l’on retrouve bien comme tag d’origine.</a:t>
            </a:r>
          </a:p>
          <a:p>
            <a:pPr marL="228600" lvl="1" indent="0">
              <a:buNone/>
            </a:pPr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32CB743-2E4E-4EAF-B3BA-F6C5E961D2C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213D3-3907-4E33-86F8-3EBAC8FFBB06}"/>
              </a:ext>
            </a:extLst>
          </p:cNvPr>
          <p:cNvSpPr/>
          <p:nvPr/>
        </p:nvSpPr>
        <p:spPr>
          <a:xfrm>
            <a:off x="2452255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Tags d’origine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python, pandas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A754C-AFCC-48E0-8FB3-A04957081EFE}"/>
              </a:ext>
            </a:extLst>
          </p:cNvPr>
          <p:cNvSpPr/>
          <p:nvPr/>
        </p:nvSpPr>
        <p:spPr>
          <a:xfrm>
            <a:off x="5695519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Prédictions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python,  c#,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D83B3-FAAA-4956-B193-81A7E0E2EC22}"/>
              </a:ext>
            </a:extLst>
          </p:cNvPr>
          <p:cNvSpPr/>
          <p:nvPr/>
        </p:nvSpPr>
        <p:spPr>
          <a:xfrm>
            <a:off x="8938783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Score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33 %</a:t>
            </a:r>
          </a:p>
        </p:txBody>
      </p:sp>
    </p:spTree>
    <p:extLst>
      <p:ext uri="{BB962C8B-B14F-4D97-AF65-F5344CB8AC3E}">
        <p14:creationId xmlns:p14="http://schemas.microsoft.com/office/powerpoint/2010/main" val="76226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Confrontation d’algorithmes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Trois approches sont testées :</a:t>
            </a:r>
          </a:p>
          <a:p>
            <a:pPr lvl="1"/>
            <a:r>
              <a:rPr lang="fr-FR" dirty="0"/>
              <a:t>Deux approches non-supervisées</a:t>
            </a:r>
          </a:p>
          <a:p>
            <a:pPr lvl="1"/>
            <a:r>
              <a:rPr lang="fr-FR" dirty="0"/>
              <a:t>Une approche supervisée</a:t>
            </a:r>
          </a:p>
          <a:p>
            <a:pPr lvl="1"/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832CB743-2E4E-4EAF-B3BA-F6C5E961D2C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8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ACAD5-960D-4AC8-BECA-71969266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BD01D-E9BF-4A48-A14A-486185DB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Sans les tags d'origine, on va chercher à déterminer la probabilité d'appartenance d'un mot (et non un tag) à un topic. </a:t>
            </a:r>
          </a:p>
          <a:p>
            <a:r>
              <a:rPr lang="fr-FR" dirty="0"/>
              <a:t>On cherche donc à prédire des tags en se basant uniquement sur le texte, sans avoir connaissance des tags réels.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67E1060-6B84-403B-9DDE-1AACF68A534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FA385-17AA-4E6F-AD47-6F7085A2B56A}"/>
              </a:ext>
            </a:extLst>
          </p:cNvPr>
          <p:cNvSpPr/>
          <p:nvPr/>
        </p:nvSpPr>
        <p:spPr>
          <a:xfrm>
            <a:off x="2452255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1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matrice </a:t>
            </a:r>
            <a:r>
              <a:rPr lang="fr-FR" dirty="0" err="1"/>
              <a:t>lda</a:t>
            </a:r>
            <a:r>
              <a:rPr lang="fr-FR" dirty="0"/>
              <a:t> </a:t>
            </a:r>
            <a:r>
              <a:rPr lang="fr-FR" dirty="0" err="1"/>
              <a:t>transform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09024-0EA2-4914-915C-571E8AADA6F4}"/>
              </a:ext>
            </a:extLst>
          </p:cNvPr>
          <p:cNvSpPr/>
          <p:nvPr/>
        </p:nvSpPr>
        <p:spPr>
          <a:xfrm>
            <a:off x="5695519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2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matrice </a:t>
            </a:r>
            <a:r>
              <a:rPr lang="fr-FR" dirty="0" err="1"/>
              <a:t>lda</a:t>
            </a:r>
            <a:r>
              <a:rPr lang="fr-FR" dirty="0"/>
              <a:t>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D7F32-3C8F-4CA4-888B-70B3E949B417}"/>
              </a:ext>
            </a:extLst>
          </p:cNvPr>
          <p:cNvSpPr/>
          <p:nvPr/>
        </p:nvSpPr>
        <p:spPr>
          <a:xfrm>
            <a:off x="8938783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finale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D80618-3071-4C0D-A39E-C7189B88C28B}"/>
              </a:ext>
            </a:extLst>
          </p:cNvPr>
          <p:cNvSpPr/>
          <p:nvPr/>
        </p:nvSpPr>
        <p:spPr>
          <a:xfrm>
            <a:off x="3286217" y="4181763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d’une question à un topic créé par </a:t>
            </a:r>
            <a:r>
              <a:rPr lang="fr-FR" dirty="0" err="1"/>
              <a:t>lda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141342D-C956-43C7-871E-12C7CAF5C99F}"/>
              </a:ext>
            </a:extLst>
          </p:cNvPr>
          <p:cNvSpPr/>
          <p:nvPr/>
        </p:nvSpPr>
        <p:spPr>
          <a:xfrm>
            <a:off x="6345735" y="4184650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 mot à un topic créé par </a:t>
            </a:r>
            <a:r>
              <a:rPr lang="fr-FR" dirty="0" err="1"/>
              <a:t>lda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5A705D6-54E2-4352-B270-32269A8BA379}"/>
              </a:ext>
            </a:extLst>
          </p:cNvPr>
          <p:cNvSpPr/>
          <p:nvPr/>
        </p:nvSpPr>
        <p:spPr>
          <a:xfrm>
            <a:off x="9479613" y="4181762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 mot à une question</a:t>
            </a:r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DFC8DACA-F53C-4721-A057-A5EAE9343035}"/>
              </a:ext>
            </a:extLst>
          </p:cNvPr>
          <p:cNvSpPr/>
          <p:nvPr/>
        </p:nvSpPr>
        <p:spPr>
          <a:xfrm>
            <a:off x="5045247" y="5900801"/>
            <a:ext cx="415636" cy="4468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t égal à 12">
            <a:extLst>
              <a:ext uri="{FF2B5EF4-FFF2-40B4-BE49-F238E27FC236}">
                <a16:creationId xmlns:a16="http://schemas.microsoft.com/office/drawing/2014/main" id="{F0C46972-ED2C-4B07-8A69-2C72462E22E7}"/>
              </a:ext>
            </a:extLst>
          </p:cNvPr>
          <p:cNvSpPr/>
          <p:nvPr/>
        </p:nvSpPr>
        <p:spPr>
          <a:xfrm>
            <a:off x="8285650" y="5917530"/>
            <a:ext cx="432128" cy="3677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1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ACAD5-960D-4AC8-BECA-71969266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BD01D-E9BF-4A48-A14A-486185DB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prenant, pour chaque question, les 5 </a:t>
            </a:r>
            <a:r>
              <a:rPr lang="fr-FR" dirty="0">
                <a:solidFill>
                  <a:srgbClr val="00B050"/>
                </a:solidFill>
              </a:rPr>
              <a:t>mots</a:t>
            </a:r>
            <a:r>
              <a:rPr lang="fr-FR" dirty="0"/>
              <a:t> les plus probables de le représenter, on peut s’en servir comme tags proposés à l’utilisateur.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C67E1060-6B84-403B-9DDE-1AACF68A534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C785989-C0CF-4AB2-9C6F-84DE6DCAF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296110"/>
              </p:ext>
            </p:extLst>
          </p:nvPr>
        </p:nvGraphicFramePr>
        <p:xfrm>
          <a:off x="3656449" y="3541988"/>
          <a:ext cx="6759301" cy="2220505"/>
        </p:xfrm>
        <a:graphic>
          <a:graphicData uri="http://schemas.openxmlformats.org/drawingml/2006/table">
            <a:tbl>
              <a:tblPr firstRow="1" firstCol="1" bandRow="1"/>
              <a:tblGrid>
                <a:gridCol w="2010725">
                  <a:extLst>
                    <a:ext uri="{9D8B030D-6E8A-4147-A177-3AD203B41FA5}">
                      <a16:colId xmlns:a16="http://schemas.microsoft.com/office/drawing/2014/main" val="3384602822"/>
                    </a:ext>
                  </a:extLst>
                </a:gridCol>
                <a:gridCol w="751240">
                  <a:extLst>
                    <a:ext uri="{9D8B030D-6E8A-4147-A177-3AD203B41FA5}">
                      <a16:colId xmlns:a16="http://schemas.microsoft.com/office/drawing/2014/main" val="733980759"/>
                    </a:ext>
                  </a:extLst>
                </a:gridCol>
                <a:gridCol w="811524">
                  <a:extLst>
                    <a:ext uri="{9D8B030D-6E8A-4147-A177-3AD203B41FA5}">
                      <a16:colId xmlns:a16="http://schemas.microsoft.com/office/drawing/2014/main" val="4034933801"/>
                    </a:ext>
                  </a:extLst>
                </a:gridCol>
                <a:gridCol w="811524">
                  <a:extLst>
                    <a:ext uri="{9D8B030D-6E8A-4147-A177-3AD203B41FA5}">
                      <a16:colId xmlns:a16="http://schemas.microsoft.com/office/drawing/2014/main" val="499967721"/>
                    </a:ext>
                  </a:extLst>
                </a:gridCol>
                <a:gridCol w="811524">
                  <a:extLst>
                    <a:ext uri="{9D8B030D-6E8A-4147-A177-3AD203B41FA5}">
                      <a16:colId xmlns:a16="http://schemas.microsoft.com/office/drawing/2014/main" val="1260358056"/>
                    </a:ext>
                  </a:extLst>
                </a:gridCol>
                <a:gridCol w="811524">
                  <a:extLst>
                    <a:ext uri="{9D8B030D-6E8A-4147-A177-3AD203B41FA5}">
                      <a16:colId xmlns:a16="http://schemas.microsoft.com/office/drawing/2014/main" val="4008229516"/>
                    </a:ext>
                  </a:extLst>
                </a:gridCol>
                <a:gridCol w="751240">
                  <a:extLst>
                    <a:ext uri="{9D8B030D-6E8A-4147-A177-3AD203B41FA5}">
                      <a16:colId xmlns:a16="http://schemas.microsoft.com/office/drawing/2014/main" val="1233877639"/>
                    </a:ext>
                  </a:extLst>
                </a:gridCol>
              </a:tblGrid>
              <a:tr h="639373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 supervisé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10559"/>
                  </a:ext>
                </a:extLst>
              </a:tr>
              <a:tr h="3144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71559"/>
                  </a:ext>
                </a:extLst>
              </a:tr>
              <a:tr h="3144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min_df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51010"/>
                  </a:ext>
                </a:extLst>
              </a:tr>
              <a:tr h="3144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72219"/>
                  </a:ext>
                </a:extLst>
              </a:tr>
              <a:tr h="5791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Avec mots (sans tags)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91329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7F35F9F-0706-403D-B2E2-1B68B8E1C01D}"/>
              </a:ext>
            </a:extLst>
          </p:cNvPr>
          <p:cNvSpPr/>
          <p:nvPr/>
        </p:nvSpPr>
        <p:spPr>
          <a:xfrm rot="5400000">
            <a:off x="7773106" y="3007564"/>
            <a:ext cx="527158" cy="45629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37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8AA33-1B2A-4B0B-8B46-590AEC36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NON-SUPERVISEE 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432DF-847F-4D53-9868-A4750576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Cette fois-ci, avec les tags d'origine, on va chercher à déterminer la probabilité d'appartenance d'un tag à un topic.</a:t>
            </a:r>
          </a:p>
          <a:p>
            <a:r>
              <a:rPr lang="fr-FR" dirty="0"/>
              <a:t>On suit la même logique que pour la première approche.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6619F-211A-46CA-BB41-9E4568FC0C67}"/>
              </a:ext>
            </a:extLst>
          </p:cNvPr>
          <p:cNvSpPr/>
          <p:nvPr/>
        </p:nvSpPr>
        <p:spPr>
          <a:xfrm>
            <a:off x="2452255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1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matrice </a:t>
            </a:r>
            <a:r>
              <a:rPr lang="fr-FR" dirty="0" err="1"/>
              <a:t>lda</a:t>
            </a:r>
            <a:r>
              <a:rPr lang="fr-FR" dirty="0"/>
              <a:t> </a:t>
            </a:r>
            <a:r>
              <a:rPr lang="fr-FR" dirty="0" err="1"/>
              <a:t>transform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2F032-84F5-4548-9E3F-5D5410CB3FF3}"/>
              </a:ext>
            </a:extLst>
          </p:cNvPr>
          <p:cNvSpPr/>
          <p:nvPr/>
        </p:nvSpPr>
        <p:spPr>
          <a:xfrm>
            <a:off x="5695519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2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matrice </a:t>
            </a:r>
            <a:r>
              <a:rPr lang="fr-FR" dirty="0" err="1"/>
              <a:t>lda</a:t>
            </a:r>
            <a:r>
              <a:rPr lang="fr-FR" dirty="0"/>
              <a:t>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65A71-43B6-47C7-AE34-4FCD4DC690E3}"/>
              </a:ext>
            </a:extLst>
          </p:cNvPr>
          <p:cNvSpPr/>
          <p:nvPr/>
        </p:nvSpPr>
        <p:spPr>
          <a:xfrm>
            <a:off x="8938783" y="5673436"/>
            <a:ext cx="2369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Matrice finale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DDA982-B1BD-4709-8662-1BE39D60CBE6}"/>
              </a:ext>
            </a:extLst>
          </p:cNvPr>
          <p:cNvSpPr/>
          <p:nvPr/>
        </p:nvSpPr>
        <p:spPr>
          <a:xfrm>
            <a:off x="3286217" y="4181763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d’une question à un topic créé par </a:t>
            </a:r>
            <a:r>
              <a:rPr lang="fr-FR" dirty="0" err="1"/>
              <a:t>lda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F141948-FFFC-4447-83C9-D228FD31B045}"/>
              </a:ext>
            </a:extLst>
          </p:cNvPr>
          <p:cNvSpPr/>
          <p:nvPr/>
        </p:nvSpPr>
        <p:spPr>
          <a:xfrm>
            <a:off x="6345735" y="4184650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 tag à un topic créé par </a:t>
            </a:r>
            <a:r>
              <a:rPr lang="fr-FR" dirty="0" err="1"/>
              <a:t>lda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2C90ACA-40BA-4E1D-BDCF-344DE1873210}"/>
              </a:ext>
            </a:extLst>
          </p:cNvPr>
          <p:cNvSpPr/>
          <p:nvPr/>
        </p:nvSpPr>
        <p:spPr>
          <a:xfrm>
            <a:off x="9479613" y="4181762"/>
            <a:ext cx="2473036" cy="158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Probabilité d’appartenance d’un tag à une question</a:t>
            </a:r>
          </a:p>
        </p:txBody>
      </p: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C7521F5A-013F-443E-B6E3-B06AE6B92626}"/>
              </a:ext>
            </a:extLst>
          </p:cNvPr>
          <p:cNvSpPr/>
          <p:nvPr/>
        </p:nvSpPr>
        <p:spPr>
          <a:xfrm>
            <a:off x="5045247" y="5900801"/>
            <a:ext cx="415636" cy="4468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t égal à 10">
            <a:extLst>
              <a:ext uri="{FF2B5EF4-FFF2-40B4-BE49-F238E27FC236}">
                <a16:creationId xmlns:a16="http://schemas.microsoft.com/office/drawing/2014/main" id="{C2029329-0180-4A2E-9835-FAC26F8F6620}"/>
              </a:ext>
            </a:extLst>
          </p:cNvPr>
          <p:cNvSpPr/>
          <p:nvPr/>
        </p:nvSpPr>
        <p:spPr>
          <a:xfrm>
            <a:off x="8285650" y="5917530"/>
            <a:ext cx="432128" cy="3677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 droite 4">
            <a:extLst>
              <a:ext uri="{FF2B5EF4-FFF2-40B4-BE49-F238E27FC236}">
                <a16:creationId xmlns:a16="http://schemas.microsoft.com/office/drawing/2014/main" id="{E653252B-9E37-4B54-B48D-0A66FD84B86E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52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39F5B1D-146A-4B9D-8518-585CF0F4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NON-SUPERVISEE v2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980F1F-18F6-445F-9439-606BE4D4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prenant, pour chaque question, les 5 </a:t>
            </a:r>
            <a:r>
              <a:rPr lang="fr-FR" dirty="0">
                <a:solidFill>
                  <a:srgbClr val="00B050"/>
                </a:solidFill>
              </a:rPr>
              <a:t>tags</a:t>
            </a:r>
            <a:r>
              <a:rPr lang="fr-FR" dirty="0"/>
              <a:t> les plus probables de le représenter, on peut s’en servir comme tags proposés à l’utilisateur.</a:t>
            </a:r>
          </a:p>
          <a:p>
            <a:r>
              <a:rPr lang="fr-FR" dirty="0"/>
              <a:t>Cependant, on ne proposera un tag que s’il fait partie du texte de la question.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CA6AFF12-4AEF-4B4A-91AD-D447B1FCF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474142"/>
              </p:ext>
            </p:extLst>
          </p:nvPr>
        </p:nvGraphicFramePr>
        <p:xfrm>
          <a:off x="3279786" y="4922341"/>
          <a:ext cx="7512627" cy="1633982"/>
        </p:xfrm>
        <a:graphic>
          <a:graphicData uri="http://schemas.openxmlformats.org/drawingml/2006/table">
            <a:tbl>
              <a:tblPr firstRow="1" firstCol="1" bandRow="1"/>
              <a:tblGrid>
                <a:gridCol w="2234821">
                  <a:extLst>
                    <a:ext uri="{9D8B030D-6E8A-4147-A177-3AD203B41FA5}">
                      <a16:colId xmlns:a16="http://schemas.microsoft.com/office/drawing/2014/main" val="2668946931"/>
                    </a:ext>
                  </a:extLst>
                </a:gridCol>
                <a:gridCol w="834965">
                  <a:extLst>
                    <a:ext uri="{9D8B030D-6E8A-4147-A177-3AD203B41FA5}">
                      <a16:colId xmlns:a16="http://schemas.microsoft.com/office/drawing/2014/main" val="950256052"/>
                    </a:ext>
                  </a:extLst>
                </a:gridCol>
                <a:gridCol w="901969">
                  <a:extLst>
                    <a:ext uri="{9D8B030D-6E8A-4147-A177-3AD203B41FA5}">
                      <a16:colId xmlns:a16="http://schemas.microsoft.com/office/drawing/2014/main" val="2963750306"/>
                    </a:ext>
                  </a:extLst>
                </a:gridCol>
                <a:gridCol w="901969">
                  <a:extLst>
                    <a:ext uri="{9D8B030D-6E8A-4147-A177-3AD203B41FA5}">
                      <a16:colId xmlns:a16="http://schemas.microsoft.com/office/drawing/2014/main" val="3145624667"/>
                    </a:ext>
                  </a:extLst>
                </a:gridCol>
                <a:gridCol w="901969">
                  <a:extLst>
                    <a:ext uri="{9D8B030D-6E8A-4147-A177-3AD203B41FA5}">
                      <a16:colId xmlns:a16="http://schemas.microsoft.com/office/drawing/2014/main" val="2481464743"/>
                    </a:ext>
                  </a:extLst>
                </a:gridCol>
                <a:gridCol w="901969">
                  <a:extLst>
                    <a:ext uri="{9D8B030D-6E8A-4147-A177-3AD203B41FA5}">
                      <a16:colId xmlns:a16="http://schemas.microsoft.com/office/drawing/2014/main" val="552301493"/>
                    </a:ext>
                  </a:extLst>
                </a:gridCol>
                <a:gridCol w="834965">
                  <a:extLst>
                    <a:ext uri="{9D8B030D-6E8A-4147-A177-3AD203B41FA5}">
                      <a16:colId xmlns:a16="http://schemas.microsoft.com/office/drawing/2014/main" val="2865954421"/>
                    </a:ext>
                  </a:extLst>
                </a:gridCol>
              </a:tblGrid>
              <a:tr h="38735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 supervisé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62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21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min_df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17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01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Avec tags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60,50%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62,90%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54,80%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80861"/>
                  </a:ext>
                </a:extLst>
              </a:tr>
            </a:tbl>
          </a:graphicData>
        </a:graphic>
      </p:graphicFrame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E0AE7F2-3866-408A-8CF9-144C614C8723}"/>
              </a:ext>
            </a:extLst>
          </p:cNvPr>
          <p:cNvSpPr/>
          <p:nvPr/>
        </p:nvSpPr>
        <p:spPr>
          <a:xfrm rot="5400000">
            <a:off x="7981600" y="3808123"/>
            <a:ext cx="429912" cy="5191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4">
            <a:extLst>
              <a:ext uri="{FF2B5EF4-FFF2-40B4-BE49-F238E27FC236}">
                <a16:creationId xmlns:a16="http://schemas.microsoft.com/office/drawing/2014/main" id="{8AB5A93F-9E3E-44C1-945B-6D535F4E118F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6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BC20-5132-4586-8B82-18982569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de la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A94BB3-7E08-42A3-BA21-56BAB161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Stack </a:t>
            </a:r>
            <a:r>
              <a:rPr lang="fr-FR" dirty="0" err="1"/>
              <a:t>Overflow</a:t>
            </a:r>
            <a:r>
              <a:rPr lang="fr-FR" dirty="0"/>
              <a:t> est un site de question-réponses liées au développement informatique. </a:t>
            </a:r>
          </a:p>
          <a:p>
            <a:r>
              <a:rPr lang="fr-FR" dirty="0"/>
              <a:t>Pour poser une question sur ce site, il faut entrer plusieurs tags de manière à retrouver facilement la question par la suite.</a:t>
            </a:r>
          </a:p>
          <a:p>
            <a:r>
              <a:rPr lang="fr-FR" dirty="0"/>
              <a:t>L’objectif de ce projet est de développer un système de suggestion de tag pour le site. </a:t>
            </a:r>
          </a:p>
          <a:p>
            <a:r>
              <a:rPr lang="fr-FR" dirty="0"/>
              <a:t>Celui-ci doit prendre la forme d’un algorithme qui assigne automatiquement plusieurs tags à une question.</a:t>
            </a:r>
          </a:p>
          <a:p>
            <a:r>
              <a:rPr lang="fr-FR" dirty="0">
                <a:solidFill>
                  <a:srgbClr val="FF0000"/>
                </a:solidFill>
              </a:rPr>
              <a:t>La problématique de ce projet est de créer des </a:t>
            </a:r>
            <a:r>
              <a:rPr lang="fr-FR" u="sng" dirty="0">
                <a:solidFill>
                  <a:srgbClr val="FF0000"/>
                </a:solidFill>
              </a:rPr>
              <a:t>recommandations de tags</a:t>
            </a:r>
            <a:r>
              <a:rPr lang="fr-FR" dirty="0">
                <a:solidFill>
                  <a:srgbClr val="FF0000"/>
                </a:solidFill>
              </a:rPr>
              <a:t> pour toute question nouvelle qui sera posée sur le site Stack </a:t>
            </a:r>
            <a:r>
              <a:rPr lang="fr-FR" dirty="0" err="1">
                <a:solidFill>
                  <a:srgbClr val="FF0000"/>
                </a:solidFill>
              </a:rPr>
              <a:t>Overflow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91F4C41E-3933-4D83-BD43-F3AF42B8719C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0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4061A-4F29-4F53-8DD2-EA1EE9F4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SUPERVISEE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FEEAB-B21F-42CF-BA59-3DA50C63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s’agit de la troisième grande étape avec un test de manière supervisée.</a:t>
            </a:r>
          </a:p>
          <a:p>
            <a:pPr lvl="1"/>
            <a:r>
              <a:rPr lang="fr-FR" dirty="0" err="1"/>
              <a:t>RandomForestClassifier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SGDClassifier</a:t>
            </a:r>
            <a:endParaRPr lang="fr-FR" dirty="0"/>
          </a:p>
          <a:p>
            <a:r>
              <a:rPr lang="fr-FR" dirty="0"/>
              <a:t>Quelques hyperparamètres seront également testés. </a:t>
            </a:r>
          </a:p>
          <a:p>
            <a:pPr lvl="1"/>
            <a:r>
              <a:rPr lang="fr-FR" dirty="0"/>
              <a:t>Pour le </a:t>
            </a:r>
            <a:r>
              <a:rPr lang="fr-FR" u="sng" dirty="0" err="1"/>
              <a:t>RandomForestClassifier</a:t>
            </a:r>
            <a:r>
              <a:rPr lang="fr-FR" dirty="0"/>
              <a:t>, on agira sur le « </a:t>
            </a:r>
            <a:r>
              <a:rPr lang="fr-FR" dirty="0" err="1"/>
              <a:t>max_depth</a:t>
            </a:r>
            <a:r>
              <a:rPr lang="fr-FR" dirty="0"/>
              <a:t> » et « </a:t>
            </a:r>
            <a:r>
              <a:rPr lang="fr-FR" dirty="0" err="1"/>
              <a:t>n_estimators</a:t>
            </a:r>
            <a:r>
              <a:rPr lang="fr-FR" dirty="0"/>
              <a:t> » car ils font partie des plus importants. </a:t>
            </a:r>
          </a:p>
          <a:p>
            <a:pPr lvl="1"/>
            <a:r>
              <a:rPr lang="fr-FR" dirty="0"/>
              <a:t>Pour le </a:t>
            </a:r>
            <a:r>
              <a:rPr lang="fr-FR" u="sng" dirty="0" err="1"/>
              <a:t>SGDClassifier</a:t>
            </a:r>
            <a:r>
              <a:rPr lang="fr-FR" dirty="0"/>
              <a:t>, on fera varier uniquement le « penalty » pour nous donner une idée de son influence dans ce projet.</a:t>
            </a:r>
          </a:p>
          <a:p>
            <a:endParaRPr lang="fr-FR" dirty="0"/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4E02822-79C1-4AC8-9A25-7A3FF1700032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56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4061A-4F29-4F53-8DD2-EA1EE9F4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SUPERVISEE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FEEAB-B21F-42CF-BA59-3DA50C63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283310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On utilise également la stratégie de classification </a:t>
            </a:r>
            <a:r>
              <a:rPr lang="fr-FR" dirty="0" err="1"/>
              <a:t>OneVsRestClassifier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Cette stratégie permet de </a:t>
            </a:r>
            <a:r>
              <a:rPr lang="fr-FR" dirty="0" err="1"/>
              <a:t>fiter</a:t>
            </a:r>
            <a:r>
              <a:rPr lang="fr-FR" dirty="0"/>
              <a:t> un classifieur par classe, or nous sommes dans un problème multidimensionnel.</a:t>
            </a:r>
          </a:p>
          <a:p>
            <a:r>
              <a:rPr lang="fr-FR" dirty="0"/>
              <a:t>On ressort ensuite les 5 tags les plus probables (que s’il fait partie du texte de la question).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387AB76-EC47-421C-83A1-D5D5815F5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205092"/>
              </p:ext>
            </p:extLst>
          </p:nvPr>
        </p:nvGraphicFramePr>
        <p:xfrm>
          <a:off x="2023538" y="4184650"/>
          <a:ext cx="10025123" cy="2181606"/>
        </p:xfrm>
        <a:graphic>
          <a:graphicData uri="http://schemas.openxmlformats.org/drawingml/2006/table">
            <a:tbl>
              <a:tblPr firstRow="1" firstCol="1" bandRow="1"/>
              <a:tblGrid>
                <a:gridCol w="2483546">
                  <a:extLst>
                    <a:ext uri="{9D8B030D-6E8A-4147-A177-3AD203B41FA5}">
                      <a16:colId xmlns:a16="http://schemas.microsoft.com/office/drawing/2014/main" val="1986454766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1563239432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2285867309"/>
                    </a:ext>
                  </a:extLst>
                </a:gridCol>
                <a:gridCol w="823667">
                  <a:extLst>
                    <a:ext uri="{9D8B030D-6E8A-4147-A177-3AD203B41FA5}">
                      <a16:colId xmlns:a16="http://schemas.microsoft.com/office/drawing/2014/main" val="292486910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3271288495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121184957"/>
                    </a:ext>
                  </a:extLst>
                </a:gridCol>
                <a:gridCol w="914606">
                  <a:extLst>
                    <a:ext uri="{9D8B030D-6E8A-4147-A177-3AD203B41FA5}">
                      <a16:colId xmlns:a16="http://schemas.microsoft.com/office/drawing/2014/main" val="2062972571"/>
                    </a:ext>
                  </a:extLst>
                </a:gridCol>
                <a:gridCol w="1076719">
                  <a:extLst>
                    <a:ext uri="{9D8B030D-6E8A-4147-A177-3AD203B41FA5}">
                      <a16:colId xmlns:a16="http://schemas.microsoft.com/office/drawing/2014/main" val="1129992210"/>
                    </a:ext>
                  </a:extLst>
                </a:gridCol>
                <a:gridCol w="1068161">
                  <a:extLst>
                    <a:ext uri="{9D8B030D-6E8A-4147-A177-3AD203B41FA5}">
                      <a16:colId xmlns:a16="http://schemas.microsoft.com/office/drawing/2014/main" val="2595294297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Supervisé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4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309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17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penalty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104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39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RFC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63,50%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65,40%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65,00%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0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SGDClassifier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61,70%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64,10%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62,80%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02250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40FBADC-6646-4E82-9D4A-F3C130297A82}"/>
              </a:ext>
            </a:extLst>
          </p:cNvPr>
          <p:cNvSpPr/>
          <p:nvPr/>
        </p:nvSpPr>
        <p:spPr>
          <a:xfrm rot="5400000">
            <a:off x="6036837" y="4097417"/>
            <a:ext cx="429912" cy="3623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ECC00A-F629-486E-9B88-AC2D48F364E0}"/>
              </a:ext>
            </a:extLst>
          </p:cNvPr>
          <p:cNvSpPr/>
          <p:nvPr/>
        </p:nvSpPr>
        <p:spPr>
          <a:xfrm rot="5400000">
            <a:off x="9914594" y="4242964"/>
            <a:ext cx="282815" cy="39853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33C6FEBA-C85F-4AF3-A877-68CA77F25F0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3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03D37-D764-42CF-9C0E-56257D2E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33EDE01-590F-4FDE-BDE9-ED954F655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625576"/>
              </p:ext>
            </p:extLst>
          </p:nvPr>
        </p:nvGraphicFramePr>
        <p:xfrm>
          <a:off x="2229707" y="2929407"/>
          <a:ext cx="9417630" cy="1633855"/>
        </p:xfrm>
        <a:graphic>
          <a:graphicData uri="http://schemas.openxmlformats.org/drawingml/2006/table">
            <a:tbl>
              <a:tblPr firstRow="1" firstCol="1" bandRow="1"/>
              <a:tblGrid>
                <a:gridCol w="2801512">
                  <a:extLst>
                    <a:ext uri="{9D8B030D-6E8A-4147-A177-3AD203B41FA5}">
                      <a16:colId xmlns:a16="http://schemas.microsoft.com/office/drawing/2014/main" val="4109813815"/>
                    </a:ext>
                  </a:extLst>
                </a:gridCol>
                <a:gridCol w="1046689">
                  <a:extLst>
                    <a:ext uri="{9D8B030D-6E8A-4147-A177-3AD203B41FA5}">
                      <a16:colId xmlns:a16="http://schemas.microsoft.com/office/drawing/2014/main" val="3277564127"/>
                    </a:ext>
                  </a:extLst>
                </a:gridCol>
                <a:gridCol w="1130685">
                  <a:extLst>
                    <a:ext uri="{9D8B030D-6E8A-4147-A177-3AD203B41FA5}">
                      <a16:colId xmlns:a16="http://schemas.microsoft.com/office/drawing/2014/main" val="1906736472"/>
                    </a:ext>
                  </a:extLst>
                </a:gridCol>
                <a:gridCol w="1130685">
                  <a:extLst>
                    <a:ext uri="{9D8B030D-6E8A-4147-A177-3AD203B41FA5}">
                      <a16:colId xmlns:a16="http://schemas.microsoft.com/office/drawing/2014/main" val="3648560095"/>
                    </a:ext>
                  </a:extLst>
                </a:gridCol>
                <a:gridCol w="1130685">
                  <a:extLst>
                    <a:ext uri="{9D8B030D-6E8A-4147-A177-3AD203B41FA5}">
                      <a16:colId xmlns:a16="http://schemas.microsoft.com/office/drawing/2014/main" val="951336477"/>
                    </a:ext>
                  </a:extLst>
                </a:gridCol>
                <a:gridCol w="1130685">
                  <a:extLst>
                    <a:ext uri="{9D8B030D-6E8A-4147-A177-3AD203B41FA5}">
                      <a16:colId xmlns:a16="http://schemas.microsoft.com/office/drawing/2014/main" val="950212135"/>
                    </a:ext>
                  </a:extLst>
                </a:gridCol>
                <a:gridCol w="1046689">
                  <a:extLst>
                    <a:ext uri="{9D8B030D-6E8A-4147-A177-3AD203B41FA5}">
                      <a16:colId xmlns:a16="http://schemas.microsoft.com/office/drawing/2014/main" val="684504635"/>
                    </a:ext>
                  </a:extLst>
                </a:gridCol>
              </a:tblGrid>
              <a:tr h="387350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 supervisé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47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30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min_df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7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28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Avec mots (sans tags)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0,60%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19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Avec tags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83" marR="98383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60,50%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62,90%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54,80%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60,40%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marL="98383" marR="98383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338177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770997-A764-47CC-AE1B-3DF309088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97226"/>
              </p:ext>
            </p:extLst>
          </p:nvPr>
        </p:nvGraphicFramePr>
        <p:xfrm>
          <a:off x="2229707" y="4746836"/>
          <a:ext cx="9417627" cy="1745107"/>
        </p:xfrm>
        <a:graphic>
          <a:graphicData uri="http://schemas.openxmlformats.org/drawingml/2006/table">
            <a:tbl>
              <a:tblPr firstRow="1" firstCol="1" bandRow="1"/>
              <a:tblGrid>
                <a:gridCol w="2333050">
                  <a:extLst>
                    <a:ext uri="{9D8B030D-6E8A-4147-A177-3AD203B41FA5}">
                      <a16:colId xmlns:a16="http://schemas.microsoft.com/office/drawing/2014/main" val="3407976182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3575991628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2137772853"/>
                    </a:ext>
                  </a:extLst>
                </a:gridCol>
                <a:gridCol w="773755">
                  <a:extLst>
                    <a:ext uri="{9D8B030D-6E8A-4147-A177-3AD203B41FA5}">
                      <a16:colId xmlns:a16="http://schemas.microsoft.com/office/drawing/2014/main" val="2957932095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539845137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490102263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1317528677"/>
                    </a:ext>
                  </a:extLst>
                </a:gridCol>
                <a:gridCol w="859183">
                  <a:extLst>
                    <a:ext uri="{9D8B030D-6E8A-4147-A177-3AD203B41FA5}">
                      <a16:colId xmlns:a16="http://schemas.microsoft.com/office/drawing/2014/main" val="2483170598"/>
                    </a:ext>
                  </a:extLst>
                </a:gridCol>
                <a:gridCol w="1155724">
                  <a:extLst>
                    <a:ext uri="{9D8B030D-6E8A-4147-A177-3AD203B41FA5}">
                      <a16:colId xmlns:a16="http://schemas.microsoft.com/office/drawing/2014/main" val="1795386608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Supervisé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44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63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36762"/>
                  </a:ext>
                </a:extLst>
              </a:tr>
              <a:tr h="2127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penalty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2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0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RFC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63,50%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65,40%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65,00%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87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SGDClassifier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60,70%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61,70%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64,10%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62,80%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576306"/>
                  </a:ext>
                </a:extLst>
              </a:tr>
            </a:tbl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04200BF-9F9A-49F6-A348-F200532E1177}"/>
              </a:ext>
            </a:extLst>
          </p:cNvPr>
          <p:cNvSpPr txBox="1">
            <a:spLocks/>
          </p:cNvSpPr>
          <p:nvPr/>
        </p:nvSpPr>
        <p:spPr>
          <a:xfrm>
            <a:off x="2023539" y="1350336"/>
            <a:ext cx="10025122" cy="539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résultats sont légèrement meilleurs avec l’approche supervisée. On l’adoptera dans notre moteur de recommandation.</a:t>
            </a:r>
          </a:p>
        </p:txBody>
      </p:sp>
      <p:sp>
        <p:nvSpPr>
          <p:cNvPr id="7" name="Flèche droite 4">
            <a:extLst>
              <a:ext uri="{FF2B5EF4-FFF2-40B4-BE49-F238E27FC236}">
                <a16:creationId xmlns:a16="http://schemas.microsoft.com/office/drawing/2014/main" id="{34827722-8FF5-4251-881D-9DADBAF4EAE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8964E7D-0586-4D01-A376-7FE0B453A08C}"/>
              </a:ext>
            </a:extLst>
          </p:cNvPr>
          <p:cNvSpPr/>
          <p:nvPr/>
        </p:nvSpPr>
        <p:spPr>
          <a:xfrm rot="5400000">
            <a:off x="5583898" y="5680055"/>
            <a:ext cx="429912" cy="871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4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48DFA-52BC-4329-8290-19528377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final sélectionné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BB691-DCE3-4DCE-8085-2595CF851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2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Modèle final sélectionné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408FDA9-D559-4E20-A7A2-E488B3790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828132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droite 4">
            <a:extLst>
              <a:ext uri="{FF2B5EF4-FFF2-40B4-BE49-F238E27FC236}">
                <a16:creationId xmlns:a16="http://schemas.microsoft.com/office/drawing/2014/main" id="{49561CF1-B69F-467B-AE91-66916E8404D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36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C82B8-9CDD-4E1F-BFEE-3B27B502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341FD5-1A79-496A-8F26-44FE92B9B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" t="9812" r="80017" b="87038"/>
          <a:stretch/>
        </p:blipFill>
        <p:spPr>
          <a:xfrm>
            <a:off x="3730779" y="5214274"/>
            <a:ext cx="6137986" cy="53384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4A8C20-D747-47B0-A1E5-1FE1AAF14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80" r="75114" b="64182"/>
          <a:stretch/>
        </p:blipFill>
        <p:spPr>
          <a:xfrm>
            <a:off x="2663536" y="1602093"/>
            <a:ext cx="3799609" cy="21990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6E58DC-21F3-4424-9116-47B4FD43A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69" r="76136" b="64493"/>
          <a:stretch/>
        </p:blipFill>
        <p:spPr>
          <a:xfrm>
            <a:off x="7335982" y="1602093"/>
            <a:ext cx="3799609" cy="21990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ADC7BF2-F8EE-4DD9-9D3E-0F532274C1BF}"/>
              </a:ext>
            </a:extLst>
          </p:cNvPr>
          <p:cNvSpPr/>
          <p:nvPr/>
        </p:nvSpPr>
        <p:spPr>
          <a:xfrm rot="5400000">
            <a:off x="5974562" y="5187500"/>
            <a:ext cx="429912" cy="5472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4">
            <a:extLst>
              <a:ext uri="{FF2B5EF4-FFF2-40B4-BE49-F238E27FC236}">
                <a16:creationId xmlns:a16="http://schemas.microsoft.com/office/drawing/2014/main" id="{30C57076-4EFC-4973-99B9-2D8D92B86A0A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85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1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Tester d’autres algorithmes.</a:t>
            </a:r>
          </a:p>
          <a:p>
            <a:r>
              <a:rPr lang="fr-FR" dirty="0"/>
              <a:t>Tester plus d’hyperparamètres.</a:t>
            </a:r>
          </a:p>
          <a:p>
            <a:r>
              <a:rPr lang="fr-FR" dirty="0"/>
              <a:t>Continuer la recherche de meilleurs valeurs pour les hyperparamètres.</a:t>
            </a:r>
          </a:p>
          <a:p>
            <a:r>
              <a:rPr lang="fr-FR" dirty="0"/>
              <a:t>Avoir une base de données de départ plus grande (mais avec une machine plus performante)</a:t>
            </a:r>
          </a:p>
          <a:p>
            <a:r>
              <a:rPr lang="fr-FR" dirty="0"/>
              <a:t>Tester une approche combinant le supervisé et le non-supervisé ensemble.</a:t>
            </a:r>
          </a:p>
          <a:p>
            <a:r>
              <a:rPr lang="fr-FR" dirty="0"/>
              <a:t>Quid de l’utilisateur initial ? Peut-être faudrait-il prendre des utilisateurs expérimentés qui posent de meilleures questions et utilisent de meilleurs tags.</a:t>
            </a:r>
          </a:p>
          <a:p>
            <a:r>
              <a:rPr lang="fr-FR" dirty="0"/>
              <a:t>Elaborer d’autres métriques.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FBD92722-C971-419C-83E0-06663E30B1D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0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D4E7-F800-4236-815C-10F8F07C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8F234-5736-4450-B5F2-12F2106B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supervisées et non-supervisées donnent des résultats assez similaires sur l’échantillon étudié (à 10% près, néanmoins), </a:t>
            </a:r>
          </a:p>
          <a:p>
            <a:r>
              <a:rPr lang="fr-FR" dirty="0"/>
              <a:t>Le supervisé va toujours avoir des meilleures performances.</a:t>
            </a:r>
          </a:p>
          <a:p>
            <a:r>
              <a:rPr lang="fr-FR" dirty="0"/>
              <a:t>Le non-supervisé est plus rapide et permet de créer sa propre liste de tag (avec des tags qui n’étaient pas là à l’origine). </a:t>
            </a:r>
          </a:p>
          <a:p>
            <a:pPr lvl="1"/>
            <a:r>
              <a:rPr lang="fr-FR" dirty="0"/>
              <a:t>On peut cependant penser que ce dernier avantage n’est pas forcément très important sur Stack </a:t>
            </a:r>
            <a:r>
              <a:rPr lang="fr-FR" dirty="0" err="1"/>
              <a:t>Overflow</a:t>
            </a:r>
            <a:r>
              <a:rPr lang="fr-FR" dirty="0"/>
              <a:t>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5B78CC14-7825-4990-AA2D-17927FB3EE34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6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936B1-9763-47CB-97B6-1D9999B9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BC027C-B14C-4009-A5D9-52B58859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2FD5C-DD58-408C-9045-ECAF680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4D003-CEFA-46D5-AAD2-19CAB32B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/>
              <a:t>Démarche retenue :</a:t>
            </a:r>
          </a:p>
          <a:p>
            <a:pPr lvl="1"/>
            <a:r>
              <a:rPr lang="fr-FR" dirty="0"/>
              <a:t>Récupérer les questions sur le site</a:t>
            </a:r>
          </a:p>
          <a:p>
            <a:pPr lvl="1"/>
            <a:r>
              <a:rPr lang="fr-FR" dirty="0"/>
              <a:t>Les nettoyer</a:t>
            </a:r>
          </a:p>
          <a:p>
            <a:pPr lvl="1"/>
            <a:r>
              <a:rPr lang="fr-FR" dirty="0"/>
              <a:t>Essayer différentes sortes d’algorithme</a:t>
            </a:r>
          </a:p>
          <a:p>
            <a:pPr lvl="2"/>
            <a:r>
              <a:rPr lang="fr-FR" dirty="0"/>
              <a:t>Non-supervisé</a:t>
            </a:r>
          </a:p>
          <a:p>
            <a:pPr lvl="2"/>
            <a:r>
              <a:rPr lang="fr-FR" dirty="0"/>
              <a:t>Non-supervisé, avec une logique différente</a:t>
            </a:r>
          </a:p>
          <a:p>
            <a:pPr lvl="2"/>
            <a:r>
              <a:rPr lang="fr-FR" dirty="0"/>
              <a:t>Supervisé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61CE355F-9E90-47A9-BC33-0DA7503DA721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6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4746D-0B55-4294-A47D-A1AEB634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6E2D69-6B1A-4097-AD04-8E3A384FE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5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des données :</a:t>
            </a:r>
          </a:p>
          <a:p>
            <a:pPr lvl="1"/>
            <a:r>
              <a:rPr lang="fr-FR" dirty="0"/>
              <a:t>Stack </a:t>
            </a:r>
            <a:r>
              <a:rPr lang="fr-FR" dirty="0" err="1"/>
              <a:t>Overflow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https://data.stackexchange.com/stackoverflow/query/new</a:t>
            </a:r>
            <a:endParaRPr lang="fr-FR" dirty="0"/>
          </a:p>
          <a:p>
            <a:pPr lvl="1"/>
            <a:r>
              <a:rPr lang="fr-FR" dirty="0"/>
              <a:t>Données réelles.</a:t>
            </a:r>
          </a:p>
          <a:p>
            <a:pPr lvl="1"/>
            <a:r>
              <a:rPr lang="fr-FR" dirty="0"/>
              <a:t>Fiables.</a:t>
            </a:r>
          </a:p>
          <a:p>
            <a:pPr lvl="1"/>
            <a:r>
              <a:rPr lang="fr-FR" dirty="0"/>
              <a:t>Complètes.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18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F984-A301-45FE-8341-947CEC31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Cinq catégories (sur une centaine) ont été retenues :</a:t>
            </a:r>
          </a:p>
          <a:p>
            <a:pPr lvl="1"/>
            <a:r>
              <a:rPr lang="fr-FR" b="1" dirty="0" err="1"/>
              <a:t>Title</a:t>
            </a:r>
            <a:r>
              <a:rPr lang="fr-FR" b="1" dirty="0"/>
              <a:t> :</a:t>
            </a:r>
            <a:r>
              <a:rPr lang="fr-FR" dirty="0"/>
              <a:t> Titre de la question</a:t>
            </a:r>
          </a:p>
          <a:p>
            <a:pPr lvl="1"/>
            <a:r>
              <a:rPr lang="fr-FR" b="1" dirty="0"/>
              <a:t>Body :</a:t>
            </a:r>
            <a:r>
              <a:rPr lang="fr-FR" dirty="0"/>
              <a:t> Corps de la question</a:t>
            </a:r>
          </a:p>
          <a:p>
            <a:pPr lvl="1"/>
            <a:r>
              <a:rPr lang="fr-FR" b="1" dirty="0"/>
              <a:t>Tags :</a:t>
            </a:r>
            <a:r>
              <a:rPr lang="fr-FR" dirty="0"/>
              <a:t> Tags d’origine</a:t>
            </a:r>
          </a:p>
          <a:p>
            <a:pPr lvl="1"/>
            <a:r>
              <a:rPr lang="fr-FR" b="1" dirty="0" err="1"/>
              <a:t>CreationDate</a:t>
            </a:r>
            <a:r>
              <a:rPr lang="fr-FR" b="1" dirty="0"/>
              <a:t> :</a:t>
            </a:r>
            <a:r>
              <a:rPr lang="fr-FR" dirty="0"/>
              <a:t> Date de création de la question</a:t>
            </a:r>
          </a:p>
          <a:p>
            <a:pPr lvl="1"/>
            <a:r>
              <a:rPr lang="fr-FR" b="1" dirty="0"/>
              <a:t>Score :</a:t>
            </a:r>
            <a:r>
              <a:rPr lang="fr-FR" dirty="0"/>
              <a:t> Nombre de « up » qu’a reçu la question. Plus ce chiffre est élevé, plus on peut se permettre de penser que la question est de qualité.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0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EA912-D22D-4C26-9545-6DBB16A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4" name="Flèche droite 4">
            <a:extLst>
              <a:ext uri="{FF2B5EF4-FFF2-40B4-BE49-F238E27FC236}">
                <a16:creationId xmlns:a16="http://schemas.microsoft.com/office/drawing/2014/main" id="{DAD5EE6C-3DA4-4136-96AB-906A86125629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2492A0-331B-493F-BC45-450989B68F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2824" y="1512334"/>
            <a:ext cx="9523801" cy="505746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233495-5709-4812-9458-65CB80A9048F}"/>
              </a:ext>
            </a:extLst>
          </p:cNvPr>
          <p:cNvSpPr/>
          <p:nvPr/>
        </p:nvSpPr>
        <p:spPr>
          <a:xfrm rot="5400000">
            <a:off x="2638487" y="3207401"/>
            <a:ext cx="4340221" cy="1667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85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868C6-D5B6-4DDC-B30D-3FCD0766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DONNEES</a:t>
            </a:r>
          </a:p>
        </p:txBody>
      </p:sp>
      <p:sp>
        <p:nvSpPr>
          <p:cNvPr id="6" name="Flèche droite 4">
            <a:extLst>
              <a:ext uri="{FF2B5EF4-FFF2-40B4-BE49-F238E27FC236}">
                <a16:creationId xmlns:a16="http://schemas.microsoft.com/office/drawing/2014/main" id="{126B5950-55C1-4E45-9DC1-F5E580AD8B05}"/>
              </a:ext>
            </a:extLst>
          </p:cNvPr>
          <p:cNvSpPr/>
          <p:nvPr/>
        </p:nvSpPr>
        <p:spPr>
          <a:xfrm>
            <a:off x="11736625" y="6488757"/>
            <a:ext cx="432048" cy="36004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827551C-731A-4D16-BE27-EE09C58C677E}"/>
              </a:ext>
            </a:extLst>
          </p:cNvPr>
          <p:cNvSpPr txBox="1">
            <a:spLocks/>
          </p:cNvSpPr>
          <p:nvPr/>
        </p:nvSpPr>
        <p:spPr>
          <a:xfrm>
            <a:off x="2023539" y="4413214"/>
            <a:ext cx="10025122" cy="232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6B11DC-6A02-4675-9CD6-7CA2BD7132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6258" y="2525727"/>
            <a:ext cx="5146188" cy="3560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3F52E4-4997-40F8-B29D-DEF856BD14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69727" y="2525727"/>
            <a:ext cx="4866203" cy="3560113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2F493FC-4831-4F3A-9DDF-499617F7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539" y="1340768"/>
            <a:ext cx="10025122" cy="2170909"/>
          </a:xfrm>
        </p:spPr>
        <p:txBody>
          <a:bodyPr>
            <a:normAutofit/>
          </a:bodyPr>
          <a:lstStyle/>
          <a:p>
            <a:r>
              <a:rPr lang="fr-FR" dirty="0"/>
              <a:t>Distribution des scores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34D5084-5746-4DCF-801A-9BB3CB5B70A4}"/>
              </a:ext>
            </a:extLst>
          </p:cNvPr>
          <p:cNvSpPr/>
          <p:nvPr/>
        </p:nvSpPr>
        <p:spPr>
          <a:xfrm rot="5400000">
            <a:off x="6568348" y="3748196"/>
            <a:ext cx="3613450" cy="13300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6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uiExpand="1" build="p"/>
      <p:bldP spid="17" grpId="0" animBg="1"/>
    </p:bldLst>
  </p:timing>
</p:sld>
</file>

<file path=ppt/theme/theme1.xml><?xml version="1.0" encoding="utf-8"?>
<a:theme xmlns:a="http://schemas.openxmlformats.org/drawingml/2006/main" name="1_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</TotalTime>
  <Words>1623</Words>
  <Application>Microsoft Office PowerPoint</Application>
  <PresentationFormat>Grand écran</PresentationFormat>
  <Paragraphs>418</Paragraphs>
  <Slides>39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Gill Sans MT</vt:lpstr>
      <vt:lpstr>Times New Roman</vt:lpstr>
      <vt:lpstr>1_Colis</vt:lpstr>
      <vt:lpstr>Projet N°6</vt:lpstr>
      <vt:lpstr>Problématique</vt:lpstr>
      <vt:lpstr>Introduction de la problématique</vt:lpstr>
      <vt:lpstr>SOMMAIRE</vt:lpstr>
      <vt:lpstr>Traitement des données</vt:lpstr>
      <vt:lpstr>LES DONNEES</vt:lpstr>
      <vt:lpstr>LES DONNEES</vt:lpstr>
      <vt:lpstr>LES DONNEES</vt:lpstr>
      <vt:lpstr>LES DONNEES</vt:lpstr>
      <vt:lpstr>LES DONNEES</vt:lpstr>
      <vt:lpstr>LES DONNEES</vt:lpstr>
      <vt:lpstr>LES DONNEES</vt:lpstr>
      <vt:lpstr>LES DONNEES</vt:lpstr>
      <vt:lpstr>LES DONNEES</vt:lpstr>
      <vt:lpstr>LES DONNEES</vt:lpstr>
      <vt:lpstr>EXPLOITATION DU TEXTE NETTOYE</vt:lpstr>
      <vt:lpstr>Latent Dirichlet Allocation (LDA) </vt:lpstr>
      <vt:lpstr>Latent Dirichlet Allocation (LDA) </vt:lpstr>
      <vt:lpstr>Latent Dirichlet Allocation (LDA) </vt:lpstr>
      <vt:lpstr>BAG OF WORDS</vt:lpstr>
      <vt:lpstr>TF-IDF</vt:lpstr>
      <vt:lpstr>TF-IDF</vt:lpstr>
      <vt:lpstr>différentes pistes de modélisation</vt:lpstr>
      <vt:lpstr>Scorer</vt:lpstr>
      <vt:lpstr>Confrontation d’algorithmes</vt:lpstr>
      <vt:lpstr>APPROCHE NON-SUPERVISEE</vt:lpstr>
      <vt:lpstr>APPROCHE NON-SUPERVISEE</vt:lpstr>
      <vt:lpstr>APPROCHE NON-SUPERVISEE v2</vt:lpstr>
      <vt:lpstr>APPROCHE NON-SUPERVISEE v2</vt:lpstr>
      <vt:lpstr>APPROCHE SUPERVISEE</vt:lpstr>
      <vt:lpstr>APPROCHE SUPERVISEE</vt:lpstr>
      <vt:lpstr>Résultats</vt:lpstr>
      <vt:lpstr>modèle final sélectionné</vt:lpstr>
      <vt:lpstr>Modèle final sélectionné</vt:lpstr>
      <vt:lpstr>API</vt:lpstr>
      <vt:lpstr>CONCLUSION</vt:lpstr>
      <vt:lpstr>Pour aller plus loin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Toni</dc:creator>
  <cp:lastModifiedBy>Toni</cp:lastModifiedBy>
  <cp:revision>919</cp:revision>
  <dcterms:created xsi:type="dcterms:W3CDTF">2018-03-08T07:50:34Z</dcterms:created>
  <dcterms:modified xsi:type="dcterms:W3CDTF">2018-07-06T23:23:45Z</dcterms:modified>
</cp:coreProperties>
</file>