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16" r:id="rId3"/>
    <p:sldId id="258" r:id="rId4"/>
    <p:sldId id="326" r:id="rId5"/>
    <p:sldId id="291" r:id="rId6"/>
    <p:sldId id="317" r:id="rId7"/>
    <p:sldId id="293" r:id="rId8"/>
    <p:sldId id="338" r:id="rId9"/>
    <p:sldId id="350" r:id="rId10"/>
    <p:sldId id="327" r:id="rId11"/>
    <p:sldId id="349" r:id="rId12"/>
    <p:sldId id="339" r:id="rId13"/>
    <p:sldId id="340" r:id="rId14"/>
    <p:sldId id="341" r:id="rId15"/>
    <p:sldId id="345" r:id="rId16"/>
    <p:sldId id="346" r:id="rId17"/>
    <p:sldId id="347" r:id="rId18"/>
    <p:sldId id="348" r:id="rId19"/>
    <p:sldId id="318" r:id="rId20"/>
    <p:sldId id="303" r:id="rId21"/>
    <p:sldId id="342" r:id="rId22"/>
    <p:sldId id="343" r:id="rId23"/>
    <p:sldId id="344" r:id="rId24"/>
    <p:sldId id="305" r:id="rId25"/>
    <p:sldId id="308" r:id="rId26"/>
    <p:sldId id="336" r:id="rId27"/>
    <p:sldId id="353" r:id="rId28"/>
    <p:sldId id="328" r:id="rId29"/>
    <p:sldId id="322" r:id="rId30"/>
    <p:sldId id="310" r:id="rId31"/>
    <p:sldId id="320" r:id="rId32"/>
    <p:sldId id="312" r:id="rId33"/>
    <p:sldId id="335" r:id="rId34"/>
    <p:sldId id="359" r:id="rId35"/>
    <p:sldId id="356" r:id="rId36"/>
    <p:sldId id="352" r:id="rId37"/>
    <p:sldId id="354" r:id="rId38"/>
    <p:sldId id="355" r:id="rId39"/>
    <p:sldId id="358" r:id="rId40"/>
    <p:sldId id="351" r:id="rId41"/>
    <p:sldId id="319" r:id="rId42"/>
    <p:sldId id="314" r:id="rId43"/>
    <p:sldId id="329" r:id="rId44"/>
    <p:sldId id="357" r:id="rId45"/>
    <p:sldId id="315" r:id="rId46"/>
    <p:sldId id="331" r:id="rId4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16" autoAdjust="0"/>
  </p:normalViewPr>
  <p:slideViewPr>
    <p:cSldViewPr snapToGrid="0">
      <p:cViewPr varScale="1">
        <p:scale>
          <a:sx n="112" d="100"/>
          <a:sy n="112" d="100"/>
        </p:scale>
        <p:origin x="414" y="108"/>
      </p:cViewPr>
      <p:guideLst>
        <p:guide orient="horz" pos="26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02D9-7F8A-4B43-8E0A-FC8036C340B3}"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9EB51895-AEFD-4DB0-A091-6BB19DC6F8C6}">
      <dgm:prSet/>
      <dgm:spPr/>
      <dgm:t>
        <a:bodyPr/>
        <a:lstStyle/>
        <a:p>
          <a:r>
            <a:rPr lang="fr-FR" u="sng" dirty="0"/>
            <a:t>Modèle retenu </a:t>
          </a:r>
          <a:endParaRPr lang="en-US" dirty="0"/>
        </a:p>
      </dgm:t>
    </dgm:pt>
    <dgm:pt modelId="{17B2F048-484E-4F6D-A96D-23BC487D614C}" type="parTrans" cxnId="{3DDFC80B-AE15-46EC-8B85-BC279E7CD4D8}">
      <dgm:prSet/>
      <dgm:spPr/>
      <dgm:t>
        <a:bodyPr/>
        <a:lstStyle/>
        <a:p>
          <a:endParaRPr lang="en-US"/>
        </a:p>
      </dgm:t>
    </dgm:pt>
    <dgm:pt modelId="{6131A440-C64A-4422-A563-19AA962EF5FF}" type="sibTrans" cxnId="{3DDFC80B-AE15-46EC-8B85-BC279E7CD4D8}">
      <dgm:prSet/>
      <dgm:spPr/>
      <dgm:t>
        <a:bodyPr/>
        <a:lstStyle/>
        <a:p>
          <a:endParaRPr lang="en-US"/>
        </a:p>
      </dgm:t>
    </dgm:pt>
    <dgm:pt modelId="{972E4FCB-45FF-439A-B3DB-7AE97CE47237}">
      <dgm:prSet/>
      <dgm:spPr/>
      <dgm:t>
        <a:bodyPr/>
        <a:lstStyle/>
        <a:p>
          <a:r>
            <a:rPr lang="fr-FR" dirty="0" err="1"/>
            <a:t>Random</a:t>
          </a:r>
          <a:r>
            <a:rPr lang="fr-FR" dirty="0"/>
            <a:t> Forest </a:t>
          </a:r>
          <a:r>
            <a:rPr lang="fr-FR" dirty="0" err="1"/>
            <a:t>Regressor</a:t>
          </a:r>
          <a:endParaRPr lang="en-US" dirty="0"/>
        </a:p>
      </dgm:t>
    </dgm:pt>
    <dgm:pt modelId="{4B00AA24-8260-4C7A-901A-FF3B4547FBC5}" type="parTrans" cxnId="{2D023648-D483-4EAF-9FBD-9CC3372E4DAC}">
      <dgm:prSet/>
      <dgm:spPr/>
      <dgm:t>
        <a:bodyPr/>
        <a:lstStyle/>
        <a:p>
          <a:endParaRPr lang="en-US"/>
        </a:p>
      </dgm:t>
    </dgm:pt>
    <dgm:pt modelId="{B0998B11-CF0E-4384-A7DB-240D39E037F9}" type="sibTrans" cxnId="{2D023648-D483-4EAF-9FBD-9CC3372E4DAC}">
      <dgm:prSet/>
      <dgm:spPr/>
      <dgm:t>
        <a:bodyPr/>
        <a:lstStyle/>
        <a:p>
          <a:endParaRPr lang="en-US"/>
        </a:p>
      </dgm:t>
    </dgm:pt>
    <dgm:pt modelId="{59425B50-BA88-4269-A832-AF6D25CE3859}">
      <dgm:prSet/>
      <dgm:spPr/>
      <dgm:t>
        <a:bodyPr/>
        <a:lstStyle/>
        <a:p>
          <a:r>
            <a:rPr lang="fr-FR" dirty="0"/>
            <a:t>Plus rapide.</a:t>
          </a:r>
          <a:endParaRPr lang="en-US" dirty="0"/>
        </a:p>
      </dgm:t>
    </dgm:pt>
    <dgm:pt modelId="{2A5C5C61-085F-44BC-88A8-7184663256DA}" type="parTrans" cxnId="{8EB9C3CB-1C54-4351-9A33-9E2DA2B5E1F0}">
      <dgm:prSet/>
      <dgm:spPr/>
      <dgm:t>
        <a:bodyPr/>
        <a:lstStyle/>
        <a:p>
          <a:endParaRPr lang="en-US"/>
        </a:p>
      </dgm:t>
    </dgm:pt>
    <dgm:pt modelId="{1B905BB6-3AF7-4A2C-BE6B-560EA8F8D07A}" type="sibTrans" cxnId="{8EB9C3CB-1C54-4351-9A33-9E2DA2B5E1F0}">
      <dgm:prSet/>
      <dgm:spPr/>
      <dgm:t>
        <a:bodyPr/>
        <a:lstStyle/>
        <a:p>
          <a:endParaRPr lang="en-US"/>
        </a:p>
      </dgm:t>
    </dgm:pt>
    <dgm:pt modelId="{A72084C4-1F85-40FE-9ADB-0BED3E334C20}">
      <dgm:prSet/>
      <dgm:spPr/>
      <dgm:t>
        <a:bodyPr/>
        <a:lstStyle/>
        <a:p>
          <a:r>
            <a:rPr lang="fr-FR" dirty="0"/>
            <a:t>Très bons résultats</a:t>
          </a:r>
          <a:endParaRPr lang="en-US" dirty="0"/>
        </a:p>
      </dgm:t>
    </dgm:pt>
    <dgm:pt modelId="{9D2A8FD7-64BB-43BF-9F69-79CFCEC1906F}" type="parTrans" cxnId="{F2CB1994-72FC-4526-AB66-CF75C3C88B86}">
      <dgm:prSet/>
      <dgm:spPr/>
      <dgm:t>
        <a:bodyPr/>
        <a:lstStyle/>
        <a:p>
          <a:endParaRPr lang="en-US"/>
        </a:p>
      </dgm:t>
    </dgm:pt>
    <dgm:pt modelId="{30EB2E90-7F83-496D-9BB9-8C4FF3127940}" type="sibTrans" cxnId="{F2CB1994-72FC-4526-AB66-CF75C3C88B86}">
      <dgm:prSet/>
      <dgm:spPr/>
      <dgm:t>
        <a:bodyPr/>
        <a:lstStyle/>
        <a:p>
          <a:endParaRPr lang="en-US"/>
        </a:p>
      </dgm:t>
    </dgm:pt>
    <dgm:pt modelId="{45171677-0342-4EFD-B076-F8A2DB5C4C8F}">
      <dgm:prSet/>
      <dgm:spPr/>
      <dgm:t>
        <a:bodyPr/>
        <a:lstStyle/>
        <a:p>
          <a:r>
            <a:rPr lang="fr-FR" u="sng" dirty="0"/>
            <a:t>Paramètres</a:t>
          </a:r>
          <a:endParaRPr lang="en-US" dirty="0"/>
        </a:p>
      </dgm:t>
    </dgm:pt>
    <dgm:pt modelId="{D23FBB1D-6C6B-44F6-86B1-D89E1F9EB571}" type="parTrans" cxnId="{9CFB0A9F-1E0F-4F0F-A33C-77DD7FD5826A}">
      <dgm:prSet/>
      <dgm:spPr/>
      <dgm:t>
        <a:bodyPr/>
        <a:lstStyle/>
        <a:p>
          <a:endParaRPr lang="en-US"/>
        </a:p>
      </dgm:t>
    </dgm:pt>
    <dgm:pt modelId="{450A073C-DB7A-4379-894E-530BB11BF23E}" type="sibTrans" cxnId="{9CFB0A9F-1E0F-4F0F-A33C-77DD7FD5826A}">
      <dgm:prSet/>
      <dgm:spPr/>
      <dgm:t>
        <a:bodyPr/>
        <a:lstStyle/>
        <a:p>
          <a:endParaRPr lang="en-US"/>
        </a:p>
      </dgm:t>
    </dgm:pt>
    <dgm:pt modelId="{3B22D283-B810-4303-8D87-1FC75A1A7563}">
      <dgm:prSet/>
      <dgm:spPr/>
      <dgm:t>
        <a:bodyPr/>
        <a:lstStyle/>
        <a:p>
          <a:r>
            <a:rPr lang="fr-FR" dirty="0" err="1"/>
            <a:t>max_depth</a:t>
          </a:r>
          <a:r>
            <a:rPr lang="fr-FR" dirty="0"/>
            <a:t> = None</a:t>
          </a:r>
          <a:endParaRPr lang="en-US" dirty="0"/>
        </a:p>
      </dgm:t>
    </dgm:pt>
    <dgm:pt modelId="{E9A2ED1B-2F38-4192-859A-F362195AC530}" type="parTrans" cxnId="{3E82942C-9B74-435B-A373-01B3BA7AC820}">
      <dgm:prSet/>
      <dgm:spPr/>
      <dgm:t>
        <a:bodyPr/>
        <a:lstStyle/>
        <a:p>
          <a:endParaRPr lang="en-US"/>
        </a:p>
      </dgm:t>
    </dgm:pt>
    <dgm:pt modelId="{971709B4-221F-45B7-83F5-70ED08A73A0A}" type="sibTrans" cxnId="{3E82942C-9B74-435B-A373-01B3BA7AC820}">
      <dgm:prSet/>
      <dgm:spPr/>
      <dgm:t>
        <a:bodyPr/>
        <a:lstStyle/>
        <a:p>
          <a:endParaRPr lang="en-US"/>
        </a:p>
      </dgm:t>
    </dgm:pt>
    <dgm:pt modelId="{CC3A8081-2FCA-4D22-8586-6D943AF8B185}">
      <dgm:prSet/>
      <dgm:spPr/>
      <dgm:t>
        <a:bodyPr/>
        <a:lstStyle/>
        <a:p>
          <a:r>
            <a:rPr lang="fr-FR" dirty="0" err="1"/>
            <a:t>n_estimators</a:t>
          </a:r>
          <a:r>
            <a:rPr lang="fr-FR" dirty="0"/>
            <a:t> = 50</a:t>
          </a:r>
          <a:endParaRPr lang="en-US" dirty="0"/>
        </a:p>
      </dgm:t>
    </dgm:pt>
    <dgm:pt modelId="{21E650A5-3CD4-4FF0-BA87-6D87C2A66CEF}" type="parTrans" cxnId="{6A6BB431-6563-4A95-9BC8-1F38B79D2A82}">
      <dgm:prSet/>
      <dgm:spPr/>
    </dgm:pt>
    <dgm:pt modelId="{461FE3D3-DCFC-4BBE-8859-442E71BD9141}" type="sibTrans" cxnId="{6A6BB431-6563-4A95-9BC8-1F38B79D2A82}">
      <dgm:prSet/>
      <dgm:spPr/>
    </dgm:pt>
    <dgm:pt modelId="{2736C6E5-5CF7-46F7-97A3-A4776A49A032}" type="pres">
      <dgm:prSet presAssocID="{264902D9-7F8A-4B43-8E0A-FC8036C340B3}" presName="Name0" presStyleCnt="0">
        <dgm:presLayoutVars>
          <dgm:dir/>
          <dgm:animLvl val="lvl"/>
          <dgm:resizeHandles val="exact"/>
        </dgm:presLayoutVars>
      </dgm:prSet>
      <dgm:spPr/>
    </dgm:pt>
    <dgm:pt modelId="{99B71CBC-25E5-43BA-B7F6-B773C36AA722}" type="pres">
      <dgm:prSet presAssocID="{9EB51895-AEFD-4DB0-A091-6BB19DC6F8C6}" presName="linNode" presStyleCnt="0"/>
      <dgm:spPr/>
    </dgm:pt>
    <dgm:pt modelId="{5C8F9676-7948-493D-B3CB-FD80BA3C74DA}" type="pres">
      <dgm:prSet presAssocID="{9EB51895-AEFD-4DB0-A091-6BB19DC6F8C6}" presName="parentText" presStyleLbl="node1" presStyleIdx="0" presStyleCnt="2">
        <dgm:presLayoutVars>
          <dgm:chMax val="1"/>
          <dgm:bulletEnabled val="1"/>
        </dgm:presLayoutVars>
      </dgm:prSet>
      <dgm:spPr/>
    </dgm:pt>
    <dgm:pt modelId="{BFBBD361-613F-4A23-A2D4-252342DEF810}" type="pres">
      <dgm:prSet presAssocID="{9EB51895-AEFD-4DB0-A091-6BB19DC6F8C6}" presName="descendantText" presStyleLbl="alignAccFollowNode1" presStyleIdx="0" presStyleCnt="2">
        <dgm:presLayoutVars>
          <dgm:bulletEnabled val="1"/>
        </dgm:presLayoutVars>
      </dgm:prSet>
      <dgm:spPr/>
    </dgm:pt>
    <dgm:pt modelId="{DF8A0983-087D-45AA-9540-34DF907E53E8}" type="pres">
      <dgm:prSet presAssocID="{6131A440-C64A-4422-A563-19AA962EF5FF}" presName="sp" presStyleCnt="0"/>
      <dgm:spPr/>
    </dgm:pt>
    <dgm:pt modelId="{5D37386D-842C-4DD6-BEDE-E0478DEB6212}" type="pres">
      <dgm:prSet presAssocID="{45171677-0342-4EFD-B076-F8A2DB5C4C8F}" presName="linNode" presStyleCnt="0"/>
      <dgm:spPr/>
    </dgm:pt>
    <dgm:pt modelId="{7DE959B4-2CD8-43B6-B3B8-B30EBE0086EB}" type="pres">
      <dgm:prSet presAssocID="{45171677-0342-4EFD-B076-F8A2DB5C4C8F}" presName="parentText" presStyleLbl="node1" presStyleIdx="1" presStyleCnt="2">
        <dgm:presLayoutVars>
          <dgm:chMax val="1"/>
          <dgm:bulletEnabled val="1"/>
        </dgm:presLayoutVars>
      </dgm:prSet>
      <dgm:spPr/>
    </dgm:pt>
    <dgm:pt modelId="{2593BB08-6E87-4928-BEEF-0D8707F97712}" type="pres">
      <dgm:prSet presAssocID="{45171677-0342-4EFD-B076-F8A2DB5C4C8F}" presName="descendantText" presStyleLbl="alignAccFollowNode1" presStyleIdx="1" presStyleCnt="2">
        <dgm:presLayoutVars>
          <dgm:bulletEnabled val="1"/>
        </dgm:presLayoutVars>
      </dgm:prSet>
      <dgm:spPr/>
    </dgm:pt>
  </dgm:ptLst>
  <dgm:cxnLst>
    <dgm:cxn modelId="{00106E08-85AE-4441-A433-3F1B6BA6A923}" type="presOf" srcId="{264902D9-7F8A-4B43-8E0A-FC8036C340B3}" destId="{2736C6E5-5CF7-46F7-97A3-A4776A49A032}" srcOrd="0" destOrd="0" presId="urn:microsoft.com/office/officeart/2005/8/layout/vList5"/>
    <dgm:cxn modelId="{3DDFC80B-AE15-46EC-8B85-BC279E7CD4D8}" srcId="{264902D9-7F8A-4B43-8E0A-FC8036C340B3}" destId="{9EB51895-AEFD-4DB0-A091-6BB19DC6F8C6}" srcOrd="0" destOrd="0" parTransId="{17B2F048-484E-4F6D-A96D-23BC487D614C}" sibTransId="{6131A440-C64A-4422-A563-19AA962EF5FF}"/>
    <dgm:cxn modelId="{8657DF0F-2EC3-4944-A316-73444A9FE1C7}" type="presOf" srcId="{972E4FCB-45FF-439A-B3DB-7AE97CE47237}" destId="{BFBBD361-613F-4A23-A2D4-252342DEF810}" srcOrd="0" destOrd="0" presId="urn:microsoft.com/office/officeart/2005/8/layout/vList5"/>
    <dgm:cxn modelId="{0F3CB919-E68F-4741-AB9E-4B7A195703C7}" type="presOf" srcId="{9EB51895-AEFD-4DB0-A091-6BB19DC6F8C6}" destId="{5C8F9676-7948-493D-B3CB-FD80BA3C74DA}" srcOrd="0" destOrd="0" presId="urn:microsoft.com/office/officeart/2005/8/layout/vList5"/>
    <dgm:cxn modelId="{ABE8CC23-E34B-46D0-9C34-A77447FAEF00}" type="presOf" srcId="{A72084C4-1F85-40FE-9ADB-0BED3E334C20}" destId="{BFBBD361-613F-4A23-A2D4-252342DEF810}" srcOrd="0" destOrd="2" presId="urn:microsoft.com/office/officeart/2005/8/layout/vList5"/>
    <dgm:cxn modelId="{3E82942C-9B74-435B-A373-01B3BA7AC820}" srcId="{45171677-0342-4EFD-B076-F8A2DB5C4C8F}" destId="{3B22D283-B810-4303-8D87-1FC75A1A7563}" srcOrd="0" destOrd="0" parTransId="{E9A2ED1B-2F38-4192-859A-F362195AC530}" sibTransId="{971709B4-221F-45B7-83F5-70ED08A73A0A}"/>
    <dgm:cxn modelId="{6A6BB431-6563-4A95-9BC8-1F38B79D2A82}" srcId="{45171677-0342-4EFD-B076-F8A2DB5C4C8F}" destId="{CC3A8081-2FCA-4D22-8586-6D943AF8B185}" srcOrd="1" destOrd="0" parTransId="{21E650A5-3CD4-4FF0-BA87-6D87C2A66CEF}" sibTransId="{461FE3D3-DCFC-4BBE-8859-442E71BD9141}"/>
    <dgm:cxn modelId="{2D023648-D483-4EAF-9FBD-9CC3372E4DAC}" srcId="{9EB51895-AEFD-4DB0-A091-6BB19DC6F8C6}" destId="{972E4FCB-45FF-439A-B3DB-7AE97CE47237}" srcOrd="0" destOrd="0" parTransId="{4B00AA24-8260-4C7A-901A-FF3B4547FBC5}" sibTransId="{B0998B11-CF0E-4384-A7DB-240D39E037F9}"/>
    <dgm:cxn modelId="{77EE6888-62DA-4AA7-A1D3-E890F190D12D}" type="presOf" srcId="{59425B50-BA88-4269-A832-AF6D25CE3859}" destId="{BFBBD361-613F-4A23-A2D4-252342DEF810}" srcOrd="0" destOrd="1" presId="urn:microsoft.com/office/officeart/2005/8/layout/vList5"/>
    <dgm:cxn modelId="{F2CB1994-72FC-4526-AB66-CF75C3C88B86}" srcId="{972E4FCB-45FF-439A-B3DB-7AE97CE47237}" destId="{A72084C4-1F85-40FE-9ADB-0BED3E334C20}" srcOrd="1" destOrd="0" parTransId="{9D2A8FD7-64BB-43BF-9F69-79CFCEC1906F}" sibTransId="{30EB2E90-7F83-496D-9BB9-8C4FF3127940}"/>
    <dgm:cxn modelId="{9CFB0A9F-1E0F-4F0F-A33C-77DD7FD5826A}" srcId="{264902D9-7F8A-4B43-8E0A-FC8036C340B3}" destId="{45171677-0342-4EFD-B076-F8A2DB5C4C8F}" srcOrd="1" destOrd="0" parTransId="{D23FBB1D-6C6B-44F6-86B1-D89E1F9EB571}" sibTransId="{450A073C-DB7A-4379-894E-530BB11BF23E}"/>
    <dgm:cxn modelId="{368A489F-3A5D-4E59-A553-F5E55167855A}" type="presOf" srcId="{3B22D283-B810-4303-8D87-1FC75A1A7563}" destId="{2593BB08-6E87-4928-BEEF-0D8707F97712}" srcOrd="0" destOrd="0" presId="urn:microsoft.com/office/officeart/2005/8/layout/vList5"/>
    <dgm:cxn modelId="{8EB9C3CB-1C54-4351-9A33-9E2DA2B5E1F0}" srcId="{972E4FCB-45FF-439A-B3DB-7AE97CE47237}" destId="{59425B50-BA88-4269-A832-AF6D25CE3859}" srcOrd="0" destOrd="0" parTransId="{2A5C5C61-085F-44BC-88A8-7184663256DA}" sibTransId="{1B905BB6-3AF7-4A2C-BE6B-560EA8F8D07A}"/>
    <dgm:cxn modelId="{016326CD-5519-4079-83F9-FE518AF75353}" type="presOf" srcId="{CC3A8081-2FCA-4D22-8586-6D943AF8B185}" destId="{2593BB08-6E87-4928-BEEF-0D8707F97712}" srcOrd="0" destOrd="1" presId="urn:microsoft.com/office/officeart/2005/8/layout/vList5"/>
    <dgm:cxn modelId="{74F9EDD6-C830-4A94-A342-CB2ADC36CF40}" type="presOf" srcId="{45171677-0342-4EFD-B076-F8A2DB5C4C8F}" destId="{7DE959B4-2CD8-43B6-B3B8-B30EBE0086EB}" srcOrd="0" destOrd="0" presId="urn:microsoft.com/office/officeart/2005/8/layout/vList5"/>
    <dgm:cxn modelId="{B06E1D35-0495-4E13-A03B-1C0876820DC1}" type="presParOf" srcId="{2736C6E5-5CF7-46F7-97A3-A4776A49A032}" destId="{99B71CBC-25E5-43BA-B7F6-B773C36AA722}" srcOrd="0" destOrd="0" presId="urn:microsoft.com/office/officeart/2005/8/layout/vList5"/>
    <dgm:cxn modelId="{0DC21DFF-0A60-432D-896B-983D153E391D}" type="presParOf" srcId="{99B71CBC-25E5-43BA-B7F6-B773C36AA722}" destId="{5C8F9676-7948-493D-B3CB-FD80BA3C74DA}" srcOrd="0" destOrd="0" presId="urn:microsoft.com/office/officeart/2005/8/layout/vList5"/>
    <dgm:cxn modelId="{C78D167A-7FB8-4F99-9371-7047545C0059}" type="presParOf" srcId="{99B71CBC-25E5-43BA-B7F6-B773C36AA722}" destId="{BFBBD361-613F-4A23-A2D4-252342DEF810}" srcOrd="1" destOrd="0" presId="urn:microsoft.com/office/officeart/2005/8/layout/vList5"/>
    <dgm:cxn modelId="{201295E1-365D-4893-B894-7E3C6BB97B02}" type="presParOf" srcId="{2736C6E5-5CF7-46F7-97A3-A4776A49A032}" destId="{DF8A0983-087D-45AA-9540-34DF907E53E8}" srcOrd="1" destOrd="0" presId="urn:microsoft.com/office/officeart/2005/8/layout/vList5"/>
    <dgm:cxn modelId="{817353C9-1FB6-46C9-B59D-DB685FD15592}" type="presParOf" srcId="{2736C6E5-5CF7-46F7-97A3-A4776A49A032}" destId="{5D37386D-842C-4DD6-BEDE-E0478DEB6212}" srcOrd="2" destOrd="0" presId="urn:microsoft.com/office/officeart/2005/8/layout/vList5"/>
    <dgm:cxn modelId="{2C4DEC75-0713-437A-8155-68336619D3F9}" type="presParOf" srcId="{5D37386D-842C-4DD6-BEDE-E0478DEB6212}" destId="{7DE959B4-2CD8-43B6-B3B8-B30EBE0086EB}" srcOrd="0" destOrd="0" presId="urn:microsoft.com/office/officeart/2005/8/layout/vList5"/>
    <dgm:cxn modelId="{630111E0-1572-4A9E-A152-C4812E9D294C}" type="presParOf" srcId="{5D37386D-842C-4DD6-BEDE-E0478DEB6212}" destId="{2593BB08-6E87-4928-BEEF-0D8707F977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D361-613F-4A23-A2D4-252342DEF810}">
      <dsp:nvSpPr>
        <dsp:cNvPr id="0" name=""/>
        <dsp:cNvSpPr/>
      </dsp:nvSpPr>
      <dsp:spPr>
        <a:xfrm rot="5400000">
          <a:off x="3153458" y="-681430"/>
          <a:ext cx="2059208" cy="3937000"/>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Random</a:t>
          </a:r>
          <a:r>
            <a:rPr lang="fr-FR" sz="3000" kern="1200" dirty="0"/>
            <a:t> Forest </a:t>
          </a:r>
          <a:r>
            <a:rPr lang="fr-FR" sz="3000" kern="1200" dirty="0" err="1"/>
            <a:t>Regressor</a:t>
          </a:r>
          <a:endParaRPr lang="en-US" sz="3000" kern="1200" dirty="0"/>
        </a:p>
        <a:p>
          <a:pPr marL="571500" lvl="2" indent="-285750" algn="l" defTabSz="1333500">
            <a:lnSpc>
              <a:spcPct val="90000"/>
            </a:lnSpc>
            <a:spcBef>
              <a:spcPct val="0"/>
            </a:spcBef>
            <a:spcAft>
              <a:spcPct val="15000"/>
            </a:spcAft>
            <a:buChar char="•"/>
          </a:pPr>
          <a:r>
            <a:rPr lang="fr-FR" sz="3000" kern="1200" dirty="0"/>
            <a:t>Plus rapide.</a:t>
          </a:r>
          <a:endParaRPr lang="en-US" sz="3000" kern="1200" dirty="0"/>
        </a:p>
        <a:p>
          <a:pPr marL="571500" lvl="2" indent="-285750" algn="l" defTabSz="1333500">
            <a:lnSpc>
              <a:spcPct val="90000"/>
            </a:lnSpc>
            <a:spcBef>
              <a:spcPct val="0"/>
            </a:spcBef>
            <a:spcAft>
              <a:spcPct val="15000"/>
            </a:spcAft>
            <a:buChar char="•"/>
          </a:pPr>
          <a:r>
            <a:rPr lang="fr-FR" sz="3000" kern="1200" dirty="0"/>
            <a:t>Très bons résultats</a:t>
          </a:r>
          <a:endParaRPr lang="en-US" sz="3000" kern="1200" dirty="0"/>
        </a:p>
      </dsp:txBody>
      <dsp:txXfrm rot="-5400000">
        <a:off x="2214562" y="357988"/>
        <a:ext cx="3836478" cy="1858164"/>
      </dsp:txXfrm>
    </dsp:sp>
    <dsp:sp modelId="{5C8F9676-7948-493D-B3CB-FD80BA3C74DA}">
      <dsp:nvSpPr>
        <dsp:cNvPr id="0" name=""/>
        <dsp:cNvSpPr/>
      </dsp:nvSpPr>
      <dsp:spPr>
        <a:xfrm>
          <a:off x="0" y="64"/>
          <a:ext cx="2214562" cy="257401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Modèle retenu </a:t>
          </a:r>
          <a:endParaRPr lang="en-US" sz="3000" kern="1200" dirty="0"/>
        </a:p>
      </dsp:txBody>
      <dsp:txXfrm>
        <a:off x="108106" y="108170"/>
        <a:ext cx="1998350" cy="2357798"/>
      </dsp:txXfrm>
    </dsp:sp>
    <dsp:sp modelId="{2593BB08-6E87-4928-BEEF-0D8707F97712}">
      <dsp:nvSpPr>
        <dsp:cNvPr id="0" name=""/>
        <dsp:cNvSpPr/>
      </dsp:nvSpPr>
      <dsp:spPr>
        <a:xfrm rot="5400000">
          <a:off x="3153458" y="2021280"/>
          <a:ext cx="2059208" cy="3937000"/>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fr-FR" sz="3000" kern="1200" dirty="0" err="1"/>
            <a:t>max_depth</a:t>
          </a:r>
          <a:r>
            <a:rPr lang="fr-FR" sz="3000" kern="1200" dirty="0"/>
            <a:t> = None</a:t>
          </a:r>
          <a:endParaRPr lang="en-US" sz="3000" kern="1200" dirty="0"/>
        </a:p>
        <a:p>
          <a:pPr marL="285750" lvl="1" indent="-285750" algn="l" defTabSz="1333500">
            <a:lnSpc>
              <a:spcPct val="90000"/>
            </a:lnSpc>
            <a:spcBef>
              <a:spcPct val="0"/>
            </a:spcBef>
            <a:spcAft>
              <a:spcPct val="15000"/>
            </a:spcAft>
            <a:buChar char="•"/>
          </a:pPr>
          <a:r>
            <a:rPr lang="fr-FR" sz="3000" kern="1200" dirty="0" err="1"/>
            <a:t>n_estimators</a:t>
          </a:r>
          <a:r>
            <a:rPr lang="fr-FR" sz="3000" kern="1200" dirty="0"/>
            <a:t> = 50</a:t>
          </a:r>
          <a:endParaRPr lang="en-US" sz="3000" kern="1200" dirty="0"/>
        </a:p>
      </dsp:txBody>
      <dsp:txXfrm rot="-5400000">
        <a:off x="2214562" y="3060698"/>
        <a:ext cx="3836478" cy="1858164"/>
      </dsp:txXfrm>
    </dsp:sp>
    <dsp:sp modelId="{7DE959B4-2CD8-43B6-B3B8-B30EBE0086EB}">
      <dsp:nvSpPr>
        <dsp:cNvPr id="0" name=""/>
        <dsp:cNvSpPr/>
      </dsp:nvSpPr>
      <dsp:spPr>
        <a:xfrm>
          <a:off x="0" y="2702775"/>
          <a:ext cx="2214562" cy="257401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Paramètres</a:t>
          </a:r>
          <a:endParaRPr lang="en-US" sz="3000" kern="1200" dirty="0"/>
        </a:p>
      </dsp:txBody>
      <dsp:txXfrm>
        <a:off x="108106" y="2810881"/>
        <a:ext cx="1998350" cy="23577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1E3A2-6132-4759-8A78-76C831761E5C}" type="datetimeFigureOut">
              <a:rPr lang="fr-FR" smtClean="0"/>
              <a:t>08/05/2018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03462-FDCF-49B6-BCAF-5DA004C02C51}" type="slidenum">
              <a:rPr lang="fr-FR" smtClean="0"/>
              <a:t>‹N°›</a:t>
            </a:fld>
            <a:endParaRPr lang="fr-FR"/>
          </a:p>
        </p:txBody>
      </p:sp>
    </p:spTree>
    <p:extLst>
      <p:ext uri="{BB962C8B-B14F-4D97-AF65-F5344CB8AC3E}">
        <p14:creationId xmlns:p14="http://schemas.microsoft.com/office/powerpoint/2010/main" val="5650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655" y="2386744"/>
            <a:ext cx="925269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Tree>
    <p:extLst>
      <p:ext uri="{BB962C8B-B14F-4D97-AF65-F5344CB8AC3E}">
        <p14:creationId xmlns:p14="http://schemas.microsoft.com/office/powerpoint/2010/main" val="3646158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021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40528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141395" y="937260"/>
            <a:ext cx="6288232"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34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37809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24162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760647"/>
            <a:ext cx="1560238" cy="4227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4616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320487"/>
            <a:ext cx="1560238" cy="4693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97595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898989"/>
            <a:ext cx="1560238" cy="6839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368120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68276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4522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40514" y="188640"/>
            <a:ext cx="7917007" cy="1188720"/>
          </a:xfrm>
          <a:solidFill>
            <a:schemeClr val="tx1">
              <a:alpha val="75000"/>
            </a:schemeClr>
          </a:solidFill>
        </p:spPr>
        <p:txBody>
          <a:bodyPr>
            <a:normAutofit/>
          </a:bodyPr>
          <a:lstStyle>
            <a:lvl1pPr>
              <a:defRPr sz="2800">
                <a:solidFill>
                  <a:schemeClr val="bg1"/>
                </a:solidFill>
              </a:defRPr>
            </a:lvl1pPr>
          </a:lstStyle>
          <a:p>
            <a:r>
              <a:rPr lang="fr-FR" dirty="0"/>
              <a:t>Modifiez le style du titre</a:t>
            </a:r>
            <a:endParaRPr lang="en-US" dirty="0"/>
          </a:p>
        </p:txBody>
      </p:sp>
      <p:sp>
        <p:nvSpPr>
          <p:cNvPr id="3" name="Content Placeholder 2"/>
          <p:cNvSpPr>
            <a:spLocks noGrp="1"/>
          </p:cNvSpPr>
          <p:nvPr>
            <p:ph idx="1"/>
          </p:nvPr>
        </p:nvSpPr>
        <p:spPr>
          <a:xfrm>
            <a:off x="239351" y="1556795"/>
            <a:ext cx="11713300" cy="5112567"/>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872414770"/>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232" y="2386744"/>
            <a:ext cx="9253728"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8007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69654" y="2638044"/>
            <a:ext cx="4384031" cy="3101982"/>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338317" y="2638044"/>
            <a:ext cx="4387355"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6868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9652" y="2313437"/>
            <a:ext cx="4384032"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69652" y="3143250"/>
            <a:ext cx="4384032"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7" y="3143250"/>
            <a:ext cx="4387355"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7" y="2313437"/>
            <a:ext cx="4387355"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8044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409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25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accent5"/>
        </a:solidFill>
        <a:effectLst/>
      </p:bgPr>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4445" y="404666"/>
            <a:ext cx="4387459"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404664"/>
            <a:ext cx="4815840" cy="6192688"/>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0620" y="1700808"/>
            <a:ext cx="3794760" cy="4896544"/>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Tree>
    <p:extLst>
      <p:ext uri="{BB962C8B-B14F-4D97-AF65-F5344CB8AC3E}">
        <p14:creationId xmlns:p14="http://schemas.microsoft.com/office/powerpoint/2010/main" val="6809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3440" y="404664"/>
            <a:ext cx="438912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6002" y="0"/>
            <a:ext cx="6102097"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0620" y="1700808"/>
            <a:ext cx="3794760" cy="488287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Tree>
    <p:extLst>
      <p:ext uri="{BB962C8B-B14F-4D97-AF65-F5344CB8AC3E}">
        <p14:creationId xmlns:p14="http://schemas.microsoft.com/office/powerpoint/2010/main" val="5583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1395" y="964692"/>
            <a:ext cx="7917007"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03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6021-4A8D-423F-A7EB-80FEAB1993CC}"/>
              </a:ext>
            </a:extLst>
          </p:cNvPr>
          <p:cNvSpPr>
            <a:spLocks noGrp="1"/>
          </p:cNvSpPr>
          <p:nvPr>
            <p:ph type="ctrTitle"/>
          </p:nvPr>
        </p:nvSpPr>
        <p:spPr/>
        <p:txBody>
          <a:bodyPr/>
          <a:lstStyle/>
          <a:p>
            <a:r>
              <a:rPr lang="fr-FR" dirty="0"/>
              <a:t>Projet N°5</a:t>
            </a:r>
          </a:p>
        </p:txBody>
      </p:sp>
      <p:sp>
        <p:nvSpPr>
          <p:cNvPr id="3" name="Sous-titre 2">
            <a:extLst>
              <a:ext uri="{FF2B5EF4-FFF2-40B4-BE49-F238E27FC236}">
                <a16:creationId xmlns:a16="http://schemas.microsoft.com/office/drawing/2014/main" id="{52C8E883-1CA2-4777-BA36-72AF1F2E1710}"/>
              </a:ext>
            </a:extLst>
          </p:cNvPr>
          <p:cNvSpPr>
            <a:spLocks noGrp="1"/>
          </p:cNvSpPr>
          <p:nvPr>
            <p:ph type="subTitle" idx="1"/>
          </p:nvPr>
        </p:nvSpPr>
        <p:spPr/>
        <p:txBody>
          <a:bodyPr/>
          <a:lstStyle/>
          <a:p>
            <a:r>
              <a:rPr lang="fr-FR" dirty="0"/>
              <a:t>Prédire le comportement des clients</a:t>
            </a:r>
          </a:p>
        </p:txBody>
      </p:sp>
    </p:spTree>
    <p:extLst>
      <p:ext uri="{BB962C8B-B14F-4D97-AF65-F5344CB8AC3E}">
        <p14:creationId xmlns:p14="http://schemas.microsoft.com/office/powerpoint/2010/main" val="36721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3FFF1-6CC0-4BF2-A958-63073FC08DE6}"/>
              </a:ext>
            </a:extLst>
          </p:cNvPr>
          <p:cNvSpPr>
            <a:spLocks noGrp="1"/>
          </p:cNvSpPr>
          <p:nvPr>
            <p:ph type="title"/>
          </p:nvPr>
        </p:nvSpPr>
        <p:spPr/>
        <p:txBody>
          <a:bodyPr/>
          <a:lstStyle/>
          <a:p>
            <a:r>
              <a:rPr lang="fr-FR"/>
              <a:t>LES DONNEES</a:t>
            </a:r>
            <a:endParaRPr lang="fr-FR" dirty="0"/>
          </a:p>
        </p:txBody>
      </p:sp>
      <p:sp>
        <p:nvSpPr>
          <p:cNvPr id="3" name="Espace réservé du contenu 2">
            <a:extLst>
              <a:ext uri="{FF2B5EF4-FFF2-40B4-BE49-F238E27FC236}">
                <a16:creationId xmlns:a16="http://schemas.microsoft.com/office/drawing/2014/main" id="{B9350718-7323-45F1-9111-62B37491FA6E}"/>
              </a:ext>
            </a:extLst>
          </p:cNvPr>
          <p:cNvSpPr>
            <a:spLocks noGrp="1"/>
          </p:cNvSpPr>
          <p:nvPr>
            <p:ph idx="1"/>
          </p:nvPr>
        </p:nvSpPr>
        <p:spPr>
          <a:xfrm>
            <a:off x="2023539" y="2241709"/>
            <a:ext cx="10025122" cy="4499659"/>
          </a:xfrm>
        </p:spPr>
        <p:txBody>
          <a:bodyPr numCol="3">
            <a:normAutofit fontScale="85000" lnSpcReduction="10000"/>
          </a:bodyPr>
          <a:lstStyle/>
          <a:p>
            <a:r>
              <a:rPr lang="fr-FR" u="sng" dirty="0">
                <a:solidFill>
                  <a:srgbClr val="FF0000"/>
                </a:solidFill>
              </a:rPr>
              <a:t>Extraction de données</a:t>
            </a:r>
            <a:endParaRPr lang="fr-FR" dirty="0"/>
          </a:p>
          <a:p>
            <a:r>
              <a:rPr lang="fr-FR" dirty="0"/>
              <a:t>Somme totale par facture</a:t>
            </a:r>
          </a:p>
          <a:p>
            <a:r>
              <a:rPr lang="fr-FR" dirty="0"/>
              <a:t>Nombre d'articles par facture</a:t>
            </a:r>
          </a:p>
          <a:p>
            <a:r>
              <a:rPr lang="fr-FR" dirty="0"/>
              <a:t>Nombre d'articles différents par facture</a:t>
            </a:r>
          </a:p>
          <a:p>
            <a:r>
              <a:rPr lang="fr-FR" dirty="0"/>
              <a:t>Nombre de factures par client</a:t>
            </a:r>
          </a:p>
          <a:p>
            <a:r>
              <a:rPr lang="fr-FR" u="sng" dirty="0">
                <a:solidFill>
                  <a:srgbClr val="FF0000"/>
                </a:solidFill>
              </a:rPr>
              <a:t>Calculs de moyennes</a:t>
            </a:r>
          </a:p>
          <a:p>
            <a:r>
              <a:rPr lang="fr-FR" dirty="0"/>
              <a:t>Moyenne d'articles par facture</a:t>
            </a:r>
          </a:p>
          <a:p>
            <a:r>
              <a:rPr lang="fr-FR" dirty="0"/>
              <a:t>Moyenne de la somme par facture</a:t>
            </a:r>
          </a:p>
          <a:p>
            <a:r>
              <a:rPr lang="fr-FR" dirty="0"/>
              <a:t>Moyenne d'articles différents (catégorie) par facture</a:t>
            </a:r>
          </a:p>
          <a:p>
            <a:r>
              <a:rPr lang="fr-FR" dirty="0"/>
              <a:t>Moyenne de la somme par catégorie</a:t>
            </a:r>
          </a:p>
          <a:p>
            <a:r>
              <a:rPr lang="fr-FR" u="sng" dirty="0">
                <a:solidFill>
                  <a:srgbClr val="FF0000"/>
                </a:solidFill>
              </a:rPr>
              <a:t>Intervalles temporels</a:t>
            </a:r>
          </a:p>
          <a:p>
            <a:r>
              <a:rPr lang="fr-FR" dirty="0"/>
              <a:t>Heure d’achat</a:t>
            </a:r>
          </a:p>
          <a:p>
            <a:r>
              <a:rPr lang="fr-FR" dirty="0"/>
              <a:t>Jour d’achat (semaine)</a:t>
            </a:r>
          </a:p>
          <a:p>
            <a:r>
              <a:rPr lang="fr-FR" dirty="0"/>
              <a:t>Mois d’achat</a:t>
            </a:r>
          </a:p>
          <a:p>
            <a:pPr lvl="1"/>
            <a:endParaRPr lang="fr-FR" sz="2400" dirty="0"/>
          </a:p>
        </p:txBody>
      </p:sp>
      <p:sp>
        <p:nvSpPr>
          <p:cNvPr id="4" name="ZoneTexte 3">
            <a:extLst>
              <a:ext uri="{FF2B5EF4-FFF2-40B4-BE49-F238E27FC236}">
                <a16:creationId xmlns:a16="http://schemas.microsoft.com/office/drawing/2014/main" id="{7019583A-10CE-4332-B088-30C309EAD3E2}"/>
              </a:ext>
            </a:extLst>
          </p:cNvPr>
          <p:cNvSpPr txBox="1"/>
          <p:nvPr/>
        </p:nvSpPr>
        <p:spPr>
          <a:xfrm>
            <a:off x="2023539" y="1335172"/>
            <a:ext cx="9919645" cy="830997"/>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De ces données complètes, nous allons « créer » celles qui nous apporterons plus d’informations que celles-ci qui sont à l’état brut.</a:t>
            </a:r>
          </a:p>
        </p:txBody>
      </p:sp>
      <p:sp>
        <p:nvSpPr>
          <p:cNvPr id="6" name="Flèche droite 4">
            <a:extLst>
              <a:ext uri="{FF2B5EF4-FFF2-40B4-BE49-F238E27FC236}">
                <a16:creationId xmlns:a16="http://schemas.microsoft.com/office/drawing/2014/main" id="{9B784CF0-AB7C-45FE-A8B9-B4B3D025BE9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5063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88A0E-B839-453D-9859-0B0D61FDF5A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8E7EE7E-56EF-4B02-9DF8-C2DFA512E4F6}"/>
              </a:ext>
            </a:extLst>
          </p:cNvPr>
          <p:cNvSpPr>
            <a:spLocks noGrp="1"/>
          </p:cNvSpPr>
          <p:nvPr>
            <p:ph idx="1"/>
          </p:nvPr>
        </p:nvSpPr>
        <p:spPr/>
        <p:txBody>
          <a:bodyPr/>
          <a:lstStyle/>
          <a:p>
            <a:r>
              <a:rPr lang="fr-FR" dirty="0"/>
              <a:t>Afin de se faire une idée plus précise de ces nouvelles données, nous allons observer via des graphiques leurs répartitions.</a:t>
            </a:r>
          </a:p>
        </p:txBody>
      </p:sp>
    </p:spTree>
    <p:extLst>
      <p:ext uri="{BB962C8B-B14F-4D97-AF65-F5344CB8AC3E}">
        <p14:creationId xmlns:p14="http://schemas.microsoft.com/office/powerpoint/2010/main" val="79093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F0211209-9D9F-408E-9799-D05689B92BA1}"/>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26" name="Rectangle 22">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Espace réservé du contenu 10">
            <a:extLst>
              <a:ext uri="{FF2B5EF4-FFF2-40B4-BE49-F238E27FC236}">
                <a16:creationId xmlns:a16="http://schemas.microsoft.com/office/drawing/2014/main" id="{749A8A91-69A9-4CA5-8BA3-E44100F1866D}"/>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endParaRPr lang="fr-FR">
              <a:solidFill>
                <a:srgbClr val="262626"/>
              </a:solidFill>
            </a:endParaRPr>
          </a:p>
        </p:txBody>
      </p:sp>
      <p:sp>
        <p:nvSpPr>
          <p:cNvPr id="20" name="Content Placeholder 19">
            <a:extLst>
              <a:ext uri="{FF2B5EF4-FFF2-40B4-BE49-F238E27FC236}">
                <a16:creationId xmlns:a16="http://schemas.microsoft.com/office/drawing/2014/main" id="{C8B9A79E-9AAE-4272-B328-F3D798490FE4}"/>
              </a:ext>
            </a:extLst>
          </p:cNvPr>
          <p:cNvSpPr>
            <a:spLocks noGrp="1"/>
          </p:cNvSpPr>
          <p:nvPr>
            <p:ph idx="1"/>
          </p:nvPr>
        </p:nvSpPr>
        <p:spPr>
          <a:xfrm>
            <a:off x="6119732" y="2858703"/>
            <a:ext cx="5285791" cy="3042547"/>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52445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F7BB1ED-FDD2-4F68-893F-370B61B95BF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F0AA5F87-2136-4365-AB31-31AA96FA0285}"/>
              </a:ext>
            </a:extLst>
          </p:cNvPr>
          <p:cNvPicPr>
            <a:picLocks noChangeAspect="1"/>
          </p:cNvPicPr>
          <p:nvPr/>
        </p:nvPicPr>
        <p:blipFill rotWithShape="1">
          <a:blip r:embed="rId3">
            <a:extLst>
              <a:ext uri="{28A0092B-C50C-407E-A947-70E740481C1C}">
                <a14:useLocalDpi xmlns:a14="http://schemas.microsoft.com/office/drawing/2010/main" val="0"/>
              </a:ext>
            </a:extLst>
          </a:blip>
          <a:srcRect l="1257" r="5745"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endParaRPr lang="fr-FR">
              <a:solidFill>
                <a:srgbClr val="262626"/>
              </a:solidFill>
            </a:endParaRPr>
          </a:p>
        </p:txBody>
      </p:sp>
      <p:sp>
        <p:nvSpPr>
          <p:cNvPr id="12" name="Content Placeholder 11">
            <a:extLst>
              <a:ext uri="{FF2B5EF4-FFF2-40B4-BE49-F238E27FC236}">
                <a16:creationId xmlns:a16="http://schemas.microsoft.com/office/drawing/2014/main" id="{9B8DCCDD-A3F3-4AEC-B117-63F35A9A91BB}"/>
              </a:ext>
            </a:extLst>
          </p:cNvPr>
          <p:cNvSpPr>
            <a:spLocks noGrp="1"/>
          </p:cNvSpPr>
          <p:nvPr>
            <p:ph idx="1"/>
          </p:nvPr>
        </p:nvSpPr>
        <p:spPr>
          <a:xfrm>
            <a:off x="6119732" y="2858703"/>
            <a:ext cx="5285791" cy="3042547"/>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21722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D457249-4B38-4AFA-95CF-F6D4252B3EE5}"/>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Espace réservé du contenu 4">
            <a:extLst>
              <a:ext uri="{FF2B5EF4-FFF2-40B4-BE49-F238E27FC236}">
                <a16:creationId xmlns:a16="http://schemas.microsoft.com/office/drawing/2014/main" id="{E9E3C599-0187-4B4D-9188-E0B151DBCBB5}"/>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endParaRPr lang="fr-FR">
              <a:solidFill>
                <a:srgbClr val="262626"/>
              </a:solidFill>
            </a:endParaRPr>
          </a:p>
        </p:txBody>
      </p:sp>
      <p:sp>
        <p:nvSpPr>
          <p:cNvPr id="12" name="Content Placeholder 11">
            <a:extLst>
              <a:ext uri="{FF2B5EF4-FFF2-40B4-BE49-F238E27FC236}">
                <a16:creationId xmlns:a16="http://schemas.microsoft.com/office/drawing/2014/main" id="{6406731A-14CC-48D3-A954-FFE1D32946EC}"/>
              </a:ext>
            </a:extLst>
          </p:cNvPr>
          <p:cNvSpPr>
            <a:spLocks noGrp="1"/>
          </p:cNvSpPr>
          <p:nvPr>
            <p:ph idx="1"/>
          </p:nvPr>
        </p:nvSpPr>
        <p:spPr>
          <a:xfrm>
            <a:off x="6119732" y="2858703"/>
            <a:ext cx="5285791" cy="3042547"/>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54632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6416F931-8D34-4BD3-863C-5ED17453DEC2}"/>
              </a:ext>
            </a:extLst>
          </p:cNvPr>
          <p:cNvPicPr>
            <a:picLocks noChangeAspect="1"/>
          </p:cNvPicPr>
          <p:nvPr/>
        </p:nvPicPr>
        <p:blipFill rotWithShape="1">
          <a:blip r:embed="rId2">
            <a:extLst>
              <a:ext uri="{28A0092B-C50C-407E-A947-70E740481C1C}">
                <a14:useLocalDpi xmlns:a14="http://schemas.microsoft.com/office/drawing/2010/main" val="0"/>
              </a:ext>
            </a:extLst>
          </a:blip>
          <a:srcRect r="7002" b="3"/>
          <a:stretch/>
        </p:blipFill>
        <p:spPr>
          <a:xfrm>
            <a:off x="20" y="3429001"/>
            <a:ext cx="5315041" cy="3429000"/>
          </a:xfrm>
          <a:prstGeom prst="rect">
            <a:avLst/>
          </a:prstGeom>
        </p:spPr>
      </p:pic>
      <p:sp>
        <p:nvSpPr>
          <p:cNvPr id="15" name="Rectangle 14">
            <a:extLst>
              <a:ext uri="{FF2B5EF4-FFF2-40B4-BE49-F238E27FC236}">
                <a16:creationId xmlns:a16="http://schemas.microsoft.com/office/drawing/2014/main" id="{ECD6E6E8-151D-4402-8E0B-B529FBDC6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1906E812-796E-40BE-B410-F233CC5236A6}"/>
              </a:ext>
            </a:extLst>
          </p:cNvPr>
          <p:cNvPicPr>
            <a:picLocks noChangeAspect="1"/>
          </p:cNvPicPr>
          <p:nvPr/>
        </p:nvPicPr>
        <p:blipFill rotWithShape="1">
          <a:blip r:embed="rId3">
            <a:extLst>
              <a:ext uri="{28A0092B-C50C-407E-A947-70E740481C1C}">
                <a14:useLocalDpi xmlns:a14="http://schemas.microsoft.com/office/drawing/2010/main" val="0"/>
              </a:ext>
            </a:extLst>
          </a:blip>
          <a:srcRect r="7002" b="3"/>
          <a:stretch/>
        </p:blipFill>
        <p:spPr>
          <a:xfrm>
            <a:off x="20" y="-2"/>
            <a:ext cx="5315041" cy="3429002"/>
          </a:xfrm>
          <a:prstGeom prst="rect">
            <a:avLst/>
          </a:prstGeom>
        </p:spPr>
      </p:pic>
      <p:sp>
        <p:nvSpPr>
          <p:cNvPr id="2" name="Titre 1">
            <a:extLst>
              <a:ext uri="{FF2B5EF4-FFF2-40B4-BE49-F238E27FC236}">
                <a16:creationId xmlns:a16="http://schemas.microsoft.com/office/drawing/2014/main" id="{AEC5ECB1-EBA7-43EB-9990-EEE4EEB38638}"/>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endParaRPr lang="fr-FR">
              <a:solidFill>
                <a:srgbClr val="262626"/>
              </a:solidFill>
            </a:endParaRPr>
          </a:p>
        </p:txBody>
      </p:sp>
      <p:sp>
        <p:nvSpPr>
          <p:cNvPr id="12" name="Content Placeholder 11">
            <a:extLst>
              <a:ext uri="{FF2B5EF4-FFF2-40B4-BE49-F238E27FC236}">
                <a16:creationId xmlns:a16="http://schemas.microsoft.com/office/drawing/2014/main" id="{29974B48-FC07-4CA7-A104-FDBBB4058EE1}"/>
              </a:ext>
            </a:extLst>
          </p:cNvPr>
          <p:cNvSpPr>
            <a:spLocks noGrp="1"/>
          </p:cNvSpPr>
          <p:nvPr>
            <p:ph idx="1"/>
          </p:nvPr>
        </p:nvSpPr>
        <p:spPr>
          <a:xfrm>
            <a:off x="6119732" y="2858703"/>
            <a:ext cx="5285791" cy="3042547"/>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41531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A3186B69-5F48-40E0-B5D8-E2A45FEA1D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75" r="1470" b="-6"/>
          <a:stretch/>
        </p:blipFill>
        <p:spPr>
          <a:xfrm>
            <a:off x="3575868" y="970705"/>
            <a:ext cx="2432980" cy="2651760"/>
          </a:xfrm>
          <a:prstGeom prst="rect">
            <a:avLst/>
          </a:prstGeom>
        </p:spPr>
      </p:pic>
      <p:pic>
        <p:nvPicPr>
          <p:cNvPr id="9" name="Image 8">
            <a:extLst>
              <a:ext uri="{FF2B5EF4-FFF2-40B4-BE49-F238E27FC236}">
                <a16:creationId xmlns:a16="http://schemas.microsoft.com/office/drawing/2014/main" id="{D4729105-0320-46B6-8F43-4C1F1E5A6144}"/>
              </a:ext>
            </a:extLst>
          </p:cNvPr>
          <p:cNvPicPr>
            <a:picLocks noChangeAspect="1"/>
          </p:cNvPicPr>
          <p:nvPr/>
        </p:nvPicPr>
        <p:blipFill rotWithShape="1">
          <a:blip r:embed="rId3">
            <a:extLst>
              <a:ext uri="{28A0092B-C50C-407E-A947-70E740481C1C}">
                <a14:useLocalDpi xmlns:a14="http://schemas.microsoft.com/office/drawing/2010/main" val="0"/>
              </a:ext>
            </a:extLst>
          </a:blip>
          <a:srcRect l="355" r="1188" b="-6"/>
          <a:stretch/>
        </p:blipFill>
        <p:spPr>
          <a:xfrm>
            <a:off x="970788" y="970704"/>
            <a:ext cx="2605079" cy="2651760"/>
          </a:xfrm>
          <a:prstGeom prst="rect">
            <a:avLst/>
          </a:prstGeom>
        </p:spPr>
      </p:pic>
      <p:pic>
        <p:nvPicPr>
          <p:cNvPr id="11" name="Image 10">
            <a:extLst>
              <a:ext uri="{FF2B5EF4-FFF2-40B4-BE49-F238E27FC236}">
                <a16:creationId xmlns:a16="http://schemas.microsoft.com/office/drawing/2014/main" id="{62A44D75-2246-47A6-B471-5B465886361D}"/>
              </a:ext>
            </a:extLst>
          </p:cNvPr>
          <p:cNvPicPr>
            <a:picLocks noChangeAspect="1"/>
          </p:cNvPicPr>
          <p:nvPr/>
        </p:nvPicPr>
        <p:blipFill rotWithShape="1">
          <a:blip r:embed="rId4">
            <a:extLst>
              <a:ext uri="{28A0092B-C50C-407E-A947-70E740481C1C}">
                <a14:useLocalDpi xmlns:a14="http://schemas.microsoft.com/office/drawing/2010/main" val="0"/>
              </a:ext>
            </a:extLst>
          </a:blip>
          <a:srcRect l="8312" r="-4" b="-4"/>
          <a:stretch/>
        </p:blipFill>
        <p:spPr>
          <a:xfrm>
            <a:off x="8779256" y="970705"/>
            <a:ext cx="2441956" cy="2663308"/>
          </a:xfrm>
          <a:prstGeom prst="rect">
            <a:avLst/>
          </a:prstGeom>
        </p:spPr>
      </p:pic>
      <p:pic>
        <p:nvPicPr>
          <p:cNvPr id="7" name="Image 6">
            <a:extLst>
              <a:ext uri="{FF2B5EF4-FFF2-40B4-BE49-F238E27FC236}">
                <a16:creationId xmlns:a16="http://schemas.microsoft.com/office/drawing/2014/main" id="{52C14D90-3203-43B1-8AFB-FA9DAB806880}"/>
              </a:ext>
            </a:extLst>
          </p:cNvPr>
          <p:cNvPicPr>
            <a:picLocks noChangeAspect="1"/>
          </p:cNvPicPr>
          <p:nvPr/>
        </p:nvPicPr>
        <p:blipFill rotWithShape="1">
          <a:blip r:embed="rId5">
            <a:extLst>
              <a:ext uri="{28A0092B-C50C-407E-A947-70E740481C1C}">
                <a14:useLocalDpi xmlns:a14="http://schemas.microsoft.com/office/drawing/2010/main" val="0"/>
              </a:ext>
            </a:extLst>
          </a:blip>
          <a:srcRect l="8110" r="-6" b="-6"/>
          <a:stretch/>
        </p:blipFill>
        <p:spPr>
          <a:xfrm>
            <a:off x="6175698" y="970705"/>
            <a:ext cx="243670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endParaRPr lang="en-US" sz="3200">
              <a:solidFill>
                <a:srgbClr val="262626"/>
              </a:solidFill>
            </a:endParaRPr>
          </a:p>
        </p:txBody>
      </p:sp>
      <p:grpSp>
        <p:nvGrpSpPr>
          <p:cNvPr id="12" name="Groupe 11">
            <a:extLst>
              <a:ext uri="{FF2B5EF4-FFF2-40B4-BE49-F238E27FC236}">
                <a16:creationId xmlns:a16="http://schemas.microsoft.com/office/drawing/2014/main" id="{2D7372E3-13EF-489D-9753-2C2B4B5CC218}"/>
              </a:ext>
            </a:extLst>
          </p:cNvPr>
          <p:cNvGrpSpPr/>
          <p:nvPr/>
        </p:nvGrpSpPr>
        <p:grpSpPr>
          <a:xfrm>
            <a:off x="2168551" y="1162573"/>
            <a:ext cx="7854898" cy="2272998"/>
            <a:chOff x="2168551" y="1162573"/>
            <a:chExt cx="7854898" cy="2272998"/>
          </a:xfrm>
        </p:grpSpPr>
        <p:sp>
          <p:nvSpPr>
            <p:cNvPr id="14" name="Rectangle : coins arrondis 13">
              <a:extLst>
                <a:ext uri="{FF2B5EF4-FFF2-40B4-BE49-F238E27FC236}">
                  <a16:creationId xmlns:a16="http://schemas.microsoft.com/office/drawing/2014/main" id="{5FDA634A-BD08-4294-BB00-2F7EE317375C}"/>
                </a:ext>
              </a:extLst>
            </p:cNvPr>
            <p:cNvSpPr/>
            <p:nvPr/>
          </p:nvSpPr>
          <p:spPr>
            <a:xfrm>
              <a:off x="2168551" y="1162575"/>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9EB1C7FC-BBBB-4A14-A46E-6104CA42D078}"/>
                </a:ext>
              </a:extLst>
            </p:cNvPr>
            <p:cNvSpPr/>
            <p:nvPr/>
          </p:nvSpPr>
          <p:spPr>
            <a:xfrm>
              <a:off x="4650807" y="1162574"/>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6FF0ABB0-AA0A-4869-B875-E6A408D0CCE2}"/>
                </a:ext>
              </a:extLst>
            </p:cNvPr>
            <p:cNvSpPr/>
            <p:nvPr/>
          </p:nvSpPr>
          <p:spPr>
            <a:xfrm>
              <a:off x="7201461" y="1169146"/>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F6968568-28F5-42E7-A807-1CC5F645D306}"/>
                </a:ext>
              </a:extLst>
            </p:cNvPr>
            <p:cNvSpPr/>
            <p:nvPr/>
          </p:nvSpPr>
          <p:spPr>
            <a:xfrm>
              <a:off x="9744075" y="1162573"/>
              <a:ext cx="279374" cy="226642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18415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15D53B8F-914E-4FE1-822F-47953556BA4F}"/>
              </a:ext>
            </a:extLst>
          </p:cNvPr>
          <p:cNvPicPr>
            <a:picLocks noChangeAspect="1"/>
          </p:cNvPicPr>
          <p:nvPr/>
        </p:nvPicPr>
        <p:blipFill rotWithShape="1">
          <a:blip r:embed="rId2">
            <a:extLst>
              <a:ext uri="{28A0092B-C50C-407E-A947-70E740481C1C}">
                <a14:useLocalDpi xmlns:a14="http://schemas.microsoft.com/office/drawing/2010/main" val="0"/>
              </a:ext>
            </a:extLst>
          </a:blip>
          <a:srcRect l="2843" r="5204" b="-6"/>
          <a:stretch/>
        </p:blipFill>
        <p:spPr>
          <a:xfrm>
            <a:off x="970789" y="970704"/>
            <a:ext cx="2438229" cy="2651760"/>
          </a:xfrm>
          <a:prstGeom prst="rect">
            <a:avLst/>
          </a:prstGeom>
        </p:spPr>
      </p:pic>
      <p:pic>
        <p:nvPicPr>
          <p:cNvPr id="7" name="Image 6">
            <a:extLst>
              <a:ext uri="{FF2B5EF4-FFF2-40B4-BE49-F238E27FC236}">
                <a16:creationId xmlns:a16="http://schemas.microsoft.com/office/drawing/2014/main" id="{A747F4B0-DE0D-4281-949F-77ADBDAEB403}"/>
              </a:ext>
            </a:extLst>
          </p:cNvPr>
          <p:cNvPicPr>
            <a:picLocks noChangeAspect="1"/>
          </p:cNvPicPr>
          <p:nvPr/>
        </p:nvPicPr>
        <p:blipFill rotWithShape="1">
          <a:blip r:embed="rId3">
            <a:extLst>
              <a:ext uri="{28A0092B-C50C-407E-A947-70E740481C1C}">
                <a14:useLocalDpi xmlns:a14="http://schemas.microsoft.com/office/drawing/2010/main" val="0"/>
              </a:ext>
            </a:extLst>
          </a:blip>
          <a:srcRect r="8307" b="-4"/>
          <a:stretch/>
        </p:blipFill>
        <p:spPr>
          <a:xfrm>
            <a:off x="8779256" y="970705"/>
            <a:ext cx="2441956" cy="2663308"/>
          </a:xfrm>
          <a:prstGeom prst="rect">
            <a:avLst/>
          </a:prstGeom>
        </p:spPr>
      </p:pic>
      <p:pic>
        <p:nvPicPr>
          <p:cNvPr id="9" name="Image 8">
            <a:extLst>
              <a:ext uri="{FF2B5EF4-FFF2-40B4-BE49-F238E27FC236}">
                <a16:creationId xmlns:a16="http://schemas.microsoft.com/office/drawing/2014/main" id="{1CFBE1C3-FC9B-4830-87A2-56478B7743F7}"/>
              </a:ext>
            </a:extLst>
          </p:cNvPr>
          <p:cNvPicPr>
            <a:picLocks noChangeAspect="1"/>
          </p:cNvPicPr>
          <p:nvPr/>
        </p:nvPicPr>
        <p:blipFill rotWithShape="1">
          <a:blip r:embed="rId4">
            <a:extLst>
              <a:ext uri="{28A0092B-C50C-407E-A947-70E740481C1C}">
                <a14:useLocalDpi xmlns:a14="http://schemas.microsoft.com/office/drawing/2010/main" val="0"/>
              </a:ext>
            </a:extLst>
          </a:blip>
          <a:srcRect l="7848" r="397" b="-6"/>
          <a:stretch/>
        </p:blipFill>
        <p:spPr>
          <a:xfrm>
            <a:off x="3575868" y="970705"/>
            <a:ext cx="2432980" cy="2651760"/>
          </a:xfrm>
          <a:prstGeom prst="rect">
            <a:avLst/>
          </a:prstGeom>
        </p:spPr>
      </p:pic>
      <p:pic>
        <p:nvPicPr>
          <p:cNvPr id="5" name="Espace réservé du contenu 4">
            <a:extLst>
              <a:ext uri="{FF2B5EF4-FFF2-40B4-BE49-F238E27FC236}">
                <a16:creationId xmlns:a16="http://schemas.microsoft.com/office/drawing/2014/main" id="{6D904A8D-7AA1-4361-AF6E-AB4B355E5553}"/>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650" r="5454" b="-6"/>
          <a:stretch/>
        </p:blipFill>
        <p:spPr>
          <a:xfrm>
            <a:off x="6175698" y="970705"/>
            <a:ext cx="243670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endParaRPr lang="en-US" sz="3200">
              <a:solidFill>
                <a:srgbClr val="262626"/>
              </a:solidFill>
            </a:endParaRPr>
          </a:p>
        </p:txBody>
      </p:sp>
    </p:spTree>
    <p:extLst>
      <p:ext uri="{BB962C8B-B14F-4D97-AF65-F5344CB8AC3E}">
        <p14:creationId xmlns:p14="http://schemas.microsoft.com/office/powerpoint/2010/main" val="411356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76F59-5FB2-45A6-B274-076964CA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70B48D3-1AF0-41E0-B715-9BE787FD8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B2928E62-1675-416D-BBE3-DDA2BE226EFE}"/>
              </a:ext>
            </a:extLst>
          </p:cNvPr>
          <p:cNvPicPr>
            <a:picLocks noChangeAspect="1"/>
          </p:cNvPicPr>
          <p:nvPr/>
        </p:nvPicPr>
        <p:blipFill rotWithShape="1">
          <a:blip r:embed="rId2">
            <a:extLst>
              <a:ext uri="{28A0092B-C50C-407E-A947-70E740481C1C}">
                <a14:useLocalDpi xmlns:a14="http://schemas.microsoft.com/office/drawing/2010/main" val="0"/>
              </a:ext>
            </a:extLst>
          </a:blip>
          <a:srcRect l="5859" r="2188" b="-6"/>
          <a:stretch/>
        </p:blipFill>
        <p:spPr>
          <a:xfrm>
            <a:off x="970789" y="970704"/>
            <a:ext cx="2438229" cy="2651760"/>
          </a:xfrm>
          <a:prstGeom prst="rect">
            <a:avLst/>
          </a:prstGeom>
        </p:spPr>
      </p:pic>
      <p:pic>
        <p:nvPicPr>
          <p:cNvPr id="11" name="Image 10">
            <a:extLst>
              <a:ext uri="{FF2B5EF4-FFF2-40B4-BE49-F238E27FC236}">
                <a16:creationId xmlns:a16="http://schemas.microsoft.com/office/drawing/2014/main" id="{E51D89E3-C3EA-40D8-AE64-7F317391DBB1}"/>
              </a:ext>
            </a:extLst>
          </p:cNvPr>
          <p:cNvPicPr>
            <a:picLocks noChangeAspect="1"/>
          </p:cNvPicPr>
          <p:nvPr/>
        </p:nvPicPr>
        <p:blipFill rotWithShape="1">
          <a:blip r:embed="rId3">
            <a:extLst>
              <a:ext uri="{28A0092B-C50C-407E-A947-70E740481C1C}">
                <a14:useLocalDpi xmlns:a14="http://schemas.microsoft.com/office/drawing/2010/main" val="0"/>
              </a:ext>
            </a:extLst>
          </a:blip>
          <a:srcRect l="2624" r="5684" b="-4"/>
          <a:stretch/>
        </p:blipFill>
        <p:spPr>
          <a:xfrm>
            <a:off x="8779256" y="970705"/>
            <a:ext cx="2441956" cy="2663308"/>
          </a:xfrm>
          <a:prstGeom prst="rect">
            <a:avLst/>
          </a:prstGeom>
        </p:spPr>
      </p:pic>
      <p:pic>
        <p:nvPicPr>
          <p:cNvPr id="5" name="Espace réservé du contenu 4">
            <a:extLst>
              <a:ext uri="{FF2B5EF4-FFF2-40B4-BE49-F238E27FC236}">
                <a16:creationId xmlns:a16="http://schemas.microsoft.com/office/drawing/2014/main" id="{8DFC54E0-FEFC-4E45-AC16-EBC9ED76BD0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7678" r="567" b="-6"/>
          <a:stretch/>
        </p:blipFill>
        <p:spPr>
          <a:xfrm>
            <a:off x="3575868" y="970705"/>
            <a:ext cx="2432980" cy="2651760"/>
          </a:xfrm>
          <a:prstGeom prst="rect">
            <a:avLst/>
          </a:prstGeom>
        </p:spPr>
      </p:pic>
      <p:pic>
        <p:nvPicPr>
          <p:cNvPr id="9" name="Image 8">
            <a:extLst>
              <a:ext uri="{FF2B5EF4-FFF2-40B4-BE49-F238E27FC236}">
                <a16:creationId xmlns:a16="http://schemas.microsoft.com/office/drawing/2014/main" id="{4393E253-0857-45E7-BE3A-E76B0535FE0E}"/>
              </a:ext>
            </a:extLst>
          </p:cNvPr>
          <p:cNvPicPr>
            <a:picLocks noChangeAspect="1"/>
          </p:cNvPicPr>
          <p:nvPr/>
        </p:nvPicPr>
        <p:blipFill rotWithShape="1">
          <a:blip r:embed="rId5">
            <a:extLst>
              <a:ext uri="{28A0092B-C50C-407E-A947-70E740481C1C}">
                <a14:useLocalDpi xmlns:a14="http://schemas.microsoft.com/office/drawing/2010/main" val="0"/>
              </a:ext>
            </a:extLst>
          </a:blip>
          <a:srcRect l="8110" r="-6" b="-6"/>
          <a:stretch/>
        </p:blipFill>
        <p:spPr>
          <a:xfrm>
            <a:off x="6175698" y="970705"/>
            <a:ext cx="2436707" cy="2651760"/>
          </a:xfrm>
          <a:prstGeom prst="rect">
            <a:avLst/>
          </a:prstGeom>
        </p:spPr>
      </p:pic>
      <p:sp>
        <p:nvSpPr>
          <p:cNvPr id="2" name="Titre 1">
            <a:extLst>
              <a:ext uri="{FF2B5EF4-FFF2-40B4-BE49-F238E27FC236}">
                <a16:creationId xmlns:a16="http://schemas.microsoft.com/office/drawing/2014/main" id="{0A371B49-CBF7-4C31-8542-BD466CF3F52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endParaRPr lang="en-US" sz="3200" dirty="0">
              <a:solidFill>
                <a:srgbClr val="262626"/>
              </a:solidFill>
            </a:endParaRPr>
          </a:p>
        </p:txBody>
      </p:sp>
      <p:sp>
        <p:nvSpPr>
          <p:cNvPr id="38" name="Rectangle : coins arrondis 37">
            <a:extLst>
              <a:ext uri="{FF2B5EF4-FFF2-40B4-BE49-F238E27FC236}">
                <a16:creationId xmlns:a16="http://schemas.microsoft.com/office/drawing/2014/main" id="{54FAD597-FA62-4A99-80FC-69179023F038}"/>
              </a:ext>
            </a:extLst>
          </p:cNvPr>
          <p:cNvSpPr/>
          <p:nvPr/>
        </p:nvSpPr>
        <p:spPr>
          <a:xfrm>
            <a:off x="3320338" y="1564287"/>
            <a:ext cx="457134" cy="49556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 coins arrondis 39">
            <a:extLst>
              <a:ext uri="{FF2B5EF4-FFF2-40B4-BE49-F238E27FC236}">
                <a16:creationId xmlns:a16="http://schemas.microsoft.com/office/drawing/2014/main" id="{CB758075-3944-4F88-BBE3-5BEF05FDFDDC}"/>
              </a:ext>
            </a:extLst>
          </p:cNvPr>
          <p:cNvSpPr/>
          <p:nvPr/>
        </p:nvSpPr>
        <p:spPr>
          <a:xfrm>
            <a:off x="7438383" y="1765427"/>
            <a:ext cx="1840617" cy="453285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45" name="Rectangle : coins arrondis 44">
            <a:extLst>
              <a:ext uri="{FF2B5EF4-FFF2-40B4-BE49-F238E27FC236}">
                <a16:creationId xmlns:a16="http://schemas.microsoft.com/office/drawing/2014/main" id="{392DAB61-0BB6-469C-84FB-95F2F06047CE}"/>
              </a:ext>
            </a:extLst>
          </p:cNvPr>
          <p:cNvSpPr/>
          <p:nvPr/>
        </p:nvSpPr>
        <p:spPr>
          <a:xfrm>
            <a:off x="9319650" y="3429000"/>
            <a:ext cx="2069609" cy="279978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156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8BAC-4518-44FF-8917-006DECB8B823}"/>
              </a:ext>
            </a:extLst>
          </p:cNvPr>
          <p:cNvSpPr>
            <a:spLocks noGrp="1"/>
          </p:cNvSpPr>
          <p:nvPr>
            <p:ph type="title"/>
          </p:nvPr>
        </p:nvSpPr>
        <p:spPr/>
        <p:txBody>
          <a:bodyPr>
            <a:normAutofit/>
          </a:bodyPr>
          <a:lstStyle/>
          <a:p>
            <a:r>
              <a:rPr lang="fr-FR" dirty="0"/>
              <a:t>différentes pistes de modélisation</a:t>
            </a:r>
          </a:p>
        </p:txBody>
      </p:sp>
      <p:sp>
        <p:nvSpPr>
          <p:cNvPr id="3" name="Espace réservé du texte 2">
            <a:extLst>
              <a:ext uri="{FF2B5EF4-FFF2-40B4-BE49-F238E27FC236}">
                <a16:creationId xmlns:a16="http://schemas.microsoft.com/office/drawing/2014/main" id="{1E6858B7-815C-4917-BC23-C617B0C7D99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38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Problématique</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235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Confrontation d’algorithmes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Dans un premier temps, quatre algorithmes sont confrontés sans optimisations particulières :</a:t>
            </a:r>
          </a:p>
          <a:p>
            <a:pPr lvl="1"/>
            <a:r>
              <a:rPr lang="fr-FR" dirty="0" err="1"/>
              <a:t>KNeighborsClassifier</a:t>
            </a:r>
            <a:r>
              <a:rPr lang="fr-FR" dirty="0"/>
              <a:t>.</a:t>
            </a:r>
          </a:p>
          <a:p>
            <a:pPr lvl="1"/>
            <a:r>
              <a:rPr lang="fr-FR" dirty="0" err="1"/>
              <a:t>AdaBoostClassifier</a:t>
            </a:r>
            <a:r>
              <a:rPr lang="fr-FR" dirty="0"/>
              <a:t>.</a:t>
            </a:r>
          </a:p>
          <a:p>
            <a:pPr lvl="1"/>
            <a:r>
              <a:rPr lang="fr-FR" dirty="0" err="1"/>
              <a:t>GradientBoostingClassifier</a:t>
            </a:r>
            <a:r>
              <a:rPr lang="fr-FR" dirty="0"/>
              <a:t>.</a:t>
            </a:r>
          </a:p>
          <a:p>
            <a:pPr lvl="1"/>
            <a:r>
              <a:rPr lang="fr-FR" dirty="0" err="1"/>
              <a:t>RandomForestClassifier</a:t>
            </a:r>
            <a:r>
              <a:rPr lang="fr-FR" dirty="0"/>
              <a:t>.</a:t>
            </a:r>
          </a:p>
          <a:p>
            <a:pPr lvl="1"/>
            <a:endParaRPr lang="fr-FR" dirty="0"/>
          </a:p>
          <a:p>
            <a:r>
              <a:rPr lang="fr-FR" dirty="0"/>
              <a:t>Dans un second temps, un ou plusieurs de ces algorithmes seront optimisés.</a:t>
            </a:r>
          </a:p>
        </p:txBody>
      </p:sp>
      <p:sp>
        <p:nvSpPr>
          <p:cNvPr id="4" name="Flèche droite 4">
            <a:extLst>
              <a:ext uri="{FF2B5EF4-FFF2-40B4-BE49-F238E27FC236}">
                <a16:creationId xmlns:a16="http://schemas.microsoft.com/office/drawing/2014/main" id="{832CB743-2E4E-4EAF-B3BA-F6C5E961D2C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22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err="1"/>
              <a:t>Kneighbors</a:t>
            </a:r>
            <a:r>
              <a:rPr lang="fr-FR" dirty="0"/>
              <a: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lstStyle/>
          <a:p>
            <a:r>
              <a:rPr lang="fr-FR" dirty="0"/>
              <a:t># Explications</a:t>
            </a:r>
          </a:p>
        </p:txBody>
      </p:sp>
    </p:spTree>
    <p:extLst>
      <p:ext uri="{BB962C8B-B14F-4D97-AF65-F5344CB8AC3E}">
        <p14:creationId xmlns:p14="http://schemas.microsoft.com/office/powerpoint/2010/main" val="2755616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a:t>Ada Boost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lstStyle/>
          <a:p>
            <a:r>
              <a:rPr lang="fr-FR" dirty="0"/>
              <a:t># Explications</a:t>
            </a:r>
          </a:p>
          <a:p>
            <a:endParaRPr lang="fr-FR" dirty="0"/>
          </a:p>
        </p:txBody>
      </p:sp>
    </p:spTree>
    <p:extLst>
      <p:ext uri="{BB962C8B-B14F-4D97-AF65-F5344CB8AC3E}">
        <p14:creationId xmlns:p14="http://schemas.microsoft.com/office/powerpoint/2010/main" val="16441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ACAD5-960D-4AC8-BECA-7196926678C2}"/>
              </a:ext>
            </a:extLst>
          </p:cNvPr>
          <p:cNvSpPr>
            <a:spLocks noGrp="1"/>
          </p:cNvSpPr>
          <p:nvPr>
            <p:ph type="title"/>
          </p:nvPr>
        </p:nvSpPr>
        <p:spPr/>
        <p:txBody>
          <a:bodyPr/>
          <a:lstStyle/>
          <a:p>
            <a:r>
              <a:rPr lang="fr-FR" dirty="0"/>
              <a:t>Gradient </a:t>
            </a:r>
            <a:r>
              <a:rPr lang="fr-FR" dirty="0" err="1"/>
              <a:t>Boosting</a:t>
            </a:r>
            <a:r>
              <a:rPr lang="fr-FR" dirty="0"/>
              <a:t> Classifier</a:t>
            </a:r>
          </a:p>
        </p:txBody>
      </p:sp>
      <p:sp>
        <p:nvSpPr>
          <p:cNvPr id="3" name="Espace réservé du contenu 2">
            <a:extLst>
              <a:ext uri="{FF2B5EF4-FFF2-40B4-BE49-F238E27FC236}">
                <a16:creationId xmlns:a16="http://schemas.microsoft.com/office/drawing/2014/main" id="{E78BD01D-E9BF-4A48-A14A-486185DB09F1}"/>
              </a:ext>
            </a:extLst>
          </p:cNvPr>
          <p:cNvSpPr>
            <a:spLocks noGrp="1"/>
          </p:cNvSpPr>
          <p:nvPr>
            <p:ph idx="1"/>
          </p:nvPr>
        </p:nvSpPr>
        <p:spPr/>
        <p:txBody>
          <a:bodyPr/>
          <a:lstStyle/>
          <a:p>
            <a:r>
              <a:rPr lang="fr-FR" dirty="0"/>
              <a:t># Explications</a:t>
            </a:r>
          </a:p>
          <a:p>
            <a:endParaRPr lang="fr-FR" dirty="0"/>
          </a:p>
        </p:txBody>
      </p:sp>
    </p:spTree>
    <p:extLst>
      <p:ext uri="{BB962C8B-B14F-4D97-AF65-F5344CB8AC3E}">
        <p14:creationId xmlns:p14="http://schemas.microsoft.com/office/powerpoint/2010/main" val="1186162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RANDOM FOREST classifier</a:t>
            </a:r>
          </a:p>
        </p:txBody>
      </p:sp>
      <p:sp>
        <p:nvSpPr>
          <p:cNvPr id="31" name="Espace réservé du contenu 30">
            <a:extLst>
              <a:ext uri="{FF2B5EF4-FFF2-40B4-BE49-F238E27FC236}">
                <a16:creationId xmlns:a16="http://schemas.microsoft.com/office/drawing/2014/main" id="{058455FD-110A-48BD-B30F-ECBDD2EEC3F8}"/>
              </a:ext>
            </a:extLst>
          </p:cNvPr>
          <p:cNvSpPr>
            <a:spLocks noGrp="1"/>
          </p:cNvSpPr>
          <p:nvPr>
            <p:ph idx="1"/>
          </p:nvPr>
        </p:nvSpPr>
        <p:spPr/>
        <p:txBody>
          <a:bodyPr>
            <a:normAutofit fontScale="77500" lnSpcReduction="20000"/>
          </a:bodyPr>
          <a:lstStyle/>
          <a:p>
            <a:pPr algn="just"/>
            <a:r>
              <a:rPr lang="fr-FR" dirty="0"/>
              <a:t>Cet algorithme appartient à la famille des agrégations de modèles.</a:t>
            </a:r>
          </a:p>
          <a:p>
            <a:pPr algn="just"/>
            <a:r>
              <a:rPr lang="fr-FR" dirty="0"/>
              <a:t>Le principe est de faire la moyenne des prévisions de plusieurs modèles indépendants pour réduire la variance et donc l’erreur de prévision. </a:t>
            </a:r>
          </a:p>
          <a:p>
            <a:pPr algn="just"/>
            <a:r>
              <a:rPr lang="fr-FR" dirty="0"/>
              <a:t>Pour construire ces différents modèles, on sélectionne plusieurs échantillons (tirages avec remises).</a:t>
            </a:r>
          </a:p>
          <a:p>
            <a:pPr algn="just"/>
            <a:r>
              <a:rPr lang="fr-FR" dirty="0"/>
              <a:t>Les forêts aléatoires ajoutent de l’aléa au niveau des variables. </a:t>
            </a:r>
          </a:p>
          <a:p>
            <a:pPr algn="just"/>
            <a:r>
              <a:rPr lang="fr-FR" dirty="0"/>
              <a:t>Pour chaque arbre on sélectionne un échantillon d’individus et à chaque étape, la construction d’un nœud de l’arbre se fait sur un sous-ensemble de variables tirées aléatoirement.</a:t>
            </a:r>
          </a:p>
          <a:p>
            <a:pPr algn="just"/>
            <a:r>
              <a:rPr lang="fr-FR" dirty="0"/>
              <a:t>On se retrouve donc avec plusieurs arbres et donc des prédictions différentes.</a:t>
            </a:r>
          </a:p>
          <a:p>
            <a:pPr algn="just"/>
            <a:r>
              <a:rPr lang="fr-FR" dirty="0"/>
              <a:t>Pour obtenir la valeur finale, dans le cas d’une classification, on garde la valeur la plus probable.</a:t>
            </a:r>
          </a:p>
          <a:p>
            <a:pPr algn="just"/>
            <a:endParaRPr lang="fr-FR" dirty="0">
              <a:highlight>
                <a:srgbClr val="FFFF00"/>
              </a:highlight>
            </a:endParaRPr>
          </a:p>
        </p:txBody>
      </p:sp>
      <p:sp>
        <p:nvSpPr>
          <p:cNvPr id="4" name="Flèche droite 4">
            <a:extLst>
              <a:ext uri="{FF2B5EF4-FFF2-40B4-BE49-F238E27FC236}">
                <a16:creationId xmlns:a16="http://schemas.microsoft.com/office/drawing/2014/main" id="{4C0AAC92-3949-4327-A08E-CF27EB0C316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CRITERE D'évaluation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u="sng" dirty="0"/>
              <a:t>Evaluation suivant l’</a:t>
            </a:r>
            <a:r>
              <a:rPr lang="fr-FR" u="sng" dirty="0" err="1"/>
              <a:t>accuracy</a:t>
            </a:r>
            <a:endParaRPr lang="fr-FR" u="sng" dirty="0"/>
          </a:p>
          <a:p>
            <a:pPr lvl="1" algn="just"/>
            <a:r>
              <a:rPr lang="fr-FR" dirty="0"/>
              <a:t>Il s’agit du pourcentage de bonnes prédictions de la part de l’algorithme.</a:t>
            </a:r>
          </a:p>
          <a:p>
            <a:pPr lvl="1" algn="just"/>
            <a:r>
              <a:rPr lang="fr-FR" dirty="0"/>
              <a:t>C’est donc un score entre 0 et 1, par extension on le représente sous forme d’un pourcentage.</a:t>
            </a:r>
          </a:p>
          <a:p>
            <a:endParaRPr lang="fr-FR" dirty="0"/>
          </a:p>
          <a:p>
            <a:r>
              <a:rPr lang="fr-FR" u="sng" dirty="0"/>
              <a:t>Explications de l’</a:t>
            </a:r>
            <a:r>
              <a:rPr lang="fr-FR" u="sng" dirty="0" err="1"/>
              <a:t>accuracy</a:t>
            </a:r>
            <a:endParaRPr lang="fr-FR" u="sng" dirty="0"/>
          </a:p>
          <a:p>
            <a:pPr lvl="1"/>
            <a:r>
              <a:rPr lang="fr-FR" dirty="0"/>
              <a:t>L’</a:t>
            </a:r>
            <a:r>
              <a:rPr lang="fr-FR" dirty="0" err="1"/>
              <a:t>accuracy</a:t>
            </a:r>
            <a:r>
              <a:rPr lang="fr-FR" dirty="0"/>
              <a:t> que nous allons retrouver dans nos calculs représente donc le pourcentage de bonnes prédictions pour la catégorie de client.</a:t>
            </a:r>
          </a:p>
        </p:txBody>
      </p:sp>
      <p:sp>
        <p:nvSpPr>
          <p:cNvPr id="4" name="Flèche droite 4">
            <a:extLst>
              <a:ext uri="{FF2B5EF4-FFF2-40B4-BE49-F238E27FC236}">
                <a16:creationId xmlns:a16="http://schemas.microsoft.com/office/drawing/2014/main" id="{C5D87A07-3940-4AD7-83A7-5BBD2352F72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90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6D7A5-4574-478A-BE66-0186A8806FFE}"/>
              </a:ext>
            </a:extLst>
          </p:cNvPr>
          <p:cNvSpPr>
            <a:spLocks noGrp="1"/>
          </p:cNvSpPr>
          <p:nvPr>
            <p:ph type="title"/>
          </p:nvPr>
        </p:nvSpPr>
        <p:spPr/>
        <p:txBody>
          <a:bodyPr/>
          <a:lstStyle/>
          <a:p>
            <a:r>
              <a:rPr lang="fr-FR" dirty="0"/>
              <a:t>VUE DE </a:t>
            </a:r>
            <a:r>
              <a:rPr lang="fr-FR" dirty="0" err="1"/>
              <a:t>l’aLGORITHME</a:t>
            </a:r>
            <a:endParaRPr lang="fr-FR" dirty="0"/>
          </a:p>
        </p:txBody>
      </p:sp>
      <p:sp>
        <p:nvSpPr>
          <p:cNvPr id="3" name="Espace réservé du contenu 2">
            <a:extLst>
              <a:ext uri="{FF2B5EF4-FFF2-40B4-BE49-F238E27FC236}">
                <a16:creationId xmlns:a16="http://schemas.microsoft.com/office/drawing/2014/main" id="{C1A6A629-F503-4DB9-A151-EE704C2E6CB2}"/>
              </a:ext>
            </a:extLst>
          </p:cNvPr>
          <p:cNvSpPr>
            <a:spLocks noGrp="1"/>
          </p:cNvSpPr>
          <p:nvPr>
            <p:ph idx="1"/>
          </p:nvPr>
        </p:nvSpPr>
        <p:spPr>
          <a:xfrm>
            <a:off x="2023539" y="1340768"/>
            <a:ext cx="5005911" cy="5400600"/>
          </a:xfrm>
        </p:spPr>
        <p:txBody>
          <a:bodyPr/>
          <a:lstStyle/>
          <a:p>
            <a:r>
              <a:rPr lang="fr-FR" dirty="0"/>
              <a:t>La fonction permet de faire passer tous les algorithmes de manière successive.</a:t>
            </a:r>
          </a:p>
          <a:p>
            <a:endParaRPr lang="fr-FR" dirty="0"/>
          </a:p>
          <a:p>
            <a:r>
              <a:rPr lang="fr-FR" dirty="0"/>
              <a:t>De plus, on peut sauvegarder les « fit » grâce aux dumps de </a:t>
            </a:r>
            <a:r>
              <a:rPr lang="fr-FR" dirty="0" err="1"/>
              <a:t>joblib</a:t>
            </a:r>
            <a:r>
              <a:rPr lang="fr-FR" dirty="0"/>
              <a:t>.</a:t>
            </a:r>
          </a:p>
        </p:txBody>
      </p:sp>
      <p:sp>
        <p:nvSpPr>
          <p:cNvPr id="5" name="Flèche droite 4">
            <a:extLst>
              <a:ext uri="{FF2B5EF4-FFF2-40B4-BE49-F238E27FC236}">
                <a16:creationId xmlns:a16="http://schemas.microsoft.com/office/drawing/2014/main" id="{7739B819-9AFC-4C0F-A22A-81E3BAF2A986}"/>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8291B76C-0B75-4D90-8B58-BF57647C75CD}"/>
              </a:ext>
            </a:extLst>
          </p:cNvPr>
          <p:cNvPicPr>
            <a:picLocks noChangeAspect="1"/>
          </p:cNvPicPr>
          <p:nvPr/>
        </p:nvPicPr>
        <p:blipFill rotWithShape="1">
          <a:blip r:embed="rId2"/>
          <a:srcRect l="911" t="18681" r="65444" b="11453"/>
          <a:stretch/>
        </p:blipFill>
        <p:spPr>
          <a:xfrm>
            <a:off x="7850667" y="1614234"/>
            <a:ext cx="4101982" cy="4658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 7">
            <a:extLst>
              <a:ext uri="{FF2B5EF4-FFF2-40B4-BE49-F238E27FC236}">
                <a16:creationId xmlns:a16="http://schemas.microsoft.com/office/drawing/2014/main" id="{675D846C-9DBC-4F69-9DD0-41AA79D4508F}"/>
              </a:ext>
            </a:extLst>
          </p:cNvPr>
          <p:cNvPicPr>
            <a:picLocks noChangeAspect="1"/>
          </p:cNvPicPr>
          <p:nvPr/>
        </p:nvPicPr>
        <p:blipFill rotWithShape="1">
          <a:blip r:embed="rId3"/>
          <a:srcRect l="630" t="26000" r="65935" b="41829"/>
          <a:stretch/>
        </p:blipFill>
        <p:spPr>
          <a:xfrm>
            <a:off x="7850667" y="2801697"/>
            <a:ext cx="4076344" cy="2144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872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4">
            <a:extLst>
              <a:ext uri="{FF2B5EF4-FFF2-40B4-BE49-F238E27FC236}">
                <a16:creationId xmlns:a16="http://schemas.microsoft.com/office/drawing/2014/main" id="{C3F29343-0FD6-4D67-8DC1-23C754741E1D}"/>
              </a:ext>
            </a:extLst>
          </p:cNvPr>
          <p:cNvPicPr>
            <a:picLocks noChangeAspect="1"/>
          </p:cNvPicPr>
          <p:nvPr/>
        </p:nvPicPr>
        <p:blipFill>
          <a:blip r:embed="rId2"/>
          <a:stretch>
            <a:fillRect/>
          </a:stretch>
        </p:blipFill>
        <p:spPr>
          <a:xfrm>
            <a:off x="7064692" y="2126784"/>
            <a:ext cx="4159568" cy="2287762"/>
          </a:xfrm>
          <a:prstGeom prst="rect">
            <a:avLst/>
          </a:prstGeom>
        </p:spPr>
      </p:pic>
      <p:sp>
        <p:nvSpPr>
          <p:cNvPr id="2" name="Titre 1">
            <a:extLst>
              <a:ext uri="{FF2B5EF4-FFF2-40B4-BE49-F238E27FC236}">
                <a16:creationId xmlns:a16="http://schemas.microsoft.com/office/drawing/2014/main" id="{2B248C96-8D15-444F-9A85-5C6C38333A29}"/>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fr-FR">
                <a:solidFill>
                  <a:srgbClr val="262626"/>
                </a:solidFill>
              </a:rPr>
              <a:t>Premier resultat</a:t>
            </a:r>
          </a:p>
        </p:txBody>
      </p:sp>
      <p:sp>
        <p:nvSpPr>
          <p:cNvPr id="3" name="Espace réservé du contenu 2">
            <a:extLst>
              <a:ext uri="{FF2B5EF4-FFF2-40B4-BE49-F238E27FC236}">
                <a16:creationId xmlns:a16="http://schemas.microsoft.com/office/drawing/2014/main" id="{B037F20E-A523-4B60-A0C2-6E55B7CE155C}"/>
              </a:ext>
            </a:extLst>
          </p:cNvPr>
          <p:cNvSpPr>
            <a:spLocks noGrp="1"/>
          </p:cNvSpPr>
          <p:nvPr>
            <p:ph idx="1"/>
          </p:nvPr>
        </p:nvSpPr>
        <p:spPr>
          <a:xfrm>
            <a:off x="804671" y="2858703"/>
            <a:ext cx="4570633" cy="3042547"/>
          </a:xfrm>
        </p:spPr>
        <p:txBody>
          <a:bodyPr numCol="2">
            <a:normAutofit/>
          </a:bodyPr>
          <a:lstStyle/>
          <a:p>
            <a:r>
              <a:rPr lang="fr-FR" sz="1400" dirty="0">
                <a:solidFill>
                  <a:schemeClr val="bg1"/>
                </a:solidFill>
              </a:rPr>
              <a:t>==================</a:t>
            </a:r>
          </a:p>
          <a:p>
            <a:r>
              <a:rPr lang="fr-FR" sz="1400" dirty="0" err="1">
                <a:solidFill>
                  <a:schemeClr val="bg1"/>
                </a:solidFill>
              </a:rPr>
              <a:t>KNeighborsClassifier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32.1058%</a:t>
            </a:r>
          </a:p>
          <a:p>
            <a:r>
              <a:rPr lang="fr-FR" sz="1400" dirty="0">
                <a:solidFill>
                  <a:schemeClr val="bg1"/>
                </a:solidFill>
              </a:rPr>
              <a:t>==================</a:t>
            </a:r>
          </a:p>
          <a:p>
            <a:r>
              <a:rPr lang="fr-FR" sz="1400" dirty="0" err="1">
                <a:solidFill>
                  <a:schemeClr val="bg1"/>
                </a:solidFill>
              </a:rPr>
              <a:t>RandomForestClassifier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94.9008%</a:t>
            </a:r>
          </a:p>
          <a:p>
            <a:endParaRPr lang="fr-FR" sz="1400" dirty="0">
              <a:solidFill>
                <a:schemeClr val="bg1"/>
              </a:solidFill>
            </a:endParaRPr>
          </a:p>
          <a:p>
            <a:endParaRPr lang="fr-FR" sz="1400" dirty="0">
              <a:solidFill>
                <a:schemeClr val="bg1"/>
              </a:solidFill>
            </a:endParaRPr>
          </a:p>
          <a:p>
            <a:r>
              <a:rPr lang="fr-FR" sz="1400" dirty="0">
                <a:solidFill>
                  <a:schemeClr val="bg1"/>
                </a:solidFill>
              </a:rPr>
              <a:t>==================</a:t>
            </a:r>
          </a:p>
          <a:p>
            <a:r>
              <a:rPr lang="fr-FR" sz="1400" dirty="0" err="1">
                <a:solidFill>
                  <a:schemeClr val="bg1"/>
                </a:solidFill>
              </a:rPr>
              <a:t>AdaBoostClassifier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29.9339%</a:t>
            </a:r>
          </a:p>
          <a:p>
            <a:r>
              <a:rPr lang="fr-FR" sz="1400" dirty="0">
                <a:solidFill>
                  <a:schemeClr val="bg1"/>
                </a:solidFill>
              </a:rPr>
              <a:t>==================</a:t>
            </a:r>
          </a:p>
          <a:p>
            <a:r>
              <a:rPr lang="fr-FR" sz="1400" dirty="0" err="1">
                <a:solidFill>
                  <a:schemeClr val="bg1"/>
                </a:solidFill>
              </a:rPr>
              <a:t>GradientBoostingClassifier</a:t>
            </a:r>
            <a:endParaRPr lang="fr-FR" sz="1400" dirty="0">
              <a:solidFill>
                <a:schemeClr val="bg1"/>
              </a:solidFill>
            </a:endParaRPr>
          </a:p>
          <a:p>
            <a:r>
              <a:rPr lang="fr-FR" sz="1400" dirty="0" err="1">
                <a:solidFill>
                  <a:schemeClr val="bg1"/>
                </a:solidFill>
              </a:rPr>
              <a:t>Accuracy</a:t>
            </a:r>
            <a:r>
              <a:rPr lang="fr-FR" sz="1400" dirty="0">
                <a:solidFill>
                  <a:schemeClr val="bg1"/>
                </a:solidFill>
              </a:rPr>
              <a:t>: 97.0727%</a:t>
            </a:r>
          </a:p>
        </p:txBody>
      </p:sp>
    </p:spTree>
    <p:extLst>
      <p:ext uri="{BB962C8B-B14F-4D97-AF65-F5344CB8AC3E}">
        <p14:creationId xmlns:p14="http://schemas.microsoft.com/office/powerpoint/2010/main" val="1184016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D3839-95C4-4E83-B1D7-AC25D8A10E7F}"/>
              </a:ext>
            </a:extLst>
          </p:cNvPr>
          <p:cNvSpPr>
            <a:spLocks noGrp="1"/>
          </p:cNvSpPr>
          <p:nvPr>
            <p:ph type="title"/>
          </p:nvPr>
        </p:nvSpPr>
        <p:spPr/>
        <p:txBody>
          <a:bodyPr/>
          <a:lstStyle/>
          <a:p>
            <a:r>
              <a:rPr lang="fr-FR" dirty="0"/>
              <a:t>OPTIMISATION</a:t>
            </a:r>
          </a:p>
        </p:txBody>
      </p:sp>
      <p:sp>
        <p:nvSpPr>
          <p:cNvPr id="3" name="Espace réservé du contenu 2">
            <a:extLst>
              <a:ext uri="{FF2B5EF4-FFF2-40B4-BE49-F238E27FC236}">
                <a16:creationId xmlns:a16="http://schemas.microsoft.com/office/drawing/2014/main" id="{8A17426F-C18D-4760-9292-F0E047D90870}"/>
              </a:ext>
            </a:extLst>
          </p:cNvPr>
          <p:cNvSpPr>
            <a:spLocks noGrp="1"/>
          </p:cNvSpPr>
          <p:nvPr>
            <p:ph idx="1"/>
          </p:nvPr>
        </p:nvSpPr>
        <p:spPr/>
        <p:txBody>
          <a:bodyPr>
            <a:normAutofit/>
          </a:bodyPr>
          <a:lstStyle/>
          <a:p>
            <a:pPr algn="just"/>
            <a:r>
              <a:rPr lang="fr-FR" dirty="0"/>
              <a:t>Après avoir eu des premiers résultats, il va être important d’essayer de les améliorer.</a:t>
            </a:r>
          </a:p>
          <a:p>
            <a:pPr algn="just"/>
            <a:r>
              <a:rPr lang="fr-FR" dirty="0"/>
              <a:t>Pour les deux algorithmes qui sont conservés, nous allons mesurer les performances suivant une évaluation rigoureuse des performances de la classification, avec une optimisation des (hyper)paramètres à l’aide d’une validation croisée.</a:t>
            </a:r>
          </a:p>
        </p:txBody>
      </p:sp>
      <p:sp>
        <p:nvSpPr>
          <p:cNvPr id="4" name="Flèche droite 4">
            <a:extLst>
              <a:ext uri="{FF2B5EF4-FFF2-40B4-BE49-F238E27FC236}">
                <a16:creationId xmlns:a16="http://schemas.microsoft.com/office/drawing/2014/main" id="{70A2F7FF-C40F-4171-B87F-34FE8B223B8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4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355B6-753D-49A0-867E-2EC6DFE9696A}"/>
              </a:ext>
            </a:extLst>
          </p:cNvPr>
          <p:cNvSpPr>
            <a:spLocks noGrp="1"/>
          </p:cNvSpPr>
          <p:nvPr>
            <p:ph type="title"/>
          </p:nvPr>
        </p:nvSpPr>
        <p:spPr/>
        <p:txBody>
          <a:bodyPr/>
          <a:lstStyle/>
          <a:p>
            <a:r>
              <a:rPr lang="fr-FR" dirty="0"/>
              <a:t>GRIDSEARCH</a:t>
            </a:r>
          </a:p>
        </p:txBody>
      </p:sp>
      <p:sp>
        <p:nvSpPr>
          <p:cNvPr id="3" name="Espace réservé du contenu 2">
            <a:extLst>
              <a:ext uri="{FF2B5EF4-FFF2-40B4-BE49-F238E27FC236}">
                <a16:creationId xmlns:a16="http://schemas.microsoft.com/office/drawing/2014/main" id="{21821C9E-8CAF-4B4D-A53D-988AAE214D1F}"/>
              </a:ext>
            </a:extLst>
          </p:cNvPr>
          <p:cNvSpPr>
            <a:spLocks noGrp="1"/>
          </p:cNvSpPr>
          <p:nvPr>
            <p:ph idx="1"/>
          </p:nvPr>
        </p:nvSpPr>
        <p:spPr>
          <a:xfrm>
            <a:off x="2023539" y="1340768"/>
            <a:ext cx="10025122" cy="5400600"/>
          </a:xfrm>
        </p:spPr>
        <p:txBody>
          <a:bodyPr>
            <a:normAutofit fontScale="85000" lnSpcReduction="10000"/>
          </a:bodyPr>
          <a:lstStyle/>
          <a:p>
            <a:pPr algn="just"/>
            <a:r>
              <a:rPr lang="fr-FR" dirty="0"/>
              <a:t>C’est une recherche exhaustive sur des valeurs de paramètres spécifiées pour un estimateur.</a:t>
            </a:r>
          </a:p>
          <a:p>
            <a:pPr algn="just"/>
            <a:r>
              <a:rPr lang="fr-FR" dirty="0"/>
              <a:t>Il ne faut jamais évaluer un modèle sur des points qui ont été utilisés pour l’entraîner. </a:t>
            </a:r>
          </a:p>
          <a:p>
            <a:pPr algn="just"/>
            <a:r>
              <a:rPr lang="fr-FR" dirty="0"/>
              <a:t>On sépare donc les données entre un jeu d’entraînement, sur lequel on apprend le modèle, et un jeu de test, sur lequel on l’évalue.</a:t>
            </a:r>
          </a:p>
          <a:p>
            <a:pPr algn="just"/>
            <a:r>
              <a:rPr lang="fr-FR" dirty="0"/>
              <a:t>Pour utiliser l’intégralité de nos données pour entraîner et pour tester, et pour éviter un biais potentiel lié au fait de faire une évaluation unique, on préfère faire une validation croisée.</a:t>
            </a:r>
          </a:p>
          <a:p>
            <a:pPr algn="just"/>
            <a:r>
              <a:rPr lang="fr-FR" dirty="0"/>
              <a:t>Les paramètres de l'estimateur utilisés pour appliquer ces méthodes sont optimisés par une recherche de grille de manière croisée sur une grille de paramètres. </a:t>
            </a:r>
          </a:p>
        </p:txBody>
      </p:sp>
      <p:sp>
        <p:nvSpPr>
          <p:cNvPr id="5" name="Flèche droite 4">
            <a:extLst>
              <a:ext uri="{FF2B5EF4-FFF2-40B4-BE49-F238E27FC236}">
                <a16:creationId xmlns:a16="http://schemas.microsoft.com/office/drawing/2014/main" id="{16A0ECD1-1182-4902-8665-718868135B7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2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fontScale="92500" lnSpcReduction="20000"/>
          </a:bodyPr>
          <a:lstStyle/>
          <a:p>
            <a:r>
              <a:rPr lang="fr-FR" dirty="0"/>
              <a:t>L’entreprise </a:t>
            </a:r>
            <a:r>
              <a:rPr lang="fr-FR" dirty="0" err="1"/>
              <a:t>Datazon</a:t>
            </a:r>
            <a:r>
              <a:rPr lang="fr-FR" dirty="0"/>
              <a:t>, via son service marketing, cherche à segmenter le comportement de ses clients au plus tôt, dans le but d’augmenter la fréquence d’achat et la valeur moyenne du panier.</a:t>
            </a:r>
          </a:p>
          <a:p>
            <a:pPr lvl="1"/>
            <a:r>
              <a:rPr lang="fr-FR" dirty="0"/>
              <a:t>Comprendre les différents types d’utilisateurs grâce à leur comportement dans la durée.</a:t>
            </a:r>
          </a:p>
          <a:p>
            <a:endParaRPr lang="fr-FR" dirty="0"/>
          </a:p>
          <a:p>
            <a:r>
              <a:rPr lang="fr-FR" dirty="0"/>
              <a:t>La mission</a:t>
            </a:r>
          </a:p>
          <a:p>
            <a:pPr lvl="1"/>
            <a:r>
              <a:rPr lang="fr-FR" dirty="0"/>
              <a:t>Pour comprendre les différents types d'utilisateurs, il faut trouver les données qui permettent de détecter les catégories dignes d'intérêt d’après le </a:t>
            </a:r>
            <a:r>
              <a:rPr lang="fr-FR" dirty="0" err="1"/>
              <a:t>dataset</a:t>
            </a:r>
            <a:r>
              <a:rPr lang="fr-FR" dirty="0"/>
              <a:t> initial.</a:t>
            </a:r>
          </a:p>
          <a:p>
            <a:pPr lvl="1"/>
            <a:r>
              <a:rPr lang="fr-FR" dirty="0"/>
              <a:t>Classer automatiquement les utilisateurs après leur premier achat.</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01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Hyperparamètres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a:xfrm>
            <a:off x="2023539" y="1340768"/>
            <a:ext cx="7718667" cy="5400600"/>
          </a:xfrm>
        </p:spPr>
        <p:txBody>
          <a:bodyPr>
            <a:normAutofit/>
          </a:bodyPr>
          <a:lstStyle/>
          <a:p>
            <a:pPr algn="just"/>
            <a:r>
              <a:rPr lang="fr-FR" u="sng" dirty="0"/>
              <a:t>A propos des hyperparamètres</a:t>
            </a:r>
          </a:p>
          <a:p>
            <a:pPr lvl="1" algn="just"/>
            <a:r>
              <a:rPr lang="fr-FR" dirty="0"/>
              <a:t>C’est un principe qui vient des recherches sur grille (ou </a:t>
            </a:r>
            <a:r>
              <a:rPr lang="fr-FR" dirty="0" err="1"/>
              <a:t>grid</a:t>
            </a:r>
            <a:r>
              <a:rPr lang="fr-FR" dirty="0"/>
              <a:t> </a:t>
            </a:r>
            <a:r>
              <a:rPr lang="fr-FR" dirty="0" err="1"/>
              <a:t>search</a:t>
            </a:r>
            <a:r>
              <a:rPr lang="fr-FR" dirty="0"/>
              <a:t>).</a:t>
            </a:r>
          </a:p>
          <a:p>
            <a:pPr lvl="1" algn="just"/>
            <a:r>
              <a:rPr lang="fr-FR" dirty="0"/>
              <a:t>Dans ce cas, on crée une grille d’hyperparamètres, contenant plusieurs valeurs possibles pour chacun d’entre eux, que l’on explore pour tester toutes les combinaisons possibles.</a:t>
            </a:r>
          </a:p>
          <a:p>
            <a:pPr lvl="1" algn="just"/>
            <a:r>
              <a:rPr lang="fr-FR" dirty="0"/>
              <a:t>Les hyperparamètres sont des donc paramètres de l’algorithme d’apprentissage qui va nous permettre de déterminer le modèle.</a:t>
            </a:r>
          </a:p>
        </p:txBody>
      </p:sp>
      <p:sp>
        <p:nvSpPr>
          <p:cNvPr id="4" name="Flèche droite 4">
            <a:extLst>
              <a:ext uri="{FF2B5EF4-FFF2-40B4-BE49-F238E27FC236}">
                <a16:creationId xmlns:a16="http://schemas.microsoft.com/office/drawing/2014/main" id="{BDCBC5D0-91F4-4C37-92E4-814735B5AC8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4">
            <a:extLst>
              <a:ext uri="{FF2B5EF4-FFF2-40B4-BE49-F238E27FC236}">
                <a16:creationId xmlns:a16="http://schemas.microsoft.com/office/drawing/2014/main" id="{EB6A36EC-E6EA-41AF-A9AA-2EC92F3B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06" y="3227487"/>
            <a:ext cx="2283685" cy="1293415"/>
          </a:xfrm>
          <a:prstGeom prst="rect">
            <a:avLst/>
          </a:prstGeom>
        </p:spPr>
      </p:pic>
    </p:spTree>
    <p:extLst>
      <p:ext uri="{BB962C8B-B14F-4D97-AF65-F5344CB8AC3E}">
        <p14:creationId xmlns:p14="http://schemas.microsoft.com/office/powerpoint/2010/main" val="304248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30A48E1-11DC-4FC4-AEA4-858C239970DD}"/>
              </a:ext>
            </a:extLst>
          </p:cNvPr>
          <p:cNvSpPr>
            <a:spLocks noGrp="1"/>
          </p:cNvSpPr>
          <p:nvPr>
            <p:ph type="title"/>
          </p:nvPr>
        </p:nvSpPr>
        <p:spPr/>
        <p:txBody>
          <a:bodyPr/>
          <a:lstStyle/>
          <a:p>
            <a:r>
              <a:rPr lang="fr-FR" dirty="0"/>
              <a:t>Hyperparamètres du </a:t>
            </a:r>
            <a:r>
              <a:rPr lang="fr-FR" dirty="0" err="1"/>
              <a:t>random</a:t>
            </a:r>
            <a:r>
              <a:rPr lang="fr-FR" dirty="0"/>
              <a:t> </a:t>
            </a:r>
            <a:r>
              <a:rPr lang="fr-FR" dirty="0" err="1"/>
              <a:t>forrest</a:t>
            </a:r>
            <a:r>
              <a:rPr lang="fr-FR" dirty="0"/>
              <a:t> classifier</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pPr algn="just"/>
            <a:r>
              <a:rPr lang="fr-FR" dirty="0"/>
              <a:t>Certains paramètres sont plus importants que d’autres :</a:t>
            </a:r>
          </a:p>
          <a:p>
            <a:pPr algn="just"/>
            <a:endParaRPr lang="en-US" dirty="0"/>
          </a:p>
          <a:p>
            <a:pPr algn="just"/>
            <a:r>
              <a:rPr lang="en-US" dirty="0" err="1">
                <a:solidFill>
                  <a:srgbClr val="FF0000"/>
                </a:solidFill>
              </a:rPr>
              <a:t>max_depth</a:t>
            </a:r>
            <a:endParaRPr lang="en-US" dirty="0">
              <a:solidFill>
                <a:srgbClr val="FF0000"/>
              </a:solidFill>
            </a:endParaRPr>
          </a:p>
          <a:p>
            <a:pPr lvl="1" algn="just"/>
            <a:r>
              <a:rPr lang="en-US" dirty="0" err="1"/>
              <a:t>Profondeur</a:t>
            </a:r>
            <a:r>
              <a:rPr lang="en-US" dirty="0"/>
              <a:t> </a:t>
            </a:r>
            <a:r>
              <a:rPr lang="en-US" dirty="0" err="1"/>
              <a:t>maximale</a:t>
            </a:r>
            <a:r>
              <a:rPr lang="en-US" dirty="0"/>
              <a:t> des </a:t>
            </a:r>
            <a:r>
              <a:rPr lang="en-US" dirty="0" err="1"/>
              <a:t>arbres</a:t>
            </a:r>
            <a:r>
              <a:rPr lang="en-US" dirty="0"/>
              <a:t> </a:t>
            </a:r>
            <a:r>
              <a:rPr lang="en-US" dirty="0" err="1"/>
              <a:t>générés</a:t>
            </a:r>
            <a:r>
              <a:rPr lang="en-US" dirty="0"/>
              <a:t>.</a:t>
            </a:r>
          </a:p>
          <a:p>
            <a:pPr lvl="1" algn="just"/>
            <a:r>
              <a:rPr lang="fr-FR" dirty="0"/>
              <a:t>Valeurs : [None, 10, 20, 30]</a:t>
            </a:r>
          </a:p>
          <a:p>
            <a:pPr algn="just"/>
            <a:r>
              <a:rPr lang="en-US" dirty="0" err="1">
                <a:solidFill>
                  <a:srgbClr val="FF0000"/>
                </a:solidFill>
              </a:rPr>
              <a:t>n_estimators</a:t>
            </a:r>
            <a:endParaRPr lang="en-US" dirty="0">
              <a:solidFill>
                <a:srgbClr val="FF0000"/>
              </a:solidFill>
            </a:endParaRPr>
          </a:p>
          <a:p>
            <a:pPr lvl="1" algn="just"/>
            <a:r>
              <a:rPr lang="en-US" dirty="0" err="1"/>
              <a:t>Nombre</a:t>
            </a:r>
            <a:r>
              <a:rPr lang="en-US" dirty="0"/>
              <a:t> </a:t>
            </a:r>
            <a:r>
              <a:rPr lang="en-US" dirty="0" err="1"/>
              <a:t>d’arbres</a:t>
            </a:r>
            <a:r>
              <a:rPr lang="en-US" dirty="0"/>
              <a:t> de la </a:t>
            </a:r>
            <a:r>
              <a:rPr lang="en-US" dirty="0" err="1"/>
              <a:t>fôret</a:t>
            </a:r>
            <a:r>
              <a:rPr lang="en-US" dirty="0"/>
              <a:t>.</a:t>
            </a:r>
          </a:p>
          <a:p>
            <a:pPr lvl="1" algn="just"/>
            <a:r>
              <a:rPr lang="fr-FR" dirty="0"/>
              <a:t>Valeurs : [5, 20, 35, 50]</a:t>
            </a:r>
          </a:p>
        </p:txBody>
      </p:sp>
      <p:sp>
        <p:nvSpPr>
          <p:cNvPr id="4" name="Flèche droite 4">
            <a:extLst>
              <a:ext uri="{FF2B5EF4-FFF2-40B4-BE49-F238E27FC236}">
                <a16:creationId xmlns:a16="http://schemas.microsoft.com/office/drawing/2014/main" id="{E7944425-789A-4D33-819B-B9194D46594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452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a:t>
            </a:r>
            <a:r>
              <a:rPr lang="fr-FR" dirty="0" err="1"/>
              <a:t>rfc</a:t>
            </a:r>
            <a:endParaRPr lang="fr-FR" dirty="0"/>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5B85360-2FDA-40A6-BB20-BE84AA1F81B0}"/>
              </a:ext>
            </a:extLst>
          </p:cNvPr>
          <p:cNvSpPr txBox="1"/>
          <p:nvPr/>
        </p:nvSpPr>
        <p:spPr>
          <a:xfrm>
            <a:off x="3730027" y="6284348"/>
            <a:ext cx="1640193"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Avant : 94,9 %</a:t>
            </a:r>
          </a:p>
        </p:txBody>
      </p:sp>
      <p:sp>
        <p:nvSpPr>
          <p:cNvPr id="10" name="ZoneTexte 9">
            <a:extLst>
              <a:ext uri="{FF2B5EF4-FFF2-40B4-BE49-F238E27FC236}">
                <a16:creationId xmlns:a16="http://schemas.microsoft.com/office/drawing/2014/main" id="{57C87210-8BAC-45C2-86DF-440C11DAE44C}"/>
              </a:ext>
            </a:extLst>
          </p:cNvPr>
          <p:cNvSpPr txBox="1"/>
          <p:nvPr/>
        </p:nvSpPr>
        <p:spPr>
          <a:xfrm>
            <a:off x="7733326" y="6268667"/>
            <a:ext cx="1837362"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solidFill>
                  <a:srgbClr val="FF0000"/>
                </a:solidFill>
              </a:rPr>
              <a:t>Après : 95, 69 %</a:t>
            </a:r>
          </a:p>
        </p:txBody>
      </p:sp>
      <p:pic>
        <p:nvPicPr>
          <p:cNvPr id="7" name="Espace réservé du contenu 6">
            <a:extLst>
              <a:ext uri="{FF2B5EF4-FFF2-40B4-BE49-F238E27FC236}">
                <a16:creationId xmlns:a16="http://schemas.microsoft.com/office/drawing/2014/main" id="{71865FFE-4F21-41D0-90F2-19A0FADEF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542" y="1256136"/>
            <a:ext cx="10025062" cy="5012531"/>
          </a:xfrm>
          <a:prstGeom prst="rect">
            <a:avLst/>
          </a:prstGeom>
        </p:spPr>
      </p:pic>
    </p:spTree>
    <p:extLst>
      <p:ext uri="{BB962C8B-B14F-4D97-AF65-F5344CB8AC3E}">
        <p14:creationId xmlns:p14="http://schemas.microsoft.com/office/powerpoint/2010/main" val="331500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7D591-0457-4185-9262-1D9BA135CBE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75C71FB3-0EBA-4725-8D8D-8E661D909387}"/>
              </a:ext>
            </a:extLst>
          </p:cNvPr>
          <p:cNvSpPr>
            <a:spLocks noGrp="1"/>
          </p:cNvSpPr>
          <p:nvPr>
            <p:ph idx="1"/>
          </p:nvPr>
        </p:nvSpPr>
        <p:spPr/>
        <p:txBody>
          <a:bodyPr>
            <a:normAutofit/>
          </a:bodyPr>
          <a:lstStyle/>
          <a:p>
            <a:pPr algn="just"/>
            <a:r>
              <a:rPr lang="fr-FR" dirty="0"/>
              <a:t># TBD</a:t>
            </a:r>
          </a:p>
        </p:txBody>
      </p:sp>
      <p:sp>
        <p:nvSpPr>
          <p:cNvPr id="4" name="Flèche droite 4">
            <a:extLst>
              <a:ext uri="{FF2B5EF4-FFF2-40B4-BE49-F238E27FC236}">
                <a16:creationId xmlns:a16="http://schemas.microsoft.com/office/drawing/2014/main" id="{6A629352-5256-4A8A-97EF-196CB7D3BC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949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a:bodyPr>
          <a:lstStyle/>
          <a:p>
            <a:r>
              <a:rPr lang="fr-FR" dirty="0"/>
              <a:t>Contrainte : Rajout de biais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82345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3A034-CAAF-4C21-9F79-8590C5479BD4}"/>
              </a:ext>
            </a:extLst>
          </p:cNvPr>
          <p:cNvSpPr>
            <a:spLocks noGrp="1"/>
          </p:cNvSpPr>
          <p:nvPr>
            <p:ph type="title"/>
          </p:nvPr>
        </p:nvSpPr>
        <p:spPr/>
        <p:txBody>
          <a:bodyPr/>
          <a:lstStyle/>
          <a:p>
            <a:r>
              <a:rPr lang="fr-FR" dirty="0"/>
              <a:t>Contrainte : Création de biais</a:t>
            </a:r>
          </a:p>
        </p:txBody>
      </p:sp>
      <p:sp>
        <p:nvSpPr>
          <p:cNvPr id="3" name="Espace réservé du contenu 2">
            <a:extLst>
              <a:ext uri="{FF2B5EF4-FFF2-40B4-BE49-F238E27FC236}">
                <a16:creationId xmlns:a16="http://schemas.microsoft.com/office/drawing/2014/main" id="{3F703EBA-CF87-4B1A-BC18-8102FBC414E6}"/>
              </a:ext>
            </a:extLst>
          </p:cNvPr>
          <p:cNvSpPr>
            <a:spLocks noGrp="1"/>
          </p:cNvSpPr>
          <p:nvPr>
            <p:ph idx="1"/>
          </p:nvPr>
        </p:nvSpPr>
        <p:spPr/>
        <p:txBody>
          <a:bodyPr/>
          <a:lstStyle/>
          <a:p>
            <a:r>
              <a:rPr lang="fr-FR" dirty="0">
                <a:highlight>
                  <a:srgbClr val="FFFF00"/>
                </a:highlight>
              </a:rPr>
              <a:t># Explications des biais</a:t>
            </a:r>
          </a:p>
        </p:txBody>
      </p:sp>
    </p:spTree>
    <p:extLst>
      <p:ext uri="{BB962C8B-B14F-4D97-AF65-F5344CB8AC3E}">
        <p14:creationId xmlns:p14="http://schemas.microsoft.com/office/powerpoint/2010/main" val="1335515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8E4E-0341-4632-8FE9-C173FB797FD6}"/>
              </a:ext>
            </a:extLst>
          </p:cNvPr>
          <p:cNvSpPr>
            <a:spLocks noGrp="1"/>
          </p:cNvSpPr>
          <p:nvPr>
            <p:ph type="title"/>
          </p:nvPr>
        </p:nvSpPr>
        <p:spPr>
          <a:xfrm>
            <a:off x="2140514" y="188640"/>
            <a:ext cx="7917007" cy="1188720"/>
          </a:xfrm>
        </p:spPr>
        <p:txBody>
          <a:bodyPr/>
          <a:lstStyle/>
          <a:p>
            <a:r>
              <a:rPr lang="fr-FR" dirty="0"/>
              <a:t>Résultats des biais</a:t>
            </a:r>
          </a:p>
        </p:txBody>
      </p:sp>
      <p:pic>
        <p:nvPicPr>
          <p:cNvPr id="25" name="Image 24">
            <a:extLst>
              <a:ext uri="{FF2B5EF4-FFF2-40B4-BE49-F238E27FC236}">
                <a16:creationId xmlns:a16="http://schemas.microsoft.com/office/drawing/2014/main" id="{01FF2C83-7594-4C49-8F1D-C232D3E2A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7360"/>
            <a:ext cx="12192000" cy="5480640"/>
          </a:xfrm>
          <a:prstGeom prst="rect">
            <a:avLst/>
          </a:prstGeom>
        </p:spPr>
      </p:pic>
    </p:spTree>
    <p:extLst>
      <p:ext uri="{BB962C8B-B14F-4D97-AF65-F5344CB8AC3E}">
        <p14:creationId xmlns:p14="http://schemas.microsoft.com/office/powerpoint/2010/main" val="4072709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8E4E-0341-4632-8FE9-C173FB797FD6}"/>
              </a:ext>
            </a:extLst>
          </p:cNvPr>
          <p:cNvSpPr>
            <a:spLocks noGrp="1"/>
          </p:cNvSpPr>
          <p:nvPr>
            <p:ph type="title"/>
          </p:nvPr>
        </p:nvSpPr>
        <p:spPr>
          <a:xfrm>
            <a:off x="2140514" y="188640"/>
            <a:ext cx="7917007" cy="1188720"/>
          </a:xfrm>
        </p:spPr>
        <p:txBody>
          <a:bodyPr/>
          <a:lstStyle/>
          <a:p>
            <a:r>
              <a:rPr lang="fr-FR" dirty="0"/>
              <a:t>Résultats des biais</a:t>
            </a:r>
          </a:p>
        </p:txBody>
      </p:sp>
      <p:pic>
        <p:nvPicPr>
          <p:cNvPr id="4" name="Image 3">
            <a:extLst>
              <a:ext uri="{FF2B5EF4-FFF2-40B4-BE49-F238E27FC236}">
                <a16:creationId xmlns:a16="http://schemas.microsoft.com/office/drawing/2014/main" id="{95C5A6D2-DEC2-49F3-BA79-DB09EBBE4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7360"/>
            <a:ext cx="12192000" cy="5480640"/>
          </a:xfrm>
          <a:prstGeom prst="rect">
            <a:avLst/>
          </a:prstGeom>
        </p:spPr>
      </p:pic>
    </p:spTree>
    <p:extLst>
      <p:ext uri="{BB962C8B-B14F-4D97-AF65-F5344CB8AC3E}">
        <p14:creationId xmlns:p14="http://schemas.microsoft.com/office/powerpoint/2010/main" val="2319735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8E4E-0341-4632-8FE9-C173FB797FD6}"/>
              </a:ext>
            </a:extLst>
          </p:cNvPr>
          <p:cNvSpPr>
            <a:spLocks noGrp="1"/>
          </p:cNvSpPr>
          <p:nvPr>
            <p:ph type="title"/>
          </p:nvPr>
        </p:nvSpPr>
        <p:spPr>
          <a:xfrm>
            <a:off x="2140514" y="188640"/>
            <a:ext cx="7917007" cy="1188720"/>
          </a:xfrm>
        </p:spPr>
        <p:txBody>
          <a:bodyPr/>
          <a:lstStyle/>
          <a:p>
            <a:r>
              <a:rPr lang="fr-FR" dirty="0"/>
              <a:t>Résultats des biais</a:t>
            </a:r>
          </a:p>
        </p:txBody>
      </p:sp>
      <p:pic>
        <p:nvPicPr>
          <p:cNvPr id="4" name="Image 3">
            <a:extLst>
              <a:ext uri="{FF2B5EF4-FFF2-40B4-BE49-F238E27FC236}">
                <a16:creationId xmlns:a16="http://schemas.microsoft.com/office/drawing/2014/main" id="{B9F70CDA-8E4A-4092-84C8-15318BFCC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2997"/>
            <a:ext cx="12192000" cy="5480640"/>
          </a:xfrm>
          <a:prstGeom prst="rect">
            <a:avLst/>
          </a:prstGeom>
        </p:spPr>
      </p:pic>
    </p:spTree>
    <p:extLst>
      <p:ext uri="{BB962C8B-B14F-4D97-AF65-F5344CB8AC3E}">
        <p14:creationId xmlns:p14="http://schemas.microsoft.com/office/powerpoint/2010/main" val="4287123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FBAF1-B876-406C-A149-EAD2D92DA55D}"/>
              </a:ext>
            </a:extLst>
          </p:cNvPr>
          <p:cNvSpPr>
            <a:spLocks noGrp="1"/>
          </p:cNvSpPr>
          <p:nvPr>
            <p:ph type="title"/>
          </p:nvPr>
        </p:nvSpPr>
        <p:spPr/>
        <p:txBody>
          <a:bodyPr/>
          <a:lstStyle/>
          <a:p>
            <a:r>
              <a:rPr lang="fr-FR" dirty="0"/>
              <a:t>Matrice de confusion</a:t>
            </a:r>
          </a:p>
        </p:txBody>
      </p:sp>
      <p:sp>
        <p:nvSpPr>
          <p:cNvPr id="3" name="Espace réservé du contenu 2">
            <a:extLst>
              <a:ext uri="{FF2B5EF4-FFF2-40B4-BE49-F238E27FC236}">
                <a16:creationId xmlns:a16="http://schemas.microsoft.com/office/drawing/2014/main" id="{26239ECE-D56D-42C4-A5EF-7903F56FA62A}"/>
              </a:ext>
            </a:extLst>
          </p:cNvPr>
          <p:cNvSpPr>
            <a:spLocks noGrp="1"/>
          </p:cNvSpPr>
          <p:nvPr>
            <p:ph idx="1"/>
          </p:nvPr>
        </p:nvSpPr>
        <p:spPr/>
        <p:txBody>
          <a:bodyPr>
            <a:normAutofit/>
          </a:bodyPr>
          <a:lstStyle/>
          <a:p>
            <a:pPr algn="just"/>
            <a:r>
              <a:rPr lang="fr-FR" dirty="0"/>
              <a:t>La matrice de confusion, dans la terminologie de l'apprentissage supervisé, est un outil servant à mesurer la qualité d'un système de classification.</a:t>
            </a:r>
          </a:p>
          <a:p>
            <a:pPr algn="just"/>
            <a:r>
              <a:rPr lang="fr-FR" dirty="0"/>
              <a:t>Chaque colonne de la matrice représente le nombre d'occurrences d'une classe estimée, tandis que chaque ligne représente le nombre d'occurrences d'une classe réelle (ou de référence). </a:t>
            </a:r>
          </a:p>
          <a:p>
            <a:pPr algn="just"/>
            <a:r>
              <a:rPr lang="fr-FR" dirty="0"/>
              <a:t>Un des intérêts de la matrice de confusion est qu'elle montre rapidement si le système parvient à classifier correctement.</a:t>
            </a:r>
          </a:p>
        </p:txBody>
      </p:sp>
    </p:spTree>
    <p:extLst>
      <p:ext uri="{BB962C8B-B14F-4D97-AF65-F5344CB8AC3E}">
        <p14:creationId xmlns:p14="http://schemas.microsoft.com/office/powerpoint/2010/main" val="50802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a:bodyPr>
          <a:lstStyle/>
          <a:p>
            <a:r>
              <a:rPr lang="fr-FR" u="sng" dirty="0"/>
              <a:t>Pour répondre à la problématique : </a:t>
            </a:r>
          </a:p>
          <a:p>
            <a:pPr lvl="1"/>
            <a:r>
              <a:rPr lang="fr-FR" dirty="0"/>
              <a:t>Récupérer les données disponibles.</a:t>
            </a:r>
          </a:p>
          <a:p>
            <a:pPr lvl="1"/>
            <a:r>
              <a:rPr lang="fr-FR" dirty="0"/>
              <a:t>Les nettoyer.</a:t>
            </a:r>
          </a:p>
          <a:p>
            <a:pPr lvl="1"/>
            <a:r>
              <a:rPr lang="fr-FR" dirty="0"/>
              <a:t>Les transformer pour être utilisables pour notre problématique.</a:t>
            </a:r>
          </a:p>
          <a:p>
            <a:pPr lvl="1"/>
            <a:r>
              <a:rPr lang="fr-FR" dirty="0"/>
              <a:t>Rechercher les types d’utilisateurs déjà existants.</a:t>
            </a:r>
          </a:p>
          <a:p>
            <a:pPr lvl="1"/>
            <a:r>
              <a:rPr lang="fr-FR" dirty="0"/>
              <a:t>Choisir des algorithmes de classification.</a:t>
            </a:r>
          </a:p>
          <a:p>
            <a:pPr lvl="1"/>
            <a:r>
              <a:rPr lang="fr-FR" dirty="0"/>
              <a:t>Les tester et les améliorer.</a:t>
            </a:r>
          </a:p>
          <a:p>
            <a:pPr lvl="1"/>
            <a:r>
              <a:rPr lang="fr-FR" dirty="0"/>
              <a:t>Utiliser le meilleur pour classer les nouveaux acheteurs.</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3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F4F6ED1-0A91-4619-B649-9AFB59E9D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56E025C1-2D73-419D-A022-22D637F63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39" y="587857"/>
            <a:ext cx="3301307" cy="3301307"/>
          </a:xfrm>
          <a:prstGeom prst="rect">
            <a:avLst/>
          </a:prstGeom>
        </p:spPr>
      </p:pic>
      <p:pic>
        <p:nvPicPr>
          <p:cNvPr id="9" name="Image 8">
            <a:extLst>
              <a:ext uri="{FF2B5EF4-FFF2-40B4-BE49-F238E27FC236}">
                <a16:creationId xmlns:a16="http://schemas.microsoft.com/office/drawing/2014/main" id="{CA8186C3-2EC9-46C1-A608-F80489F3E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53" y="587858"/>
            <a:ext cx="3301307" cy="3301307"/>
          </a:xfrm>
          <a:prstGeom prst="rect">
            <a:avLst/>
          </a:prstGeom>
        </p:spPr>
      </p:pic>
      <p:sp>
        <p:nvSpPr>
          <p:cNvPr id="2" name="Titre 1">
            <a:extLst>
              <a:ext uri="{FF2B5EF4-FFF2-40B4-BE49-F238E27FC236}">
                <a16:creationId xmlns:a16="http://schemas.microsoft.com/office/drawing/2014/main" id="{684DA9FB-7007-44F4-945F-762E801D1642}"/>
              </a:ext>
            </a:extLst>
          </p:cNvPr>
          <p:cNvSpPr>
            <a:spLocks noGrp="1"/>
          </p:cNvSpPr>
          <p:nvPr>
            <p:ph type="title"/>
          </p:nvPr>
        </p:nvSpPr>
        <p:spPr>
          <a:xfrm>
            <a:off x="1611206" y="5221782"/>
            <a:ext cx="8991600" cy="1264762"/>
          </a:xfrm>
        </p:spPr>
        <p:txBody>
          <a:bodyPr vert="horz" lIns="274320" tIns="182880" rIns="274320" bIns="182880" rtlCol="0" anchor="ctr" anchorCtr="1">
            <a:normAutofit/>
          </a:bodyPr>
          <a:lstStyle/>
          <a:p>
            <a:r>
              <a:rPr lang="fr-FR" sz="3200"/>
              <a:t>Résultats des biais</a:t>
            </a:r>
            <a:endParaRPr lang="en-US" sz="3200" dirty="0">
              <a:solidFill>
                <a:srgbClr val="262626"/>
              </a:solidFill>
            </a:endParaRPr>
          </a:p>
        </p:txBody>
      </p:sp>
      <p:pic>
        <p:nvPicPr>
          <p:cNvPr id="4" name="Image 3">
            <a:extLst>
              <a:ext uri="{FF2B5EF4-FFF2-40B4-BE49-F238E27FC236}">
                <a16:creationId xmlns:a16="http://schemas.microsoft.com/office/drawing/2014/main" id="{8A6C5C52-1681-4D07-9162-09195F8B3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867" y="587857"/>
            <a:ext cx="3301307" cy="3301307"/>
          </a:xfrm>
          <a:prstGeom prst="rect">
            <a:avLst/>
          </a:prstGeom>
        </p:spPr>
      </p:pic>
    </p:spTree>
    <p:extLst>
      <p:ext uri="{BB962C8B-B14F-4D97-AF65-F5344CB8AC3E}">
        <p14:creationId xmlns:p14="http://schemas.microsoft.com/office/powerpoint/2010/main" val="3177952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fontScale="90000"/>
          </a:bodyPr>
          <a:lstStyle/>
          <a:p>
            <a:r>
              <a:rPr lang="fr-FR" dirty="0"/>
              <a:t>modèle final sélectionné, </a:t>
            </a:r>
            <a:br>
              <a:rPr lang="fr-FR" dirty="0"/>
            </a:br>
            <a:r>
              <a:rPr lang="fr-FR" dirty="0"/>
              <a:t>performances et améliorations effectuées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20982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FB9713E-9F53-4A50-BDAA-CEB2A263BF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640080" y="2530227"/>
            <a:ext cx="3401568" cy="1495794"/>
          </a:xfrm>
          <a:noFill/>
          <a:ln>
            <a:solidFill>
              <a:srgbClr val="FFFFFF"/>
            </a:solidFill>
          </a:ln>
        </p:spPr>
        <p:txBody>
          <a:bodyPr>
            <a:normAutofit/>
          </a:bodyPr>
          <a:lstStyle/>
          <a:p>
            <a:r>
              <a:rPr lang="fr-FR">
                <a:solidFill>
                  <a:srgbClr val="FFFFFF"/>
                </a:solidFill>
              </a:rPr>
              <a:t>Modèle final sélectionné</a:t>
            </a:r>
          </a:p>
        </p:txBody>
      </p:sp>
      <p:graphicFrame>
        <p:nvGraphicFramePr>
          <p:cNvPr id="5" name="Espace réservé du contenu 2">
            <a:extLst>
              <a:ext uri="{FF2B5EF4-FFF2-40B4-BE49-F238E27FC236}">
                <a16:creationId xmlns:a16="http://schemas.microsoft.com/office/drawing/2014/main" id="{C408FDA9-D559-4E20-A7A2-E488B3790FD0}"/>
              </a:ext>
            </a:extLst>
          </p:cNvPr>
          <p:cNvGraphicFramePr>
            <a:graphicFrameLocks noGrp="1"/>
          </p:cNvGraphicFramePr>
          <p:nvPr>
            <p:ph idx="1"/>
            <p:extLst>
              <p:ext uri="{D42A27DB-BD31-4B8C-83A1-F6EECF244321}">
                <p14:modId xmlns:p14="http://schemas.microsoft.com/office/powerpoint/2010/main" val="115294707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èche droite 4">
            <a:extLst>
              <a:ext uri="{FF2B5EF4-FFF2-40B4-BE49-F238E27FC236}">
                <a16:creationId xmlns:a16="http://schemas.microsoft.com/office/drawing/2014/main" id="{49561CF1-B69F-467B-AE91-66916E8404D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9364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Un générateur de facture aléatoire à été crée afin de tester de potentiels nouveaux clients.</a:t>
            </a:r>
          </a:p>
          <a:p>
            <a:r>
              <a:rPr lang="fr-FR" dirty="0"/>
              <a:t>Toute les valeurs d’un premier achat sont tirées aléatoirement, puis l’algorithme retenu pour ce projet se charge de classifier ce nouveau client dans une catégorie déjà existante.</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68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33B629D4-B1E1-44AB-B637-453D5D9B3950}"/>
              </a:ext>
            </a:extLst>
          </p:cNvPr>
          <p:cNvPicPr>
            <a:picLocks noChangeAspect="1"/>
          </p:cNvPicPr>
          <p:nvPr/>
        </p:nvPicPr>
        <p:blipFill rotWithShape="1">
          <a:blip r:embed="rId2"/>
          <a:srcRect l="35467" t="29204" r="48902" b="8029"/>
          <a:stretch/>
        </p:blipFill>
        <p:spPr>
          <a:xfrm>
            <a:off x="2768838" y="1589519"/>
            <a:ext cx="2262942" cy="4969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3">
            <a:extLst>
              <a:ext uri="{FF2B5EF4-FFF2-40B4-BE49-F238E27FC236}">
                <a16:creationId xmlns:a16="http://schemas.microsoft.com/office/drawing/2014/main" id="{49D94380-8CD0-4386-96FF-9EB87DAC1096}"/>
              </a:ext>
            </a:extLst>
          </p:cNvPr>
          <p:cNvPicPr>
            <a:picLocks noChangeAspect="1"/>
          </p:cNvPicPr>
          <p:nvPr/>
        </p:nvPicPr>
        <p:blipFill rotWithShape="1">
          <a:blip r:embed="rId3"/>
          <a:srcRect l="35047" t="29589" r="48902" b="4109"/>
          <a:stretch/>
        </p:blipFill>
        <p:spPr>
          <a:xfrm>
            <a:off x="7036103" y="1974310"/>
            <a:ext cx="1956987" cy="4420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90354058-89C8-49B2-A0EE-EEEB1AA4004E}"/>
              </a:ext>
            </a:extLst>
          </p:cNvPr>
          <p:cNvPicPr>
            <a:picLocks noChangeAspect="1"/>
          </p:cNvPicPr>
          <p:nvPr/>
        </p:nvPicPr>
        <p:blipFill rotWithShape="1">
          <a:blip r:embed="rId4"/>
          <a:srcRect l="35327" t="33306" r="48621" b="16067"/>
          <a:stretch/>
        </p:blipFill>
        <p:spPr>
          <a:xfrm>
            <a:off x="9303786" y="2496854"/>
            <a:ext cx="1956987" cy="3375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102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Pour aller plus loin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Tester plus d’hyperparamètres.</a:t>
            </a:r>
          </a:p>
          <a:p>
            <a:r>
              <a:rPr lang="fr-FR" dirty="0"/>
              <a:t>Continuer la recherche de meilleurs valeurs pour les hyperparamètres.</a:t>
            </a:r>
          </a:p>
        </p:txBody>
      </p:sp>
      <p:sp>
        <p:nvSpPr>
          <p:cNvPr id="4" name="Flèche droite 4">
            <a:extLst>
              <a:ext uri="{FF2B5EF4-FFF2-40B4-BE49-F238E27FC236}">
                <a16:creationId xmlns:a16="http://schemas.microsoft.com/office/drawing/2014/main" id="{FBD92722-C971-419C-83E0-06663E30B1D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10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MERCI Pour votre attention</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345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FD5C-DD58-408C-9045-ECAF68084FF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474D003-CEFA-46D5-AAD2-19CAB32B47D2}"/>
              </a:ext>
            </a:extLst>
          </p:cNvPr>
          <p:cNvSpPr>
            <a:spLocks noGrp="1"/>
          </p:cNvSpPr>
          <p:nvPr>
            <p:ph idx="1"/>
          </p:nvPr>
        </p:nvSpPr>
        <p:spPr/>
        <p:txBody>
          <a:bodyPr>
            <a:normAutofit fontScale="92500" lnSpcReduction="10000"/>
          </a:bodyPr>
          <a:lstStyle/>
          <a:p>
            <a:r>
              <a:rPr lang="fr-FR" u="sng" dirty="0"/>
              <a:t>Démarche retenue :</a:t>
            </a:r>
          </a:p>
          <a:p>
            <a:pPr lvl="1"/>
            <a:r>
              <a:rPr lang="fr-FR" dirty="0"/>
              <a:t>Récupération des données.</a:t>
            </a:r>
          </a:p>
          <a:p>
            <a:pPr lvl="1"/>
            <a:r>
              <a:rPr lang="fr-FR" dirty="0"/>
              <a:t>Exploration des données.</a:t>
            </a:r>
          </a:p>
          <a:p>
            <a:pPr lvl="1"/>
            <a:r>
              <a:rPr lang="fr-FR" dirty="0"/>
              <a:t>Classification non-supervisée des clients déjà existants.</a:t>
            </a:r>
          </a:p>
          <a:p>
            <a:pPr lvl="1"/>
            <a:r>
              <a:rPr lang="fr-FR" dirty="0"/>
              <a:t>Tests de quelques algorithmes de classification afin d’avoir une première opinion.</a:t>
            </a:r>
          </a:p>
          <a:p>
            <a:pPr lvl="1"/>
            <a:r>
              <a:rPr lang="fr-FR" dirty="0"/>
              <a:t>Optimisation d’une partie de ces algorithmes à l’aide d’une validation croisée.</a:t>
            </a:r>
          </a:p>
          <a:p>
            <a:pPr lvl="1"/>
            <a:r>
              <a:rPr lang="fr-FR" dirty="0"/>
              <a:t>Choix de l’algorithme final retenu parmi ces derniers.</a:t>
            </a:r>
          </a:p>
          <a:p>
            <a:pPr lvl="1"/>
            <a:r>
              <a:rPr lang="fr-FR" dirty="0"/>
              <a:t>Test de l’algorithme retenu.</a:t>
            </a:r>
          </a:p>
          <a:p>
            <a:pPr lvl="1"/>
            <a:r>
              <a:rPr lang="fr-FR" dirty="0"/>
              <a:t>Création de la fonction de test.</a:t>
            </a:r>
          </a:p>
        </p:txBody>
      </p:sp>
      <p:sp>
        <p:nvSpPr>
          <p:cNvPr id="4" name="Flèche droite 4">
            <a:extLst>
              <a:ext uri="{FF2B5EF4-FFF2-40B4-BE49-F238E27FC236}">
                <a16:creationId xmlns:a16="http://schemas.microsoft.com/office/drawing/2014/main" id="{61CE355F-9E90-47A9-BC33-0DA7503DA72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72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Traitement des données</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140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Source des données :</a:t>
            </a:r>
          </a:p>
          <a:p>
            <a:pPr lvl="1"/>
            <a:r>
              <a:rPr lang="fr-FR" dirty="0"/>
              <a:t>Online </a:t>
            </a:r>
            <a:r>
              <a:rPr lang="fr-FR" dirty="0" err="1"/>
              <a:t>Retail</a:t>
            </a:r>
            <a:r>
              <a:rPr lang="fr-FR" dirty="0"/>
              <a:t> Data Set</a:t>
            </a:r>
          </a:p>
          <a:p>
            <a:pPr lvl="1"/>
            <a:r>
              <a:rPr lang="fr-FR" dirty="0">
                <a:hlinkClick r:id="rId2"/>
              </a:rPr>
              <a:t>https://archive.ics.uci.edu/ml/datasets/Online+Retail</a:t>
            </a:r>
            <a:endParaRPr lang="fr-FR" dirty="0"/>
          </a:p>
          <a:p>
            <a:pPr lvl="1"/>
            <a:r>
              <a:rPr lang="fr-FR" dirty="0"/>
              <a:t>Fichier d’archive.</a:t>
            </a:r>
          </a:p>
          <a:p>
            <a:pPr lvl="1"/>
            <a:r>
              <a:rPr lang="fr-FR" dirty="0"/>
              <a:t>Fiable.</a:t>
            </a:r>
          </a:p>
          <a:p>
            <a:pPr lvl="1"/>
            <a:r>
              <a:rPr lang="fr-FR" dirty="0"/>
              <a:t>Plutôt complet.</a:t>
            </a:r>
          </a:p>
        </p:txBody>
      </p:sp>
      <p:sp>
        <p:nvSpPr>
          <p:cNvPr id="4" name="Flèche droite 4">
            <a:extLst>
              <a:ext uri="{FF2B5EF4-FFF2-40B4-BE49-F238E27FC236}">
                <a16:creationId xmlns:a16="http://schemas.microsoft.com/office/drawing/2014/main" id="{DAD5EE6C-3DA4-4136-96AB-906A8612562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41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1868C6-D5B6-4DDC-B30D-3FCD0766EE0F}"/>
              </a:ext>
            </a:extLst>
          </p:cNvPr>
          <p:cNvSpPr>
            <a:spLocks noGrp="1"/>
          </p:cNvSpPr>
          <p:nvPr>
            <p:ph type="title"/>
          </p:nvPr>
        </p:nvSpPr>
        <p:spPr/>
        <p:txBody>
          <a:bodyPr/>
          <a:lstStyle/>
          <a:p>
            <a:endParaRPr lang="fr-FR"/>
          </a:p>
        </p:txBody>
      </p:sp>
      <p:graphicFrame>
        <p:nvGraphicFramePr>
          <p:cNvPr id="4" name="Espace réservé du contenu 3">
            <a:extLst>
              <a:ext uri="{FF2B5EF4-FFF2-40B4-BE49-F238E27FC236}">
                <a16:creationId xmlns:a16="http://schemas.microsoft.com/office/drawing/2014/main" id="{6D896355-F645-490B-A53A-E1BA9B30003C}"/>
              </a:ext>
            </a:extLst>
          </p:cNvPr>
          <p:cNvGraphicFramePr>
            <a:graphicFrameLocks noGrp="1"/>
          </p:cNvGraphicFramePr>
          <p:nvPr>
            <p:ph idx="1"/>
            <p:extLst>
              <p:ext uri="{D42A27DB-BD31-4B8C-83A1-F6EECF244321}">
                <p14:modId xmlns:p14="http://schemas.microsoft.com/office/powerpoint/2010/main" val="2851252897"/>
              </p:ext>
            </p:extLst>
          </p:nvPr>
        </p:nvGraphicFramePr>
        <p:xfrm>
          <a:off x="4064000" y="2170647"/>
          <a:ext cx="4064000" cy="1714500"/>
        </p:xfrm>
        <a:graphic>
          <a:graphicData uri="http://schemas.openxmlformats.org/drawingml/2006/table">
            <a:tbl>
              <a:tblPr/>
              <a:tblGrid>
                <a:gridCol w="774095">
                  <a:extLst>
                    <a:ext uri="{9D8B030D-6E8A-4147-A177-3AD203B41FA5}">
                      <a16:colId xmlns:a16="http://schemas.microsoft.com/office/drawing/2014/main" val="3291747859"/>
                    </a:ext>
                  </a:extLst>
                </a:gridCol>
                <a:gridCol w="1053277">
                  <a:extLst>
                    <a:ext uri="{9D8B030D-6E8A-4147-A177-3AD203B41FA5}">
                      <a16:colId xmlns:a16="http://schemas.microsoft.com/office/drawing/2014/main" val="1585612109"/>
                    </a:ext>
                  </a:extLst>
                </a:gridCol>
                <a:gridCol w="1056450">
                  <a:extLst>
                    <a:ext uri="{9D8B030D-6E8A-4147-A177-3AD203B41FA5}">
                      <a16:colId xmlns:a16="http://schemas.microsoft.com/office/drawing/2014/main" val="3578425799"/>
                    </a:ext>
                  </a:extLst>
                </a:gridCol>
                <a:gridCol w="1180178">
                  <a:extLst>
                    <a:ext uri="{9D8B030D-6E8A-4147-A177-3AD203B41FA5}">
                      <a16:colId xmlns:a16="http://schemas.microsoft.com/office/drawing/2014/main" val="1811090281"/>
                    </a:ext>
                  </a:extLst>
                </a:gridCol>
              </a:tblGrid>
              <a:tr h="190500">
                <a:tc>
                  <a:txBody>
                    <a:bodyPr/>
                    <a:lstStyle/>
                    <a:p>
                      <a:pPr algn="l" fontAlgn="b"/>
                      <a:r>
                        <a:rPr lang="fr-FR" sz="1100" b="1" i="0" u="none" strike="noStrike">
                          <a:solidFill>
                            <a:srgbClr val="FFFFFF"/>
                          </a:solidFill>
                          <a:effectLst/>
                          <a:latin typeface="Calibri" panose="020F0502020204030204" pitchFamily="34" charset="0"/>
                        </a:rPr>
                        <a:t>Colonne1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1100" b="1" i="0" u="none" strike="noStrike">
                          <a:solidFill>
                            <a:srgbClr val="FFFFFF"/>
                          </a:solidFill>
                          <a:effectLst/>
                          <a:latin typeface="Calibri" panose="020F0502020204030204" pitchFamily="34" charset="0"/>
                        </a:rPr>
                        <a:t>column_name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1100" b="1" i="0" u="none" strike="noStrike">
                          <a:solidFill>
                            <a:srgbClr val="FFFFFF"/>
                          </a:solidFill>
                          <a:effectLst/>
                          <a:latin typeface="Calibri" panose="020F0502020204030204" pitchFamily="34" charset="0"/>
                        </a:rPr>
                        <a:t>missing_count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1100" b="1" i="0" u="none" strike="noStrike">
                          <a:solidFill>
                            <a:srgbClr val="FFFFFF"/>
                          </a:solidFill>
                          <a:effectLst/>
                          <a:latin typeface="Calibri" panose="020F0502020204030204" pitchFamily="34" charset="0"/>
                        </a:rPr>
                        <a:t>filling_factor</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890459066"/>
                  </a:ext>
                </a:extLst>
              </a:tr>
              <a:tr h="190500">
                <a:tc>
                  <a:txBody>
                    <a:bodyPr/>
                    <a:lstStyle/>
                    <a:p>
                      <a:pPr algn="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1100" b="0" i="0" u="none" strike="noStrike">
                          <a:solidFill>
                            <a:srgbClr val="000000"/>
                          </a:solidFill>
                          <a:effectLst/>
                          <a:latin typeface="Calibri" panose="020F0502020204030204" pitchFamily="34" charset="0"/>
                        </a:rPr>
                        <a:t>CustomerID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135080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75,07</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4150499"/>
                  </a:ext>
                </a:extLst>
              </a:tr>
              <a:tr h="190500">
                <a:tc>
                  <a:txBody>
                    <a:bodyPr/>
                    <a:lstStyle/>
                    <a:p>
                      <a:pPr algn="r" fontAlgn="b"/>
                      <a:r>
                        <a:rPr lang="fr-FR"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Description</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1454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99,73</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73109457"/>
                  </a:ext>
                </a:extLst>
              </a:tr>
              <a:tr h="190500">
                <a:tc>
                  <a:txBody>
                    <a:bodyPr/>
                    <a:lstStyle/>
                    <a:p>
                      <a:pPr algn="r" fontAlgn="b"/>
                      <a:r>
                        <a:rPr lang="fr-FR"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1100" b="0" i="0" u="none" strike="noStrike">
                          <a:solidFill>
                            <a:srgbClr val="000000"/>
                          </a:solidFill>
                          <a:effectLst/>
                          <a:latin typeface="Calibri" panose="020F0502020204030204" pitchFamily="34" charset="0"/>
                        </a:rPr>
                        <a:t>InvoiceNo</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100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90388869"/>
                  </a:ext>
                </a:extLst>
              </a:tr>
              <a:tr h="190500">
                <a:tc>
                  <a:txBody>
                    <a:bodyPr/>
                    <a:lstStyle/>
                    <a:p>
                      <a:pPr algn="r" fontAlgn="b"/>
                      <a:r>
                        <a:rPr lang="fr-FR"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StockCode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65552700"/>
                  </a:ext>
                </a:extLst>
              </a:tr>
              <a:tr h="190500">
                <a:tc>
                  <a:txBody>
                    <a:bodyPr/>
                    <a:lstStyle/>
                    <a:p>
                      <a:pPr algn="r" fontAlgn="b"/>
                      <a:r>
                        <a:rPr lang="fr-FR"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1100" b="0" i="0" u="none" strike="noStrike">
                          <a:solidFill>
                            <a:srgbClr val="000000"/>
                          </a:solidFill>
                          <a:effectLst/>
                          <a:latin typeface="Calibri" panose="020F0502020204030204" pitchFamily="34" charset="0"/>
                        </a:rPr>
                        <a:t>Quantity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100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37158674"/>
                  </a:ext>
                </a:extLst>
              </a:tr>
              <a:tr h="190500">
                <a:tc>
                  <a:txBody>
                    <a:bodyPr/>
                    <a:lstStyle/>
                    <a:p>
                      <a:pPr algn="r" fontAlgn="b"/>
                      <a:r>
                        <a:rPr lang="fr-FR"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InvoiceDate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31183644"/>
                  </a:ext>
                </a:extLst>
              </a:tr>
              <a:tr h="190500">
                <a:tc>
                  <a:txBody>
                    <a:bodyPr/>
                    <a:lstStyle/>
                    <a:p>
                      <a:pPr algn="r" fontAlgn="b"/>
                      <a:r>
                        <a:rPr lang="fr-FR"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1100" b="0" i="0" u="none" strike="noStrike">
                          <a:solidFill>
                            <a:srgbClr val="000000"/>
                          </a:solidFill>
                          <a:effectLst/>
                          <a:latin typeface="Calibri" panose="020F0502020204030204" pitchFamily="34" charset="0"/>
                        </a:rPr>
                        <a:t>UnitPrice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100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4704317"/>
                  </a:ext>
                </a:extLst>
              </a:tr>
              <a:tr h="190500">
                <a:tc>
                  <a:txBody>
                    <a:bodyPr/>
                    <a:lstStyle/>
                    <a:p>
                      <a:pPr algn="r" fontAlgn="b"/>
                      <a:r>
                        <a:rPr lang="fr-FR"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Country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dirty="0">
                          <a:solidFill>
                            <a:srgbClr val="000000"/>
                          </a:solidFill>
                          <a:effectLst/>
                          <a:latin typeface="Calibri" panose="020F0502020204030204" pitchFamily="34" charset="0"/>
                        </a:rPr>
                        <a:t>100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601760572"/>
                  </a:ext>
                </a:extLst>
              </a:tr>
            </a:tbl>
          </a:graphicData>
        </a:graphic>
      </p:graphicFrame>
      <p:graphicFrame>
        <p:nvGraphicFramePr>
          <p:cNvPr id="5" name="Espace réservé du contenu 3">
            <a:extLst>
              <a:ext uri="{FF2B5EF4-FFF2-40B4-BE49-F238E27FC236}">
                <a16:creationId xmlns:a16="http://schemas.microsoft.com/office/drawing/2014/main" id="{2EF60329-53DC-4562-9DB5-8D20B95C108C}"/>
              </a:ext>
            </a:extLst>
          </p:cNvPr>
          <p:cNvGraphicFramePr>
            <a:graphicFrameLocks/>
          </p:cNvGraphicFramePr>
          <p:nvPr>
            <p:extLst>
              <p:ext uri="{D42A27DB-BD31-4B8C-83A1-F6EECF244321}">
                <p14:modId xmlns:p14="http://schemas.microsoft.com/office/powerpoint/2010/main" val="2904263571"/>
              </p:ext>
            </p:extLst>
          </p:nvPr>
        </p:nvGraphicFramePr>
        <p:xfrm>
          <a:off x="2660650" y="5354667"/>
          <a:ext cx="6870700" cy="952500"/>
        </p:xfrm>
        <a:graphic>
          <a:graphicData uri="http://schemas.openxmlformats.org/drawingml/2006/table">
            <a:tbl>
              <a:tblPr/>
              <a:tblGrid>
                <a:gridCol w="774700">
                  <a:extLst>
                    <a:ext uri="{9D8B030D-6E8A-4147-A177-3AD203B41FA5}">
                      <a16:colId xmlns:a16="http://schemas.microsoft.com/office/drawing/2014/main" val="2879403390"/>
                    </a:ext>
                  </a:extLst>
                </a:gridCol>
                <a:gridCol w="762000">
                  <a:extLst>
                    <a:ext uri="{9D8B030D-6E8A-4147-A177-3AD203B41FA5}">
                      <a16:colId xmlns:a16="http://schemas.microsoft.com/office/drawing/2014/main" val="320972201"/>
                    </a:ext>
                  </a:extLst>
                </a:gridCol>
                <a:gridCol w="762000">
                  <a:extLst>
                    <a:ext uri="{9D8B030D-6E8A-4147-A177-3AD203B41FA5}">
                      <a16:colId xmlns:a16="http://schemas.microsoft.com/office/drawing/2014/main" val="1563038443"/>
                    </a:ext>
                  </a:extLst>
                </a:gridCol>
                <a:gridCol w="762000">
                  <a:extLst>
                    <a:ext uri="{9D8B030D-6E8A-4147-A177-3AD203B41FA5}">
                      <a16:colId xmlns:a16="http://schemas.microsoft.com/office/drawing/2014/main" val="4085466267"/>
                    </a:ext>
                  </a:extLst>
                </a:gridCol>
                <a:gridCol w="762000">
                  <a:extLst>
                    <a:ext uri="{9D8B030D-6E8A-4147-A177-3AD203B41FA5}">
                      <a16:colId xmlns:a16="http://schemas.microsoft.com/office/drawing/2014/main" val="214222181"/>
                    </a:ext>
                  </a:extLst>
                </a:gridCol>
                <a:gridCol w="762000">
                  <a:extLst>
                    <a:ext uri="{9D8B030D-6E8A-4147-A177-3AD203B41FA5}">
                      <a16:colId xmlns:a16="http://schemas.microsoft.com/office/drawing/2014/main" val="271657439"/>
                    </a:ext>
                  </a:extLst>
                </a:gridCol>
                <a:gridCol w="762000">
                  <a:extLst>
                    <a:ext uri="{9D8B030D-6E8A-4147-A177-3AD203B41FA5}">
                      <a16:colId xmlns:a16="http://schemas.microsoft.com/office/drawing/2014/main" val="2822131090"/>
                    </a:ext>
                  </a:extLst>
                </a:gridCol>
                <a:gridCol w="762000">
                  <a:extLst>
                    <a:ext uri="{9D8B030D-6E8A-4147-A177-3AD203B41FA5}">
                      <a16:colId xmlns:a16="http://schemas.microsoft.com/office/drawing/2014/main" val="2833671038"/>
                    </a:ext>
                  </a:extLst>
                </a:gridCol>
                <a:gridCol w="762000">
                  <a:extLst>
                    <a:ext uri="{9D8B030D-6E8A-4147-A177-3AD203B41FA5}">
                      <a16:colId xmlns:a16="http://schemas.microsoft.com/office/drawing/2014/main" val="3989724136"/>
                    </a:ext>
                  </a:extLst>
                </a:gridCol>
              </a:tblGrid>
              <a:tr h="190500">
                <a:tc>
                  <a:txBody>
                    <a:bodyPr/>
                    <a:lstStyle/>
                    <a:p>
                      <a:pPr algn="ctr" fontAlgn="ctr"/>
                      <a:r>
                        <a:rPr lang="fr-FR" sz="1100" b="1" i="0" u="none" strike="noStrike">
                          <a:solidFill>
                            <a:srgbClr val="FFFFFF"/>
                          </a:solidFill>
                          <a:effectLst/>
                          <a:latin typeface="Calibri" panose="020F0502020204030204" pitchFamily="34" charset="0"/>
                        </a:rPr>
                        <a:t>Colonne1</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4</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636702130"/>
                  </a:ext>
                </a:extLst>
              </a:tr>
              <a:tr h="190500">
                <a:tc>
                  <a:txBody>
                    <a:bodyPr/>
                    <a:lstStyle/>
                    <a:p>
                      <a:pPr algn="ctr" fontAlgn="ctr"/>
                      <a:r>
                        <a:rPr lang="fr-FR" sz="1100" b="0" i="0" u="none" strike="noStrike">
                          <a:solidFill>
                            <a:srgbClr val="000000"/>
                          </a:solidFill>
                          <a:effectLst/>
                          <a:latin typeface="Calibri" panose="020F0502020204030204" pitchFamily="34" charset="0"/>
                        </a:rPr>
                        <a:t>index</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count</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mean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std</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min</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75%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max</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21262312"/>
                  </a:ext>
                </a:extLst>
              </a:tr>
              <a:tr h="190500">
                <a:tc>
                  <a:txBody>
                    <a:bodyPr/>
                    <a:lstStyle/>
                    <a:p>
                      <a:pPr algn="ctr" fontAlgn="ctr"/>
                      <a:r>
                        <a:rPr lang="fr-FR" sz="1100" b="0" i="0" u="none" strike="noStrike">
                          <a:solidFill>
                            <a:srgbClr val="000000"/>
                          </a:solidFill>
                          <a:effectLst/>
                          <a:latin typeface="Calibri" panose="020F0502020204030204" pitchFamily="34" charset="0"/>
                        </a:rPr>
                        <a:t>Quantity</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9,55224955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218,081158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80995</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01674401"/>
                  </a:ext>
                </a:extLst>
              </a:tr>
              <a:tr h="190500">
                <a:tc>
                  <a:txBody>
                    <a:bodyPr/>
                    <a:lstStyle/>
                    <a:p>
                      <a:pPr algn="ctr" fontAlgn="ctr"/>
                      <a:r>
                        <a:rPr lang="fr-FR" sz="1100" b="0" i="0" u="none" strike="noStrike">
                          <a:solidFill>
                            <a:srgbClr val="000000"/>
                          </a:solidFill>
                          <a:effectLst/>
                          <a:latin typeface="Calibri" panose="020F0502020204030204" pitchFamily="34" charset="0"/>
                        </a:rPr>
                        <a:t>UnitPrice</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541909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4,61111363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96,7598531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-11062,06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2,08</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4,13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38970</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48379146"/>
                  </a:ext>
                </a:extLst>
              </a:tr>
              <a:tr h="190500">
                <a:tc>
                  <a:txBody>
                    <a:bodyPr/>
                    <a:lstStyle/>
                    <a:p>
                      <a:pPr algn="ctr" fontAlgn="ctr"/>
                      <a:r>
                        <a:rPr lang="fr-FR" sz="1100" b="0" i="0" u="none" strike="noStrike">
                          <a:solidFill>
                            <a:srgbClr val="000000"/>
                          </a:solidFill>
                          <a:effectLst/>
                          <a:latin typeface="Calibri" panose="020F0502020204030204" pitchFamily="34" charset="0"/>
                        </a:rPr>
                        <a:t>CustomerID</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406829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15287,6906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1713,6003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12346</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13953</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15152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16791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18287</a:t>
                      </a:r>
                    </a:p>
                  </a:txBody>
                  <a:tcPr marL="9525" marR="9525"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49457428"/>
                  </a:ext>
                </a:extLst>
              </a:tr>
            </a:tbl>
          </a:graphicData>
        </a:graphic>
      </p:graphicFrame>
    </p:spTree>
    <p:extLst>
      <p:ext uri="{BB962C8B-B14F-4D97-AF65-F5344CB8AC3E}">
        <p14:creationId xmlns:p14="http://schemas.microsoft.com/office/powerpoint/2010/main" val="271286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C5CBC-FA53-489D-86EF-1D4B9840C6D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C3C62CF-CE52-46F8-BF67-08833A2E4CE0}"/>
              </a:ext>
            </a:extLst>
          </p:cNvPr>
          <p:cNvSpPr>
            <a:spLocks noGrp="1"/>
          </p:cNvSpPr>
          <p:nvPr>
            <p:ph idx="1"/>
          </p:nvPr>
        </p:nvSpPr>
        <p:spPr/>
        <p:txBody>
          <a:bodyPr/>
          <a:lstStyle/>
          <a:p>
            <a:r>
              <a:rPr lang="fr-FR" dirty="0">
                <a:highlight>
                  <a:srgbClr val="FFFF00"/>
                </a:highlight>
              </a:rPr>
              <a:t># Classification non-supervisée</a:t>
            </a:r>
          </a:p>
        </p:txBody>
      </p:sp>
    </p:spTree>
    <p:extLst>
      <p:ext uri="{BB962C8B-B14F-4D97-AF65-F5344CB8AC3E}">
        <p14:creationId xmlns:p14="http://schemas.microsoft.com/office/powerpoint/2010/main" val="1015516164"/>
      </p:ext>
    </p:extLst>
  </p:cSld>
  <p:clrMapOvr>
    <a:masterClrMapping/>
  </p:clrMapOvr>
</p:sld>
</file>

<file path=ppt/theme/theme1.xml><?xml version="1.0" encoding="utf-8"?>
<a:theme xmlns:a="http://schemas.openxmlformats.org/drawingml/2006/main" name="1_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2305</TotalTime>
  <Words>1246</Words>
  <Application>Microsoft Office PowerPoint</Application>
  <PresentationFormat>Grand écran</PresentationFormat>
  <Paragraphs>241</Paragraphs>
  <Slides>46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46</vt:i4>
      </vt:variant>
    </vt:vector>
  </HeadingPairs>
  <TitlesOfParts>
    <vt:vector size="50" baseType="lpstr">
      <vt:lpstr>Arial</vt:lpstr>
      <vt:lpstr>Calibri</vt:lpstr>
      <vt:lpstr>Gill Sans MT</vt:lpstr>
      <vt:lpstr>1_Colis</vt:lpstr>
      <vt:lpstr>Projet N°5</vt:lpstr>
      <vt:lpstr>Problématique</vt:lpstr>
      <vt:lpstr>Introduction de la problématique</vt:lpstr>
      <vt:lpstr>Introduction de la problématique</vt:lpstr>
      <vt:lpstr>SOMMAIRE</vt:lpstr>
      <vt:lpstr>Traitement des données</vt:lpstr>
      <vt:lpstr>LES DONNEES</vt:lpstr>
      <vt:lpstr>Présentation PowerPoint</vt:lpstr>
      <vt:lpstr>Présentation PowerPoint</vt:lpstr>
      <vt:lpstr>LES DONNEES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différentes pistes de modélisation</vt:lpstr>
      <vt:lpstr>Confrontation d’algorithmes</vt:lpstr>
      <vt:lpstr>Kneighbors Classifier</vt:lpstr>
      <vt:lpstr>Ada Boost Classifier</vt:lpstr>
      <vt:lpstr>Gradient Boosting Classifier</vt:lpstr>
      <vt:lpstr>RANDOM FOREST classifier</vt:lpstr>
      <vt:lpstr>CRITERE D'évaluation</vt:lpstr>
      <vt:lpstr>VUE DE l’aLGORITHME</vt:lpstr>
      <vt:lpstr>Premier resultat</vt:lpstr>
      <vt:lpstr>OPTIMISATION</vt:lpstr>
      <vt:lpstr>GRIDSEARCH</vt:lpstr>
      <vt:lpstr>Hyperparamètres</vt:lpstr>
      <vt:lpstr>Hyperparamètres du random forrest classifier</vt:lpstr>
      <vt:lpstr>Différents résultats pour le rfc</vt:lpstr>
      <vt:lpstr>CONCLUSION</vt:lpstr>
      <vt:lpstr>Contrainte : Rajout de biais</vt:lpstr>
      <vt:lpstr>Contrainte : Création de biais</vt:lpstr>
      <vt:lpstr>Résultats des biais</vt:lpstr>
      <vt:lpstr>Résultats des biais</vt:lpstr>
      <vt:lpstr>Résultats des biais</vt:lpstr>
      <vt:lpstr>Matrice de confusion</vt:lpstr>
      <vt:lpstr>Résultats des biais</vt:lpstr>
      <vt:lpstr>modèle final sélectionné,  performances et améliorations effectuées</vt:lpstr>
      <vt:lpstr>Modèle final sélectionné</vt:lpstr>
      <vt:lpstr>Modèle final sélectionné</vt:lpstr>
      <vt:lpstr>Modèle final sélectionné</vt:lpstr>
      <vt:lpstr>Pour aller plus loin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Toni</dc:creator>
  <cp:lastModifiedBy>Toni</cp:lastModifiedBy>
  <cp:revision>638</cp:revision>
  <dcterms:created xsi:type="dcterms:W3CDTF">2018-03-08T07:50:34Z</dcterms:created>
  <dcterms:modified xsi:type="dcterms:W3CDTF">2018-05-08T17:12:25Z</dcterms:modified>
</cp:coreProperties>
</file>