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sldIdLst>
    <p:sldId id="256" r:id="rId2"/>
    <p:sldId id="316" r:id="rId3"/>
    <p:sldId id="258" r:id="rId4"/>
    <p:sldId id="326" r:id="rId5"/>
    <p:sldId id="291" r:id="rId6"/>
    <p:sldId id="317" r:id="rId7"/>
    <p:sldId id="293" r:id="rId8"/>
    <p:sldId id="338" r:id="rId9"/>
    <p:sldId id="327" r:id="rId10"/>
    <p:sldId id="349" r:id="rId11"/>
    <p:sldId id="339" r:id="rId12"/>
    <p:sldId id="340" r:id="rId13"/>
    <p:sldId id="345" r:id="rId14"/>
    <p:sldId id="341" r:id="rId15"/>
    <p:sldId id="350" r:id="rId16"/>
    <p:sldId id="360" r:id="rId17"/>
    <p:sldId id="361" r:id="rId18"/>
    <p:sldId id="346" r:id="rId19"/>
    <p:sldId id="347" r:id="rId20"/>
    <p:sldId id="348" r:id="rId21"/>
    <p:sldId id="318" r:id="rId22"/>
    <p:sldId id="303" r:id="rId23"/>
    <p:sldId id="342" r:id="rId24"/>
    <p:sldId id="305" r:id="rId25"/>
    <p:sldId id="343" r:id="rId26"/>
    <p:sldId id="365" r:id="rId27"/>
    <p:sldId id="308" r:id="rId28"/>
    <p:sldId id="336" r:id="rId29"/>
    <p:sldId id="353" r:id="rId30"/>
    <p:sldId id="328" r:id="rId31"/>
    <p:sldId id="322" r:id="rId32"/>
    <p:sldId id="310" r:id="rId33"/>
    <p:sldId id="320" r:id="rId34"/>
    <p:sldId id="312" r:id="rId35"/>
    <p:sldId id="358" r:id="rId36"/>
    <p:sldId id="363" r:id="rId37"/>
    <p:sldId id="335" r:id="rId38"/>
    <p:sldId id="359" r:id="rId39"/>
    <p:sldId id="356" r:id="rId40"/>
    <p:sldId id="352" r:id="rId41"/>
    <p:sldId id="364" r:id="rId42"/>
    <p:sldId id="362" r:id="rId43"/>
    <p:sldId id="319" r:id="rId44"/>
    <p:sldId id="314" r:id="rId45"/>
    <p:sldId id="329" r:id="rId46"/>
    <p:sldId id="357" r:id="rId47"/>
    <p:sldId id="315" r:id="rId48"/>
    <p:sldId id="331" r:id="rId4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2428" autoAdjust="0"/>
  </p:normalViewPr>
  <p:slideViewPr>
    <p:cSldViewPr snapToGrid="0">
      <p:cViewPr varScale="1">
        <p:scale>
          <a:sx n="92" d="100"/>
          <a:sy n="92" d="100"/>
        </p:scale>
        <p:origin x="1176" y="66"/>
      </p:cViewPr>
      <p:guideLst>
        <p:guide orient="horz" pos="2636"/>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4902D9-7F8A-4B43-8E0A-FC8036C340B3}" type="doc">
      <dgm:prSet loTypeId="urn:microsoft.com/office/officeart/2005/8/layout/vList5" loCatId="list" qsTypeId="urn:microsoft.com/office/officeart/2005/8/quickstyle/simple4" qsCatId="simple" csTypeId="urn:microsoft.com/office/officeart/2005/8/colors/colorful1" csCatId="colorful" phldr="1"/>
      <dgm:spPr/>
      <dgm:t>
        <a:bodyPr/>
        <a:lstStyle/>
        <a:p>
          <a:endParaRPr lang="en-US"/>
        </a:p>
      </dgm:t>
    </dgm:pt>
    <dgm:pt modelId="{9EB51895-AEFD-4DB0-A091-6BB19DC6F8C6}">
      <dgm:prSet/>
      <dgm:spPr/>
      <dgm:t>
        <a:bodyPr/>
        <a:lstStyle/>
        <a:p>
          <a:r>
            <a:rPr lang="fr-FR" u="sng" dirty="0"/>
            <a:t>Modèle retenu </a:t>
          </a:r>
          <a:endParaRPr lang="en-US" dirty="0"/>
        </a:p>
      </dgm:t>
    </dgm:pt>
    <dgm:pt modelId="{17B2F048-484E-4F6D-A96D-23BC487D614C}" type="parTrans" cxnId="{3DDFC80B-AE15-46EC-8B85-BC279E7CD4D8}">
      <dgm:prSet/>
      <dgm:spPr/>
      <dgm:t>
        <a:bodyPr/>
        <a:lstStyle/>
        <a:p>
          <a:endParaRPr lang="en-US"/>
        </a:p>
      </dgm:t>
    </dgm:pt>
    <dgm:pt modelId="{6131A440-C64A-4422-A563-19AA962EF5FF}" type="sibTrans" cxnId="{3DDFC80B-AE15-46EC-8B85-BC279E7CD4D8}">
      <dgm:prSet/>
      <dgm:spPr/>
      <dgm:t>
        <a:bodyPr/>
        <a:lstStyle/>
        <a:p>
          <a:endParaRPr lang="en-US"/>
        </a:p>
      </dgm:t>
    </dgm:pt>
    <dgm:pt modelId="{972E4FCB-45FF-439A-B3DB-7AE97CE47237}">
      <dgm:prSet/>
      <dgm:spPr/>
      <dgm:t>
        <a:bodyPr/>
        <a:lstStyle/>
        <a:p>
          <a:r>
            <a:rPr lang="fr-FR" dirty="0" err="1"/>
            <a:t>Random</a:t>
          </a:r>
          <a:r>
            <a:rPr lang="fr-FR" dirty="0"/>
            <a:t> Forest </a:t>
          </a:r>
          <a:r>
            <a:rPr lang="fr-FR" dirty="0" err="1"/>
            <a:t>Regressor</a:t>
          </a:r>
          <a:endParaRPr lang="en-US" dirty="0"/>
        </a:p>
      </dgm:t>
    </dgm:pt>
    <dgm:pt modelId="{4B00AA24-8260-4C7A-901A-FF3B4547FBC5}" type="parTrans" cxnId="{2D023648-D483-4EAF-9FBD-9CC3372E4DAC}">
      <dgm:prSet/>
      <dgm:spPr/>
      <dgm:t>
        <a:bodyPr/>
        <a:lstStyle/>
        <a:p>
          <a:endParaRPr lang="en-US"/>
        </a:p>
      </dgm:t>
    </dgm:pt>
    <dgm:pt modelId="{B0998B11-CF0E-4384-A7DB-240D39E037F9}" type="sibTrans" cxnId="{2D023648-D483-4EAF-9FBD-9CC3372E4DAC}">
      <dgm:prSet/>
      <dgm:spPr/>
      <dgm:t>
        <a:bodyPr/>
        <a:lstStyle/>
        <a:p>
          <a:endParaRPr lang="en-US"/>
        </a:p>
      </dgm:t>
    </dgm:pt>
    <dgm:pt modelId="{59425B50-BA88-4269-A832-AF6D25CE3859}">
      <dgm:prSet/>
      <dgm:spPr/>
      <dgm:t>
        <a:bodyPr/>
        <a:lstStyle/>
        <a:p>
          <a:r>
            <a:rPr lang="fr-FR" dirty="0"/>
            <a:t>Plus rapide.</a:t>
          </a:r>
          <a:endParaRPr lang="en-US" dirty="0"/>
        </a:p>
      </dgm:t>
    </dgm:pt>
    <dgm:pt modelId="{2A5C5C61-085F-44BC-88A8-7184663256DA}" type="parTrans" cxnId="{8EB9C3CB-1C54-4351-9A33-9E2DA2B5E1F0}">
      <dgm:prSet/>
      <dgm:spPr/>
      <dgm:t>
        <a:bodyPr/>
        <a:lstStyle/>
        <a:p>
          <a:endParaRPr lang="en-US"/>
        </a:p>
      </dgm:t>
    </dgm:pt>
    <dgm:pt modelId="{1B905BB6-3AF7-4A2C-BE6B-560EA8F8D07A}" type="sibTrans" cxnId="{8EB9C3CB-1C54-4351-9A33-9E2DA2B5E1F0}">
      <dgm:prSet/>
      <dgm:spPr/>
      <dgm:t>
        <a:bodyPr/>
        <a:lstStyle/>
        <a:p>
          <a:endParaRPr lang="en-US"/>
        </a:p>
      </dgm:t>
    </dgm:pt>
    <dgm:pt modelId="{A72084C4-1F85-40FE-9ADB-0BED3E334C20}">
      <dgm:prSet/>
      <dgm:spPr/>
      <dgm:t>
        <a:bodyPr/>
        <a:lstStyle/>
        <a:p>
          <a:r>
            <a:rPr lang="fr-FR" dirty="0"/>
            <a:t>Très bons résultats</a:t>
          </a:r>
          <a:endParaRPr lang="en-US" dirty="0"/>
        </a:p>
      </dgm:t>
    </dgm:pt>
    <dgm:pt modelId="{9D2A8FD7-64BB-43BF-9F69-79CFCEC1906F}" type="parTrans" cxnId="{F2CB1994-72FC-4526-AB66-CF75C3C88B86}">
      <dgm:prSet/>
      <dgm:spPr/>
      <dgm:t>
        <a:bodyPr/>
        <a:lstStyle/>
        <a:p>
          <a:endParaRPr lang="en-US"/>
        </a:p>
      </dgm:t>
    </dgm:pt>
    <dgm:pt modelId="{30EB2E90-7F83-496D-9BB9-8C4FF3127940}" type="sibTrans" cxnId="{F2CB1994-72FC-4526-AB66-CF75C3C88B86}">
      <dgm:prSet/>
      <dgm:spPr/>
      <dgm:t>
        <a:bodyPr/>
        <a:lstStyle/>
        <a:p>
          <a:endParaRPr lang="en-US"/>
        </a:p>
      </dgm:t>
    </dgm:pt>
    <dgm:pt modelId="{45171677-0342-4EFD-B076-F8A2DB5C4C8F}">
      <dgm:prSet/>
      <dgm:spPr/>
      <dgm:t>
        <a:bodyPr/>
        <a:lstStyle/>
        <a:p>
          <a:r>
            <a:rPr lang="fr-FR" u="sng" dirty="0"/>
            <a:t>Paramètres</a:t>
          </a:r>
          <a:endParaRPr lang="en-US" dirty="0"/>
        </a:p>
      </dgm:t>
    </dgm:pt>
    <dgm:pt modelId="{D23FBB1D-6C6B-44F6-86B1-D89E1F9EB571}" type="parTrans" cxnId="{9CFB0A9F-1E0F-4F0F-A33C-77DD7FD5826A}">
      <dgm:prSet/>
      <dgm:spPr/>
      <dgm:t>
        <a:bodyPr/>
        <a:lstStyle/>
        <a:p>
          <a:endParaRPr lang="en-US"/>
        </a:p>
      </dgm:t>
    </dgm:pt>
    <dgm:pt modelId="{450A073C-DB7A-4379-894E-530BB11BF23E}" type="sibTrans" cxnId="{9CFB0A9F-1E0F-4F0F-A33C-77DD7FD5826A}">
      <dgm:prSet/>
      <dgm:spPr/>
      <dgm:t>
        <a:bodyPr/>
        <a:lstStyle/>
        <a:p>
          <a:endParaRPr lang="en-US"/>
        </a:p>
      </dgm:t>
    </dgm:pt>
    <dgm:pt modelId="{3B22D283-B810-4303-8D87-1FC75A1A7563}">
      <dgm:prSet/>
      <dgm:spPr/>
      <dgm:t>
        <a:bodyPr/>
        <a:lstStyle/>
        <a:p>
          <a:r>
            <a:rPr lang="fr-FR" dirty="0" err="1"/>
            <a:t>max_depth</a:t>
          </a:r>
          <a:r>
            <a:rPr lang="fr-FR" dirty="0"/>
            <a:t> = None</a:t>
          </a:r>
          <a:endParaRPr lang="en-US" dirty="0"/>
        </a:p>
      </dgm:t>
    </dgm:pt>
    <dgm:pt modelId="{E9A2ED1B-2F38-4192-859A-F362195AC530}" type="parTrans" cxnId="{3E82942C-9B74-435B-A373-01B3BA7AC820}">
      <dgm:prSet/>
      <dgm:spPr/>
      <dgm:t>
        <a:bodyPr/>
        <a:lstStyle/>
        <a:p>
          <a:endParaRPr lang="en-US"/>
        </a:p>
      </dgm:t>
    </dgm:pt>
    <dgm:pt modelId="{971709B4-221F-45B7-83F5-70ED08A73A0A}" type="sibTrans" cxnId="{3E82942C-9B74-435B-A373-01B3BA7AC820}">
      <dgm:prSet/>
      <dgm:spPr/>
      <dgm:t>
        <a:bodyPr/>
        <a:lstStyle/>
        <a:p>
          <a:endParaRPr lang="en-US"/>
        </a:p>
      </dgm:t>
    </dgm:pt>
    <dgm:pt modelId="{CC3A8081-2FCA-4D22-8586-6D943AF8B185}">
      <dgm:prSet/>
      <dgm:spPr/>
      <dgm:t>
        <a:bodyPr/>
        <a:lstStyle/>
        <a:p>
          <a:r>
            <a:rPr lang="fr-FR" dirty="0" err="1"/>
            <a:t>n_estimators</a:t>
          </a:r>
          <a:r>
            <a:rPr lang="fr-FR" dirty="0"/>
            <a:t> = 50</a:t>
          </a:r>
          <a:endParaRPr lang="en-US" dirty="0"/>
        </a:p>
      </dgm:t>
    </dgm:pt>
    <dgm:pt modelId="{21E650A5-3CD4-4FF0-BA87-6D87C2A66CEF}" type="parTrans" cxnId="{6A6BB431-6563-4A95-9BC8-1F38B79D2A82}">
      <dgm:prSet/>
      <dgm:spPr/>
    </dgm:pt>
    <dgm:pt modelId="{461FE3D3-DCFC-4BBE-8859-442E71BD9141}" type="sibTrans" cxnId="{6A6BB431-6563-4A95-9BC8-1F38B79D2A82}">
      <dgm:prSet/>
      <dgm:spPr/>
    </dgm:pt>
    <dgm:pt modelId="{2736C6E5-5CF7-46F7-97A3-A4776A49A032}" type="pres">
      <dgm:prSet presAssocID="{264902D9-7F8A-4B43-8E0A-FC8036C340B3}" presName="Name0" presStyleCnt="0">
        <dgm:presLayoutVars>
          <dgm:dir/>
          <dgm:animLvl val="lvl"/>
          <dgm:resizeHandles val="exact"/>
        </dgm:presLayoutVars>
      </dgm:prSet>
      <dgm:spPr/>
    </dgm:pt>
    <dgm:pt modelId="{99B71CBC-25E5-43BA-B7F6-B773C36AA722}" type="pres">
      <dgm:prSet presAssocID="{9EB51895-AEFD-4DB0-A091-6BB19DC6F8C6}" presName="linNode" presStyleCnt="0"/>
      <dgm:spPr/>
    </dgm:pt>
    <dgm:pt modelId="{5C8F9676-7948-493D-B3CB-FD80BA3C74DA}" type="pres">
      <dgm:prSet presAssocID="{9EB51895-AEFD-4DB0-A091-6BB19DC6F8C6}" presName="parentText" presStyleLbl="node1" presStyleIdx="0" presStyleCnt="2">
        <dgm:presLayoutVars>
          <dgm:chMax val="1"/>
          <dgm:bulletEnabled val="1"/>
        </dgm:presLayoutVars>
      </dgm:prSet>
      <dgm:spPr/>
    </dgm:pt>
    <dgm:pt modelId="{BFBBD361-613F-4A23-A2D4-252342DEF810}" type="pres">
      <dgm:prSet presAssocID="{9EB51895-AEFD-4DB0-A091-6BB19DC6F8C6}" presName="descendantText" presStyleLbl="alignAccFollowNode1" presStyleIdx="0" presStyleCnt="2">
        <dgm:presLayoutVars>
          <dgm:bulletEnabled val="1"/>
        </dgm:presLayoutVars>
      </dgm:prSet>
      <dgm:spPr/>
    </dgm:pt>
    <dgm:pt modelId="{DF8A0983-087D-45AA-9540-34DF907E53E8}" type="pres">
      <dgm:prSet presAssocID="{6131A440-C64A-4422-A563-19AA962EF5FF}" presName="sp" presStyleCnt="0"/>
      <dgm:spPr/>
    </dgm:pt>
    <dgm:pt modelId="{5D37386D-842C-4DD6-BEDE-E0478DEB6212}" type="pres">
      <dgm:prSet presAssocID="{45171677-0342-4EFD-B076-F8A2DB5C4C8F}" presName="linNode" presStyleCnt="0"/>
      <dgm:spPr/>
    </dgm:pt>
    <dgm:pt modelId="{7DE959B4-2CD8-43B6-B3B8-B30EBE0086EB}" type="pres">
      <dgm:prSet presAssocID="{45171677-0342-4EFD-B076-F8A2DB5C4C8F}" presName="parentText" presStyleLbl="node1" presStyleIdx="1" presStyleCnt="2">
        <dgm:presLayoutVars>
          <dgm:chMax val="1"/>
          <dgm:bulletEnabled val="1"/>
        </dgm:presLayoutVars>
      </dgm:prSet>
      <dgm:spPr/>
    </dgm:pt>
    <dgm:pt modelId="{2593BB08-6E87-4928-BEEF-0D8707F97712}" type="pres">
      <dgm:prSet presAssocID="{45171677-0342-4EFD-B076-F8A2DB5C4C8F}" presName="descendantText" presStyleLbl="alignAccFollowNode1" presStyleIdx="1" presStyleCnt="2">
        <dgm:presLayoutVars>
          <dgm:bulletEnabled val="1"/>
        </dgm:presLayoutVars>
      </dgm:prSet>
      <dgm:spPr/>
    </dgm:pt>
  </dgm:ptLst>
  <dgm:cxnLst>
    <dgm:cxn modelId="{00106E08-85AE-4441-A433-3F1B6BA6A923}" type="presOf" srcId="{264902D9-7F8A-4B43-8E0A-FC8036C340B3}" destId="{2736C6E5-5CF7-46F7-97A3-A4776A49A032}" srcOrd="0" destOrd="0" presId="urn:microsoft.com/office/officeart/2005/8/layout/vList5"/>
    <dgm:cxn modelId="{3DDFC80B-AE15-46EC-8B85-BC279E7CD4D8}" srcId="{264902D9-7F8A-4B43-8E0A-FC8036C340B3}" destId="{9EB51895-AEFD-4DB0-A091-6BB19DC6F8C6}" srcOrd="0" destOrd="0" parTransId="{17B2F048-484E-4F6D-A96D-23BC487D614C}" sibTransId="{6131A440-C64A-4422-A563-19AA962EF5FF}"/>
    <dgm:cxn modelId="{8657DF0F-2EC3-4944-A316-73444A9FE1C7}" type="presOf" srcId="{972E4FCB-45FF-439A-B3DB-7AE97CE47237}" destId="{BFBBD361-613F-4A23-A2D4-252342DEF810}" srcOrd="0" destOrd="0" presId="urn:microsoft.com/office/officeart/2005/8/layout/vList5"/>
    <dgm:cxn modelId="{0F3CB919-E68F-4741-AB9E-4B7A195703C7}" type="presOf" srcId="{9EB51895-AEFD-4DB0-A091-6BB19DC6F8C6}" destId="{5C8F9676-7948-493D-B3CB-FD80BA3C74DA}" srcOrd="0" destOrd="0" presId="urn:microsoft.com/office/officeart/2005/8/layout/vList5"/>
    <dgm:cxn modelId="{ABE8CC23-E34B-46D0-9C34-A77447FAEF00}" type="presOf" srcId="{A72084C4-1F85-40FE-9ADB-0BED3E334C20}" destId="{BFBBD361-613F-4A23-A2D4-252342DEF810}" srcOrd="0" destOrd="2" presId="urn:microsoft.com/office/officeart/2005/8/layout/vList5"/>
    <dgm:cxn modelId="{3E82942C-9B74-435B-A373-01B3BA7AC820}" srcId="{45171677-0342-4EFD-B076-F8A2DB5C4C8F}" destId="{3B22D283-B810-4303-8D87-1FC75A1A7563}" srcOrd="0" destOrd="0" parTransId="{E9A2ED1B-2F38-4192-859A-F362195AC530}" sibTransId="{971709B4-221F-45B7-83F5-70ED08A73A0A}"/>
    <dgm:cxn modelId="{6A6BB431-6563-4A95-9BC8-1F38B79D2A82}" srcId="{45171677-0342-4EFD-B076-F8A2DB5C4C8F}" destId="{CC3A8081-2FCA-4D22-8586-6D943AF8B185}" srcOrd="1" destOrd="0" parTransId="{21E650A5-3CD4-4FF0-BA87-6D87C2A66CEF}" sibTransId="{461FE3D3-DCFC-4BBE-8859-442E71BD9141}"/>
    <dgm:cxn modelId="{2D023648-D483-4EAF-9FBD-9CC3372E4DAC}" srcId="{9EB51895-AEFD-4DB0-A091-6BB19DC6F8C6}" destId="{972E4FCB-45FF-439A-B3DB-7AE97CE47237}" srcOrd="0" destOrd="0" parTransId="{4B00AA24-8260-4C7A-901A-FF3B4547FBC5}" sibTransId="{B0998B11-CF0E-4384-A7DB-240D39E037F9}"/>
    <dgm:cxn modelId="{77EE6888-62DA-4AA7-A1D3-E890F190D12D}" type="presOf" srcId="{59425B50-BA88-4269-A832-AF6D25CE3859}" destId="{BFBBD361-613F-4A23-A2D4-252342DEF810}" srcOrd="0" destOrd="1" presId="urn:microsoft.com/office/officeart/2005/8/layout/vList5"/>
    <dgm:cxn modelId="{F2CB1994-72FC-4526-AB66-CF75C3C88B86}" srcId="{972E4FCB-45FF-439A-B3DB-7AE97CE47237}" destId="{A72084C4-1F85-40FE-9ADB-0BED3E334C20}" srcOrd="1" destOrd="0" parTransId="{9D2A8FD7-64BB-43BF-9F69-79CFCEC1906F}" sibTransId="{30EB2E90-7F83-496D-9BB9-8C4FF3127940}"/>
    <dgm:cxn modelId="{9CFB0A9F-1E0F-4F0F-A33C-77DD7FD5826A}" srcId="{264902D9-7F8A-4B43-8E0A-FC8036C340B3}" destId="{45171677-0342-4EFD-B076-F8A2DB5C4C8F}" srcOrd="1" destOrd="0" parTransId="{D23FBB1D-6C6B-44F6-86B1-D89E1F9EB571}" sibTransId="{450A073C-DB7A-4379-894E-530BB11BF23E}"/>
    <dgm:cxn modelId="{368A489F-3A5D-4E59-A553-F5E55167855A}" type="presOf" srcId="{3B22D283-B810-4303-8D87-1FC75A1A7563}" destId="{2593BB08-6E87-4928-BEEF-0D8707F97712}" srcOrd="0" destOrd="0" presId="urn:microsoft.com/office/officeart/2005/8/layout/vList5"/>
    <dgm:cxn modelId="{8EB9C3CB-1C54-4351-9A33-9E2DA2B5E1F0}" srcId="{972E4FCB-45FF-439A-B3DB-7AE97CE47237}" destId="{59425B50-BA88-4269-A832-AF6D25CE3859}" srcOrd="0" destOrd="0" parTransId="{2A5C5C61-085F-44BC-88A8-7184663256DA}" sibTransId="{1B905BB6-3AF7-4A2C-BE6B-560EA8F8D07A}"/>
    <dgm:cxn modelId="{016326CD-5519-4079-83F9-FE518AF75353}" type="presOf" srcId="{CC3A8081-2FCA-4D22-8586-6D943AF8B185}" destId="{2593BB08-6E87-4928-BEEF-0D8707F97712}" srcOrd="0" destOrd="1" presId="urn:microsoft.com/office/officeart/2005/8/layout/vList5"/>
    <dgm:cxn modelId="{74F9EDD6-C830-4A94-A342-CB2ADC36CF40}" type="presOf" srcId="{45171677-0342-4EFD-B076-F8A2DB5C4C8F}" destId="{7DE959B4-2CD8-43B6-B3B8-B30EBE0086EB}" srcOrd="0" destOrd="0" presId="urn:microsoft.com/office/officeart/2005/8/layout/vList5"/>
    <dgm:cxn modelId="{B06E1D35-0495-4E13-A03B-1C0876820DC1}" type="presParOf" srcId="{2736C6E5-5CF7-46F7-97A3-A4776A49A032}" destId="{99B71CBC-25E5-43BA-B7F6-B773C36AA722}" srcOrd="0" destOrd="0" presId="urn:microsoft.com/office/officeart/2005/8/layout/vList5"/>
    <dgm:cxn modelId="{0DC21DFF-0A60-432D-896B-983D153E391D}" type="presParOf" srcId="{99B71CBC-25E5-43BA-B7F6-B773C36AA722}" destId="{5C8F9676-7948-493D-B3CB-FD80BA3C74DA}" srcOrd="0" destOrd="0" presId="urn:microsoft.com/office/officeart/2005/8/layout/vList5"/>
    <dgm:cxn modelId="{C78D167A-7FB8-4F99-9371-7047545C0059}" type="presParOf" srcId="{99B71CBC-25E5-43BA-B7F6-B773C36AA722}" destId="{BFBBD361-613F-4A23-A2D4-252342DEF810}" srcOrd="1" destOrd="0" presId="urn:microsoft.com/office/officeart/2005/8/layout/vList5"/>
    <dgm:cxn modelId="{201295E1-365D-4893-B894-7E3C6BB97B02}" type="presParOf" srcId="{2736C6E5-5CF7-46F7-97A3-A4776A49A032}" destId="{DF8A0983-087D-45AA-9540-34DF907E53E8}" srcOrd="1" destOrd="0" presId="urn:microsoft.com/office/officeart/2005/8/layout/vList5"/>
    <dgm:cxn modelId="{817353C9-1FB6-46C9-B59D-DB685FD15592}" type="presParOf" srcId="{2736C6E5-5CF7-46F7-97A3-A4776A49A032}" destId="{5D37386D-842C-4DD6-BEDE-E0478DEB6212}" srcOrd="2" destOrd="0" presId="urn:microsoft.com/office/officeart/2005/8/layout/vList5"/>
    <dgm:cxn modelId="{2C4DEC75-0713-437A-8155-68336619D3F9}" type="presParOf" srcId="{5D37386D-842C-4DD6-BEDE-E0478DEB6212}" destId="{7DE959B4-2CD8-43B6-B3B8-B30EBE0086EB}" srcOrd="0" destOrd="0" presId="urn:microsoft.com/office/officeart/2005/8/layout/vList5"/>
    <dgm:cxn modelId="{630111E0-1572-4A9E-A152-C4812E9D294C}" type="presParOf" srcId="{5D37386D-842C-4DD6-BEDE-E0478DEB6212}" destId="{2593BB08-6E87-4928-BEEF-0D8707F9771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BBD361-613F-4A23-A2D4-252342DEF810}">
      <dsp:nvSpPr>
        <dsp:cNvPr id="0" name=""/>
        <dsp:cNvSpPr/>
      </dsp:nvSpPr>
      <dsp:spPr>
        <a:xfrm rot="5400000">
          <a:off x="3153458" y="-681430"/>
          <a:ext cx="2059208" cy="3937000"/>
        </a:xfrm>
        <a:prstGeom prst="round2SameRect">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0" tIns="57150" rIns="114300" bIns="57150" numCol="1" spcCol="1270" anchor="ctr" anchorCtr="0">
          <a:noAutofit/>
        </a:bodyPr>
        <a:lstStyle/>
        <a:p>
          <a:pPr marL="285750" lvl="1" indent="-285750" algn="l" defTabSz="1333500">
            <a:lnSpc>
              <a:spcPct val="90000"/>
            </a:lnSpc>
            <a:spcBef>
              <a:spcPct val="0"/>
            </a:spcBef>
            <a:spcAft>
              <a:spcPct val="15000"/>
            </a:spcAft>
            <a:buChar char="•"/>
          </a:pPr>
          <a:r>
            <a:rPr lang="fr-FR" sz="3000" kern="1200" dirty="0" err="1"/>
            <a:t>Random</a:t>
          </a:r>
          <a:r>
            <a:rPr lang="fr-FR" sz="3000" kern="1200" dirty="0"/>
            <a:t> Forest </a:t>
          </a:r>
          <a:r>
            <a:rPr lang="fr-FR" sz="3000" kern="1200" dirty="0" err="1"/>
            <a:t>Regressor</a:t>
          </a:r>
          <a:endParaRPr lang="en-US" sz="3000" kern="1200" dirty="0"/>
        </a:p>
        <a:p>
          <a:pPr marL="571500" lvl="2" indent="-285750" algn="l" defTabSz="1333500">
            <a:lnSpc>
              <a:spcPct val="90000"/>
            </a:lnSpc>
            <a:spcBef>
              <a:spcPct val="0"/>
            </a:spcBef>
            <a:spcAft>
              <a:spcPct val="15000"/>
            </a:spcAft>
            <a:buChar char="•"/>
          </a:pPr>
          <a:r>
            <a:rPr lang="fr-FR" sz="3000" kern="1200" dirty="0"/>
            <a:t>Plus rapide.</a:t>
          </a:r>
          <a:endParaRPr lang="en-US" sz="3000" kern="1200" dirty="0"/>
        </a:p>
        <a:p>
          <a:pPr marL="571500" lvl="2" indent="-285750" algn="l" defTabSz="1333500">
            <a:lnSpc>
              <a:spcPct val="90000"/>
            </a:lnSpc>
            <a:spcBef>
              <a:spcPct val="0"/>
            </a:spcBef>
            <a:spcAft>
              <a:spcPct val="15000"/>
            </a:spcAft>
            <a:buChar char="•"/>
          </a:pPr>
          <a:r>
            <a:rPr lang="fr-FR" sz="3000" kern="1200" dirty="0"/>
            <a:t>Très bons résultats</a:t>
          </a:r>
          <a:endParaRPr lang="en-US" sz="3000" kern="1200" dirty="0"/>
        </a:p>
      </dsp:txBody>
      <dsp:txXfrm rot="-5400000">
        <a:off x="2214562" y="357988"/>
        <a:ext cx="3836478" cy="1858164"/>
      </dsp:txXfrm>
    </dsp:sp>
    <dsp:sp modelId="{5C8F9676-7948-493D-B3CB-FD80BA3C74DA}">
      <dsp:nvSpPr>
        <dsp:cNvPr id="0" name=""/>
        <dsp:cNvSpPr/>
      </dsp:nvSpPr>
      <dsp:spPr>
        <a:xfrm>
          <a:off x="0" y="64"/>
          <a:ext cx="2214562" cy="2574010"/>
        </a:xfrm>
        <a:prstGeom prst="roundRect">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3000"/>
                <a:lumMod val="100000"/>
              </a:schemeClr>
            </a:gs>
            <a:gs pos="100000">
              <a:schemeClr val="accent2">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fr-FR" sz="3000" u="sng" kern="1200" dirty="0"/>
            <a:t>Modèle retenu </a:t>
          </a:r>
          <a:endParaRPr lang="en-US" sz="3000" kern="1200" dirty="0"/>
        </a:p>
      </dsp:txBody>
      <dsp:txXfrm>
        <a:off x="108106" y="108170"/>
        <a:ext cx="1998350" cy="2357798"/>
      </dsp:txXfrm>
    </dsp:sp>
    <dsp:sp modelId="{2593BB08-6E87-4928-BEEF-0D8707F97712}">
      <dsp:nvSpPr>
        <dsp:cNvPr id="0" name=""/>
        <dsp:cNvSpPr/>
      </dsp:nvSpPr>
      <dsp:spPr>
        <a:xfrm rot="5400000">
          <a:off x="3153458" y="2021280"/>
          <a:ext cx="2059208" cy="3937000"/>
        </a:xfrm>
        <a:prstGeom prst="round2SameRect">
          <a:avLst/>
        </a:prstGeom>
        <a:solidFill>
          <a:schemeClr val="accent3">
            <a:tint val="40000"/>
            <a:alpha val="90000"/>
            <a:hueOff val="0"/>
            <a:satOff val="0"/>
            <a:lumOff val="0"/>
            <a:alphaOff val="0"/>
          </a:schemeClr>
        </a:solidFill>
        <a:ln w="6350"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0" tIns="57150" rIns="114300" bIns="57150" numCol="1" spcCol="1270" anchor="ctr" anchorCtr="0">
          <a:noAutofit/>
        </a:bodyPr>
        <a:lstStyle/>
        <a:p>
          <a:pPr marL="285750" lvl="1" indent="-285750" algn="l" defTabSz="1333500">
            <a:lnSpc>
              <a:spcPct val="90000"/>
            </a:lnSpc>
            <a:spcBef>
              <a:spcPct val="0"/>
            </a:spcBef>
            <a:spcAft>
              <a:spcPct val="15000"/>
            </a:spcAft>
            <a:buChar char="•"/>
          </a:pPr>
          <a:r>
            <a:rPr lang="fr-FR" sz="3000" kern="1200" dirty="0" err="1"/>
            <a:t>max_depth</a:t>
          </a:r>
          <a:r>
            <a:rPr lang="fr-FR" sz="3000" kern="1200" dirty="0"/>
            <a:t> = None</a:t>
          </a:r>
          <a:endParaRPr lang="en-US" sz="3000" kern="1200" dirty="0"/>
        </a:p>
        <a:p>
          <a:pPr marL="285750" lvl="1" indent="-285750" algn="l" defTabSz="1333500">
            <a:lnSpc>
              <a:spcPct val="90000"/>
            </a:lnSpc>
            <a:spcBef>
              <a:spcPct val="0"/>
            </a:spcBef>
            <a:spcAft>
              <a:spcPct val="15000"/>
            </a:spcAft>
            <a:buChar char="•"/>
          </a:pPr>
          <a:r>
            <a:rPr lang="fr-FR" sz="3000" kern="1200" dirty="0" err="1"/>
            <a:t>n_estimators</a:t>
          </a:r>
          <a:r>
            <a:rPr lang="fr-FR" sz="3000" kern="1200" dirty="0"/>
            <a:t> = 50</a:t>
          </a:r>
          <a:endParaRPr lang="en-US" sz="3000" kern="1200" dirty="0"/>
        </a:p>
      </dsp:txBody>
      <dsp:txXfrm rot="-5400000">
        <a:off x="2214562" y="3060698"/>
        <a:ext cx="3836478" cy="1858164"/>
      </dsp:txXfrm>
    </dsp:sp>
    <dsp:sp modelId="{7DE959B4-2CD8-43B6-B3B8-B30EBE0086EB}">
      <dsp:nvSpPr>
        <dsp:cNvPr id="0" name=""/>
        <dsp:cNvSpPr/>
      </dsp:nvSpPr>
      <dsp:spPr>
        <a:xfrm>
          <a:off x="0" y="2702775"/>
          <a:ext cx="2214562" cy="2574010"/>
        </a:xfrm>
        <a:prstGeom prst="roundRect">
          <a:avLst/>
        </a:prstGeom>
        <a:gradFill rotWithShape="0">
          <a:gsLst>
            <a:gs pos="0">
              <a:schemeClr val="accent3">
                <a:hueOff val="0"/>
                <a:satOff val="0"/>
                <a:lumOff val="0"/>
                <a:alphaOff val="0"/>
                <a:tint val="97000"/>
                <a:satMod val="100000"/>
                <a:lumMod val="102000"/>
              </a:schemeClr>
            </a:gs>
            <a:gs pos="50000">
              <a:schemeClr val="accent3">
                <a:hueOff val="0"/>
                <a:satOff val="0"/>
                <a:lumOff val="0"/>
                <a:alphaOff val="0"/>
                <a:shade val="100000"/>
                <a:satMod val="103000"/>
                <a:lumMod val="100000"/>
              </a:schemeClr>
            </a:gs>
            <a:gs pos="100000">
              <a:schemeClr val="accent3">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fr-FR" sz="3000" u="sng" kern="1200" dirty="0"/>
            <a:t>Paramètres</a:t>
          </a:r>
          <a:endParaRPr lang="en-US" sz="3000" kern="1200" dirty="0"/>
        </a:p>
      </dsp:txBody>
      <dsp:txXfrm>
        <a:off x="108106" y="2810881"/>
        <a:ext cx="1998350" cy="2357798"/>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71E3A2-6132-4759-8A78-76C831761E5C}" type="datetimeFigureOut">
              <a:rPr lang="fr-FR" smtClean="0"/>
              <a:t>09/05/2018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B03462-FDCF-49B6-BCAF-5DA004C02C51}" type="slidenum">
              <a:rPr lang="fr-FR" smtClean="0"/>
              <a:t>‹N°›</a:t>
            </a:fld>
            <a:endParaRPr lang="fr-FR"/>
          </a:p>
        </p:txBody>
      </p:sp>
    </p:spTree>
    <p:extLst>
      <p:ext uri="{BB962C8B-B14F-4D97-AF65-F5344CB8AC3E}">
        <p14:creationId xmlns:p14="http://schemas.microsoft.com/office/powerpoint/2010/main" val="565087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3B03462-FDCF-49B6-BCAF-5DA004C02C51}" type="slidenum">
              <a:rPr lang="fr-FR" smtClean="0"/>
              <a:t>17</a:t>
            </a:fld>
            <a:endParaRPr lang="fr-FR"/>
          </a:p>
        </p:txBody>
      </p:sp>
    </p:spTree>
    <p:extLst>
      <p:ext uri="{BB962C8B-B14F-4D97-AF65-F5344CB8AC3E}">
        <p14:creationId xmlns:p14="http://schemas.microsoft.com/office/powerpoint/2010/main" val="3680088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3B03462-FDCF-49B6-BCAF-5DA004C02C51}" type="slidenum">
              <a:rPr lang="fr-FR" smtClean="0"/>
              <a:t>19</a:t>
            </a:fld>
            <a:endParaRPr lang="fr-FR"/>
          </a:p>
        </p:txBody>
      </p:sp>
    </p:spTree>
    <p:extLst>
      <p:ext uri="{BB962C8B-B14F-4D97-AF65-F5344CB8AC3E}">
        <p14:creationId xmlns:p14="http://schemas.microsoft.com/office/powerpoint/2010/main" val="2772903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Normaliser = pourcentage</a:t>
            </a:r>
          </a:p>
        </p:txBody>
      </p:sp>
      <p:sp>
        <p:nvSpPr>
          <p:cNvPr id="4" name="Espace réservé du numéro de diapositive 3"/>
          <p:cNvSpPr>
            <a:spLocks noGrp="1"/>
          </p:cNvSpPr>
          <p:nvPr>
            <p:ph type="sldNum" sz="quarter" idx="10"/>
          </p:nvPr>
        </p:nvSpPr>
        <p:spPr/>
        <p:txBody>
          <a:bodyPr/>
          <a:lstStyle/>
          <a:p>
            <a:fld id="{83B03462-FDCF-49B6-BCAF-5DA004C02C51}" type="slidenum">
              <a:rPr lang="fr-FR" smtClean="0"/>
              <a:t>36</a:t>
            </a:fld>
            <a:endParaRPr lang="fr-FR"/>
          </a:p>
        </p:txBody>
      </p:sp>
    </p:spTree>
    <p:extLst>
      <p:ext uri="{BB962C8B-B14F-4D97-AF65-F5344CB8AC3E}">
        <p14:creationId xmlns:p14="http://schemas.microsoft.com/office/powerpoint/2010/main" val="53594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3B03462-FDCF-49B6-BCAF-5DA004C02C51}" type="slidenum">
              <a:rPr lang="fr-FR" smtClean="0"/>
              <a:t>40</a:t>
            </a:fld>
            <a:endParaRPr lang="fr-FR"/>
          </a:p>
        </p:txBody>
      </p:sp>
    </p:spTree>
    <p:extLst>
      <p:ext uri="{BB962C8B-B14F-4D97-AF65-F5344CB8AC3E}">
        <p14:creationId xmlns:p14="http://schemas.microsoft.com/office/powerpoint/2010/main" val="16778262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3B03462-FDCF-49B6-BCAF-5DA004C02C51}" type="slidenum">
              <a:rPr lang="fr-FR" smtClean="0"/>
              <a:t>41</a:t>
            </a:fld>
            <a:endParaRPr lang="fr-FR"/>
          </a:p>
        </p:txBody>
      </p:sp>
    </p:spTree>
    <p:extLst>
      <p:ext uri="{BB962C8B-B14F-4D97-AF65-F5344CB8AC3E}">
        <p14:creationId xmlns:p14="http://schemas.microsoft.com/office/powerpoint/2010/main" val="1646795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69655" y="2386744"/>
            <a:ext cx="9252693" cy="1645920"/>
          </a:xfrm>
          <a:solidFill>
            <a:srgbClr val="FFFFFF"/>
          </a:solidFill>
          <a:ln w="38100">
            <a:solidFill>
              <a:srgbClr val="404040"/>
            </a:solidFill>
          </a:ln>
        </p:spPr>
        <p:txBody>
          <a:bodyPr lIns="274320" rIns="274320" anchor="ctr" anchorCtr="1">
            <a:normAutofit/>
          </a:bodyPr>
          <a:lstStyle>
            <a:lvl1pPr algn="ctr">
              <a:defRPr sz="3500">
                <a:solidFill>
                  <a:srgbClr val="262626"/>
                </a:solidFill>
              </a:defRPr>
            </a:lvl1pPr>
          </a:lstStyle>
          <a:p>
            <a:r>
              <a:rPr lang="fr-FR"/>
              <a:t>Modifiez le style du titre</a:t>
            </a:r>
            <a:endParaRPr lang="en-US" dirty="0"/>
          </a:p>
        </p:txBody>
      </p:sp>
      <p:sp>
        <p:nvSpPr>
          <p:cNvPr id="3" name="Subtitle 2"/>
          <p:cNvSpPr>
            <a:spLocks noGrp="1"/>
          </p:cNvSpPr>
          <p:nvPr>
            <p:ph type="subTitle" idx="1"/>
          </p:nvPr>
        </p:nvSpPr>
        <p:spPr>
          <a:xfrm>
            <a:off x="2695195" y="4352544"/>
            <a:ext cx="6801612" cy="1239894"/>
          </a:xfrm>
          <a:noFill/>
        </p:spPr>
        <p:txBody>
          <a:bodyPr>
            <a:normAutofit/>
          </a:bodyPr>
          <a:lstStyle>
            <a:lvl1pPr marL="0" indent="0" algn="ctr">
              <a:buNone/>
              <a:defRPr sz="1900">
                <a:solidFill>
                  <a:schemeClr val="tx1">
                    <a:lumMod val="75000"/>
                    <a:lumOff val="25000"/>
                  </a:schemeClr>
                </a:solidFill>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endParaRPr lang="en-US" dirty="0"/>
          </a:p>
        </p:txBody>
      </p:sp>
    </p:spTree>
    <p:extLst>
      <p:ext uri="{BB962C8B-B14F-4D97-AF65-F5344CB8AC3E}">
        <p14:creationId xmlns:p14="http://schemas.microsoft.com/office/powerpoint/2010/main" val="364615853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3302175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405288" cy="498348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141395" y="937260"/>
            <a:ext cx="6288232" cy="4983480"/>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383493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re et contenu">
    <p:bg>
      <p:bgPr>
        <a:solidFill>
          <a:schemeClr val="bg1"/>
        </a:solidFill>
        <a:effectLst/>
      </p:bgPr>
    </p:bg>
    <p:spTree>
      <p:nvGrpSpPr>
        <p:cNvPr id="1" name=""/>
        <p:cNvGrpSpPr/>
        <p:nvPr/>
      </p:nvGrpSpPr>
      <p:grpSpPr>
        <a:xfrm>
          <a:off x="0" y="0"/>
          <a:ext cx="0" cy="0"/>
          <a:chOff x="0" y="0"/>
          <a:chExt cx="0" cy="0"/>
        </a:xfrm>
      </p:grpSpPr>
      <p:sp>
        <p:nvSpPr>
          <p:cNvPr id="9" name="Rectangle : coins arrondis 8"/>
          <p:cNvSpPr/>
          <p:nvPr userDrawn="1"/>
        </p:nvSpPr>
        <p:spPr>
          <a:xfrm>
            <a:off x="115349" y="1378093"/>
            <a:ext cx="1560238" cy="26409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sz="1800" dirty="0"/>
          </a:p>
        </p:txBody>
      </p:sp>
      <p:sp>
        <p:nvSpPr>
          <p:cNvPr id="2" name="Title 1"/>
          <p:cNvSpPr>
            <a:spLocks noGrp="1"/>
          </p:cNvSpPr>
          <p:nvPr>
            <p:ph type="title"/>
          </p:nvPr>
        </p:nvSpPr>
        <p:spPr>
          <a:xfrm>
            <a:off x="2023542" y="116632"/>
            <a:ext cx="10025122" cy="1143000"/>
          </a:xfrm>
          <a:solidFill>
            <a:schemeClr val="tx1">
              <a:lumMod val="95000"/>
              <a:lumOff val="5000"/>
              <a:alpha val="75000"/>
            </a:schemeClr>
          </a:solidFill>
        </p:spPr>
        <p:txBody>
          <a:bodyPr numCol="1" anchor="ctr"/>
          <a:lstStyle>
            <a:lvl1pPr algn="ctr">
              <a:defRPr>
                <a:solidFill>
                  <a:schemeClr val="bg1"/>
                </a:solidFill>
              </a:defRPr>
            </a:lvl1pPr>
          </a:lstStyle>
          <a:p>
            <a:r>
              <a:rPr kumimoji="0" lang="fr-FR" dirty="0"/>
              <a:t>Modifiez le style du titre</a:t>
            </a:r>
            <a:endParaRPr kumimoji="0" lang="en-US" dirty="0"/>
          </a:p>
        </p:txBody>
      </p:sp>
      <p:sp>
        <p:nvSpPr>
          <p:cNvPr id="3" name="Content Placeholder 2"/>
          <p:cNvSpPr>
            <a:spLocks noGrp="1"/>
          </p:cNvSpPr>
          <p:nvPr>
            <p:ph idx="1"/>
          </p:nvPr>
        </p:nvSpPr>
        <p:spPr>
          <a:xfrm>
            <a:off x="2023539" y="1340768"/>
            <a:ext cx="10025122" cy="5400600"/>
          </a:xfrm>
        </p:spPr>
        <p:txBody>
          <a:bodyPr/>
          <a:lstStyle>
            <a:lvl1pPr>
              <a:spcBef>
                <a:spcPts val="600"/>
              </a:spcBef>
              <a:spcAft>
                <a:spcPts val="600"/>
              </a:spcAft>
              <a:defRPr sz="3200"/>
            </a:lvl1pPr>
            <a:lvl2pPr>
              <a:spcBef>
                <a:spcPts val="600"/>
              </a:spcBef>
              <a:spcAft>
                <a:spcPts val="600"/>
              </a:spcAft>
              <a:defRPr sz="2800"/>
            </a:lvl2pPr>
            <a:lvl3pPr>
              <a:spcBef>
                <a:spcPts val="600"/>
              </a:spcBef>
              <a:spcAft>
                <a:spcPts val="600"/>
              </a:spcAft>
              <a:defRPr sz="2800"/>
            </a:lvl3pPr>
            <a:lvl4pPr>
              <a:spcBef>
                <a:spcPts val="600"/>
              </a:spcBef>
              <a:spcAft>
                <a:spcPts val="600"/>
              </a:spcAft>
              <a:defRPr sz="2800"/>
            </a:lvl4pPr>
            <a:lvl5pPr>
              <a:spcBef>
                <a:spcPts val="600"/>
              </a:spcBef>
              <a:spcAft>
                <a:spcPts val="600"/>
              </a:spcAft>
              <a:defRPr sz="2800"/>
            </a:lvl5pPr>
          </a:lstStyle>
          <a:p>
            <a:pPr lvl="0" eaLnBrk="1" latinLnBrk="0" hangingPunct="1"/>
            <a:r>
              <a:rPr lang="fr-FR" dirty="0"/>
              <a:t>Modifiez les styles du texte du masque</a:t>
            </a:r>
          </a:p>
          <a:p>
            <a:pPr lvl="1" eaLnBrk="1" latinLnBrk="0" hangingPunct="1"/>
            <a:r>
              <a:rPr lang="fr-FR" dirty="0"/>
              <a:t>Deuxième niveau</a:t>
            </a:r>
          </a:p>
          <a:p>
            <a:pPr lvl="2" eaLnBrk="1" latinLnBrk="0" hangingPunct="1"/>
            <a:r>
              <a:rPr lang="fr-FR" dirty="0"/>
              <a:t>Troisième niveau</a:t>
            </a:r>
          </a:p>
          <a:p>
            <a:pPr lvl="3" eaLnBrk="1" latinLnBrk="0" hangingPunct="1"/>
            <a:r>
              <a:rPr lang="fr-FR" dirty="0"/>
              <a:t>Quatrième niveau</a:t>
            </a:r>
          </a:p>
          <a:p>
            <a:pPr lvl="4" eaLnBrk="1" latinLnBrk="0" hangingPunct="1"/>
            <a:r>
              <a:rPr lang="fr-FR" dirty="0"/>
              <a:t>Cinquième niveau</a:t>
            </a:r>
            <a:endParaRPr kumimoji="0" lang="en-US" dirty="0"/>
          </a:p>
        </p:txBody>
      </p:sp>
      <p:cxnSp>
        <p:nvCxnSpPr>
          <p:cNvPr id="8" name="Connecteur droit 7"/>
          <p:cNvCxnSpPr>
            <a:cxnSpLocks/>
          </p:cNvCxnSpPr>
          <p:nvPr userDrawn="1"/>
        </p:nvCxnSpPr>
        <p:spPr>
          <a:xfrm>
            <a:off x="1863560" y="0"/>
            <a:ext cx="0" cy="6858000"/>
          </a:xfrm>
          <a:prstGeom prst="line">
            <a:avLst/>
          </a:prstGeom>
        </p:spPr>
        <p:style>
          <a:lnRef idx="2">
            <a:schemeClr val="dk1"/>
          </a:lnRef>
          <a:fillRef idx="0">
            <a:schemeClr val="dk1"/>
          </a:fillRef>
          <a:effectRef idx="1">
            <a:schemeClr val="dk1"/>
          </a:effectRef>
          <a:fontRef idx="minor">
            <a:schemeClr val="tx1"/>
          </a:fontRef>
        </p:style>
      </p:cxnSp>
      <p:sp>
        <p:nvSpPr>
          <p:cNvPr id="5" name="ZoneTexte 4"/>
          <p:cNvSpPr txBox="1"/>
          <p:nvPr userDrawn="1"/>
        </p:nvSpPr>
        <p:spPr>
          <a:xfrm>
            <a:off x="40323" y="1340768"/>
            <a:ext cx="1763071" cy="2862322"/>
          </a:xfrm>
          <a:prstGeom prst="rect">
            <a:avLst/>
          </a:prstGeom>
          <a:noFill/>
        </p:spPr>
        <p:txBody>
          <a:bodyPr wrap="square" rtlCol="0">
            <a:spAutoFit/>
          </a:bodyPr>
          <a:lstStyle/>
          <a:p>
            <a:pPr lvl="0" eaLnBrk="1" latinLnBrk="0" hangingPunct="1">
              <a:spcBef>
                <a:spcPts val="600"/>
              </a:spcBef>
              <a:spcAft>
                <a:spcPts val="600"/>
              </a:spcAft>
            </a:pPr>
            <a:r>
              <a:rPr kumimoji="0" lang="fr-FR" sz="1400" dirty="0">
                <a:solidFill>
                  <a:srgbClr val="0070C0"/>
                </a:solidFill>
              </a:rPr>
              <a:t>Problématique</a:t>
            </a:r>
          </a:p>
          <a:p>
            <a:pPr lvl="0" eaLnBrk="1" latinLnBrk="0" hangingPunct="1">
              <a:spcBef>
                <a:spcPts val="600"/>
              </a:spcBef>
              <a:spcAft>
                <a:spcPts val="600"/>
              </a:spcAft>
            </a:pPr>
            <a:r>
              <a:rPr kumimoji="0" lang="fr-FR" sz="1400" dirty="0">
                <a:solidFill>
                  <a:srgbClr val="0070C0"/>
                </a:solidFill>
              </a:rPr>
              <a:t>Traitement des données</a:t>
            </a:r>
          </a:p>
          <a:p>
            <a:pPr lvl="0" eaLnBrk="1" latinLnBrk="0" hangingPunct="1">
              <a:spcBef>
                <a:spcPts val="600"/>
              </a:spcBef>
              <a:spcAft>
                <a:spcPts val="600"/>
              </a:spcAft>
            </a:pPr>
            <a:r>
              <a:rPr kumimoji="0" lang="fr-FR" sz="1400" dirty="0">
                <a:solidFill>
                  <a:srgbClr val="0070C0"/>
                </a:solidFill>
              </a:rPr>
              <a:t>Différentes pistes de modélisation</a:t>
            </a:r>
          </a:p>
          <a:p>
            <a:pPr lvl="0" eaLnBrk="1" latinLnBrk="0" hangingPunct="1">
              <a:spcBef>
                <a:spcPts val="600"/>
              </a:spcBef>
              <a:spcAft>
                <a:spcPts val="600"/>
              </a:spcAft>
            </a:pPr>
            <a:r>
              <a:rPr kumimoji="0" lang="fr-FR" sz="1400" dirty="0">
                <a:solidFill>
                  <a:srgbClr val="0070C0"/>
                </a:solidFill>
              </a:rPr>
              <a:t>Contrainte : Rajout de biais</a:t>
            </a:r>
          </a:p>
          <a:p>
            <a:pPr lvl="0" eaLnBrk="1" latinLnBrk="0" hangingPunct="1">
              <a:spcBef>
                <a:spcPts val="600"/>
              </a:spcBef>
              <a:spcAft>
                <a:spcPts val="600"/>
              </a:spcAft>
            </a:pPr>
            <a:r>
              <a:rPr kumimoji="0" lang="fr-FR" sz="1400" dirty="0">
                <a:solidFill>
                  <a:srgbClr val="0070C0"/>
                </a:solidFill>
              </a:rPr>
              <a:t>Modèle final, performances et améliorations</a:t>
            </a:r>
          </a:p>
        </p:txBody>
      </p:sp>
    </p:spTree>
    <p:extLst>
      <p:ext uri="{BB962C8B-B14F-4D97-AF65-F5344CB8AC3E}">
        <p14:creationId xmlns:p14="http://schemas.microsoft.com/office/powerpoint/2010/main" val="22416274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re et contenu">
    <p:bg>
      <p:bgPr>
        <a:solidFill>
          <a:schemeClr val="bg1"/>
        </a:solidFill>
        <a:effectLst/>
      </p:bgPr>
    </p:bg>
    <p:spTree>
      <p:nvGrpSpPr>
        <p:cNvPr id="1" name=""/>
        <p:cNvGrpSpPr/>
        <p:nvPr/>
      </p:nvGrpSpPr>
      <p:grpSpPr>
        <a:xfrm>
          <a:off x="0" y="0"/>
          <a:ext cx="0" cy="0"/>
          <a:chOff x="0" y="0"/>
          <a:chExt cx="0" cy="0"/>
        </a:xfrm>
      </p:grpSpPr>
      <p:sp>
        <p:nvSpPr>
          <p:cNvPr id="9" name="Rectangle : coins arrondis 8"/>
          <p:cNvSpPr/>
          <p:nvPr userDrawn="1"/>
        </p:nvSpPr>
        <p:spPr>
          <a:xfrm>
            <a:off x="115349" y="1760647"/>
            <a:ext cx="1560238" cy="42271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sz="1800" dirty="0"/>
          </a:p>
        </p:txBody>
      </p:sp>
      <p:sp>
        <p:nvSpPr>
          <p:cNvPr id="2" name="Title 1"/>
          <p:cNvSpPr>
            <a:spLocks noGrp="1"/>
          </p:cNvSpPr>
          <p:nvPr>
            <p:ph type="title"/>
          </p:nvPr>
        </p:nvSpPr>
        <p:spPr>
          <a:xfrm>
            <a:off x="2023542" y="116632"/>
            <a:ext cx="10025122" cy="1143000"/>
          </a:xfrm>
          <a:solidFill>
            <a:schemeClr val="tx1">
              <a:lumMod val="95000"/>
              <a:lumOff val="5000"/>
              <a:alpha val="75000"/>
            </a:schemeClr>
          </a:solidFill>
        </p:spPr>
        <p:txBody>
          <a:bodyPr numCol="1" anchor="ctr"/>
          <a:lstStyle>
            <a:lvl1pPr algn="ctr">
              <a:defRPr>
                <a:solidFill>
                  <a:schemeClr val="bg1"/>
                </a:solidFill>
              </a:defRPr>
            </a:lvl1pPr>
          </a:lstStyle>
          <a:p>
            <a:r>
              <a:rPr kumimoji="0" lang="fr-FR" dirty="0"/>
              <a:t>Modifiez le style du titre</a:t>
            </a:r>
            <a:endParaRPr kumimoji="0" lang="en-US" dirty="0"/>
          </a:p>
        </p:txBody>
      </p:sp>
      <p:sp>
        <p:nvSpPr>
          <p:cNvPr id="3" name="Content Placeholder 2"/>
          <p:cNvSpPr>
            <a:spLocks noGrp="1"/>
          </p:cNvSpPr>
          <p:nvPr>
            <p:ph idx="1"/>
          </p:nvPr>
        </p:nvSpPr>
        <p:spPr>
          <a:xfrm>
            <a:off x="2023539" y="1340768"/>
            <a:ext cx="10025122" cy="5400600"/>
          </a:xfrm>
        </p:spPr>
        <p:txBody>
          <a:bodyPr/>
          <a:lstStyle>
            <a:lvl1pPr>
              <a:spcBef>
                <a:spcPts val="600"/>
              </a:spcBef>
              <a:spcAft>
                <a:spcPts val="600"/>
              </a:spcAft>
              <a:defRPr sz="3200"/>
            </a:lvl1pPr>
            <a:lvl2pPr>
              <a:spcBef>
                <a:spcPts val="600"/>
              </a:spcBef>
              <a:spcAft>
                <a:spcPts val="600"/>
              </a:spcAft>
              <a:defRPr sz="2800"/>
            </a:lvl2pPr>
            <a:lvl3pPr>
              <a:spcBef>
                <a:spcPts val="600"/>
              </a:spcBef>
              <a:spcAft>
                <a:spcPts val="600"/>
              </a:spcAft>
              <a:defRPr sz="2800"/>
            </a:lvl3pPr>
            <a:lvl4pPr>
              <a:spcBef>
                <a:spcPts val="600"/>
              </a:spcBef>
              <a:spcAft>
                <a:spcPts val="600"/>
              </a:spcAft>
              <a:defRPr sz="2800"/>
            </a:lvl4pPr>
            <a:lvl5pPr>
              <a:spcBef>
                <a:spcPts val="600"/>
              </a:spcBef>
              <a:spcAft>
                <a:spcPts val="600"/>
              </a:spcAft>
              <a:defRPr sz="2800"/>
            </a:lvl5pPr>
          </a:lstStyle>
          <a:p>
            <a:pPr lvl="0" eaLnBrk="1" latinLnBrk="0" hangingPunct="1"/>
            <a:r>
              <a:rPr lang="fr-FR" dirty="0"/>
              <a:t>Modifiez les styles du texte du masque</a:t>
            </a:r>
          </a:p>
          <a:p>
            <a:pPr lvl="1" eaLnBrk="1" latinLnBrk="0" hangingPunct="1"/>
            <a:r>
              <a:rPr lang="fr-FR" dirty="0"/>
              <a:t>Deuxième niveau</a:t>
            </a:r>
          </a:p>
          <a:p>
            <a:pPr lvl="2" eaLnBrk="1" latinLnBrk="0" hangingPunct="1"/>
            <a:r>
              <a:rPr lang="fr-FR" dirty="0"/>
              <a:t>Troisième niveau</a:t>
            </a:r>
          </a:p>
          <a:p>
            <a:pPr lvl="3" eaLnBrk="1" latinLnBrk="0" hangingPunct="1"/>
            <a:r>
              <a:rPr lang="fr-FR" dirty="0"/>
              <a:t>Quatrième niveau</a:t>
            </a:r>
          </a:p>
          <a:p>
            <a:pPr lvl="4" eaLnBrk="1" latinLnBrk="0" hangingPunct="1"/>
            <a:r>
              <a:rPr lang="fr-FR" dirty="0"/>
              <a:t>Cinquième niveau</a:t>
            </a:r>
            <a:endParaRPr kumimoji="0" lang="en-US" dirty="0"/>
          </a:p>
        </p:txBody>
      </p:sp>
      <p:cxnSp>
        <p:nvCxnSpPr>
          <p:cNvPr id="8" name="Connecteur droit 7"/>
          <p:cNvCxnSpPr>
            <a:cxnSpLocks/>
          </p:cNvCxnSpPr>
          <p:nvPr userDrawn="1"/>
        </p:nvCxnSpPr>
        <p:spPr>
          <a:xfrm>
            <a:off x="1863560" y="0"/>
            <a:ext cx="0" cy="6858000"/>
          </a:xfrm>
          <a:prstGeom prst="line">
            <a:avLst/>
          </a:prstGeom>
        </p:spPr>
        <p:style>
          <a:lnRef idx="2">
            <a:schemeClr val="dk1"/>
          </a:lnRef>
          <a:fillRef idx="0">
            <a:schemeClr val="dk1"/>
          </a:fillRef>
          <a:effectRef idx="1">
            <a:schemeClr val="dk1"/>
          </a:effectRef>
          <a:fontRef idx="minor">
            <a:schemeClr val="tx1"/>
          </a:fontRef>
        </p:style>
      </p:cxnSp>
      <p:sp>
        <p:nvSpPr>
          <p:cNvPr id="5" name="ZoneTexte 4"/>
          <p:cNvSpPr txBox="1"/>
          <p:nvPr userDrawn="1"/>
        </p:nvSpPr>
        <p:spPr>
          <a:xfrm>
            <a:off x="40323" y="1340768"/>
            <a:ext cx="1763071" cy="2862322"/>
          </a:xfrm>
          <a:prstGeom prst="rect">
            <a:avLst/>
          </a:prstGeom>
          <a:noFill/>
        </p:spPr>
        <p:txBody>
          <a:bodyPr wrap="square" rtlCol="0">
            <a:spAutoFit/>
          </a:bodyPr>
          <a:lstStyle/>
          <a:p>
            <a:pPr lvl="0" eaLnBrk="1" latinLnBrk="0" hangingPunct="1">
              <a:spcBef>
                <a:spcPts val="600"/>
              </a:spcBef>
              <a:spcAft>
                <a:spcPts val="600"/>
              </a:spcAft>
            </a:pPr>
            <a:r>
              <a:rPr kumimoji="0" lang="fr-FR" sz="1400" dirty="0">
                <a:solidFill>
                  <a:srgbClr val="0070C0"/>
                </a:solidFill>
              </a:rPr>
              <a:t>Problématique</a:t>
            </a:r>
          </a:p>
          <a:p>
            <a:pPr lvl="0" eaLnBrk="1" latinLnBrk="0" hangingPunct="1">
              <a:spcBef>
                <a:spcPts val="600"/>
              </a:spcBef>
              <a:spcAft>
                <a:spcPts val="600"/>
              </a:spcAft>
            </a:pPr>
            <a:r>
              <a:rPr kumimoji="0" lang="fr-FR" sz="1400" dirty="0">
                <a:solidFill>
                  <a:srgbClr val="0070C0"/>
                </a:solidFill>
              </a:rPr>
              <a:t>Traitement des données</a:t>
            </a:r>
          </a:p>
          <a:p>
            <a:pPr lvl="0" eaLnBrk="1" latinLnBrk="0" hangingPunct="1">
              <a:spcBef>
                <a:spcPts val="600"/>
              </a:spcBef>
              <a:spcAft>
                <a:spcPts val="600"/>
              </a:spcAft>
            </a:pPr>
            <a:r>
              <a:rPr kumimoji="0" lang="fr-FR" sz="1400" dirty="0">
                <a:solidFill>
                  <a:srgbClr val="0070C0"/>
                </a:solidFill>
              </a:rPr>
              <a:t>Différentes pistes de modélisation</a:t>
            </a:r>
          </a:p>
          <a:p>
            <a:pPr lvl="0" eaLnBrk="1" latinLnBrk="0" hangingPunct="1">
              <a:spcBef>
                <a:spcPts val="600"/>
              </a:spcBef>
              <a:spcAft>
                <a:spcPts val="600"/>
              </a:spcAft>
            </a:pPr>
            <a:r>
              <a:rPr kumimoji="0" lang="fr-FR" sz="1400" dirty="0">
                <a:solidFill>
                  <a:srgbClr val="0070C0"/>
                </a:solidFill>
              </a:rPr>
              <a:t>Contrainte : Rajout de biais</a:t>
            </a:r>
          </a:p>
          <a:p>
            <a:pPr lvl="0" eaLnBrk="1" latinLnBrk="0" hangingPunct="1">
              <a:spcBef>
                <a:spcPts val="600"/>
              </a:spcBef>
              <a:spcAft>
                <a:spcPts val="600"/>
              </a:spcAft>
            </a:pPr>
            <a:r>
              <a:rPr kumimoji="0" lang="fr-FR" sz="1400" dirty="0">
                <a:solidFill>
                  <a:srgbClr val="0070C0"/>
                </a:solidFill>
              </a:rPr>
              <a:t>Modèle final, performances et améliorations</a:t>
            </a:r>
          </a:p>
        </p:txBody>
      </p:sp>
    </p:spTree>
    <p:extLst>
      <p:ext uri="{BB962C8B-B14F-4D97-AF65-F5344CB8AC3E}">
        <p14:creationId xmlns:p14="http://schemas.microsoft.com/office/powerpoint/2010/main" val="24616931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Titre et contenu">
    <p:bg>
      <p:bgPr>
        <a:solidFill>
          <a:schemeClr val="bg1"/>
        </a:solidFill>
        <a:effectLst/>
      </p:bgPr>
    </p:bg>
    <p:spTree>
      <p:nvGrpSpPr>
        <p:cNvPr id="1" name=""/>
        <p:cNvGrpSpPr/>
        <p:nvPr/>
      </p:nvGrpSpPr>
      <p:grpSpPr>
        <a:xfrm>
          <a:off x="0" y="0"/>
          <a:ext cx="0" cy="0"/>
          <a:chOff x="0" y="0"/>
          <a:chExt cx="0" cy="0"/>
        </a:xfrm>
      </p:grpSpPr>
      <p:sp>
        <p:nvSpPr>
          <p:cNvPr id="9" name="Rectangle : coins arrondis 8"/>
          <p:cNvSpPr/>
          <p:nvPr userDrawn="1"/>
        </p:nvSpPr>
        <p:spPr>
          <a:xfrm>
            <a:off x="115349" y="2320487"/>
            <a:ext cx="1560238" cy="4693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sz="1800" dirty="0"/>
          </a:p>
        </p:txBody>
      </p:sp>
      <p:sp>
        <p:nvSpPr>
          <p:cNvPr id="2" name="Title 1"/>
          <p:cNvSpPr>
            <a:spLocks noGrp="1"/>
          </p:cNvSpPr>
          <p:nvPr>
            <p:ph type="title"/>
          </p:nvPr>
        </p:nvSpPr>
        <p:spPr>
          <a:xfrm>
            <a:off x="2023542" y="116632"/>
            <a:ext cx="10025122" cy="1143000"/>
          </a:xfrm>
          <a:solidFill>
            <a:schemeClr val="tx1">
              <a:lumMod val="95000"/>
              <a:lumOff val="5000"/>
              <a:alpha val="75000"/>
            </a:schemeClr>
          </a:solidFill>
        </p:spPr>
        <p:txBody>
          <a:bodyPr numCol="1" anchor="ctr"/>
          <a:lstStyle>
            <a:lvl1pPr algn="ctr">
              <a:defRPr>
                <a:solidFill>
                  <a:schemeClr val="bg1"/>
                </a:solidFill>
              </a:defRPr>
            </a:lvl1pPr>
          </a:lstStyle>
          <a:p>
            <a:r>
              <a:rPr kumimoji="0" lang="fr-FR" dirty="0"/>
              <a:t>Modifiez le style du titre</a:t>
            </a:r>
            <a:endParaRPr kumimoji="0" lang="en-US" dirty="0"/>
          </a:p>
        </p:txBody>
      </p:sp>
      <p:sp>
        <p:nvSpPr>
          <p:cNvPr id="3" name="Content Placeholder 2"/>
          <p:cNvSpPr>
            <a:spLocks noGrp="1"/>
          </p:cNvSpPr>
          <p:nvPr>
            <p:ph idx="1"/>
          </p:nvPr>
        </p:nvSpPr>
        <p:spPr>
          <a:xfrm>
            <a:off x="2023539" y="1340768"/>
            <a:ext cx="10025122" cy="5400600"/>
          </a:xfrm>
        </p:spPr>
        <p:txBody>
          <a:bodyPr/>
          <a:lstStyle>
            <a:lvl1pPr>
              <a:spcBef>
                <a:spcPts val="600"/>
              </a:spcBef>
              <a:spcAft>
                <a:spcPts val="600"/>
              </a:spcAft>
              <a:defRPr sz="3200"/>
            </a:lvl1pPr>
            <a:lvl2pPr>
              <a:spcBef>
                <a:spcPts val="600"/>
              </a:spcBef>
              <a:spcAft>
                <a:spcPts val="600"/>
              </a:spcAft>
              <a:defRPr sz="2800"/>
            </a:lvl2pPr>
            <a:lvl3pPr>
              <a:spcBef>
                <a:spcPts val="600"/>
              </a:spcBef>
              <a:spcAft>
                <a:spcPts val="600"/>
              </a:spcAft>
              <a:defRPr sz="2800"/>
            </a:lvl3pPr>
            <a:lvl4pPr>
              <a:spcBef>
                <a:spcPts val="600"/>
              </a:spcBef>
              <a:spcAft>
                <a:spcPts val="600"/>
              </a:spcAft>
              <a:defRPr sz="2800"/>
            </a:lvl4pPr>
            <a:lvl5pPr>
              <a:spcBef>
                <a:spcPts val="600"/>
              </a:spcBef>
              <a:spcAft>
                <a:spcPts val="600"/>
              </a:spcAft>
              <a:defRPr sz="2800"/>
            </a:lvl5pPr>
          </a:lstStyle>
          <a:p>
            <a:pPr lvl="0" eaLnBrk="1" latinLnBrk="0" hangingPunct="1"/>
            <a:r>
              <a:rPr lang="fr-FR" dirty="0"/>
              <a:t>Modifiez les styles du texte du masque</a:t>
            </a:r>
          </a:p>
          <a:p>
            <a:pPr lvl="1" eaLnBrk="1" latinLnBrk="0" hangingPunct="1"/>
            <a:r>
              <a:rPr lang="fr-FR" dirty="0"/>
              <a:t>Deuxième niveau</a:t>
            </a:r>
          </a:p>
          <a:p>
            <a:pPr lvl="2" eaLnBrk="1" latinLnBrk="0" hangingPunct="1"/>
            <a:r>
              <a:rPr lang="fr-FR" dirty="0"/>
              <a:t>Troisième niveau</a:t>
            </a:r>
          </a:p>
          <a:p>
            <a:pPr lvl="3" eaLnBrk="1" latinLnBrk="0" hangingPunct="1"/>
            <a:r>
              <a:rPr lang="fr-FR" dirty="0"/>
              <a:t>Quatrième niveau</a:t>
            </a:r>
          </a:p>
          <a:p>
            <a:pPr lvl="4" eaLnBrk="1" latinLnBrk="0" hangingPunct="1"/>
            <a:r>
              <a:rPr lang="fr-FR" dirty="0"/>
              <a:t>Cinquième niveau</a:t>
            </a:r>
            <a:endParaRPr kumimoji="0" lang="en-US" dirty="0"/>
          </a:p>
        </p:txBody>
      </p:sp>
      <p:cxnSp>
        <p:nvCxnSpPr>
          <p:cNvPr id="8" name="Connecteur droit 7"/>
          <p:cNvCxnSpPr>
            <a:cxnSpLocks/>
          </p:cNvCxnSpPr>
          <p:nvPr userDrawn="1"/>
        </p:nvCxnSpPr>
        <p:spPr>
          <a:xfrm>
            <a:off x="1863560" y="0"/>
            <a:ext cx="0" cy="6858000"/>
          </a:xfrm>
          <a:prstGeom prst="line">
            <a:avLst/>
          </a:prstGeom>
        </p:spPr>
        <p:style>
          <a:lnRef idx="2">
            <a:schemeClr val="dk1"/>
          </a:lnRef>
          <a:fillRef idx="0">
            <a:schemeClr val="dk1"/>
          </a:fillRef>
          <a:effectRef idx="1">
            <a:schemeClr val="dk1"/>
          </a:effectRef>
          <a:fontRef idx="minor">
            <a:schemeClr val="tx1"/>
          </a:fontRef>
        </p:style>
      </p:cxnSp>
      <p:sp>
        <p:nvSpPr>
          <p:cNvPr id="5" name="ZoneTexte 4"/>
          <p:cNvSpPr txBox="1"/>
          <p:nvPr userDrawn="1"/>
        </p:nvSpPr>
        <p:spPr>
          <a:xfrm>
            <a:off x="40323" y="1340768"/>
            <a:ext cx="1763071" cy="2862322"/>
          </a:xfrm>
          <a:prstGeom prst="rect">
            <a:avLst/>
          </a:prstGeom>
          <a:noFill/>
        </p:spPr>
        <p:txBody>
          <a:bodyPr wrap="square" rtlCol="0">
            <a:spAutoFit/>
          </a:bodyPr>
          <a:lstStyle/>
          <a:p>
            <a:pPr lvl="0" eaLnBrk="1" latinLnBrk="0" hangingPunct="1">
              <a:spcBef>
                <a:spcPts val="600"/>
              </a:spcBef>
              <a:spcAft>
                <a:spcPts val="600"/>
              </a:spcAft>
            </a:pPr>
            <a:r>
              <a:rPr kumimoji="0" lang="fr-FR" sz="1400" dirty="0">
                <a:solidFill>
                  <a:srgbClr val="0070C0"/>
                </a:solidFill>
              </a:rPr>
              <a:t>Problématique</a:t>
            </a:r>
          </a:p>
          <a:p>
            <a:pPr lvl="0" eaLnBrk="1" latinLnBrk="0" hangingPunct="1">
              <a:spcBef>
                <a:spcPts val="600"/>
              </a:spcBef>
              <a:spcAft>
                <a:spcPts val="600"/>
              </a:spcAft>
            </a:pPr>
            <a:r>
              <a:rPr kumimoji="0" lang="fr-FR" sz="1400" dirty="0">
                <a:solidFill>
                  <a:srgbClr val="0070C0"/>
                </a:solidFill>
              </a:rPr>
              <a:t>Traitement des données</a:t>
            </a:r>
          </a:p>
          <a:p>
            <a:pPr lvl="0" eaLnBrk="1" latinLnBrk="0" hangingPunct="1">
              <a:spcBef>
                <a:spcPts val="600"/>
              </a:spcBef>
              <a:spcAft>
                <a:spcPts val="600"/>
              </a:spcAft>
            </a:pPr>
            <a:r>
              <a:rPr kumimoji="0" lang="fr-FR" sz="1400" dirty="0">
                <a:solidFill>
                  <a:srgbClr val="0070C0"/>
                </a:solidFill>
              </a:rPr>
              <a:t>Différentes pistes de modélisation</a:t>
            </a:r>
          </a:p>
          <a:p>
            <a:pPr lvl="0" eaLnBrk="1" latinLnBrk="0" hangingPunct="1">
              <a:spcBef>
                <a:spcPts val="600"/>
              </a:spcBef>
              <a:spcAft>
                <a:spcPts val="600"/>
              </a:spcAft>
            </a:pPr>
            <a:r>
              <a:rPr kumimoji="0" lang="fr-FR" sz="1400" dirty="0">
                <a:solidFill>
                  <a:srgbClr val="0070C0"/>
                </a:solidFill>
              </a:rPr>
              <a:t>Contrainte : Rajout de biais</a:t>
            </a:r>
          </a:p>
          <a:p>
            <a:pPr lvl="0" eaLnBrk="1" latinLnBrk="0" hangingPunct="1">
              <a:spcBef>
                <a:spcPts val="600"/>
              </a:spcBef>
              <a:spcAft>
                <a:spcPts val="600"/>
              </a:spcAft>
            </a:pPr>
            <a:r>
              <a:rPr kumimoji="0" lang="fr-FR" sz="1400" dirty="0">
                <a:solidFill>
                  <a:srgbClr val="0070C0"/>
                </a:solidFill>
              </a:rPr>
              <a:t>Modèle final, performances et améliorations</a:t>
            </a:r>
          </a:p>
        </p:txBody>
      </p:sp>
    </p:spTree>
    <p:extLst>
      <p:ext uri="{BB962C8B-B14F-4D97-AF65-F5344CB8AC3E}">
        <p14:creationId xmlns:p14="http://schemas.microsoft.com/office/powerpoint/2010/main" val="2975957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itre et contenu">
    <p:bg>
      <p:bgPr>
        <a:solidFill>
          <a:schemeClr val="bg1"/>
        </a:solidFill>
        <a:effectLst/>
      </p:bgPr>
    </p:bg>
    <p:spTree>
      <p:nvGrpSpPr>
        <p:cNvPr id="1" name=""/>
        <p:cNvGrpSpPr/>
        <p:nvPr/>
      </p:nvGrpSpPr>
      <p:grpSpPr>
        <a:xfrm>
          <a:off x="0" y="0"/>
          <a:ext cx="0" cy="0"/>
          <a:chOff x="0" y="0"/>
          <a:chExt cx="0" cy="0"/>
        </a:xfrm>
      </p:grpSpPr>
      <p:sp>
        <p:nvSpPr>
          <p:cNvPr id="9" name="Rectangle : coins arrondis 8"/>
          <p:cNvSpPr/>
          <p:nvPr userDrawn="1"/>
        </p:nvSpPr>
        <p:spPr>
          <a:xfrm>
            <a:off x="115349" y="2898990"/>
            <a:ext cx="1560238" cy="44137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sz="1800" dirty="0"/>
          </a:p>
        </p:txBody>
      </p:sp>
      <p:sp>
        <p:nvSpPr>
          <p:cNvPr id="2" name="Title 1"/>
          <p:cNvSpPr>
            <a:spLocks noGrp="1"/>
          </p:cNvSpPr>
          <p:nvPr>
            <p:ph type="title"/>
          </p:nvPr>
        </p:nvSpPr>
        <p:spPr>
          <a:xfrm>
            <a:off x="2023542" y="116632"/>
            <a:ext cx="10025122" cy="1143000"/>
          </a:xfrm>
          <a:solidFill>
            <a:schemeClr val="tx1">
              <a:lumMod val="95000"/>
              <a:lumOff val="5000"/>
              <a:alpha val="75000"/>
            </a:schemeClr>
          </a:solidFill>
        </p:spPr>
        <p:txBody>
          <a:bodyPr numCol="1" anchor="ctr"/>
          <a:lstStyle>
            <a:lvl1pPr algn="ctr">
              <a:defRPr>
                <a:solidFill>
                  <a:schemeClr val="bg1"/>
                </a:solidFill>
              </a:defRPr>
            </a:lvl1pPr>
          </a:lstStyle>
          <a:p>
            <a:r>
              <a:rPr kumimoji="0" lang="fr-FR" dirty="0"/>
              <a:t>Modifiez le style du titre</a:t>
            </a:r>
            <a:endParaRPr kumimoji="0" lang="en-US" dirty="0"/>
          </a:p>
        </p:txBody>
      </p:sp>
      <p:sp>
        <p:nvSpPr>
          <p:cNvPr id="3" name="Content Placeholder 2"/>
          <p:cNvSpPr>
            <a:spLocks noGrp="1"/>
          </p:cNvSpPr>
          <p:nvPr>
            <p:ph idx="1"/>
          </p:nvPr>
        </p:nvSpPr>
        <p:spPr>
          <a:xfrm>
            <a:off x="2023539" y="1340768"/>
            <a:ext cx="10025122" cy="5400600"/>
          </a:xfrm>
        </p:spPr>
        <p:txBody>
          <a:bodyPr/>
          <a:lstStyle>
            <a:lvl1pPr>
              <a:spcBef>
                <a:spcPts val="600"/>
              </a:spcBef>
              <a:spcAft>
                <a:spcPts val="600"/>
              </a:spcAft>
              <a:defRPr sz="3200"/>
            </a:lvl1pPr>
            <a:lvl2pPr>
              <a:spcBef>
                <a:spcPts val="600"/>
              </a:spcBef>
              <a:spcAft>
                <a:spcPts val="600"/>
              </a:spcAft>
              <a:defRPr sz="2800"/>
            </a:lvl2pPr>
            <a:lvl3pPr>
              <a:spcBef>
                <a:spcPts val="600"/>
              </a:spcBef>
              <a:spcAft>
                <a:spcPts val="600"/>
              </a:spcAft>
              <a:defRPr sz="2800"/>
            </a:lvl3pPr>
            <a:lvl4pPr>
              <a:spcBef>
                <a:spcPts val="600"/>
              </a:spcBef>
              <a:spcAft>
                <a:spcPts val="600"/>
              </a:spcAft>
              <a:defRPr sz="2800"/>
            </a:lvl4pPr>
            <a:lvl5pPr>
              <a:spcBef>
                <a:spcPts val="600"/>
              </a:spcBef>
              <a:spcAft>
                <a:spcPts val="600"/>
              </a:spcAft>
              <a:defRPr sz="2800"/>
            </a:lvl5pPr>
          </a:lstStyle>
          <a:p>
            <a:pPr lvl="0" eaLnBrk="1" latinLnBrk="0" hangingPunct="1"/>
            <a:r>
              <a:rPr lang="fr-FR" dirty="0"/>
              <a:t>Modifiez les styles du texte du masque</a:t>
            </a:r>
          </a:p>
          <a:p>
            <a:pPr lvl="1" eaLnBrk="1" latinLnBrk="0" hangingPunct="1"/>
            <a:r>
              <a:rPr lang="fr-FR" dirty="0"/>
              <a:t>Deuxième niveau</a:t>
            </a:r>
          </a:p>
          <a:p>
            <a:pPr lvl="2" eaLnBrk="1" latinLnBrk="0" hangingPunct="1"/>
            <a:r>
              <a:rPr lang="fr-FR" dirty="0"/>
              <a:t>Troisième niveau</a:t>
            </a:r>
          </a:p>
          <a:p>
            <a:pPr lvl="3" eaLnBrk="1" latinLnBrk="0" hangingPunct="1"/>
            <a:r>
              <a:rPr lang="fr-FR" dirty="0"/>
              <a:t>Quatrième niveau</a:t>
            </a:r>
          </a:p>
          <a:p>
            <a:pPr lvl="4" eaLnBrk="1" latinLnBrk="0" hangingPunct="1"/>
            <a:r>
              <a:rPr lang="fr-FR" dirty="0"/>
              <a:t>Cinquième niveau</a:t>
            </a:r>
            <a:endParaRPr kumimoji="0" lang="en-US" dirty="0"/>
          </a:p>
        </p:txBody>
      </p:sp>
      <p:cxnSp>
        <p:nvCxnSpPr>
          <p:cNvPr id="8" name="Connecteur droit 7"/>
          <p:cNvCxnSpPr>
            <a:cxnSpLocks/>
          </p:cNvCxnSpPr>
          <p:nvPr userDrawn="1"/>
        </p:nvCxnSpPr>
        <p:spPr>
          <a:xfrm>
            <a:off x="1863560" y="0"/>
            <a:ext cx="0" cy="6858000"/>
          </a:xfrm>
          <a:prstGeom prst="line">
            <a:avLst/>
          </a:prstGeom>
        </p:spPr>
        <p:style>
          <a:lnRef idx="2">
            <a:schemeClr val="dk1"/>
          </a:lnRef>
          <a:fillRef idx="0">
            <a:schemeClr val="dk1"/>
          </a:fillRef>
          <a:effectRef idx="1">
            <a:schemeClr val="dk1"/>
          </a:effectRef>
          <a:fontRef idx="minor">
            <a:schemeClr val="tx1"/>
          </a:fontRef>
        </p:style>
      </p:cxnSp>
      <p:sp>
        <p:nvSpPr>
          <p:cNvPr id="5" name="ZoneTexte 4"/>
          <p:cNvSpPr txBox="1"/>
          <p:nvPr userDrawn="1"/>
        </p:nvSpPr>
        <p:spPr>
          <a:xfrm>
            <a:off x="40323" y="1340768"/>
            <a:ext cx="1763071" cy="2862322"/>
          </a:xfrm>
          <a:prstGeom prst="rect">
            <a:avLst/>
          </a:prstGeom>
          <a:noFill/>
        </p:spPr>
        <p:txBody>
          <a:bodyPr wrap="square" rtlCol="0">
            <a:spAutoFit/>
          </a:bodyPr>
          <a:lstStyle/>
          <a:p>
            <a:pPr lvl="0" eaLnBrk="1" latinLnBrk="0" hangingPunct="1">
              <a:spcBef>
                <a:spcPts val="600"/>
              </a:spcBef>
              <a:spcAft>
                <a:spcPts val="600"/>
              </a:spcAft>
            </a:pPr>
            <a:r>
              <a:rPr kumimoji="0" lang="fr-FR" sz="1400" dirty="0">
                <a:solidFill>
                  <a:srgbClr val="0070C0"/>
                </a:solidFill>
              </a:rPr>
              <a:t>Problématique</a:t>
            </a:r>
          </a:p>
          <a:p>
            <a:pPr lvl="0" eaLnBrk="1" latinLnBrk="0" hangingPunct="1">
              <a:spcBef>
                <a:spcPts val="600"/>
              </a:spcBef>
              <a:spcAft>
                <a:spcPts val="600"/>
              </a:spcAft>
            </a:pPr>
            <a:r>
              <a:rPr kumimoji="0" lang="fr-FR" sz="1400" dirty="0">
                <a:solidFill>
                  <a:srgbClr val="0070C0"/>
                </a:solidFill>
              </a:rPr>
              <a:t>Traitement des données</a:t>
            </a:r>
          </a:p>
          <a:p>
            <a:pPr lvl="0" eaLnBrk="1" latinLnBrk="0" hangingPunct="1">
              <a:spcBef>
                <a:spcPts val="600"/>
              </a:spcBef>
              <a:spcAft>
                <a:spcPts val="600"/>
              </a:spcAft>
            </a:pPr>
            <a:r>
              <a:rPr kumimoji="0" lang="fr-FR" sz="1400" dirty="0">
                <a:solidFill>
                  <a:srgbClr val="0070C0"/>
                </a:solidFill>
              </a:rPr>
              <a:t>Différentes pistes de modélisation</a:t>
            </a:r>
          </a:p>
          <a:p>
            <a:pPr lvl="0" eaLnBrk="1" latinLnBrk="0" hangingPunct="1">
              <a:spcBef>
                <a:spcPts val="600"/>
              </a:spcBef>
              <a:spcAft>
                <a:spcPts val="600"/>
              </a:spcAft>
            </a:pPr>
            <a:r>
              <a:rPr kumimoji="0" lang="fr-FR" sz="1400" dirty="0">
                <a:solidFill>
                  <a:srgbClr val="0070C0"/>
                </a:solidFill>
              </a:rPr>
              <a:t>Contrainte : Rajout de biais</a:t>
            </a:r>
          </a:p>
          <a:p>
            <a:pPr lvl="0" eaLnBrk="1" latinLnBrk="0" hangingPunct="1">
              <a:spcBef>
                <a:spcPts val="600"/>
              </a:spcBef>
              <a:spcAft>
                <a:spcPts val="600"/>
              </a:spcAft>
            </a:pPr>
            <a:r>
              <a:rPr kumimoji="0" lang="fr-FR" sz="1400" dirty="0">
                <a:solidFill>
                  <a:srgbClr val="0070C0"/>
                </a:solidFill>
              </a:rPr>
              <a:t>Modèle final, performances et améliorations</a:t>
            </a:r>
          </a:p>
        </p:txBody>
      </p:sp>
    </p:spTree>
    <p:extLst>
      <p:ext uri="{BB962C8B-B14F-4D97-AF65-F5344CB8AC3E}">
        <p14:creationId xmlns:p14="http://schemas.microsoft.com/office/powerpoint/2010/main" val="36812023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Titre et contenu">
    <p:bg>
      <p:bgPr>
        <a:solidFill>
          <a:schemeClr val="bg1"/>
        </a:solidFill>
        <a:effectLst/>
      </p:bgPr>
    </p:bg>
    <p:spTree>
      <p:nvGrpSpPr>
        <p:cNvPr id="1" name=""/>
        <p:cNvGrpSpPr/>
        <p:nvPr/>
      </p:nvGrpSpPr>
      <p:grpSpPr>
        <a:xfrm>
          <a:off x="0" y="0"/>
          <a:ext cx="0" cy="0"/>
          <a:chOff x="0" y="0"/>
          <a:chExt cx="0" cy="0"/>
        </a:xfrm>
      </p:grpSpPr>
      <p:sp>
        <p:nvSpPr>
          <p:cNvPr id="9" name="Rectangle : coins arrondis 8"/>
          <p:cNvSpPr/>
          <p:nvPr userDrawn="1"/>
        </p:nvSpPr>
        <p:spPr>
          <a:xfrm>
            <a:off x="115349" y="3517640"/>
            <a:ext cx="1560238" cy="59715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sz="1800" dirty="0"/>
          </a:p>
        </p:txBody>
      </p:sp>
      <p:sp>
        <p:nvSpPr>
          <p:cNvPr id="2" name="Title 1"/>
          <p:cNvSpPr>
            <a:spLocks noGrp="1"/>
          </p:cNvSpPr>
          <p:nvPr>
            <p:ph type="title"/>
          </p:nvPr>
        </p:nvSpPr>
        <p:spPr>
          <a:xfrm>
            <a:off x="2023542" y="116632"/>
            <a:ext cx="10025122" cy="1143000"/>
          </a:xfrm>
          <a:solidFill>
            <a:schemeClr val="tx1">
              <a:lumMod val="95000"/>
              <a:lumOff val="5000"/>
              <a:alpha val="75000"/>
            </a:schemeClr>
          </a:solidFill>
        </p:spPr>
        <p:txBody>
          <a:bodyPr numCol="1" anchor="ctr"/>
          <a:lstStyle>
            <a:lvl1pPr algn="ctr">
              <a:defRPr>
                <a:solidFill>
                  <a:schemeClr val="bg1"/>
                </a:solidFill>
              </a:defRPr>
            </a:lvl1pPr>
          </a:lstStyle>
          <a:p>
            <a:r>
              <a:rPr kumimoji="0" lang="fr-FR" dirty="0"/>
              <a:t>Modifiez le style du titre</a:t>
            </a:r>
            <a:endParaRPr kumimoji="0" lang="en-US" dirty="0"/>
          </a:p>
        </p:txBody>
      </p:sp>
      <p:sp>
        <p:nvSpPr>
          <p:cNvPr id="3" name="Content Placeholder 2"/>
          <p:cNvSpPr>
            <a:spLocks noGrp="1"/>
          </p:cNvSpPr>
          <p:nvPr>
            <p:ph idx="1"/>
          </p:nvPr>
        </p:nvSpPr>
        <p:spPr>
          <a:xfrm>
            <a:off x="2023539" y="1340768"/>
            <a:ext cx="10025122" cy="5400600"/>
          </a:xfrm>
        </p:spPr>
        <p:txBody>
          <a:bodyPr/>
          <a:lstStyle>
            <a:lvl1pPr>
              <a:spcBef>
                <a:spcPts val="600"/>
              </a:spcBef>
              <a:spcAft>
                <a:spcPts val="600"/>
              </a:spcAft>
              <a:defRPr sz="3200"/>
            </a:lvl1pPr>
            <a:lvl2pPr>
              <a:spcBef>
                <a:spcPts val="600"/>
              </a:spcBef>
              <a:spcAft>
                <a:spcPts val="600"/>
              </a:spcAft>
              <a:defRPr sz="2800"/>
            </a:lvl2pPr>
            <a:lvl3pPr>
              <a:spcBef>
                <a:spcPts val="600"/>
              </a:spcBef>
              <a:spcAft>
                <a:spcPts val="600"/>
              </a:spcAft>
              <a:defRPr sz="2800"/>
            </a:lvl3pPr>
            <a:lvl4pPr>
              <a:spcBef>
                <a:spcPts val="600"/>
              </a:spcBef>
              <a:spcAft>
                <a:spcPts val="600"/>
              </a:spcAft>
              <a:defRPr sz="2800"/>
            </a:lvl4pPr>
            <a:lvl5pPr>
              <a:spcBef>
                <a:spcPts val="600"/>
              </a:spcBef>
              <a:spcAft>
                <a:spcPts val="600"/>
              </a:spcAft>
              <a:defRPr sz="2800"/>
            </a:lvl5pPr>
          </a:lstStyle>
          <a:p>
            <a:pPr lvl="0" eaLnBrk="1" latinLnBrk="0" hangingPunct="1"/>
            <a:r>
              <a:rPr lang="fr-FR" dirty="0"/>
              <a:t>Modifiez les styles du texte du masque</a:t>
            </a:r>
          </a:p>
          <a:p>
            <a:pPr lvl="1" eaLnBrk="1" latinLnBrk="0" hangingPunct="1"/>
            <a:r>
              <a:rPr lang="fr-FR" dirty="0"/>
              <a:t>Deuxième niveau</a:t>
            </a:r>
          </a:p>
          <a:p>
            <a:pPr lvl="2" eaLnBrk="1" latinLnBrk="0" hangingPunct="1"/>
            <a:r>
              <a:rPr lang="fr-FR" dirty="0"/>
              <a:t>Troisième niveau</a:t>
            </a:r>
          </a:p>
          <a:p>
            <a:pPr lvl="3" eaLnBrk="1" latinLnBrk="0" hangingPunct="1"/>
            <a:r>
              <a:rPr lang="fr-FR" dirty="0"/>
              <a:t>Quatrième niveau</a:t>
            </a:r>
          </a:p>
          <a:p>
            <a:pPr lvl="4" eaLnBrk="1" latinLnBrk="0" hangingPunct="1"/>
            <a:r>
              <a:rPr lang="fr-FR" dirty="0"/>
              <a:t>Cinquième niveau</a:t>
            </a:r>
            <a:endParaRPr kumimoji="0" lang="en-US" dirty="0"/>
          </a:p>
        </p:txBody>
      </p:sp>
      <p:cxnSp>
        <p:nvCxnSpPr>
          <p:cNvPr id="8" name="Connecteur droit 7"/>
          <p:cNvCxnSpPr>
            <a:cxnSpLocks/>
          </p:cNvCxnSpPr>
          <p:nvPr userDrawn="1"/>
        </p:nvCxnSpPr>
        <p:spPr>
          <a:xfrm>
            <a:off x="1863560" y="0"/>
            <a:ext cx="0" cy="6858000"/>
          </a:xfrm>
          <a:prstGeom prst="line">
            <a:avLst/>
          </a:prstGeom>
        </p:spPr>
        <p:style>
          <a:lnRef idx="2">
            <a:schemeClr val="dk1"/>
          </a:lnRef>
          <a:fillRef idx="0">
            <a:schemeClr val="dk1"/>
          </a:fillRef>
          <a:effectRef idx="1">
            <a:schemeClr val="dk1"/>
          </a:effectRef>
          <a:fontRef idx="minor">
            <a:schemeClr val="tx1"/>
          </a:fontRef>
        </p:style>
      </p:cxnSp>
      <p:sp>
        <p:nvSpPr>
          <p:cNvPr id="5" name="ZoneTexte 4"/>
          <p:cNvSpPr txBox="1"/>
          <p:nvPr userDrawn="1"/>
        </p:nvSpPr>
        <p:spPr>
          <a:xfrm>
            <a:off x="40323" y="1340768"/>
            <a:ext cx="1763071" cy="2862322"/>
          </a:xfrm>
          <a:prstGeom prst="rect">
            <a:avLst/>
          </a:prstGeom>
          <a:noFill/>
        </p:spPr>
        <p:txBody>
          <a:bodyPr wrap="square" rtlCol="0">
            <a:spAutoFit/>
          </a:bodyPr>
          <a:lstStyle/>
          <a:p>
            <a:pPr lvl="0" eaLnBrk="1" latinLnBrk="0" hangingPunct="1">
              <a:spcBef>
                <a:spcPts val="600"/>
              </a:spcBef>
              <a:spcAft>
                <a:spcPts val="600"/>
              </a:spcAft>
            </a:pPr>
            <a:r>
              <a:rPr kumimoji="0" lang="fr-FR" sz="1400" dirty="0">
                <a:solidFill>
                  <a:srgbClr val="0070C0"/>
                </a:solidFill>
              </a:rPr>
              <a:t>Problématique</a:t>
            </a:r>
          </a:p>
          <a:p>
            <a:pPr lvl="0" eaLnBrk="1" latinLnBrk="0" hangingPunct="1">
              <a:spcBef>
                <a:spcPts val="600"/>
              </a:spcBef>
              <a:spcAft>
                <a:spcPts val="600"/>
              </a:spcAft>
            </a:pPr>
            <a:r>
              <a:rPr kumimoji="0" lang="fr-FR" sz="1400" dirty="0">
                <a:solidFill>
                  <a:srgbClr val="0070C0"/>
                </a:solidFill>
              </a:rPr>
              <a:t>Traitement des données</a:t>
            </a:r>
          </a:p>
          <a:p>
            <a:pPr lvl="0" eaLnBrk="1" latinLnBrk="0" hangingPunct="1">
              <a:spcBef>
                <a:spcPts val="600"/>
              </a:spcBef>
              <a:spcAft>
                <a:spcPts val="600"/>
              </a:spcAft>
            </a:pPr>
            <a:r>
              <a:rPr kumimoji="0" lang="fr-FR" sz="1400" dirty="0">
                <a:solidFill>
                  <a:srgbClr val="0070C0"/>
                </a:solidFill>
              </a:rPr>
              <a:t>Différentes pistes de modélisation</a:t>
            </a:r>
          </a:p>
          <a:p>
            <a:pPr lvl="0" eaLnBrk="1" latinLnBrk="0" hangingPunct="1">
              <a:spcBef>
                <a:spcPts val="600"/>
              </a:spcBef>
              <a:spcAft>
                <a:spcPts val="600"/>
              </a:spcAft>
            </a:pPr>
            <a:r>
              <a:rPr kumimoji="0" lang="fr-FR" sz="1400" dirty="0">
                <a:solidFill>
                  <a:srgbClr val="0070C0"/>
                </a:solidFill>
              </a:rPr>
              <a:t>Contrainte : Rajout de biais</a:t>
            </a:r>
          </a:p>
          <a:p>
            <a:pPr lvl="0" eaLnBrk="1" latinLnBrk="0" hangingPunct="1">
              <a:spcBef>
                <a:spcPts val="600"/>
              </a:spcBef>
              <a:spcAft>
                <a:spcPts val="600"/>
              </a:spcAft>
            </a:pPr>
            <a:r>
              <a:rPr kumimoji="0" lang="fr-FR" sz="1400" dirty="0">
                <a:solidFill>
                  <a:srgbClr val="0070C0"/>
                </a:solidFill>
              </a:rPr>
              <a:t>Modèle final, performances et améliorations</a:t>
            </a:r>
          </a:p>
        </p:txBody>
      </p:sp>
    </p:spTree>
    <p:extLst>
      <p:ext uri="{BB962C8B-B14F-4D97-AF65-F5344CB8AC3E}">
        <p14:creationId xmlns:p14="http://schemas.microsoft.com/office/powerpoint/2010/main" val="245229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40514" y="188640"/>
            <a:ext cx="7917007" cy="1188720"/>
          </a:xfrm>
          <a:solidFill>
            <a:schemeClr val="tx1">
              <a:alpha val="75000"/>
            </a:schemeClr>
          </a:solidFill>
        </p:spPr>
        <p:txBody>
          <a:bodyPr>
            <a:normAutofit/>
          </a:bodyPr>
          <a:lstStyle>
            <a:lvl1pPr>
              <a:defRPr sz="2800">
                <a:solidFill>
                  <a:schemeClr val="bg1"/>
                </a:solidFill>
              </a:defRPr>
            </a:lvl1pPr>
          </a:lstStyle>
          <a:p>
            <a:r>
              <a:rPr lang="fr-FR" dirty="0"/>
              <a:t>Modifiez le style du titre</a:t>
            </a:r>
            <a:endParaRPr lang="en-US" dirty="0"/>
          </a:p>
        </p:txBody>
      </p:sp>
      <p:sp>
        <p:nvSpPr>
          <p:cNvPr id="3" name="Content Placeholder 2"/>
          <p:cNvSpPr>
            <a:spLocks noGrp="1"/>
          </p:cNvSpPr>
          <p:nvPr>
            <p:ph idx="1"/>
          </p:nvPr>
        </p:nvSpPr>
        <p:spPr>
          <a:xfrm>
            <a:off x="239351" y="1556795"/>
            <a:ext cx="11713300" cy="5112567"/>
          </a:xfrm>
        </p:spPr>
        <p:txBody>
          <a:bodyPr/>
          <a:lstStyle>
            <a:lvl1pPr>
              <a:spcBef>
                <a:spcPts val="600"/>
              </a:spcBef>
              <a:spcAft>
                <a:spcPts val="600"/>
              </a:spcAft>
              <a:defRPr sz="3200"/>
            </a:lvl1pPr>
            <a:lvl2pPr>
              <a:spcBef>
                <a:spcPts val="600"/>
              </a:spcBef>
              <a:spcAft>
                <a:spcPts val="600"/>
              </a:spcAft>
              <a:defRPr sz="2800"/>
            </a:lvl2pPr>
            <a:lvl3pPr>
              <a:spcBef>
                <a:spcPts val="600"/>
              </a:spcBef>
              <a:spcAft>
                <a:spcPts val="600"/>
              </a:spcAft>
              <a:defRPr sz="2800"/>
            </a:lvl3pPr>
            <a:lvl4pPr>
              <a:spcBef>
                <a:spcPts val="600"/>
              </a:spcBef>
              <a:spcAft>
                <a:spcPts val="600"/>
              </a:spcAft>
              <a:defRPr sz="2800"/>
            </a:lvl4pPr>
            <a:lvl5pPr>
              <a:spcBef>
                <a:spcPts val="600"/>
              </a:spcBef>
              <a:spcAft>
                <a:spcPts val="600"/>
              </a:spcAft>
              <a:defRPr sz="2800"/>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872414770"/>
      </p:ext>
    </p:extLst>
  </p:cSld>
  <p:clrMapOvr>
    <a:overrideClrMapping bg1="lt1" tx1="dk1" bg2="lt2" tx2="dk2" accent1="accent1" accent2="accent2" accent3="accent3" accent4="accent4" accent5="accent5" accent6="accent6" hlink="hlink" folHlink="folHlink"/>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Pr>
        <a:solidFill>
          <a:srgbClr val="00B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75232" y="2386744"/>
            <a:ext cx="9253728" cy="1645920"/>
          </a:xfrm>
          <a:solidFill>
            <a:srgbClr val="FFFFFF"/>
          </a:solidFill>
          <a:ln w="38100">
            <a:solidFill>
              <a:srgbClr val="404040"/>
            </a:solidFill>
          </a:ln>
        </p:spPr>
        <p:txBody>
          <a:bodyPr lIns="274320" rIns="274320" anchor="ctr" anchorCtr="1">
            <a:normAutofit/>
          </a:bodyPr>
          <a:lstStyle>
            <a:lvl1pPr>
              <a:defRPr sz="3500">
                <a:solidFill>
                  <a:srgbClr val="262626"/>
                </a:solidFill>
              </a:defRPr>
            </a:lvl1pPr>
          </a:lstStyle>
          <a:p>
            <a:r>
              <a:rPr lang="fr-FR"/>
              <a:t>Modifiez le style du titre</a:t>
            </a:r>
            <a:endParaRPr lang="en-US" dirty="0"/>
          </a:p>
        </p:txBody>
      </p:sp>
      <p:sp>
        <p:nvSpPr>
          <p:cNvPr id="3" name="Text Placeholder 2"/>
          <p:cNvSpPr>
            <a:spLocks noGrp="1"/>
          </p:cNvSpPr>
          <p:nvPr>
            <p:ph type="body" idx="1"/>
          </p:nvPr>
        </p:nvSpPr>
        <p:spPr>
          <a:xfrm>
            <a:off x="2695195" y="4352465"/>
            <a:ext cx="6801612" cy="1265082"/>
          </a:xfrm>
        </p:spPr>
        <p:txBody>
          <a:bodyPr anchor="t" anchorCtr="1">
            <a:normAutofit/>
          </a:bodyPr>
          <a:lstStyle>
            <a:lvl1pPr marL="0" indent="0">
              <a:buNone/>
              <a:defRPr sz="1900">
                <a:solidFill>
                  <a:schemeClr val="tx1"/>
                </a:solidFill>
              </a:defRPr>
            </a:lvl1pPr>
            <a:lvl2pPr marL="457200" indent="0">
              <a:buNone/>
              <a:defRPr sz="19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Tree>
    <p:extLst>
      <p:ext uri="{BB962C8B-B14F-4D97-AF65-F5344CB8AC3E}">
        <p14:creationId xmlns:p14="http://schemas.microsoft.com/office/powerpoint/2010/main" val="278007703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469654" y="2638044"/>
            <a:ext cx="4384031" cy="3101982"/>
          </a:xfrm>
        </p:spPr>
        <p:txBody>
          <a:body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3"/>
          <p:cNvSpPr>
            <a:spLocks noGrp="1"/>
          </p:cNvSpPr>
          <p:nvPr>
            <p:ph sz="half" idx="2"/>
          </p:nvPr>
        </p:nvSpPr>
        <p:spPr>
          <a:xfrm>
            <a:off x="6338317" y="2638044"/>
            <a:ext cx="4387355" cy="310198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2168686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69652" y="2313437"/>
            <a:ext cx="4384032"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469652" y="3143250"/>
            <a:ext cx="4384032" cy="2596776"/>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6" name="Content Placeholder 5"/>
          <p:cNvSpPr>
            <a:spLocks noGrp="1"/>
          </p:cNvSpPr>
          <p:nvPr>
            <p:ph sz="quarter" idx="4"/>
          </p:nvPr>
        </p:nvSpPr>
        <p:spPr>
          <a:xfrm>
            <a:off x="6338317" y="3143250"/>
            <a:ext cx="4387355" cy="2596776"/>
          </a:xfrm>
        </p:spPr>
        <p:txBody>
          <a:bodyPr/>
          <a:lstStyle>
            <a:lvl5pPr>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1" name="Text Placeholder 4"/>
          <p:cNvSpPr>
            <a:spLocks noGrp="1"/>
          </p:cNvSpPr>
          <p:nvPr>
            <p:ph type="body" sz="quarter" idx="13"/>
          </p:nvPr>
        </p:nvSpPr>
        <p:spPr>
          <a:xfrm>
            <a:off x="6338317" y="2313437"/>
            <a:ext cx="4387355"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0" name="Title 9"/>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3480443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1409539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8251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bg>
      <p:bgPr>
        <a:solidFill>
          <a:schemeClr val="accent5"/>
        </a:solidFill>
        <a:effectLst/>
      </p:bgPr>
    </p:bg>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4445" y="404666"/>
            <a:ext cx="4387459" cy="1141497"/>
          </a:xfrm>
          <a:solidFill>
            <a:srgbClr val="FFFFFF"/>
          </a:solidFill>
          <a:ln>
            <a:solidFill>
              <a:srgbClr val="404040"/>
            </a:solidFill>
          </a:ln>
        </p:spPr>
        <p:txBody>
          <a:bodyPr anchor="ctr" anchorCtr="1">
            <a:normAutofit/>
          </a:bodyPr>
          <a:lstStyle>
            <a:lvl1pPr>
              <a:defRPr sz="2100">
                <a:solidFill>
                  <a:srgbClr val="262626"/>
                </a:solidFill>
              </a:defRPr>
            </a:lvl1pPr>
          </a:lstStyle>
          <a:p>
            <a:r>
              <a:rPr lang="fr-FR"/>
              <a:t>Modifiez le style du titre</a:t>
            </a:r>
            <a:endParaRPr lang="en-US" dirty="0"/>
          </a:p>
        </p:txBody>
      </p:sp>
      <p:sp>
        <p:nvSpPr>
          <p:cNvPr id="3" name="Content Placeholder 2"/>
          <p:cNvSpPr>
            <a:spLocks noGrp="1"/>
          </p:cNvSpPr>
          <p:nvPr>
            <p:ph idx="1"/>
          </p:nvPr>
        </p:nvSpPr>
        <p:spPr>
          <a:xfrm>
            <a:off x="6736080" y="404664"/>
            <a:ext cx="4815840" cy="6192688"/>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50620" y="1700808"/>
            <a:ext cx="3794760" cy="4896544"/>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Tree>
    <p:extLst>
      <p:ext uri="{BB962C8B-B14F-4D97-AF65-F5344CB8AC3E}">
        <p14:creationId xmlns:p14="http://schemas.microsoft.com/office/powerpoint/2010/main" val="680955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1" name="Rectangle 10"/>
          <p:cNvSpPr/>
          <p:nvPr userDrawn="1"/>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3440" y="404664"/>
            <a:ext cx="4389120" cy="1143000"/>
          </a:xfrm>
          <a:solidFill>
            <a:srgbClr val="FFFFFF"/>
          </a:solidFill>
          <a:ln>
            <a:solidFill>
              <a:srgbClr val="262626"/>
            </a:solidFill>
          </a:ln>
        </p:spPr>
        <p:txBody>
          <a:bodyPr anchor="ctr" anchorCtr="1">
            <a:noAutofit/>
          </a:bodyPr>
          <a:lstStyle>
            <a:lvl1pPr>
              <a:defRPr sz="2100">
                <a:solidFill>
                  <a:srgbClr val="262626"/>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6096002" y="0"/>
            <a:ext cx="6102097" cy="6858000"/>
          </a:xfrm>
          <a:solidFill>
            <a:schemeClr val="bg1"/>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0620" y="1700808"/>
            <a:ext cx="3794760" cy="4882871"/>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dirty="0"/>
              <a:t>Modifier les styles du texte du masque</a:t>
            </a:r>
          </a:p>
        </p:txBody>
      </p:sp>
    </p:spTree>
    <p:extLst>
      <p:ext uri="{BB962C8B-B14F-4D97-AF65-F5344CB8AC3E}">
        <p14:creationId xmlns:p14="http://schemas.microsoft.com/office/powerpoint/2010/main" val="558341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41395" y="964692"/>
            <a:ext cx="7917007"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141395" y="2638048"/>
            <a:ext cx="7917007"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780337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p:txStyles>
    <p:titleStyle>
      <a:lvl1pPr algn="ctr" defTabSz="914400" rtl="0" eaLnBrk="1" latinLnBrk="0" hangingPunct="1">
        <a:lnSpc>
          <a:spcPct val="90000"/>
        </a:lnSpc>
        <a:spcBef>
          <a:spcPct val="0"/>
        </a:spcBef>
        <a:buNone/>
        <a:defRPr sz="26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600"/>
        </a:spcBef>
        <a:spcAft>
          <a:spcPts val="600"/>
        </a:spcAft>
        <a:buClr>
          <a:schemeClr val="accent2"/>
        </a:buClr>
        <a:buFont typeface="Arial" panose="020B0604020202020204" pitchFamily="34" charset="0"/>
        <a:buChar char="•"/>
        <a:defRPr sz="32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600"/>
        </a:spcBef>
        <a:spcAft>
          <a:spcPts val="600"/>
        </a:spcAft>
        <a:buClr>
          <a:schemeClr val="accent2"/>
        </a:buClr>
        <a:buFont typeface="Arial" panose="020B0604020202020204" pitchFamily="34" charset="0"/>
        <a:buChar char="•"/>
        <a:defRPr sz="28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600"/>
        </a:spcBef>
        <a:spcAft>
          <a:spcPts val="600"/>
        </a:spcAft>
        <a:buClr>
          <a:schemeClr val="accent2"/>
        </a:buClr>
        <a:buFont typeface="Arial" panose="020B0604020202020204" pitchFamily="34" charset="0"/>
        <a:buChar char="•"/>
        <a:defRPr sz="28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600"/>
        </a:spcBef>
        <a:spcAft>
          <a:spcPts val="600"/>
        </a:spcAft>
        <a:buClr>
          <a:schemeClr val="accent2"/>
        </a:buClr>
        <a:buFont typeface="Arial" panose="020B0604020202020204" pitchFamily="34" charset="0"/>
        <a:buChar char="•"/>
        <a:defRPr sz="28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600"/>
        </a:spcBef>
        <a:spcAft>
          <a:spcPts val="600"/>
        </a:spcAft>
        <a:buClr>
          <a:schemeClr val="accent2"/>
        </a:buClr>
        <a:buFont typeface="Arial" panose="020B0604020202020204" pitchFamily="34" charset="0"/>
        <a:buChar char="•"/>
        <a:defRPr sz="28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2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xml"/><Relationship Id="rId1" Type="http://schemas.openxmlformats.org/officeDocument/2006/relationships/slideLayout" Target="../slideLayouts/slideLayout15.xml"/><Relationship Id="rId5" Type="http://schemas.openxmlformats.org/officeDocument/2006/relationships/image" Target="../media/image33.png"/><Relationship Id="rId4" Type="http://schemas.openxmlformats.org/officeDocument/2006/relationships/image" Target="../media/image3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6.xml"/><Relationship Id="rId4" Type="http://schemas.openxmlformats.org/officeDocument/2006/relationships/image" Target="../media/image3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s://archive.ics.uci.edu/ml/datasets/Online+Retail" TargetMode="Externa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806021-4A8D-423F-A7EB-80FEAB1993CC}"/>
              </a:ext>
            </a:extLst>
          </p:cNvPr>
          <p:cNvSpPr>
            <a:spLocks noGrp="1"/>
          </p:cNvSpPr>
          <p:nvPr>
            <p:ph type="ctrTitle"/>
          </p:nvPr>
        </p:nvSpPr>
        <p:spPr/>
        <p:txBody>
          <a:bodyPr/>
          <a:lstStyle/>
          <a:p>
            <a:r>
              <a:rPr lang="fr-FR" dirty="0"/>
              <a:t>Projet N°5</a:t>
            </a:r>
          </a:p>
        </p:txBody>
      </p:sp>
      <p:sp>
        <p:nvSpPr>
          <p:cNvPr id="3" name="Sous-titre 2">
            <a:extLst>
              <a:ext uri="{FF2B5EF4-FFF2-40B4-BE49-F238E27FC236}">
                <a16:creationId xmlns:a16="http://schemas.microsoft.com/office/drawing/2014/main" id="{52C8E883-1CA2-4777-BA36-72AF1F2E1710}"/>
              </a:ext>
            </a:extLst>
          </p:cNvPr>
          <p:cNvSpPr>
            <a:spLocks noGrp="1"/>
          </p:cNvSpPr>
          <p:nvPr>
            <p:ph type="subTitle" idx="1"/>
          </p:nvPr>
        </p:nvSpPr>
        <p:spPr/>
        <p:txBody>
          <a:bodyPr/>
          <a:lstStyle/>
          <a:p>
            <a:r>
              <a:rPr lang="fr-FR" dirty="0"/>
              <a:t>Prédire le comportement des clients</a:t>
            </a:r>
          </a:p>
        </p:txBody>
      </p:sp>
    </p:spTree>
    <p:extLst>
      <p:ext uri="{BB962C8B-B14F-4D97-AF65-F5344CB8AC3E}">
        <p14:creationId xmlns:p14="http://schemas.microsoft.com/office/powerpoint/2010/main" val="3672190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D88A0E-B839-453D-9859-0B0D61FDF5AB}"/>
              </a:ext>
            </a:extLst>
          </p:cNvPr>
          <p:cNvSpPr>
            <a:spLocks noGrp="1"/>
          </p:cNvSpPr>
          <p:nvPr>
            <p:ph type="title"/>
          </p:nvPr>
        </p:nvSpPr>
        <p:spPr/>
        <p:txBody>
          <a:bodyPr/>
          <a:lstStyle/>
          <a:p>
            <a:r>
              <a:rPr lang="fr-FR" dirty="0"/>
              <a:t>LES DONNEES</a:t>
            </a:r>
          </a:p>
        </p:txBody>
      </p:sp>
      <p:sp>
        <p:nvSpPr>
          <p:cNvPr id="3" name="Espace réservé du contenu 2">
            <a:extLst>
              <a:ext uri="{FF2B5EF4-FFF2-40B4-BE49-F238E27FC236}">
                <a16:creationId xmlns:a16="http://schemas.microsoft.com/office/drawing/2014/main" id="{D8E7EE7E-56EF-4B02-9DF8-C2DFA512E4F6}"/>
              </a:ext>
            </a:extLst>
          </p:cNvPr>
          <p:cNvSpPr>
            <a:spLocks noGrp="1"/>
          </p:cNvSpPr>
          <p:nvPr>
            <p:ph idx="1"/>
          </p:nvPr>
        </p:nvSpPr>
        <p:spPr/>
        <p:txBody>
          <a:bodyPr/>
          <a:lstStyle/>
          <a:p>
            <a:r>
              <a:rPr lang="fr-FR" dirty="0"/>
              <a:t>Afin de se faire une idée plus précise de ces nouvelles données, nous allons observer via des graphiques leurs répartitions.</a:t>
            </a:r>
          </a:p>
        </p:txBody>
      </p:sp>
      <p:sp>
        <p:nvSpPr>
          <p:cNvPr id="4" name="Flèche droite 4">
            <a:extLst>
              <a:ext uri="{FF2B5EF4-FFF2-40B4-BE49-F238E27FC236}">
                <a16:creationId xmlns:a16="http://schemas.microsoft.com/office/drawing/2014/main" id="{2BEF9A7C-57D9-4C27-ABCD-360EE47AD9DB}"/>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790932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5" name="Image 14">
            <a:extLst>
              <a:ext uri="{FF2B5EF4-FFF2-40B4-BE49-F238E27FC236}">
                <a16:creationId xmlns:a16="http://schemas.microsoft.com/office/drawing/2014/main" id="{F0211209-9D9F-408E-9799-D05689B92BA1}"/>
              </a:ext>
            </a:extLst>
          </p:cNvPr>
          <p:cNvPicPr>
            <a:picLocks noChangeAspect="1"/>
          </p:cNvPicPr>
          <p:nvPr/>
        </p:nvPicPr>
        <p:blipFill rotWithShape="1">
          <a:blip r:embed="rId2">
            <a:extLst>
              <a:ext uri="{28A0092B-C50C-407E-A947-70E740481C1C}">
                <a14:useLocalDpi xmlns:a14="http://schemas.microsoft.com/office/drawing/2010/main" val="0"/>
              </a:ext>
            </a:extLst>
          </a:blip>
          <a:srcRect r="7002" b="3"/>
          <a:stretch/>
        </p:blipFill>
        <p:spPr>
          <a:xfrm>
            <a:off x="20" y="3429001"/>
            <a:ext cx="5315041" cy="3429000"/>
          </a:xfrm>
          <a:prstGeom prst="rect">
            <a:avLst/>
          </a:prstGeom>
        </p:spPr>
      </p:pic>
      <p:sp>
        <p:nvSpPr>
          <p:cNvPr id="26" name="Rectangle 22">
            <a:extLst>
              <a:ext uri="{FF2B5EF4-FFF2-40B4-BE49-F238E27FC236}">
                <a16:creationId xmlns:a16="http://schemas.microsoft.com/office/drawing/2014/main" id="{ECD6E6E8-151D-4402-8E0B-B529FBDC6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Espace réservé du contenu 10">
            <a:extLst>
              <a:ext uri="{FF2B5EF4-FFF2-40B4-BE49-F238E27FC236}">
                <a16:creationId xmlns:a16="http://schemas.microsoft.com/office/drawing/2014/main" id="{749A8A91-69A9-4CA5-8BA3-E44100F1866D}"/>
              </a:ext>
            </a:extLst>
          </p:cNvPr>
          <p:cNvPicPr>
            <a:picLocks noChangeAspect="1"/>
          </p:cNvPicPr>
          <p:nvPr/>
        </p:nvPicPr>
        <p:blipFill rotWithShape="1">
          <a:blip r:embed="rId3">
            <a:extLst>
              <a:ext uri="{28A0092B-C50C-407E-A947-70E740481C1C}">
                <a14:useLocalDpi xmlns:a14="http://schemas.microsoft.com/office/drawing/2010/main" val="0"/>
              </a:ext>
            </a:extLst>
          </a:blip>
          <a:srcRect r="7002" b="3"/>
          <a:stretch/>
        </p:blipFill>
        <p:spPr>
          <a:xfrm>
            <a:off x="20" y="-2"/>
            <a:ext cx="5315041" cy="3429002"/>
          </a:xfrm>
          <a:prstGeom prst="rect">
            <a:avLst/>
          </a:prstGeom>
        </p:spPr>
      </p:pic>
      <p:sp>
        <p:nvSpPr>
          <p:cNvPr id="2" name="Titre 1">
            <a:extLst>
              <a:ext uri="{FF2B5EF4-FFF2-40B4-BE49-F238E27FC236}">
                <a16:creationId xmlns:a16="http://schemas.microsoft.com/office/drawing/2014/main" id="{CF1868C6-D5B6-4DDC-B30D-3FCD0766EE0F}"/>
              </a:ext>
            </a:extLst>
          </p:cNvPr>
          <p:cNvSpPr>
            <a:spLocks noGrp="1"/>
          </p:cNvSpPr>
          <p:nvPr>
            <p:ph type="title"/>
          </p:nvPr>
        </p:nvSpPr>
        <p:spPr>
          <a:xfrm>
            <a:off x="6119732" y="1290025"/>
            <a:ext cx="5291327" cy="1188720"/>
          </a:xfrm>
          <a:solidFill>
            <a:srgbClr val="FFFFFF"/>
          </a:solidFill>
          <a:ln>
            <a:solidFill>
              <a:srgbClr val="404040"/>
            </a:solidFill>
          </a:ln>
        </p:spPr>
        <p:txBody>
          <a:bodyPr>
            <a:normAutofit/>
          </a:bodyPr>
          <a:lstStyle/>
          <a:p>
            <a:r>
              <a:rPr lang="fr-FR" dirty="0">
                <a:solidFill>
                  <a:schemeClr val="tx1"/>
                </a:solidFill>
              </a:rPr>
              <a:t>LES DONNEES</a:t>
            </a:r>
          </a:p>
        </p:txBody>
      </p:sp>
      <p:sp>
        <p:nvSpPr>
          <p:cNvPr id="20" name="Content Placeholder 19">
            <a:extLst>
              <a:ext uri="{FF2B5EF4-FFF2-40B4-BE49-F238E27FC236}">
                <a16:creationId xmlns:a16="http://schemas.microsoft.com/office/drawing/2014/main" id="{C8B9A79E-9AAE-4272-B328-F3D798490FE4}"/>
              </a:ext>
            </a:extLst>
          </p:cNvPr>
          <p:cNvSpPr>
            <a:spLocks noGrp="1"/>
          </p:cNvSpPr>
          <p:nvPr>
            <p:ph idx="1"/>
          </p:nvPr>
        </p:nvSpPr>
        <p:spPr>
          <a:xfrm>
            <a:off x="6119732" y="2858703"/>
            <a:ext cx="5285791" cy="3042547"/>
          </a:xfrm>
        </p:spPr>
        <p:txBody>
          <a:bodyPr>
            <a:normAutofit/>
          </a:bodyPr>
          <a:lstStyle/>
          <a:p>
            <a:r>
              <a:rPr lang="en-US" b="1" u="sng" dirty="0">
                <a:solidFill>
                  <a:srgbClr val="FFFFFF"/>
                </a:solidFill>
              </a:rPr>
              <a:t>Somme </a:t>
            </a:r>
            <a:r>
              <a:rPr lang="en-US" b="1" u="sng" dirty="0" err="1">
                <a:solidFill>
                  <a:srgbClr val="FFFFFF"/>
                </a:solidFill>
              </a:rPr>
              <a:t>moyenne</a:t>
            </a:r>
            <a:r>
              <a:rPr lang="en-US" b="1" u="sng" dirty="0">
                <a:solidFill>
                  <a:srgbClr val="FFFFFF"/>
                </a:solidFill>
              </a:rPr>
              <a:t> par facture</a:t>
            </a:r>
          </a:p>
          <a:p>
            <a:endParaRPr lang="en-US" dirty="0">
              <a:solidFill>
                <a:srgbClr val="FFFFFF"/>
              </a:solidFill>
            </a:endParaRPr>
          </a:p>
          <a:p>
            <a:r>
              <a:rPr lang="fr-FR" dirty="0">
                <a:solidFill>
                  <a:srgbClr val="FFFFFF"/>
                </a:solidFill>
              </a:rPr>
              <a:t>On devine une distribution selon une loi normale.</a:t>
            </a:r>
          </a:p>
          <a:p>
            <a:endParaRPr lang="en-US" dirty="0">
              <a:solidFill>
                <a:srgbClr val="FFFFFF"/>
              </a:solidFill>
            </a:endParaRPr>
          </a:p>
        </p:txBody>
      </p:sp>
      <p:sp>
        <p:nvSpPr>
          <p:cNvPr id="7" name="Flèche droite 4">
            <a:extLst>
              <a:ext uri="{FF2B5EF4-FFF2-40B4-BE49-F238E27FC236}">
                <a16:creationId xmlns:a16="http://schemas.microsoft.com/office/drawing/2014/main" id="{BEF8A8CB-C0BD-413D-BD7A-7A871AAFCC2F}"/>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24456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
                                            <p:txEl>
                                              <p:pRg st="2" end="2"/>
                                            </p:tx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0" grpId="0" uiExpand="1" build="p"/>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5F7BB1ED-FDD2-4F68-893F-370B61B95BF5}"/>
              </a:ext>
            </a:extLst>
          </p:cNvPr>
          <p:cNvPicPr>
            <a:picLocks noChangeAspect="1"/>
          </p:cNvPicPr>
          <p:nvPr/>
        </p:nvPicPr>
        <p:blipFill rotWithShape="1">
          <a:blip r:embed="rId2">
            <a:extLst>
              <a:ext uri="{28A0092B-C50C-407E-A947-70E740481C1C}">
                <a14:useLocalDpi xmlns:a14="http://schemas.microsoft.com/office/drawing/2010/main" val="0"/>
              </a:ext>
            </a:extLst>
          </a:blip>
          <a:srcRect r="7002" b="3"/>
          <a:stretch/>
        </p:blipFill>
        <p:spPr>
          <a:xfrm>
            <a:off x="20" y="3429001"/>
            <a:ext cx="5315041" cy="3429000"/>
          </a:xfrm>
          <a:prstGeom prst="rect">
            <a:avLst/>
          </a:prstGeom>
        </p:spPr>
      </p:pic>
      <p:sp>
        <p:nvSpPr>
          <p:cNvPr id="15" name="Rectangle 14">
            <a:extLst>
              <a:ext uri="{FF2B5EF4-FFF2-40B4-BE49-F238E27FC236}">
                <a16:creationId xmlns:a16="http://schemas.microsoft.com/office/drawing/2014/main" id="{ECD6E6E8-151D-4402-8E0B-B529FBDC6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Espace réservé du contenu 4">
            <a:extLst>
              <a:ext uri="{FF2B5EF4-FFF2-40B4-BE49-F238E27FC236}">
                <a16:creationId xmlns:a16="http://schemas.microsoft.com/office/drawing/2014/main" id="{F0AA5F87-2136-4365-AB31-31AA96FA0285}"/>
              </a:ext>
            </a:extLst>
          </p:cNvPr>
          <p:cNvPicPr>
            <a:picLocks noChangeAspect="1"/>
          </p:cNvPicPr>
          <p:nvPr/>
        </p:nvPicPr>
        <p:blipFill rotWithShape="1">
          <a:blip r:embed="rId3">
            <a:extLst>
              <a:ext uri="{28A0092B-C50C-407E-A947-70E740481C1C}">
                <a14:useLocalDpi xmlns:a14="http://schemas.microsoft.com/office/drawing/2010/main" val="0"/>
              </a:ext>
            </a:extLst>
          </a:blip>
          <a:srcRect l="1257" r="5745" b="3"/>
          <a:stretch/>
        </p:blipFill>
        <p:spPr>
          <a:xfrm>
            <a:off x="20" y="-2"/>
            <a:ext cx="5315041" cy="3429002"/>
          </a:xfrm>
          <a:prstGeom prst="rect">
            <a:avLst/>
          </a:prstGeom>
        </p:spPr>
      </p:pic>
      <p:sp>
        <p:nvSpPr>
          <p:cNvPr id="2" name="Titre 1">
            <a:extLst>
              <a:ext uri="{FF2B5EF4-FFF2-40B4-BE49-F238E27FC236}">
                <a16:creationId xmlns:a16="http://schemas.microsoft.com/office/drawing/2014/main" id="{CF1868C6-D5B6-4DDC-B30D-3FCD0766EE0F}"/>
              </a:ext>
            </a:extLst>
          </p:cNvPr>
          <p:cNvSpPr>
            <a:spLocks noGrp="1"/>
          </p:cNvSpPr>
          <p:nvPr>
            <p:ph type="title"/>
          </p:nvPr>
        </p:nvSpPr>
        <p:spPr>
          <a:xfrm>
            <a:off x="6119732" y="1290025"/>
            <a:ext cx="5291327" cy="1188720"/>
          </a:xfrm>
          <a:solidFill>
            <a:srgbClr val="FFFFFF"/>
          </a:solidFill>
          <a:ln>
            <a:solidFill>
              <a:srgbClr val="404040"/>
            </a:solidFill>
          </a:ln>
        </p:spPr>
        <p:txBody>
          <a:bodyPr>
            <a:normAutofit/>
          </a:bodyPr>
          <a:lstStyle/>
          <a:p>
            <a:r>
              <a:rPr lang="fr-FR" dirty="0">
                <a:solidFill>
                  <a:schemeClr val="tx1"/>
                </a:solidFill>
              </a:rPr>
              <a:t>LES DONNEES</a:t>
            </a:r>
            <a:endParaRPr lang="fr-FR" dirty="0">
              <a:solidFill>
                <a:srgbClr val="262626"/>
              </a:solidFill>
            </a:endParaRPr>
          </a:p>
        </p:txBody>
      </p:sp>
      <p:sp>
        <p:nvSpPr>
          <p:cNvPr id="12" name="Content Placeholder 11">
            <a:extLst>
              <a:ext uri="{FF2B5EF4-FFF2-40B4-BE49-F238E27FC236}">
                <a16:creationId xmlns:a16="http://schemas.microsoft.com/office/drawing/2014/main" id="{9B8DCCDD-A3F3-4AEC-B117-63F35A9A91BB}"/>
              </a:ext>
            </a:extLst>
          </p:cNvPr>
          <p:cNvSpPr>
            <a:spLocks noGrp="1"/>
          </p:cNvSpPr>
          <p:nvPr>
            <p:ph idx="1"/>
          </p:nvPr>
        </p:nvSpPr>
        <p:spPr>
          <a:xfrm>
            <a:off x="6119732" y="2858703"/>
            <a:ext cx="5285791" cy="3042547"/>
          </a:xfrm>
        </p:spPr>
        <p:txBody>
          <a:bodyPr>
            <a:normAutofit/>
          </a:bodyPr>
          <a:lstStyle/>
          <a:p>
            <a:r>
              <a:rPr lang="en-US" b="1" u="sng" dirty="0">
                <a:solidFill>
                  <a:srgbClr val="FFFFFF"/>
                </a:solidFill>
              </a:rPr>
              <a:t>Somme </a:t>
            </a:r>
            <a:r>
              <a:rPr lang="en-US" b="1" u="sng" dirty="0" err="1">
                <a:solidFill>
                  <a:srgbClr val="FFFFFF"/>
                </a:solidFill>
              </a:rPr>
              <a:t>moyenne</a:t>
            </a:r>
            <a:r>
              <a:rPr lang="en-US" b="1" u="sng" dirty="0">
                <a:solidFill>
                  <a:srgbClr val="FFFFFF"/>
                </a:solidFill>
              </a:rPr>
              <a:t> par article</a:t>
            </a:r>
          </a:p>
          <a:p>
            <a:endParaRPr lang="fr-FR" dirty="0">
              <a:solidFill>
                <a:srgbClr val="FFFFFF"/>
              </a:solidFill>
            </a:endParaRPr>
          </a:p>
          <a:p>
            <a:r>
              <a:rPr lang="fr-FR" dirty="0">
                <a:solidFill>
                  <a:srgbClr val="FFFFFF"/>
                </a:solidFill>
              </a:rPr>
              <a:t>C’est une distribution selon une loi normale.</a:t>
            </a:r>
          </a:p>
          <a:p>
            <a:endParaRPr lang="en-US" dirty="0">
              <a:solidFill>
                <a:srgbClr val="FFFFFF"/>
              </a:solidFill>
            </a:endParaRPr>
          </a:p>
        </p:txBody>
      </p:sp>
      <p:sp>
        <p:nvSpPr>
          <p:cNvPr id="8" name="Flèche droite 4">
            <a:extLst>
              <a:ext uri="{FF2B5EF4-FFF2-40B4-BE49-F238E27FC236}">
                <a16:creationId xmlns:a16="http://schemas.microsoft.com/office/drawing/2014/main" id="{6DD673F0-2478-4F56-B013-B03596A0758B}"/>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217228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uiExpand="1" build="p"/>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0" name="Espace réservé du contenu 4">
            <a:extLst>
              <a:ext uri="{FF2B5EF4-FFF2-40B4-BE49-F238E27FC236}">
                <a16:creationId xmlns:a16="http://schemas.microsoft.com/office/drawing/2014/main" id="{6416F931-8D34-4BD3-863C-5ED17453DEC2}"/>
              </a:ext>
            </a:extLst>
          </p:cNvPr>
          <p:cNvPicPr>
            <a:picLocks noChangeAspect="1"/>
          </p:cNvPicPr>
          <p:nvPr/>
        </p:nvPicPr>
        <p:blipFill rotWithShape="1">
          <a:blip r:embed="rId2">
            <a:extLst>
              <a:ext uri="{28A0092B-C50C-407E-A947-70E740481C1C}">
                <a14:useLocalDpi xmlns:a14="http://schemas.microsoft.com/office/drawing/2010/main" val="0"/>
              </a:ext>
            </a:extLst>
          </a:blip>
          <a:srcRect r="7002" b="3"/>
          <a:stretch/>
        </p:blipFill>
        <p:spPr>
          <a:xfrm>
            <a:off x="20" y="3429001"/>
            <a:ext cx="5315041" cy="3429000"/>
          </a:xfrm>
          <a:prstGeom prst="rect">
            <a:avLst/>
          </a:prstGeom>
        </p:spPr>
      </p:pic>
      <p:sp>
        <p:nvSpPr>
          <p:cNvPr id="15" name="Rectangle 14">
            <a:extLst>
              <a:ext uri="{FF2B5EF4-FFF2-40B4-BE49-F238E27FC236}">
                <a16:creationId xmlns:a16="http://schemas.microsoft.com/office/drawing/2014/main" id="{ECD6E6E8-151D-4402-8E0B-B529FBDC6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 6">
            <a:extLst>
              <a:ext uri="{FF2B5EF4-FFF2-40B4-BE49-F238E27FC236}">
                <a16:creationId xmlns:a16="http://schemas.microsoft.com/office/drawing/2014/main" id="{1906E812-796E-40BE-B410-F233CC5236A6}"/>
              </a:ext>
            </a:extLst>
          </p:cNvPr>
          <p:cNvPicPr>
            <a:picLocks noChangeAspect="1"/>
          </p:cNvPicPr>
          <p:nvPr/>
        </p:nvPicPr>
        <p:blipFill rotWithShape="1">
          <a:blip r:embed="rId3">
            <a:extLst>
              <a:ext uri="{28A0092B-C50C-407E-A947-70E740481C1C}">
                <a14:useLocalDpi xmlns:a14="http://schemas.microsoft.com/office/drawing/2010/main" val="0"/>
              </a:ext>
            </a:extLst>
          </a:blip>
          <a:srcRect r="7002" b="3"/>
          <a:stretch/>
        </p:blipFill>
        <p:spPr>
          <a:xfrm>
            <a:off x="20" y="-2"/>
            <a:ext cx="5315041" cy="3429002"/>
          </a:xfrm>
          <a:prstGeom prst="rect">
            <a:avLst/>
          </a:prstGeom>
        </p:spPr>
      </p:pic>
      <p:sp>
        <p:nvSpPr>
          <p:cNvPr id="2" name="Titre 1">
            <a:extLst>
              <a:ext uri="{FF2B5EF4-FFF2-40B4-BE49-F238E27FC236}">
                <a16:creationId xmlns:a16="http://schemas.microsoft.com/office/drawing/2014/main" id="{AEC5ECB1-EBA7-43EB-9990-EEE4EEB38638}"/>
              </a:ext>
            </a:extLst>
          </p:cNvPr>
          <p:cNvSpPr>
            <a:spLocks noGrp="1"/>
          </p:cNvSpPr>
          <p:nvPr>
            <p:ph type="title"/>
          </p:nvPr>
        </p:nvSpPr>
        <p:spPr>
          <a:xfrm>
            <a:off x="6119732" y="1290025"/>
            <a:ext cx="5291327" cy="1188720"/>
          </a:xfrm>
          <a:solidFill>
            <a:srgbClr val="FFFFFF"/>
          </a:solidFill>
          <a:ln>
            <a:solidFill>
              <a:srgbClr val="404040"/>
            </a:solidFill>
          </a:ln>
        </p:spPr>
        <p:txBody>
          <a:bodyPr>
            <a:normAutofit/>
          </a:bodyPr>
          <a:lstStyle/>
          <a:p>
            <a:r>
              <a:rPr lang="fr-FR" dirty="0">
                <a:solidFill>
                  <a:schemeClr val="tx1"/>
                </a:solidFill>
              </a:rPr>
              <a:t>LES DONNEES</a:t>
            </a:r>
            <a:endParaRPr lang="fr-FR" dirty="0">
              <a:solidFill>
                <a:srgbClr val="262626"/>
              </a:solidFill>
            </a:endParaRPr>
          </a:p>
        </p:txBody>
      </p:sp>
      <p:sp>
        <p:nvSpPr>
          <p:cNvPr id="12" name="Content Placeholder 11">
            <a:extLst>
              <a:ext uri="{FF2B5EF4-FFF2-40B4-BE49-F238E27FC236}">
                <a16:creationId xmlns:a16="http://schemas.microsoft.com/office/drawing/2014/main" id="{29974B48-FC07-4CA7-A104-FDBBB4058EE1}"/>
              </a:ext>
            </a:extLst>
          </p:cNvPr>
          <p:cNvSpPr>
            <a:spLocks noGrp="1"/>
          </p:cNvSpPr>
          <p:nvPr>
            <p:ph idx="1"/>
          </p:nvPr>
        </p:nvSpPr>
        <p:spPr>
          <a:xfrm>
            <a:off x="6119732" y="2858703"/>
            <a:ext cx="5285791" cy="3042547"/>
          </a:xfrm>
        </p:spPr>
        <p:txBody>
          <a:bodyPr>
            <a:normAutofit/>
          </a:bodyPr>
          <a:lstStyle/>
          <a:p>
            <a:r>
              <a:rPr lang="en-US" b="1" u="sng" dirty="0" err="1">
                <a:solidFill>
                  <a:srgbClr val="FFFFFF"/>
                </a:solidFill>
              </a:rPr>
              <a:t>Nombre</a:t>
            </a:r>
            <a:r>
              <a:rPr lang="en-US" b="1" u="sng" dirty="0">
                <a:solidFill>
                  <a:srgbClr val="FFFFFF"/>
                </a:solidFill>
              </a:rPr>
              <a:t> </a:t>
            </a:r>
            <a:r>
              <a:rPr lang="en-US" b="1" u="sng" dirty="0" err="1">
                <a:solidFill>
                  <a:srgbClr val="FFFFFF"/>
                </a:solidFill>
              </a:rPr>
              <a:t>d’articles</a:t>
            </a:r>
            <a:r>
              <a:rPr lang="en-US" b="1" u="sng" dirty="0">
                <a:solidFill>
                  <a:srgbClr val="FFFFFF"/>
                </a:solidFill>
              </a:rPr>
              <a:t> par facture</a:t>
            </a:r>
          </a:p>
          <a:p>
            <a:endParaRPr lang="fr-FR" dirty="0">
              <a:solidFill>
                <a:srgbClr val="FFFFFF"/>
              </a:solidFill>
            </a:endParaRPr>
          </a:p>
          <a:p>
            <a:r>
              <a:rPr lang="fr-FR" dirty="0">
                <a:solidFill>
                  <a:srgbClr val="FFFFFF"/>
                </a:solidFill>
              </a:rPr>
              <a:t>On devine une distribution selon une loi normale.</a:t>
            </a:r>
          </a:p>
          <a:p>
            <a:endParaRPr lang="en-US" dirty="0">
              <a:solidFill>
                <a:srgbClr val="FFFFFF"/>
              </a:solidFill>
            </a:endParaRPr>
          </a:p>
        </p:txBody>
      </p:sp>
      <p:sp>
        <p:nvSpPr>
          <p:cNvPr id="8" name="Flèche droite 4">
            <a:extLst>
              <a:ext uri="{FF2B5EF4-FFF2-40B4-BE49-F238E27FC236}">
                <a16:creationId xmlns:a16="http://schemas.microsoft.com/office/drawing/2014/main" id="{2F9527B2-C5DE-4268-9B62-515A44AB0939}"/>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415312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uiExpand="1" build="p"/>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0D457249-4B38-4AFA-95CF-F6D4252B3EE5}"/>
              </a:ext>
            </a:extLst>
          </p:cNvPr>
          <p:cNvPicPr>
            <a:picLocks noChangeAspect="1"/>
          </p:cNvPicPr>
          <p:nvPr/>
        </p:nvPicPr>
        <p:blipFill rotWithShape="1">
          <a:blip r:embed="rId2">
            <a:extLst>
              <a:ext uri="{28A0092B-C50C-407E-A947-70E740481C1C}">
                <a14:useLocalDpi xmlns:a14="http://schemas.microsoft.com/office/drawing/2010/main" val="0"/>
              </a:ext>
            </a:extLst>
          </a:blip>
          <a:srcRect r="7002" b="3"/>
          <a:stretch/>
        </p:blipFill>
        <p:spPr>
          <a:xfrm>
            <a:off x="20" y="3429001"/>
            <a:ext cx="5315041" cy="3429000"/>
          </a:xfrm>
          <a:prstGeom prst="rect">
            <a:avLst/>
          </a:prstGeom>
        </p:spPr>
      </p:pic>
      <p:sp>
        <p:nvSpPr>
          <p:cNvPr id="15" name="Rectangle 14">
            <a:extLst>
              <a:ext uri="{FF2B5EF4-FFF2-40B4-BE49-F238E27FC236}">
                <a16:creationId xmlns:a16="http://schemas.microsoft.com/office/drawing/2014/main" id="{ECD6E6E8-151D-4402-8E0B-B529FBDC6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Espace réservé du contenu 4">
            <a:extLst>
              <a:ext uri="{FF2B5EF4-FFF2-40B4-BE49-F238E27FC236}">
                <a16:creationId xmlns:a16="http://schemas.microsoft.com/office/drawing/2014/main" id="{E9E3C599-0187-4B4D-9188-E0B151DBCBB5}"/>
              </a:ext>
            </a:extLst>
          </p:cNvPr>
          <p:cNvPicPr>
            <a:picLocks noChangeAspect="1"/>
          </p:cNvPicPr>
          <p:nvPr/>
        </p:nvPicPr>
        <p:blipFill rotWithShape="1">
          <a:blip r:embed="rId3">
            <a:extLst>
              <a:ext uri="{28A0092B-C50C-407E-A947-70E740481C1C}">
                <a14:useLocalDpi xmlns:a14="http://schemas.microsoft.com/office/drawing/2010/main" val="0"/>
              </a:ext>
            </a:extLst>
          </a:blip>
          <a:srcRect r="7002" b="3"/>
          <a:stretch/>
        </p:blipFill>
        <p:spPr>
          <a:xfrm>
            <a:off x="20" y="-2"/>
            <a:ext cx="5315041" cy="3429002"/>
          </a:xfrm>
          <a:prstGeom prst="rect">
            <a:avLst/>
          </a:prstGeom>
        </p:spPr>
      </p:pic>
      <p:sp>
        <p:nvSpPr>
          <p:cNvPr id="2" name="Titre 1">
            <a:extLst>
              <a:ext uri="{FF2B5EF4-FFF2-40B4-BE49-F238E27FC236}">
                <a16:creationId xmlns:a16="http://schemas.microsoft.com/office/drawing/2014/main" id="{CF1868C6-D5B6-4DDC-B30D-3FCD0766EE0F}"/>
              </a:ext>
            </a:extLst>
          </p:cNvPr>
          <p:cNvSpPr>
            <a:spLocks noGrp="1"/>
          </p:cNvSpPr>
          <p:nvPr>
            <p:ph type="title"/>
          </p:nvPr>
        </p:nvSpPr>
        <p:spPr>
          <a:xfrm>
            <a:off x="6119732" y="1290025"/>
            <a:ext cx="5291327" cy="1188720"/>
          </a:xfrm>
          <a:solidFill>
            <a:srgbClr val="FFFFFF"/>
          </a:solidFill>
          <a:ln>
            <a:solidFill>
              <a:srgbClr val="404040"/>
            </a:solidFill>
          </a:ln>
        </p:spPr>
        <p:txBody>
          <a:bodyPr>
            <a:normAutofit/>
          </a:bodyPr>
          <a:lstStyle/>
          <a:p>
            <a:r>
              <a:rPr lang="fr-FR" dirty="0">
                <a:solidFill>
                  <a:schemeClr val="tx1"/>
                </a:solidFill>
              </a:rPr>
              <a:t>LES DONNEES</a:t>
            </a:r>
            <a:endParaRPr lang="fr-FR" dirty="0">
              <a:solidFill>
                <a:srgbClr val="262626"/>
              </a:solidFill>
            </a:endParaRPr>
          </a:p>
        </p:txBody>
      </p:sp>
      <p:sp>
        <p:nvSpPr>
          <p:cNvPr id="12" name="Content Placeholder 11">
            <a:extLst>
              <a:ext uri="{FF2B5EF4-FFF2-40B4-BE49-F238E27FC236}">
                <a16:creationId xmlns:a16="http://schemas.microsoft.com/office/drawing/2014/main" id="{6406731A-14CC-48D3-A954-FFE1D32946EC}"/>
              </a:ext>
            </a:extLst>
          </p:cNvPr>
          <p:cNvSpPr>
            <a:spLocks noGrp="1"/>
          </p:cNvSpPr>
          <p:nvPr>
            <p:ph idx="1"/>
          </p:nvPr>
        </p:nvSpPr>
        <p:spPr>
          <a:xfrm>
            <a:off x="6119732" y="2858703"/>
            <a:ext cx="5285791" cy="3042547"/>
          </a:xfrm>
        </p:spPr>
        <p:txBody>
          <a:bodyPr>
            <a:normAutofit/>
          </a:bodyPr>
          <a:lstStyle/>
          <a:p>
            <a:r>
              <a:rPr lang="en-US" b="1" u="sng" dirty="0" err="1">
                <a:solidFill>
                  <a:srgbClr val="FFFFFF"/>
                </a:solidFill>
              </a:rPr>
              <a:t>Nombre</a:t>
            </a:r>
            <a:r>
              <a:rPr lang="en-US" b="1" u="sng" dirty="0">
                <a:solidFill>
                  <a:srgbClr val="FFFFFF"/>
                </a:solidFill>
              </a:rPr>
              <a:t> </a:t>
            </a:r>
            <a:r>
              <a:rPr lang="en-US" b="1" u="sng" dirty="0" err="1">
                <a:solidFill>
                  <a:srgbClr val="FFFFFF"/>
                </a:solidFill>
              </a:rPr>
              <a:t>d’articles</a:t>
            </a:r>
            <a:r>
              <a:rPr lang="en-US" b="1" u="sng" dirty="0">
                <a:solidFill>
                  <a:srgbClr val="FFFFFF"/>
                </a:solidFill>
              </a:rPr>
              <a:t> </a:t>
            </a:r>
            <a:r>
              <a:rPr lang="en-US" b="1" u="sng" dirty="0" err="1">
                <a:solidFill>
                  <a:srgbClr val="FFFFFF"/>
                </a:solidFill>
              </a:rPr>
              <a:t>différents</a:t>
            </a:r>
            <a:r>
              <a:rPr lang="en-US" b="1" u="sng" dirty="0">
                <a:solidFill>
                  <a:srgbClr val="FFFFFF"/>
                </a:solidFill>
              </a:rPr>
              <a:t> par facture</a:t>
            </a:r>
          </a:p>
          <a:p>
            <a:endParaRPr lang="en-US" dirty="0">
              <a:solidFill>
                <a:srgbClr val="FFFFFF"/>
              </a:solidFill>
            </a:endParaRPr>
          </a:p>
          <a:p>
            <a:r>
              <a:rPr lang="en-US" dirty="0" err="1">
                <a:solidFill>
                  <a:srgbClr val="FFFFFF"/>
                </a:solidFill>
              </a:rPr>
              <a:t>Cette</a:t>
            </a:r>
            <a:r>
              <a:rPr lang="en-US" dirty="0">
                <a:solidFill>
                  <a:srgbClr val="FFFFFF"/>
                </a:solidFill>
              </a:rPr>
              <a:t> distribution </a:t>
            </a:r>
            <a:r>
              <a:rPr lang="en-US" dirty="0" err="1">
                <a:solidFill>
                  <a:srgbClr val="FFFFFF"/>
                </a:solidFill>
              </a:rPr>
              <a:t>est</a:t>
            </a:r>
            <a:r>
              <a:rPr lang="en-US" dirty="0">
                <a:solidFill>
                  <a:srgbClr val="FFFFFF"/>
                </a:solidFill>
              </a:rPr>
              <a:t> un </a:t>
            </a:r>
            <a:r>
              <a:rPr lang="en-US" dirty="0" err="1">
                <a:solidFill>
                  <a:srgbClr val="FFFFFF"/>
                </a:solidFill>
              </a:rPr>
              <a:t>peu</a:t>
            </a:r>
            <a:r>
              <a:rPr lang="en-US" dirty="0">
                <a:solidFill>
                  <a:srgbClr val="FFFFFF"/>
                </a:solidFill>
              </a:rPr>
              <a:t> plus </a:t>
            </a:r>
            <a:r>
              <a:rPr lang="en-US" dirty="0" err="1">
                <a:solidFill>
                  <a:srgbClr val="FFFFFF"/>
                </a:solidFill>
              </a:rPr>
              <a:t>irrégulière</a:t>
            </a:r>
            <a:r>
              <a:rPr lang="en-US" dirty="0">
                <a:solidFill>
                  <a:srgbClr val="FFFFFF"/>
                </a:solidFill>
              </a:rPr>
              <a:t>.</a:t>
            </a:r>
          </a:p>
        </p:txBody>
      </p:sp>
      <p:sp>
        <p:nvSpPr>
          <p:cNvPr id="8" name="Flèche droite 4">
            <a:extLst>
              <a:ext uri="{FF2B5EF4-FFF2-40B4-BE49-F238E27FC236}">
                <a16:creationId xmlns:a16="http://schemas.microsoft.com/office/drawing/2014/main" id="{9979C1F3-3905-44B0-8E31-3D2278E4A2A3}"/>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46324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uiExpand="1" build="p"/>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FC5CBC-FA53-489D-86EF-1D4B9840C6DD}"/>
              </a:ext>
            </a:extLst>
          </p:cNvPr>
          <p:cNvSpPr>
            <a:spLocks noGrp="1"/>
          </p:cNvSpPr>
          <p:nvPr>
            <p:ph type="title"/>
          </p:nvPr>
        </p:nvSpPr>
        <p:spPr/>
        <p:txBody>
          <a:bodyPr/>
          <a:lstStyle/>
          <a:p>
            <a:r>
              <a:rPr lang="fr-FR" dirty="0"/>
              <a:t>Groupe de clients</a:t>
            </a:r>
          </a:p>
        </p:txBody>
      </p:sp>
      <p:sp>
        <p:nvSpPr>
          <p:cNvPr id="3" name="Espace réservé du contenu 2">
            <a:extLst>
              <a:ext uri="{FF2B5EF4-FFF2-40B4-BE49-F238E27FC236}">
                <a16:creationId xmlns:a16="http://schemas.microsoft.com/office/drawing/2014/main" id="{AC3C62CF-CE52-46F8-BF67-08833A2E4CE0}"/>
              </a:ext>
            </a:extLst>
          </p:cNvPr>
          <p:cNvSpPr>
            <a:spLocks noGrp="1"/>
          </p:cNvSpPr>
          <p:nvPr>
            <p:ph idx="1"/>
          </p:nvPr>
        </p:nvSpPr>
        <p:spPr/>
        <p:txBody>
          <a:bodyPr/>
          <a:lstStyle/>
          <a:p>
            <a:r>
              <a:rPr lang="fr-FR" dirty="0"/>
              <a:t>Afin d’avoir un modèle de référence pour les nouveaux clients, il a été nécessaire de travailler sur les données préexistantes.</a:t>
            </a:r>
          </a:p>
          <a:p>
            <a:r>
              <a:rPr lang="fr-FR" dirty="0"/>
              <a:t>Pour cela, une méthode de classification non-supervisée est utilisée.</a:t>
            </a:r>
          </a:p>
          <a:p>
            <a:r>
              <a:rPr lang="fr-FR" dirty="0"/>
              <a:t>On va utiliser le </a:t>
            </a:r>
            <a:r>
              <a:rPr lang="fr-FR" dirty="0" err="1"/>
              <a:t>KMeans</a:t>
            </a:r>
            <a:r>
              <a:rPr lang="fr-FR" dirty="0"/>
              <a:t>.</a:t>
            </a:r>
          </a:p>
        </p:txBody>
      </p:sp>
      <p:sp>
        <p:nvSpPr>
          <p:cNvPr id="4" name="Flèche droite 4">
            <a:extLst>
              <a:ext uri="{FF2B5EF4-FFF2-40B4-BE49-F238E27FC236}">
                <a16:creationId xmlns:a16="http://schemas.microsoft.com/office/drawing/2014/main" id="{56BF2849-1FE9-429F-8C93-4EC4FCB3F3D3}"/>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434172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CA8BDE-43FC-4527-A972-8A181E36615F}"/>
              </a:ext>
            </a:extLst>
          </p:cNvPr>
          <p:cNvSpPr>
            <a:spLocks noGrp="1"/>
          </p:cNvSpPr>
          <p:nvPr>
            <p:ph type="title"/>
          </p:nvPr>
        </p:nvSpPr>
        <p:spPr/>
        <p:txBody>
          <a:bodyPr/>
          <a:lstStyle/>
          <a:p>
            <a:r>
              <a:rPr lang="fr-FR" dirty="0"/>
              <a:t>Groupe de clients</a:t>
            </a:r>
          </a:p>
        </p:txBody>
      </p:sp>
      <p:pic>
        <p:nvPicPr>
          <p:cNvPr id="7" name="Image 6">
            <a:extLst>
              <a:ext uri="{FF2B5EF4-FFF2-40B4-BE49-F238E27FC236}">
                <a16:creationId xmlns:a16="http://schemas.microsoft.com/office/drawing/2014/main" id="{B374CC25-AE84-44DE-AFE2-D14516D315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0514" y="1420597"/>
            <a:ext cx="5629823" cy="5437403"/>
          </a:xfrm>
          <a:prstGeom prst="rect">
            <a:avLst/>
          </a:prstGeom>
        </p:spPr>
      </p:pic>
      <p:sp>
        <p:nvSpPr>
          <p:cNvPr id="13" name="Rectangle : coins arrondis 12">
            <a:extLst>
              <a:ext uri="{FF2B5EF4-FFF2-40B4-BE49-F238E27FC236}">
                <a16:creationId xmlns:a16="http://schemas.microsoft.com/office/drawing/2014/main" id="{60ADBFCB-31C6-4EE2-B131-A660F942BDBE}"/>
              </a:ext>
            </a:extLst>
          </p:cNvPr>
          <p:cNvSpPr/>
          <p:nvPr/>
        </p:nvSpPr>
        <p:spPr>
          <a:xfrm>
            <a:off x="3999433" y="4489191"/>
            <a:ext cx="683664" cy="2252177"/>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7B13A78E-84DD-4AEF-9DE2-96D7A1DBB100}"/>
              </a:ext>
            </a:extLst>
          </p:cNvPr>
          <p:cNvSpPr txBox="1"/>
          <p:nvPr/>
        </p:nvSpPr>
        <p:spPr>
          <a:xfrm>
            <a:off x="7834638" y="1512605"/>
            <a:ext cx="3537959" cy="5139869"/>
          </a:xfrm>
          <a:prstGeom prst="rect">
            <a:avLst/>
          </a:prstGeom>
          <a:noFill/>
        </p:spPr>
        <p:txBody>
          <a:bodyPr wrap="square" rtlCol="0">
            <a:spAutoFit/>
          </a:bodyPr>
          <a:lstStyle/>
          <a:p>
            <a:pPr marL="228600" indent="-228600">
              <a:spcBef>
                <a:spcPts val="600"/>
              </a:spcBef>
              <a:spcAft>
                <a:spcPts val="600"/>
              </a:spcAft>
              <a:buClr>
                <a:schemeClr val="accent2"/>
              </a:buClr>
              <a:buFont typeface="Arial" panose="020B0604020202020204" pitchFamily="34" charset="0"/>
              <a:buChar char="•"/>
            </a:pPr>
            <a:r>
              <a:rPr lang="fr-FR" sz="2800" dirty="0">
                <a:solidFill>
                  <a:schemeClr val="tx1">
                    <a:lumMod val="85000"/>
                    <a:lumOff val="15000"/>
                  </a:schemeClr>
                </a:solidFill>
              </a:rPr>
              <a:t>La méthode du coude va nous permettre d'obtenir un nombre de clusters optimal, ou du moins une approximation de ce nombre.</a:t>
            </a:r>
          </a:p>
          <a:p>
            <a:pPr marL="228600" indent="-228600">
              <a:spcBef>
                <a:spcPts val="600"/>
              </a:spcBef>
              <a:spcAft>
                <a:spcPts val="600"/>
              </a:spcAft>
              <a:buClr>
                <a:schemeClr val="accent2"/>
              </a:buClr>
              <a:buFont typeface="Arial" panose="020B0604020202020204" pitchFamily="34" charset="0"/>
              <a:buChar char="•"/>
            </a:pPr>
            <a:endParaRPr lang="fr-FR" sz="2800" dirty="0">
              <a:solidFill>
                <a:schemeClr val="tx1">
                  <a:lumMod val="85000"/>
                  <a:lumOff val="15000"/>
                </a:schemeClr>
              </a:solidFill>
            </a:endParaRPr>
          </a:p>
          <a:p>
            <a:pPr marL="228600" indent="-228600">
              <a:spcBef>
                <a:spcPts val="600"/>
              </a:spcBef>
              <a:spcAft>
                <a:spcPts val="600"/>
              </a:spcAft>
              <a:buClr>
                <a:schemeClr val="accent2"/>
              </a:buClr>
              <a:buFont typeface="Arial" panose="020B0604020202020204" pitchFamily="34" charset="0"/>
              <a:buChar char="•"/>
            </a:pPr>
            <a:r>
              <a:rPr lang="fr-FR" sz="2800" dirty="0">
                <a:solidFill>
                  <a:schemeClr val="tx1">
                    <a:lumMod val="85000"/>
                    <a:lumOff val="15000"/>
                  </a:schemeClr>
                </a:solidFill>
              </a:rPr>
              <a:t>Le nombre choisi de cluster est de 20</a:t>
            </a:r>
          </a:p>
        </p:txBody>
      </p:sp>
      <p:sp>
        <p:nvSpPr>
          <p:cNvPr id="9" name="Flèche droite 4">
            <a:extLst>
              <a:ext uri="{FF2B5EF4-FFF2-40B4-BE49-F238E27FC236}">
                <a16:creationId xmlns:a16="http://schemas.microsoft.com/office/drawing/2014/main" id="{7C9DAB53-CD33-421D-9F47-69665228D8F4}"/>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293022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52C5EBCC-AD22-4053-8657-BCBDF6735EAB}"/>
              </a:ext>
            </a:extLst>
          </p:cNvPr>
          <p:cNvSpPr>
            <a:spLocks noGrp="1"/>
          </p:cNvSpPr>
          <p:nvPr>
            <p:ph type="title"/>
          </p:nvPr>
        </p:nvSpPr>
        <p:spPr/>
        <p:txBody>
          <a:bodyPr/>
          <a:lstStyle/>
          <a:p>
            <a:r>
              <a:rPr lang="fr-FR" dirty="0"/>
              <a:t>Groupe de clients</a:t>
            </a:r>
          </a:p>
        </p:txBody>
      </p:sp>
      <p:pic>
        <p:nvPicPr>
          <p:cNvPr id="5" name="Espace réservé du contenu 4">
            <a:extLst>
              <a:ext uri="{FF2B5EF4-FFF2-40B4-BE49-F238E27FC236}">
                <a16:creationId xmlns:a16="http://schemas.microsoft.com/office/drawing/2014/main" id="{39FE8A02-BEBE-4441-ACC0-30149700904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36032" y="1341438"/>
            <a:ext cx="9001124" cy="5400675"/>
          </a:xfrm>
          <a:prstGeom prst="rect">
            <a:avLst/>
          </a:prstGeom>
        </p:spPr>
      </p:pic>
      <p:sp>
        <p:nvSpPr>
          <p:cNvPr id="7" name="Flèche droite 4">
            <a:extLst>
              <a:ext uri="{FF2B5EF4-FFF2-40B4-BE49-F238E27FC236}">
                <a16:creationId xmlns:a16="http://schemas.microsoft.com/office/drawing/2014/main" id="{2D7A767D-2406-40B3-A952-335C0A7FD70E}"/>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
        <p:nvSpPr>
          <p:cNvPr id="6" name="Rectangle : coins arrondis 5">
            <a:extLst>
              <a:ext uri="{FF2B5EF4-FFF2-40B4-BE49-F238E27FC236}">
                <a16:creationId xmlns:a16="http://schemas.microsoft.com/office/drawing/2014/main" id="{C0A5B019-CAF6-46AD-82FC-0FDCDBF7A62D}"/>
              </a:ext>
            </a:extLst>
          </p:cNvPr>
          <p:cNvSpPr/>
          <p:nvPr/>
        </p:nvSpPr>
        <p:spPr>
          <a:xfrm>
            <a:off x="4965107" y="5742774"/>
            <a:ext cx="811849" cy="745983"/>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8" name="Rectangle : coins arrondis 7">
            <a:extLst>
              <a:ext uri="{FF2B5EF4-FFF2-40B4-BE49-F238E27FC236}">
                <a16:creationId xmlns:a16="http://schemas.microsoft.com/office/drawing/2014/main" id="{46AFC75F-65FD-4312-B626-724E6B531596}"/>
              </a:ext>
            </a:extLst>
          </p:cNvPr>
          <p:cNvSpPr/>
          <p:nvPr/>
        </p:nvSpPr>
        <p:spPr>
          <a:xfrm>
            <a:off x="8954569" y="5742773"/>
            <a:ext cx="811849" cy="745983"/>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9" name="Rectangle : coins arrondis 8">
            <a:extLst>
              <a:ext uri="{FF2B5EF4-FFF2-40B4-BE49-F238E27FC236}">
                <a16:creationId xmlns:a16="http://schemas.microsoft.com/office/drawing/2014/main" id="{4989C2BF-D95E-431F-AFF0-DB3BCB064FBF}"/>
              </a:ext>
            </a:extLst>
          </p:cNvPr>
          <p:cNvSpPr/>
          <p:nvPr/>
        </p:nvSpPr>
        <p:spPr>
          <a:xfrm>
            <a:off x="7394182" y="5742773"/>
            <a:ext cx="459403" cy="745983"/>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0" name="Rectangle : coins arrondis 9">
            <a:extLst>
              <a:ext uri="{FF2B5EF4-FFF2-40B4-BE49-F238E27FC236}">
                <a16:creationId xmlns:a16="http://schemas.microsoft.com/office/drawing/2014/main" id="{609FF77B-4357-4A9F-8C6C-8B5199B687C3}"/>
              </a:ext>
            </a:extLst>
          </p:cNvPr>
          <p:cNvSpPr/>
          <p:nvPr/>
        </p:nvSpPr>
        <p:spPr>
          <a:xfrm>
            <a:off x="6063496" y="5742773"/>
            <a:ext cx="459403" cy="745983"/>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625413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P spid="8" grpId="0" animBg="1"/>
      <p:bldP spid="9" grpId="0" animBg="1"/>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8276F59-5FB2-45A6-B274-076964CA9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40555"/>
            <a:ext cx="10911840" cy="33120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E70B48D3-1AF0-41E0-B715-9BE787FD8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6112"/>
            <a:ext cx="10579608" cy="29809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Espace réservé du contenu 4">
            <a:extLst>
              <a:ext uri="{FF2B5EF4-FFF2-40B4-BE49-F238E27FC236}">
                <a16:creationId xmlns:a16="http://schemas.microsoft.com/office/drawing/2014/main" id="{A3186B69-5F48-40E0-B5D8-E2A45FEA1DF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642" r="1470" b="-6"/>
          <a:stretch/>
        </p:blipFill>
        <p:spPr>
          <a:xfrm>
            <a:off x="3439770" y="970705"/>
            <a:ext cx="2569078" cy="2651760"/>
          </a:xfrm>
          <a:prstGeom prst="rect">
            <a:avLst/>
          </a:prstGeom>
        </p:spPr>
      </p:pic>
      <p:pic>
        <p:nvPicPr>
          <p:cNvPr id="9" name="Image 8">
            <a:extLst>
              <a:ext uri="{FF2B5EF4-FFF2-40B4-BE49-F238E27FC236}">
                <a16:creationId xmlns:a16="http://schemas.microsoft.com/office/drawing/2014/main" id="{D4729105-0320-46B6-8F43-4C1F1E5A6144}"/>
              </a:ext>
            </a:extLst>
          </p:cNvPr>
          <p:cNvPicPr>
            <a:picLocks noChangeAspect="1"/>
          </p:cNvPicPr>
          <p:nvPr/>
        </p:nvPicPr>
        <p:blipFill rotWithShape="1">
          <a:blip r:embed="rId3">
            <a:extLst>
              <a:ext uri="{28A0092B-C50C-407E-A947-70E740481C1C}">
                <a14:useLocalDpi xmlns:a14="http://schemas.microsoft.com/office/drawing/2010/main" val="0"/>
              </a:ext>
            </a:extLst>
          </a:blip>
          <a:srcRect l="355" r="1188" b="-6"/>
          <a:stretch/>
        </p:blipFill>
        <p:spPr>
          <a:xfrm>
            <a:off x="830682" y="970704"/>
            <a:ext cx="2605079" cy="2651760"/>
          </a:xfrm>
          <a:prstGeom prst="rect">
            <a:avLst/>
          </a:prstGeom>
        </p:spPr>
      </p:pic>
      <p:pic>
        <p:nvPicPr>
          <p:cNvPr id="11" name="Image 10">
            <a:extLst>
              <a:ext uri="{FF2B5EF4-FFF2-40B4-BE49-F238E27FC236}">
                <a16:creationId xmlns:a16="http://schemas.microsoft.com/office/drawing/2014/main" id="{62A44D75-2246-47A6-B471-5B465886361D}"/>
              </a:ext>
            </a:extLst>
          </p:cNvPr>
          <p:cNvPicPr>
            <a:picLocks noChangeAspect="1"/>
          </p:cNvPicPr>
          <p:nvPr/>
        </p:nvPicPr>
        <p:blipFill rotWithShape="1">
          <a:blip r:embed="rId4">
            <a:extLst>
              <a:ext uri="{28A0092B-C50C-407E-A947-70E740481C1C}">
                <a14:useLocalDpi xmlns:a14="http://schemas.microsoft.com/office/drawing/2010/main" val="0"/>
              </a:ext>
            </a:extLst>
          </a:blip>
          <a:srcRect l="2047" r="-4" b="-4"/>
          <a:stretch/>
        </p:blipFill>
        <p:spPr>
          <a:xfrm>
            <a:off x="8612405" y="970705"/>
            <a:ext cx="2608807" cy="2663308"/>
          </a:xfrm>
          <a:prstGeom prst="rect">
            <a:avLst/>
          </a:prstGeom>
        </p:spPr>
      </p:pic>
      <p:pic>
        <p:nvPicPr>
          <p:cNvPr id="7" name="Image 6">
            <a:extLst>
              <a:ext uri="{FF2B5EF4-FFF2-40B4-BE49-F238E27FC236}">
                <a16:creationId xmlns:a16="http://schemas.microsoft.com/office/drawing/2014/main" id="{52C14D90-3203-43B1-8AFB-FA9DAB806880}"/>
              </a:ext>
            </a:extLst>
          </p:cNvPr>
          <p:cNvPicPr>
            <a:picLocks noChangeAspect="1"/>
          </p:cNvPicPr>
          <p:nvPr/>
        </p:nvPicPr>
        <p:blipFill rotWithShape="1">
          <a:blip r:embed="rId5">
            <a:extLst>
              <a:ext uri="{28A0092B-C50C-407E-A947-70E740481C1C}">
                <a14:useLocalDpi xmlns:a14="http://schemas.microsoft.com/office/drawing/2010/main" val="0"/>
              </a:ext>
            </a:extLst>
          </a:blip>
          <a:srcRect l="1619" r="-6" b="-6"/>
          <a:stretch/>
        </p:blipFill>
        <p:spPr>
          <a:xfrm>
            <a:off x="6003600" y="970705"/>
            <a:ext cx="2608806" cy="2651760"/>
          </a:xfrm>
          <a:prstGeom prst="rect">
            <a:avLst/>
          </a:prstGeom>
        </p:spPr>
      </p:pic>
      <p:sp>
        <p:nvSpPr>
          <p:cNvPr id="2" name="Titre 1">
            <a:extLst>
              <a:ext uri="{FF2B5EF4-FFF2-40B4-BE49-F238E27FC236}">
                <a16:creationId xmlns:a16="http://schemas.microsoft.com/office/drawing/2014/main" id="{0A371B49-CBF7-4C31-8542-BD466CF3F523}"/>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dirty="0" err="1"/>
              <a:t>Exemple</a:t>
            </a:r>
            <a:r>
              <a:rPr lang="en-US" sz="3200" dirty="0"/>
              <a:t> de </a:t>
            </a:r>
            <a:r>
              <a:rPr lang="en-US" sz="3200" dirty="0" err="1"/>
              <a:t>groupe</a:t>
            </a:r>
            <a:r>
              <a:rPr lang="en-US" sz="3200" dirty="0"/>
              <a:t> de clients</a:t>
            </a:r>
            <a:endParaRPr lang="en-US" sz="3200" dirty="0">
              <a:solidFill>
                <a:srgbClr val="262626"/>
              </a:solidFill>
            </a:endParaRPr>
          </a:p>
        </p:txBody>
      </p:sp>
      <p:grpSp>
        <p:nvGrpSpPr>
          <p:cNvPr id="12" name="Groupe 11">
            <a:extLst>
              <a:ext uri="{FF2B5EF4-FFF2-40B4-BE49-F238E27FC236}">
                <a16:creationId xmlns:a16="http://schemas.microsoft.com/office/drawing/2014/main" id="{2D7372E3-13EF-489D-9753-2C2B4B5CC218}"/>
              </a:ext>
            </a:extLst>
          </p:cNvPr>
          <p:cNvGrpSpPr/>
          <p:nvPr/>
        </p:nvGrpSpPr>
        <p:grpSpPr>
          <a:xfrm>
            <a:off x="2035819" y="1162573"/>
            <a:ext cx="7987630" cy="2272998"/>
            <a:chOff x="2035819" y="1162573"/>
            <a:chExt cx="7987630" cy="2272998"/>
          </a:xfrm>
        </p:grpSpPr>
        <p:sp>
          <p:nvSpPr>
            <p:cNvPr id="14" name="Rectangle : coins arrondis 13">
              <a:extLst>
                <a:ext uri="{FF2B5EF4-FFF2-40B4-BE49-F238E27FC236}">
                  <a16:creationId xmlns:a16="http://schemas.microsoft.com/office/drawing/2014/main" id="{5FDA634A-BD08-4294-BB00-2F7EE317375C}"/>
                </a:ext>
              </a:extLst>
            </p:cNvPr>
            <p:cNvSpPr/>
            <p:nvPr/>
          </p:nvSpPr>
          <p:spPr>
            <a:xfrm>
              <a:off x="2035819" y="1162575"/>
              <a:ext cx="279374" cy="2266425"/>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5" name="Rectangle : coins arrondis 14">
              <a:extLst>
                <a:ext uri="{FF2B5EF4-FFF2-40B4-BE49-F238E27FC236}">
                  <a16:creationId xmlns:a16="http://schemas.microsoft.com/office/drawing/2014/main" id="{9EB1C7FC-BBBB-4A14-A46E-6104CA42D078}"/>
                </a:ext>
              </a:extLst>
            </p:cNvPr>
            <p:cNvSpPr/>
            <p:nvPr/>
          </p:nvSpPr>
          <p:spPr>
            <a:xfrm>
              <a:off x="4650807" y="1162574"/>
              <a:ext cx="279374" cy="2266425"/>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7" name="Rectangle : coins arrondis 16">
              <a:extLst>
                <a:ext uri="{FF2B5EF4-FFF2-40B4-BE49-F238E27FC236}">
                  <a16:creationId xmlns:a16="http://schemas.microsoft.com/office/drawing/2014/main" id="{6FF0ABB0-AA0A-4869-B875-E6A408D0CCE2}"/>
                </a:ext>
              </a:extLst>
            </p:cNvPr>
            <p:cNvSpPr/>
            <p:nvPr/>
          </p:nvSpPr>
          <p:spPr>
            <a:xfrm>
              <a:off x="7201461" y="1169146"/>
              <a:ext cx="279374" cy="2266425"/>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9" name="Rectangle : coins arrondis 18">
              <a:extLst>
                <a:ext uri="{FF2B5EF4-FFF2-40B4-BE49-F238E27FC236}">
                  <a16:creationId xmlns:a16="http://schemas.microsoft.com/office/drawing/2014/main" id="{F6968568-28F5-42E7-A807-1CC5F645D306}"/>
                </a:ext>
              </a:extLst>
            </p:cNvPr>
            <p:cNvSpPr/>
            <p:nvPr/>
          </p:nvSpPr>
          <p:spPr>
            <a:xfrm>
              <a:off x="9744075" y="1162573"/>
              <a:ext cx="279374" cy="2266425"/>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grpSp>
      <p:sp>
        <p:nvSpPr>
          <p:cNvPr id="20" name="Flèche droite 4">
            <a:extLst>
              <a:ext uri="{FF2B5EF4-FFF2-40B4-BE49-F238E27FC236}">
                <a16:creationId xmlns:a16="http://schemas.microsoft.com/office/drawing/2014/main" id="{CD82A2CD-F2FB-464E-B9D3-EE722E941079}"/>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grpSp>
        <p:nvGrpSpPr>
          <p:cNvPr id="21" name="Groupe 20">
            <a:extLst>
              <a:ext uri="{FF2B5EF4-FFF2-40B4-BE49-F238E27FC236}">
                <a16:creationId xmlns:a16="http://schemas.microsoft.com/office/drawing/2014/main" id="{CDC4FB22-9B43-427B-B6E4-A7E7574EF391}"/>
              </a:ext>
            </a:extLst>
          </p:cNvPr>
          <p:cNvGrpSpPr/>
          <p:nvPr/>
        </p:nvGrpSpPr>
        <p:grpSpPr>
          <a:xfrm>
            <a:off x="1116479" y="1777524"/>
            <a:ext cx="7965508" cy="1627979"/>
            <a:chOff x="2057941" y="1162573"/>
            <a:chExt cx="7965508" cy="2272998"/>
          </a:xfrm>
        </p:grpSpPr>
        <p:sp>
          <p:nvSpPr>
            <p:cNvPr id="22" name="Rectangle : coins arrondis 21">
              <a:extLst>
                <a:ext uri="{FF2B5EF4-FFF2-40B4-BE49-F238E27FC236}">
                  <a16:creationId xmlns:a16="http://schemas.microsoft.com/office/drawing/2014/main" id="{CFD01071-47A5-488D-91DA-99B4B775C34B}"/>
                </a:ext>
              </a:extLst>
            </p:cNvPr>
            <p:cNvSpPr/>
            <p:nvPr/>
          </p:nvSpPr>
          <p:spPr>
            <a:xfrm>
              <a:off x="2057941" y="1162574"/>
              <a:ext cx="279374" cy="2266425"/>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23" name="Rectangle : coins arrondis 22">
              <a:extLst>
                <a:ext uri="{FF2B5EF4-FFF2-40B4-BE49-F238E27FC236}">
                  <a16:creationId xmlns:a16="http://schemas.microsoft.com/office/drawing/2014/main" id="{8DFC3EC5-50F0-457B-8CB7-DB9ED3611CD8}"/>
                </a:ext>
              </a:extLst>
            </p:cNvPr>
            <p:cNvSpPr/>
            <p:nvPr/>
          </p:nvSpPr>
          <p:spPr>
            <a:xfrm>
              <a:off x="4650807" y="1162574"/>
              <a:ext cx="279374" cy="2266425"/>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24" name="Rectangle : coins arrondis 23">
              <a:extLst>
                <a:ext uri="{FF2B5EF4-FFF2-40B4-BE49-F238E27FC236}">
                  <a16:creationId xmlns:a16="http://schemas.microsoft.com/office/drawing/2014/main" id="{B980B90A-19D7-4067-8FAF-1A1179AE3455}"/>
                </a:ext>
              </a:extLst>
            </p:cNvPr>
            <p:cNvSpPr/>
            <p:nvPr/>
          </p:nvSpPr>
          <p:spPr>
            <a:xfrm>
              <a:off x="7201461" y="1169146"/>
              <a:ext cx="279374" cy="2266425"/>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25" name="Rectangle : coins arrondis 24">
              <a:extLst>
                <a:ext uri="{FF2B5EF4-FFF2-40B4-BE49-F238E27FC236}">
                  <a16:creationId xmlns:a16="http://schemas.microsoft.com/office/drawing/2014/main" id="{5125A4B7-68BA-434B-AD7F-4417114F6C61}"/>
                </a:ext>
              </a:extLst>
            </p:cNvPr>
            <p:cNvSpPr/>
            <p:nvPr/>
          </p:nvSpPr>
          <p:spPr>
            <a:xfrm>
              <a:off x="9744075" y="1162573"/>
              <a:ext cx="279374" cy="2266425"/>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grpSp>
      <p:sp>
        <p:nvSpPr>
          <p:cNvPr id="26" name="Flèche : droite à entaille 25">
            <a:extLst>
              <a:ext uri="{FF2B5EF4-FFF2-40B4-BE49-F238E27FC236}">
                <a16:creationId xmlns:a16="http://schemas.microsoft.com/office/drawing/2014/main" id="{D51C80BF-797A-4B9A-82FD-FCFEFBF3A77B}"/>
              </a:ext>
            </a:extLst>
          </p:cNvPr>
          <p:cNvSpPr/>
          <p:nvPr/>
        </p:nvSpPr>
        <p:spPr>
          <a:xfrm rot="8479259">
            <a:off x="1443015" y="1230708"/>
            <a:ext cx="788433" cy="522020"/>
          </a:xfrm>
          <a:prstGeom prst="notched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3" name="ZoneTexte 2">
            <a:extLst>
              <a:ext uri="{FF2B5EF4-FFF2-40B4-BE49-F238E27FC236}">
                <a16:creationId xmlns:a16="http://schemas.microsoft.com/office/drawing/2014/main" id="{2E27A727-9F80-4402-A882-A912587A79DF}"/>
              </a:ext>
            </a:extLst>
          </p:cNvPr>
          <p:cNvSpPr txBox="1"/>
          <p:nvPr/>
        </p:nvSpPr>
        <p:spPr>
          <a:xfrm>
            <a:off x="2828658" y="5897306"/>
            <a:ext cx="6915417" cy="646331"/>
          </a:xfrm>
          <a:prstGeom prst="rect">
            <a:avLst/>
          </a:prstGeom>
          <a:noFill/>
          <a:ln>
            <a:solidFill>
              <a:schemeClr val="tx1"/>
            </a:solidFill>
          </a:ln>
        </p:spPr>
        <p:txBody>
          <a:bodyPr wrap="square" rtlCol="0">
            <a:spAutoFit/>
          </a:bodyPr>
          <a:lstStyle/>
          <a:p>
            <a:r>
              <a:rPr lang="en-US" b="1" u="sng" dirty="0">
                <a:solidFill>
                  <a:schemeClr val="bg1"/>
                </a:solidFill>
              </a:rPr>
              <a:t>Groupe 9 </a:t>
            </a:r>
            <a:r>
              <a:rPr lang="en-US" dirty="0">
                <a:solidFill>
                  <a:schemeClr val="bg1"/>
                </a:solidFill>
              </a:rPr>
              <a:t>: Gros </a:t>
            </a:r>
            <a:r>
              <a:rPr lang="en-US" dirty="0" err="1">
                <a:solidFill>
                  <a:schemeClr val="bg1"/>
                </a:solidFill>
              </a:rPr>
              <a:t>acheteur,s</a:t>
            </a:r>
            <a:r>
              <a:rPr lang="en-US" dirty="0">
                <a:solidFill>
                  <a:schemeClr val="bg1"/>
                </a:solidFill>
              </a:rPr>
              <a:t> </a:t>
            </a:r>
            <a:r>
              <a:rPr lang="en-US" dirty="0" err="1">
                <a:solidFill>
                  <a:schemeClr val="bg1"/>
                </a:solidFill>
              </a:rPr>
              <a:t>grandes</a:t>
            </a:r>
            <a:r>
              <a:rPr lang="en-US" dirty="0">
                <a:solidFill>
                  <a:schemeClr val="bg1"/>
                </a:solidFill>
              </a:rPr>
              <a:t> </a:t>
            </a:r>
            <a:r>
              <a:rPr lang="en-US" dirty="0" err="1">
                <a:solidFill>
                  <a:schemeClr val="bg1"/>
                </a:solidFill>
              </a:rPr>
              <a:t>quantités</a:t>
            </a:r>
            <a:r>
              <a:rPr lang="en-US" dirty="0">
                <a:solidFill>
                  <a:schemeClr val="bg1"/>
                </a:solidFill>
              </a:rPr>
              <a:t>, articles </a:t>
            </a:r>
            <a:r>
              <a:rPr lang="en-US" dirty="0" err="1">
                <a:solidFill>
                  <a:schemeClr val="bg1"/>
                </a:solidFill>
              </a:rPr>
              <a:t>très</a:t>
            </a:r>
            <a:r>
              <a:rPr lang="en-US" dirty="0">
                <a:solidFill>
                  <a:schemeClr val="bg1"/>
                </a:solidFill>
              </a:rPr>
              <a:t> varies</a:t>
            </a:r>
          </a:p>
          <a:p>
            <a:r>
              <a:rPr lang="en-US" b="1" u="sng" dirty="0">
                <a:solidFill>
                  <a:schemeClr val="bg1"/>
                </a:solidFill>
              </a:rPr>
              <a:t>Groupe 0 </a:t>
            </a:r>
            <a:r>
              <a:rPr lang="en-US" dirty="0">
                <a:solidFill>
                  <a:schemeClr val="bg1"/>
                </a:solidFill>
              </a:rPr>
              <a:t>: </a:t>
            </a:r>
            <a:r>
              <a:rPr lang="en-US" dirty="0" err="1">
                <a:solidFill>
                  <a:schemeClr val="bg1"/>
                </a:solidFill>
              </a:rPr>
              <a:t>Moins</a:t>
            </a:r>
            <a:r>
              <a:rPr lang="en-US" dirty="0">
                <a:solidFill>
                  <a:schemeClr val="bg1"/>
                </a:solidFill>
              </a:rPr>
              <a:t> </a:t>
            </a:r>
            <a:r>
              <a:rPr lang="en-US" dirty="0" err="1">
                <a:solidFill>
                  <a:schemeClr val="bg1"/>
                </a:solidFill>
              </a:rPr>
              <a:t>gros</a:t>
            </a:r>
            <a:r>
              <a:rPr lang="en-US" dirty="0">
                <a:solidFill>
                  <a:schemeClr val="bg1"/>
                </a:solidFill>
              </a:rPr>
              <a:t> </a:t>
            </a:r>
            <a:r>
              <a:rPr lang="en-US" dirty="0" err="1">
                <a:solidFill>
                  <a:schemeClr val="bg1"/>
                </a:solidFill>
              </a:rPr>
              <a:t>acheteurs</a:t>
            </a:r>
            <a:r>
              <a:rPr lang="en-US" dirty="0">
                <a:solidFill>
                  <a:schemeClr val="bg1"/>
                </a:solidFill>
              </a:rPr>
              <a:t>, articles </a:t>
            </a:r>
            <a:r>
              <a:rPr lang="en-US" dirty="0" err="1">
                <a:solidFill>
                  <a:schemeClr val="bg1"/>
                </a:solidFill>
              </a:rPr>
              <a:t>variés</a:t>
            </a:r>
            <a:endParaRPr lang="fr-FR" dirty="0">
              <a:solidFill>
                <a:schemeClr val="bg1"/>
              </a:solidFill>
            </a:endParaRPr>
          </a:p>
        </p:txBody>
      </p:sp>
    </p:spTree>
    <p:extLst>
      <p:ext uri="{BB962C8B-B14F-4D97-AF65-F5344CB8AC3E}">
        <p14:creationId xmlns:p14="http://schemas.microsoft.com/office/powerpoint/2010/main" val="4184156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0" grpId="0" animBg="1"/>
      <p:bldP spid="26" grpId="0" animBg="1"/>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8276F59-5FB2-45A6-B274-076964CA9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40555"/>
            <a:ext cx="10911840" cy="33120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E70B48D3-1AF0-41E0-B715-9BE787FD8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6112"/>
            <a:ext cx="10579608" cy="29809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Image 10">
            <a:extLst>
              <a:ext uri="{FF2B5EF4-FFF2-40B4-BE49-F238E27FC236}">
                <a16:creationId xmlns:a16="http://schemas.microsoft.com/office/drawing/2014/main" id="{15D53B8F-914E-4FE1-822F-47953556BA4F}"/>
              </a:ext>
            </a:extLst>
          </p:cNvPr>
          <p:cNvPicPr>
            <a:picLocks noChangeAspect="1"/>
          </p:cNvPicPr>
          <p:nvPr/>
        </p:nvPicPr>
        <p:blipFill rotWithShape="1">
          <a:blip r:embed="rId3">
            <a:extLst>
              <a:ext uri="{28A0092B-C50C-407E-A947-70E740481C1C}">
                <a14:useLocalDpi xmlns:a14="http://schemas.microsoft.com/office/drawing/2010/main" val="0"/>
              </a:ext>
            </a:extLst>
          </a:blip>
          <a:srcRect l="2843" r="476" b="-6"/>
          <a:stretch/>
        </p:blipFill>
        <p:spPr>
          <a:xfrm>
            <a:off x="970789" y="970704"/>
            <a:ext cx="2563587" cy="2651760"/>
          </a:xfrm>
          <a:prstGeom prst="rect">
            <a:avLst/>
          </a:prstGeom>
        </p:spPr>
      </p:pic>
      <p:pic>
        <p:nvPicPr>
          <p:cNvPr id="7" name="Image 6">
            <a:extLst>
              <a:ext uri="{FF2B5EF4-FFF2-40B4-BE49-F238E27FC236}">
                <a16:creationId xmlns:a16="http://schemas.microsoft.com/office/drawing/2014/main" id="{A747F4B0-DE0D-4281-949F-77ADBDAEB403}"/>
              </a:ext>
            </a:extLst>
          </p:cNvPr>
          <p:cNvPicPr>
            <a:picLocks noChangeAspect="1"/>
          </p:cNvPicPr>
          <p:nvPr/>
        </p:nvPicPr>
        <p:blipFill rotWithShape="1">
          <a:blip r:embed="rId4">
            <a:extLst>
              <a:ext uri="{28A0092B-C50C-407E-A947-70E740481C1C}">
                <a14:useLocalDpi xmlns:a14="http://schemas.microsoft.com/office/drawing/2010/main" val="0"/>
              </a:ext>
            </a:extLst>
          </a:blip>
          <a:srcRect r="2380" b="-4"/>
          <a:stretch/>
        </p:blipFill>
        <p:spPr>
          <a:xfrm>
            <a:off x="8779255" y="970705"/>
            <a:ext cx="2599829" cy="2663308"/>
          </a:xfrm>
          <a:prstGeom prst="rect">
            <a:avLst/>
          </a:prstGeom>
        </p:spPr>
      </p:pic>
      <p:pic>
        <p:nvPicPr>
          <p:cNvPr id="9" name="Image 8">
            <a:extLst>
              <a:ext uri="{FF2B5EF4-FFF2-40B4-BE49-F238E27FC236}">
                <a16:creationId xmlns:a16="http://schemas.microsoft.com/office/drawing/2014/main" id="{1CFBE1C3-FC9B-4830-87A2-56478B7743F7}"/>
              </a:ext>
            </a:extLst>
          </p:cNvPr>
          <p:cNvPicPr>
            <a:picLocks noChangeAspect="1"/>
          </p:cNvPicPr>
          <p:nvPr/>
        </p:nvPicPr>
        <p:blipFill rotWithShape="1">
          <a:blip r:embed="rId5">
            <a:extLst>
              <a:ext uri="{28A0092B-C50C-407E-A947-70E740481C1C}">
                <a14:useLocalDpi xmlns:a14="http://schemas.microsoft.com/office/drawing/2010/main" val="0"/>
              </a:ext>
            </a:extLst>
          </a:blip>
          <a:srcRect l="1556" r="397" b="-6"/>
          <a:stretch/>
        </p:blipFill>
        <p:spPr>
          <a:xfrm>
            <a:off x="3534376" y="970705"/>
            <a:ext cx="2599830" cy="2651760"/>
          </a:xfrm>
          <a:prstGeom prst="rect">
            <a:avLst/>
          </a:prstGeom>
        </p:spPr>
      </p:pic>
      <p:pic>
        <p:nvPicPr>
          <p:cNvPr id="5" name="Espace réservé du contenu 4">
            <a:extLst>
              <a:ext uri="{FF2B5EF4-FFF2-40B4-BE49-F238E27FC236}">
                <a16:creationId xmlns:a16="http://schemas.microsoft.com/office/drawing/2014/main" id="{6D904A8D-7AA1-4361-AF6E-AB4B355E5553}"/>
              </a:ext>
            </a:extLst>
          </p:cNvPr>
          <p:cNvPicPr>
            <a:picLocks noGrp="1" noChangeAspect="1"/>
          </p:cNvPicPr>
          <p:nvPr>
            <p:ph idx="1"/>
          </p:nvPr>
        </p:nvPicPr>
        <p:blipFill rotWithShape="1">
          <a:blip r:embed="rId6">
            <a:extLst>
              <a:ext uri="{28A0092B-C50C-407E-A947-70E740481C1C}">
                <a14:useLocalDpi xmlns:a14="http://schemas.microsoft.com/office/drawing/2010/main" val="0"/>
              </a:ext>
            </a:extLst>
          </a:blip>
          <a:srcRect l="2650" r="-838" b="-6"/>
          <a:stretch/>
        </p:blipFill>
        <p:spPr>
          <a:xfrm>
            <a:off x="6175698" y="970705"/>
            <a:ext cx="2603557" cy="2651760"/>
          </a:xfrm>
          <a:prstGeom prst="rect">
            <a:avLst/>
          </a:prstGeom>
        </p:spPr>
      </p:pic>
      <p:sp>
        <p:nvSpPr>
          <p:cNvPr id="2" name="Titre 1">
            <a:extLst>
              <a:ext uri="{FF2B5EF4-FFF2-40B4-BE49-F238E27FC236}">
                <a16:creationId xmlns:a16="http://schemas.microsoft.com/office/drawing/2014/main" id="{0A371B49-CBF7-4C31-8542-BD466CF3F523}"/>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dirty="0" err="1"/>
              <a:t>Exemple</a:t>
            </a:r>
            <a:r>
              <a:rPr lang="en-US" sz="3200" dirty="0"/>
              <a:t> de </a:t>
            </a:r>
            <a:r>
              <a:rPr lang="en-US" sz="3200" dirty="0" err="1"/>
              <a:t>groupe</a:t>
            </a:r>
            <a:r>
              <a:rPr lang="en-US" sz="3200" dirty="0"/>
              <a:t> de clients</a:t>
            </a:r>
          </a:p>
        </p:txBody>
      </p:sp>
      <p:sp>
        <p:nvSpPr>
          <p:cNvPr id="10" name="Flèche droite 4">
            <a:extLst>
              <a:ext uri="{FF2B5EF4-FFF2-40B4-BE49-F238E27FC236}">
                <a16:creationId xmlns:a16="http://schemas.microsoft.com/office/drawing/2014/main" id="{81DCE99B-CAD8-4170-AC63-EAD6A6F1890C}"/>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
        <p:nvSpPr>
          <p:cNvPr id="13" name="Rectangle : coins arrondis 12">
            <a:extLst>
              <a:ext uri="{FF2B5EF4-FFF2-40B4-BE49-F238E27FC236}">
                <a16:creationId xmlns:a16="http://schemas.microsoft.com/office/drawing/2014/main" id="{1736889F-957E-4AE7-9865-EF9BF9F4F0F8}"/>
              </a:ext>
            </a:extLst>
          </p:cNvPr>
          <p:cNvSpPr/>
          <p:nvPr/>
        </p:nvSpPr>
        <p:spPr>
          <a:xfrm>
            <a:off x="1541192" y="1160087"/>
            <a:ext cx="279374" cy="2266425"/>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4" name="Rectangle : coins arrondis 13">
            <a:extLst>
              <a:ext uri="{FF2B5EF4-FFF2-40B4-BE49-F238E27FC236}">
                <a16:creationId xmlns:a16="http://schemas.microsoft.com/office/drawing/2014/main" id="{9592FCA1-AC7E-49D7-A0E5-30C2E4F7FE2A}"/>
              </a:ext>
            </a:extLst>
          </p:cNvPr>
          <p:cNvSpPr/>
          <p:nvPr/>
        </p:nvSpPr>
        <p:spPr>
          <a:xfrm>
            <a:off x="3949708" y="1160086"/>
            <a:ext cx="279374" cy="2266425"/>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5" name="Rectangle : coins arrondis 14">
            <a:extLst>
              <a:ext uri="{FF2B5EF4-FFF2-40B4-BE49-F238E27FC236}">
                <a16:creationId xmlns:a16="http://schemas.microsoft.com/office/drawing/2014/main" id="{307C1072-581D-4F3C-A75E-12111235EEC9}"/>
              </a:ext>
            </a:extLst>
          </p:cNvPr>
          <p:cNvSpPr/>
          <p:nvPr/>
        </p:nvSpPr>
        <p:spPr>
          <a:xfrm>
            <a:off x="6759182" y="1160084"/>
            <a:ext cx="279374" cy="2266425"/>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7" name="Rectangle : coins arrondis 16">
            <a:extLst>
              <a:ext uri="{FF2B5EF4-FFF2-40B4-BE49-F238E27FC236}">
                <a16:creationId xmlns:a16="http://schemas.microsoft.com/office/drawing/2014/main" id="{F3B1EB6F-B5C4-44FF-9A77-FF8A4BE602AE}"/>
              </a:ext>
            </a:extLst>
          </p:cNvPr>
          <p:cNvSpPr/>
          <p:nvPr/>
        </p:nvSpPr>
        <p:spPr>
          <a:xfrm>
            <a:off x="9431745" y="1160085"/>
            <a:ext cx="279374" cy="2266425"/>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9" name="ZoneTexte 18">
            <a:extLst>
              <a:ext uri="{FF2B5EF4-FFF2-40B4-BE49-F238E27FC236}">
                <a16:creationId xmlns:a16="http://schemas.microsoft.com/office/drawing/2014/main" id="{A211C1EF-271E-4E09-9976-FC047C3F3D2B}"/>
              </a:ext>
            </a:extLst>
          </p:cNvPr>
          <p:cNvSpPr txBox="1"/>
          <p:nvPr/>
        </p:nvSpPr>
        <p:spPr>
          <a:xfrm>
            <a:off x="2828658" y="5897306"/>
            <a:ext cx="6915417" cy="646331"/>
          </a:xfrm>
          <a:prstGeom prst="rect">
            <a:avLst/>
          </a:prstGeom>
          <a:noFill/>
          <a:ln>
            <a:solidFill>
              <a:schemeClr val="tx1"/>
            </a:solidFill>
          </a:ln>
        </p:spPr>
        <p:txBody>
          <a:bodyPr wrap="square" rtlCol="0">
            <a:spAutoFit/>
          </a:bodyPr>
          <a:lstStyle/>
          <a:p>
            <a:r>
              <a:rPr lang="en-US" b="1" u="sng" dirty="0">
                <a:solidFill>
                  <a:schemeClr val="bg1"/>
                </a:solidFill>
              </a:rPr>
              <a:t>Groupe 2 </a:t>
            </a:r>
            <a:r>
              <a:rPr lang="en-US" dirty="0">
                <a:solidFill>
                  <a:schemeClr val="bg1"/>
                </a:solidFill>
              </a:rPr>
              <a:t>: </a:t>
            </a:r>
            <a:r>
              <a:rPr lang="en-US" dirty="0" err="1">
                <a:solidFill>
                  <a:schemeClr val="bg1"/>
                </a:solidFill>
              </a:rPr>
              <a:t>Professionel</a:t>
            </a:r>
            <a:r>
              <a:rPr lang="en-US" dirty="0">
                <a:solidFill>
                  <a:schemeClr val="bg1"/>
                </a:solidFill>
              </a:rPr>
              <a:t>, </a:t>
            </a:r>
            <a:r>
              <a:rPr lang="en-US" dirty="0" err="1">
                <a:solidFill>
                  <a:schemeClr val="bg1"/>
                </a:solidFill>
              </a:rPr>
              <a:t>groupe</a:t>
            </a:r>
            <a:r>
              <a:rPr lang="en-US" dirty="0">
                <a:solidFill>
                  <a:schemeClr val="bg1"/>
                </a:solidFill>
              </a:rPr>
              <a:t> qui </a:t>
            </a:r>
            <a:r>
              <a:rPr lang="en-US" dirty="0" err="1">
                <a:solidFill>
                  <a:schemeClr val="bg1"/>
                </a:solidFill>
              </a:rPr>
              <a:t>dépense</a:t>
            </a:r>
            <a:r>
              <a:rPr lang="en-US" dirty="0">
                <a:solidFill>
                  <a:schemeClr val="bg1"/>
                </a:solidFill>
              </a:rPr>
              <a:t> le plus, avec beaucoup </a:t>
            </a:r>
            <a:r>
              <a:rPr lang="en-US" dirty="0" err="1">
                <a:solidFill>
                  <a:schemeClr val="bg1"/>
                </a:solidFill>
              </a:rPr>
              <a:t>d’articles</a:t>
            </a:r>
            <a:r>
              <a:rPr lang="en-US" dirty="0">
                <a:solidFill>
                  <a:schemeClr val="bg1"/>
                </a:solidFill>
              </a:rPr>
              <a:t> par facture </a:t>
            </a:r>
            <a:r>
              <a:rPr lang="en-US" dirty="0" err="1">
                <a:solidFill>
                  <a:schemeClr val="bg1"/>
                </a:solidFill>
              </a:rPr>
              <a:t>mais</a:t>
            </a:r>
            <a:r>
              <a:rPr lang="en-US" dirty="0">
                <a:solidFill>
                  <a:schemeClr val="bg1"/>
                </a:solidFill>
              </a:rPr>
              <a:t> </a:t>
            </a:r>
            <a:r>
              <a:rPr lang="en-US" dirty="0" err="1">
                <a:solidFill>
                  <a:schemeClr val="bg1"/>
                </a:solidFill>
              </a:rPr>
              <a:t>peu</a:t>
            </a:r>
            <a:r>
              <a:rPr lang="en-US" dirty="0">
                <a:solidFill>
                  <a:schemeClr val="bg1"/>
                </a:solidFill>
              </a:rPr>
              <a:t> </a:t>
            </a:r>
            <a:r>
              <a:rPr lang="en-US" dirty="0" err="1">
                <a:solidFill>
                  <a:schemeClr val="bg1"/>
                </a:solidFill>
              </a:rPr>
              <a:t>cher</a:t>
            </a:r>
            <a:r>
              <a:rPr lang="en-US" dirty="0">
                <a:solidFill>
                  <a:schemeClr val="bg1"/>
                </a:solidFill>
              </a:rPr>
              <a:t>, articles </a:t>
            </a:r>
            <a:r>
              <a:rPr lang="en-US" dirty="0" err="1">
                <a:solidFill>
                  <a:schemeClr val="bg1"/>
                </a:solidFill>
              </a:rPr>
              <a:t>très</a:t>
            </a:r>
            <a:r>
              <a:rPr lang="en-US" dirty="0">
                <a:solidFill>
                  <a:schemeClr val="bg1"/>
                </a:solidFill>
              </a:rPr>
              <a:t> </a:t>
            </a:r>
            <a:r>
              <a:rPr lang="en-US" dirty="0" err="1">
                <a:solidFill>
                  <a:schemeClr val="bg1"/>
                </a:solidFill>
              </a:rPr>
              <a:t>variés</a:t>
            </a:r>
            <a:endParaRPr lang="en-US" dirty="0">
              <a:solidFill>
                <a:schemeClr val="bg1"/>
              </a:solidFill>
            </a:endParaRPr>
          </a:p>
        </p:txBody>
      </p:sp>
    </p:spTree>
    <p:extLst>
      <p:ext uri="{BB962C8B-B14F-4D97-AF65-F5344CB8AC3E}">
        <p14:creationId xmlns:p14="http://schemas.microsoft.com/office/powerpoint/2010/main" val="4113569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P spid="13" grpId="0" animBg="1"/>
      <p:bldP spid="14" grpId="0" animBg="1"/>
      <p:bldP spid="15" grpId="0" animBg="1"/>
      <p:bldP spid="17" grpId="0" animBg="1"/>
      <p:bldP spid="1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34746D-0B55-4294-A47D-A1AEB63423EB}"/>
              </a:ext>
            </a:extLst>
          </p:cNvPr>
          <p:cNvSpPr>
            <a:spLocks noGrp="1"/>
          </p:cNvSpPr>
          <p:nvPr>
            <p:ph type="title"/>
          </p:nvPr>
        </p:nvSpPr>
        <p:spPr/>
        <p:txBody>
          <a:bodyPr/>
          <a:lstStyle/>
          <a:p>
            <a:r>
              <a:rPr lang="fr-FR" dirty="0"/>
              <a:t>Problématique</a:t>
            </a:r>
          </a:p>
        </p:txBody>
      </p:sp>
      <p:sp>
        <p:nvSpPr>
          <p:cNvPr id="3" name="Espace réservé du texte 2">
            <a:extLst>
              <a:ext uri="{FF2B5EF4-FFF2-40B4-BE49-F238E27FC236}">
                <a16:creationId xmlns:a16="http://schemas.microsoft.com/office/drawing/2014/main" id="{D96E2D69-6B1A-4097-AD04-8E3A384FE9BE}"/>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2923568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8276F59-5FB2-45A6-B274-076964CA9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40555"/>
            <a:ext cx="10911840" cy="33120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E70B48D3-1AF0-41E0-B715-9BE787FD8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6112"/>
            <a:ext cx="10579608" cy="29809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 6">
            <a:extLst>
              <a:ext uri="{FF2B5EF4-FFF2-40B4-BE49-F238E27FC236}">
                <a16:creationId xmlns:a16="http://schemas.microsoft.com/office/drawing/2014/main" id="{B2928E62-1675-416D-BBE3-DDA2BE226EFE}"/>
              </a:ext>
            </a:extLst>
          </p:cNvPr>
          <p:cNvPicPr>
            <a:picLocks noChangeAspect="1"/>
          </p:cNvPicPr>
          <p:nvPr/>
        </p:nvPicPr>
        <p:blipFill rotWithShape="1">
          <a:blip r:embed="rId2">
            <a:extLst>
              <a:ext uri="{28A0092B-C50C-407E-A947-70E740481C1C}">
                <a14:useLocalDpi xmlns:a14="http://schemas.microsoft.com/office/drawing/2010/main" val="0"/>
              </a:ext>
            </a:extLst>
          </a:blip>
          <a:srcRect l="-348" r="2188" b="-6"/>
          <a:stretch/>
        </p:blipFill>
        <p:spPr>
          <a:xfrm>
            <a:off x="806197" y="970704"/>
            <a:ext cx="2602822" cy="2651760"/>
          </a:xfrm>
          <a:prstGeom prst="rect">
            <a:avLst/>
          </a:prstGeom>
        </p:spPr>
      </p:pic>
      <p:pic>
        <p:nvPicPr>
          <p:cNvPr id="11" name="Image 10">
            <a:extLst>
              <a:ext uri="{FF2B5EF4-FFF2-40B4-BE49-F238E27FC236}">
                <a16:creationId xmlns:a16="http://schemas.microsoft.com/office/drawing/2014/main" id="{E51D89E3-C3EA-40D8-AE64-7F317391DBB1}"/>
              </a:ext>
            </a:extLst>
          </p:cNvPr>
          <p:cNvPicPr>
            <a:picLocks noChangeAspect="1"/>
          </p:cNvPicPr>
          <p:nvPr/>
        </p:nvPicPr>
        <p:blipFill rotWithShape="1">
          <a:blip r:embed="rId3">
            <a:extLst>
              <a:ext uri="{28A0092B-C50C-407E-A947-70E740481C1C}">
                <a14:useLocalDpi xmlns:a14="http://schemas.microsoft.com/office/drawing/2010/main" val="0"/>
              </a:ext>
            </a:extLst>
          </a:blip>
          <a:srcRect l="2624" r="5684" b="-4"/>
          <a:stretch/>
        </p:blipFill>
        <p:spPr>
          <a:xfrm>
            <a:off x="8779256" y="970705"/>
            <a:ext cx="2441956" cy="2663308"/>
          </a:xfrm>
          <a:prstGeom prst="rect">
            <a:avLst/>
          </a:prstGeom>
        </p:spPr>
      </p:pic>
      <p:pic>
        <p:nvPicPr>
          <p:cNvPr id="5" name="Espace réservé du contenu 4">
            <a:extLst>
              <a:ext uri="{FF2B5EF4-FFF2-40B4-BE49-F238E27FC236}">
                <a16:creationId xmlns:a16="http://schemas.microsoft.com/office/drawing/2014/main" id="{8DFC54E0-FEFC-4E45-AC16-EBC9ED76BD01}"/>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l="1660" r="567" b="-6"/>
          <a:stretch/>
        </p:blipFill>
        <p:spPr>
          <a:xfrm>
            <a:off x="3416280" y="970705"/>
            <a:ext cx="2592568" cy="2651760"/>
          </a:xfrm>
          <a:prstGeom prst="rect">
            <a:avLst/>
          </a:prstGeom>
        </p:spPr>
      </p:pic>
      <p:pic>
        <p:nvPicPr>
          <p:cNvPr id="9" name="Image 8">
            <a:extLst>
              <a:ext uri="{FF2B5EF4-FFF2-40B4-BE49-F238E27FC236}">
                <a16:creationId xmlns:a16="http://schemas.microsoft.com/office/drawing/2014/main" id="{4393E253-0857-45E7-BE3A-E76B0535FE0E}"/>
              </a:ext>
            </a:extLst>
          </p:cNvPr>
          <p:cNvPicPr>
            <a:picLocks noChangeAspect="1"/>
          </p:cNvPicPr>
          <p:nvPr/>
        </p:nvPicPr>
        <p:blipFill rotWithShape="1">
          <a:blip r:embed="rId5">
            <a:extLst>
              <a:ext uri="{28A0092B-C50C-407E-A947-70E740481C1C}">
                <a14:useLocalDpi xmlns:a14="http://schemas.microsoft.com/office/drawing/2010/main" val="0"/>
              </a:ext>
            </a:extLst>
          </a:blip>
          <a:srcRect l="2600" r="-6" b="-6"/>
          <a:stretch/>
        </p:blipFill>
        <p:spPr>
          <a:xfrm>
            <a:off x="6029596" y="970705"/>
            <a:ext cx="2582810" cy="2651760"/>
          </a:xfrm>
          <a:prstGeom prst="rect">
            <a:avLst/>
          </a:prstGeom>
        </p:spPr>
      </p:pic>
      <p:sp>
        <p:nvSpPr>
          <p:cNvPr id="2" name="Titre 1">
            <a:extLst>
              <a:ext uri="{FF2B5EF4-FFF2-40B4-BE49-F238E27FC236}">
                <a16:creationId xmlns:a16="http://schemas.microsoft.com/office/drawing/2014/main" id="{0A371B49-CBF7-4C31-8542-BD466CF3F523}"/>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dirty="0" err="1"/>
              <a:t>Exemple</a:t>
            </a:r>
            <a:r>
              <a:rPr lang="en-US" sz="3200" dirty="0"/>
              <a:t> de </a:t>
            </a:r>
            <a:r>
              <a:rPr lang="en-US" sz="3200" dirty="0" err="1"/>
              <a:t>groupe</a:t>
            </a:r>
            <a:r>
              <a:rPr lang="en-US" sz="3200" dirty="0"/>
              <a:t> de clients</a:t>
            </a:r>
            <a:endParaRPr lang="en-US" sz="3200" dirty="0">
              <a:solidFill>
                <a:srgbClr val="262626"/>
              </a:solidFill>
            </a:endParaRPr>
          </a:p>
        </p:txBody>
      </p:sp>
      <p:sp>
        <p:nvSpPr>
          <p:cNvPr id="12" name="Flèche droite 4">
            <a:extLst>
              <a:ext uri="{FF2B5EF4-FFF2-40B4-BE49-F238E27FC236}">
                <a16:creationId xmlns:a16="http://schemas.microsoft.com/office/drawing/2014/main" id="{1FFEA637-A57D-45DC-8A1D-EEC4FDA57868}"/>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grpSp>
        <p:nvGrpSpPr>
          <p:cNvPr id="3" name="Groupe 2">
            <a:extLst>
              <a:ext uri="{FF2B5EF4-FFF2-40B4-BE49-F238E27FC236}">
                <a16:creationId xmlns:a16="http://schemas.microsoft.com/office/drawing/2014/main" id="{8BABBD02-04E6-4FC5-8FAA-DD169D2169C3}"/>
              </a:ext>
            </a:extLst>
          </p:cNvPr>
          <p:cNvGrpSpPr/>
          <p:nvPr/>
        </p:nvGrpSpPr>
        <p:grpSpPr>
          <a:xfrm>
            <a:off x="1801082" y="1156002"/>
            <a:ext cx="8162550" cy="2272998"/>
            <a:chOff x="1801082" y="1156002"/>
            <a:chExt cx="8162550" cy="2272998"/>
          </a:xfrm>
        </p:grpSpPr>
        <p:sp>
          <p:nvSpPr>
            <p:cNvPr id="14" name="Rectangle : coins arrondis 13">
              <a:extLst>
                <a:ext uri="{FF2B5EF4-FFF2-40B4-BE49-F238E27FC236}">
                  <a16:creationId xmlns:a16="http://schemas.microsoft.com/office/drawing/2014/main" id="{A130316F-EB44-4A1C-A3B4-32B2F2CBA4E9}"/>
                </a:ext>
              </a:extLst>
            </p:cNvPr>
            <p:cNvSpPr/>
            <p:nvPr/>
          </p:nvSpPr>
          <p:spPr>
            <a:xfrm>
              <a:off x="1801082" y="1156004"/>
              <a:ext cx="279374" cy="2266425"/>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5" name="Rectangle : coins arrondis 14">
              <a:extLst>
                <a:ext uri="{FF2B5EF4-FFF2-40B4-BE49-F238E27FC236}">
                  <a16:creationId xmlns:a16="http://schemas.microsoft.com/office/drawing/2014/main" id="{A6883DA3-10E5-4B99-90FE-8DF07AA8E23A}"/>
                </a:ext>
              </a:extLst>
            </p:cNvPr>
            <p:cNvSpPr/>
            <p:nvPr/>
          </p:nvSpPr>
          <p:spPr>
            <a:xfrm>
              <a:off x="4377339" y="1156003"/>
              <a:ext cx="279374" cy="2266425"/>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7" name="Rectangle : coins arrondis 16">
              <a:extLst>
                <a:ext uri="{FF2B5EF4-FFF2-40B4-BE49-F238E27FC236}">
                  <a16:creationId xmlns:a16="http://schemas.microsoft.com/office/drawing/2014/main" id="{8438286E-6176-44AB-A7B0-5C299950784B}"/>
                </a:ext>
              </a:extLst>
            </p:cNvPr>
            <p:cNvSpPr/>
            <p:nvPr/>
          </p:nvSpPr>
          <p:spPr>
            <a:xfrm>
              <a:off x="6979272" y="1162575"/>
              <a:ext cx="279374" cy="2266425"/>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9" name="Rectangle : coins arrondis 18">
              <a:extLst>
                <a:ext uri="{FF2B5EF4-FFF2-40B4-BE49-F238E27FC236}">
                  <a16:creationId xmlns:a16="http://schemas.microsoft.com/office/drawing/2014/main" id="{85534BD6-DC31-46BB-9C27-2AF368F11783}"/>
                </a:ext>
              </a:extLst>
            </p:cNvPr>
            <p:cNvSpPr/>
            <p:nvPr/>
          </p:nvSpPr>
          <p:spPr>
            <a:xfrm>
              <a:off x="9684258" y="1156002"/>
              <a:ext cx="279374" cy="2266425"/>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grpSp>
      <p:grpSp>
        <p:nvGrpSpPr>
          <p:cNvPr id="20" name="Groupe 19">
            <a:extLst>
              <a:ext uri="{FF2B5EF4-FFF2-40B4-BE49-F238E27FC236}">
                <a16:creationId xmlns:a16="http://schemas.microsoft.com/office/drawing/2014/main" id="{A966C08F-B9A5-4A20-8071-6CA8D6EF249D}"/>
              </a:ext>
            </a:extLst>
          </p:cNvPr>
          <p:cNvGrpSpPr/>
          <p:nvPr/>
        </p:nvGrpSpPr>
        <p:grpSpPr>
          <a:xfrm>
            <a:off x="1617921" y="1149429"/>
            <a:ext cx="8162550" cy="2272998"/>
            <a:chOff x="1801082" y="1156002"/>
            <a:chExt cx="8162550" cy="2272998"/>
          </a:xfrm>
        </p:grpSpPr>
        <p:sp>
          <p:nvSpPr>
            <p:cNvPr id="21" name="Rectangle : coins arrondis 20">
              <a:extLst>
                <a:ext uri="{FF2B5EF4-FFF2-40B4-BE49-F238E27FC236}">
                  <a16:creationId xmlns:a16="http://schemas.microsoft.com/office/drawing/2014/main" id="{136E2186-490C-4407-B936-9B37FBBBD3CA}"/>
                </a:ext>
              </a:extLst>
            </p:cNvPr>
            <p:cNvSpPr/>
            <p:nvPr/>
          </p:nvSpPr>
          <p:spPr>
            <a:xfrm>
              <a:off x="1801082" y="1156004"/>
              <a:ext cx="279374" cy="2266425"/>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22" name="Rectangle : coins arrondis 21">
              <a:extLst>
                <a:ext uri="{FF2B5EF4-FFF2-40B4-BE49-F238E27FC236}">
                  <a16:creationId xmlns:a16="http://schemas.microsoft.com/office/drawing/2014/main" id="{8FAFEDE4-1F87-431E-A635-F921E237C2FC}"/>
                </a:ext>
              </a:extLst>
            </p:cNvPr>
            <p:cNvSpPr/>
            <p:nvPr/>
          </p:nvSpPr>
          <p:spPr>
            <a:xfrm>
              <a:off x="4377339" y="1156003"/>
              <a:ext cx="279374" cy="2266425"/>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23" name="Rectangle : coins arrondis 22">
              <a:extLst>
                <a:ext uri="{FF2B5EF4-FFF2-40B4-BE49-F238E27FC236}">
                  <a16:creationId xmlns:a16="http://schemas.microsoft.com/office/drawing/2014/main" id="{2E18A6E5-39B3-4374-9466-5BB2A2E7DFD4}"/>
                </a:ext>
              </a:extLst>
            </p:cNvPr>
            <p:cNvSpPr/>
            <p:nvPr/>
          </p:nvSpPr>
          <p:spPr>
            <a:xfrm>
              <a:off x="6979272" y="1162575"/>
              <a:ext cx="279374" cy="2266425"/>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24" name="Rectangle : coins arrondis 23">
              <a:extLst>
                <a:ext uri="{FF2B5EF4-FFF2-40B4-BE49-F238E27FC236}">
                  <a16:creationId xmlns:a16="http://schemas.microsoft.com/office/drawing/2014/main" id="{87230A1B-2478-4780-A884-D55D2C1CCCEC}"/>
                </a:ext>
              </a:extLst>
            </p:cNvPr>
            <p:cNvSpPr/>
            <p:nvPr/>
          </p:nvSpPr>
          <p:spPr>
            <a:xfrm>
              <a:off x="9684258" y="1156002"/>
              <a:ext cx="279374" cy="2266425"/>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grpSp>
      <p:grpSp>
        <p:nvGrpSpPr>
          <p:cNvPr id="25" name="Groupe 24">
            <a:extLst>
              <a:ext uri="{FF2B5EF4-FFF2-40B4-BE49-F238E27FC236}">
                <a16:creationId xmlns:a16="http://schemas.microsoft.com/office/drawing/2014/main" id="{66FD8D6C-03D2-4E37-BE85-59A380764AD5}"/>
              </a:ext>
            </a:extLst>
          </p:cNvPr>
          <p:cNvGrpSpPr/>
          <p:nvPr/>
        </p:nvGrpSpPr>
        <p:grpSpPr>
          <a:xfrm>
            <a:off x="2544427" y="1142856"/>
            <a:ext cx="8199420" cy="2272998"/>
            <a:chOff x="1801082" y="1156002"/>
            <a:chExt cx="8199420" cy="2272998"/>
          </a:xfrm>
        </p:grpSpPr>
        <p:sp>
          <p:nvSpPr>
            <p:cNvPr id="26" name="Rectangle : coins arrondis 25">
              <a:extLst>
                <a:ext uri="{FF2B5EF4-FFF2-40B4-BE49-F238E27FC236}">
                  <a16:creationId xmlns:a16="http://schemas.microsoft.com/office/drawing/2014/main" id="{3FF995D3-F92E-4979-AB50-9A7728016066}"/>
                </a:ext>
              </a:extLst>
            </p:cNvPr>
            <p:cNvSpPr/>
            <p:nvPr/>
          </p:nvSpPr>
          <p:spPr>
            <a:xfrm>
              <a:off x="1801082" y="1156004"/>
              <a:ext cx="279374" cy="2266425"/>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27" name="Rectangle : coins arrondis 26">
              <a:extLst>
                <a:ext uri="{FF2B5EF4-FFF2-40B4-BE49-F238E27FC236}">
                  <a16:creationId xmlns:a16="http://schemas.microsoft.com/office/drawing/2014/main" id="{867B98AA-B64F-468A-B67D-8303174C0BE9}"/>
                </a:ext>
              </a:extLst>
            </p:cNvPr>
            <p:cNvSpPr/>
            <p:nvPr/>
          </p:nvSpPr>
          <p:spPr>
            <a:xfrm>
              <a:off x="4377339" y="1156003"/>
              <a:ext cx="279374" cy="2266425"/>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28" name="Rectangle : coins arrondis 27">
              <a:extLst>
                <a:ext uri="{FF2B5EF4-FFF2-40B4-BE49-F238E27FC236}">
                  <a16:creationId xmlns:a16="http://schemas.microsoft.com/office/drawing/2014/main" id="{DBB64720-DE3E-4A6D-8C65-ADF88570FA51}"/>
                </a:ext>
              </a:extLst>
            </p:cNvPr>
            <p:cNvSpPr/>
            <p:nvPr/>
          </p:nvSpPr>
          <p:spPr>
            <a:xfrm>
              <a:off x="6979272" y="1162575"/>
              <a:ext cx="279374" cy="2266425"/>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29" name="Rectangle : coins arrondis 28">
              <a:extLst>
                <a:ext uri="{FF2B5EF4-FFF2-40B4-BE49-F238E27FC236}">
                  <a16:creationId xmlns:a16="http://schemas.microsoft.com/office/drawing/2014/main" id="{8A95BF1E-4262-46B7-8F14-2BEA96D6D507}"/>
                </a:ext>
              </a:extLst>
            </p:cNvPr>
            <p:cNvSpPr/>
            <p:nvPr/>
          </p:nvSpPr>
          <p:spPr>
            <a:xfrm>
              <a:off x="9721128" y="1156002"/>
              <a:ext cx="279374" cy="2266425"/>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grpSp>
      <p:sp>
        <p:nvSpPr>
          <p:cNvPr id="6" name="Flèche : droite à entaille 5">
            <a:extLst>
              <a:ext uri="{FF2B5EF4-FFF2-40B4-BE49-F238E27FC236}">
                <a16:creationId xmlns:a16="http://schemas.microsoft.com/office/drawing/2014/main" id="{849E6821-3427-41F6-9915-DD812DA9F40A}"/>
              </a:ext>
            </a:extLst>
          </p:cNvPr>
          <p:cNvSpPr/>
          <p:nvPr/>
        </p:nvSpPr>
        <p:spPr>
          <a:xfrm rot="8479259">
            <a:off x="2108978" y="545374"/>
            <a:ext cx="788433" cy="522020"/>
          </a:xfrm>
          <a:prstGeom prst="notched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31" name="Flèche : droite à entaille 30">
            <a:extLst>
              <a:ext uri="{FF2B5EF4-FFF2-40B4-BE49-F238E27FC236}">
                <a16:creationId xmlns:a16="http://schemas.microsoft.com/office/drawing/2014/main" id="{6629383E-4B9B-47DF-B270-9E6E3305ADFD}"/>
              </a:ext>
            </a:extLst>
          </p:cNvPr>
          <p:cNvSpPr/>
          <p:nvPr/>
        </p:nvSpPr>
        <p:spPr>
          <a:xfrm rot="8479259">
            <a:off x="5370057" y="576008"/>
            <a:ext cx="788433" cy="522020"/>
          </a:xfrm>
          <a:prstGeom prst="notched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32" name="Flèche : droite à entaille 31">
            <a:extLst>
              <a:ext uri="{FF2B5EF4-FFF2-40B4-BE49-F238E27FC236}">
                <a16:creationId xmlns:a16="http://schemas.microsoft.com/office/drawing/2014/main" id="{266FE420-DB4D-4BF7-AEF2-A01E9E7B7971}"/>
              </a:ext>
            </a:extLst>
          </p:cNvPr>
          <p:cNvSpPr/>
          <p:nvPr/>
        </p:nvSpPr>
        <p:spPr>
          <a:xfrm rot="8479259">
            <a:off x="4387244" y="2015058"/>
            <a:ext cx="788433" cy="522020"/>
          </a:xfrm>
          <a:prstGeom prst="notched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33" name="ZoneTexte 32">
            <a:extLst>
              <a:ext uri="{FF2B5EF4-FFF2-40B4-BE49-F238E27FC236}">
                <a16:creationId xmlns:a16="http://schemas.microsoft.com/office/drawing/2014/main" id="{91A315A0-C54B-44AF-B18A-E6ADBDDD714C}"/>
              </a:ext>
            </a:extLst>
          </p:cNvPr>
          <p:cNvSpPr txBox="1"/>
          <p:nvPr/>
        </p:nvSpPr>
        <p:spPr>
          <a:xfrm>
            <a:off x="2828658" y="5897306"/>
            <a:ext cx="6915417" cy="923330"/>
          </a:xfrm>
          <a:prstGeom prst="rect">
            <a:avLst/>
          </a:prstGeom>
          <a:noFill/>
          <a:ln>
            <a:solidFill>
              <a:schemeClr val="tx1"/>
            </a:solidFill>
          </a:ln>
        </p:spPr>
        <p:txBody>
          <a:bodyPr wrap="square" rtlCol="0">
            <a:spAutoFit/>
          </a:bodyPr>
          <a:lstStyle/>
          <a:p>
            <a:r>
              <a:rPr lang="en-US" b="1" u="sng" dirty="0">
                <a:solidFill>
                  <a:schemeClr val="bg1"/>
                </a:solidFill>
              </a:rPr>
              <a:t>Groupe 8 </a:t>
            </a:r>
            <a:r>
              <a:rPr lang="en-US" dirty="0">
                <a:solidFill>
                  <a:schemeClr val="bg1"/>
                </a:solidFill>
              </a:rPr>
              <a:t>: Clients du week-end</a:t>
            </a:r>
          </a:p>
          <a:p>
            <a:r>
              <a:rPr lang="en-US" b="1" u="sng" dirty="0">
                <a:solidFill>
                  <a:schemeClr val="bg1"/>
                </a:solidFill>
              </a:rPr>
              <a:t>Groupe 6 :</a:t>
            </a:r>
            <a:r>
              <a:rPr lang="en-US" dirty="0">
                <a:solidFill>
                  <a:schemeClr val="bg1"/>
                </a:solidFill>
              </a:rPr>
              <a:t> Clients </a:t>
            </a:r>
            <a:r>
              <a:rPr lang="en-US" dirty="0" err="1">
                <a:solidFill>
                  <a:schemeClr val="bg1"/>
                </a:solidFill>
              </a:rPr>
              <a:t>matinaux</a:t>
            </a:r>
            <a:endParaRPr lang="en-US" dirty="0">
              <a:solidFill>
                <a:schemeClr val="bg1"/>
              </a:solidFill>
            </a:endParaRPr>
          </a:p>
          <a:p>
            <a:r>
              <a:rPr lang="en-US" b="1" u="sng" dirty="0">
                <a:solidFill>
                  <a:schemeClr val="bg1"/>
                </a:solidFill>
              </a:rPr>
              <a:t>Groupe 13 :</a:t>
            </a:r>
            <a:r>
              <a:rPr lang="en-US" dirty="0">
                <a:solidFill>
                  <a:schemeClr val="bg1"/>
                </a:solidFill>
              </a:rPr>
              <a:t> Clients du </a:t>
            </a:r>
            <a:r>
              <a:rPr lang="en-US" dirty="0" err="1">
                <a:solidFill>
                  <a:schemeClr val="bg1"/>
                </a:solidFill>
              </a:rPr>
              <a:t>soir</a:t>
            </a:r>
            <a:endParaRPr lang="en-US" dirty="0">
              <a:solidFill>
                <a:schemeClr val="bg1"/>
              </a:solidFill>
            </a:endParaRPr>
          </a:p>
        </p:txBody>
      </p:sp>
    </p:spTree>
    <p:extLst>
      <p:ext uri="{BB962C8B-B14F-4D97-AF65-F5344CB8AC3E}">
        <p14:creationId xmlns:p14="http://schemas.microsoft.com/office/powerpoint/2010/main" val="3611564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subTnLst>
                                    <p:set>
                                      <p:cBhvr override="childStyle">
                                        <p:cTn dur="1" fill="hold" display="0" masterRel="nextClick" afterEffect="1"/>
                                        <p:tgtEl>
                                          <p:spTgt spid="31"/>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subTnLst>
                                    <p:set>
                                      <p:cBhvr override="childStyle">
                                        <p:cTn dur="1" fill="hold" display="0" masterRel="nextClick" afterEffect="1"/>
                                        <p:tgtEl>
                                          <p:spTgt spid="32"/>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childTnLst>
                          </p:cTn>
                        </p:par>
                        <p:par>
                          <p:cTn id="43" fill="hold">
                            <p:stCondLst>
                              <p:cond delay="0"/>
                            </p:stCondLst>
                            <p:childTnLst>
                              <p:par>
                                <p:cTn id="44" presetID="1" presetClass="entr" presetSubtype="0"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animBg="1"/>
      <p:bldP spid="6" grpId="0" animBg="1"/>
      <p:bldP spid="31" grpId="0" animBg="1"/>
      <p:bldP spid="32" grpId="0" animBg="1"/>
      <p:bldP spid="3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DD8BAC-4518-44FF-8917-006DECB8B823}"/>
              </a:ext>
            </a:extLst>
          </p:cNvPr>
          <p:cNvSpPr>
            <a:spLocks noGrp="1"/>
          </p:cNvSpPr>
          <p:nvPr>
            <p:ph type="title"/>
          </p:nvPr>
        </p:nvSpPr>
        <p:spPr/>
        <p:txBody>
          <a:bodyPr>
            <a:normAutofit/>
          </a:bodyPr>
          <a:lstStyle/>
          <a:p>
            <a:r>
              <a:rPr lang="fr-FR" dirty="0"/>
              <a:t>différentes pistes de modélisation</a:t>
            </a:r>
          </a:p>
        </p:txBody>
      </p:sp>
      <p:sp>
        <p:nvSpPr>
          <p:cNvPr id="3" name="Espace réservé du texte 2">
            <a:extLst>
              <a:ext uri="{FF2B5EF4-FFF2-40B4-BE49-F238E27FC236}">
                <a16:creationId xmlns:a16="http://schemas.microsoft.com/office/drawing/2014/main" id="{1E6858B7-815C-4917-BC23-C617B0C7D999}"/>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2093845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Confrontation d’algorithmes</a:t>
            </a:r>
          </a:p>
        </p:txBody>
      </p:sp>
      <p:sp>
        <p:nvSpPr>
          <p:cNvPr id="3" name="Espace réservé du contenu 2">
            <a:extLst>
              <a:ext uri="{FF2B5EF4-FFF2-40B4-BE49-F238E27FC236}">
                <a16:creationId xmlns:a16="http://schemas.microsoft.com/office/drawing/2014/main" id="{C504F984-A301-45FE-8341-947CEC31B773}"/>
              </a:ext>
            </a:extLst>
          </p:cNvPr>
          <p:cNvSpPr>
            <a:spLocks noGrp="1"/>
          </p:cNvSpPr>
          <p:nvPr>
            <p:ph idx="1"/>
          </p:nvPr>
        </p:nvSpPr>
        <p:spPr/>
        <p:txBody>
          <a:bodyPr>
            <a:normAutofit/>
          </a:bodyPr>
          <a:lstStyle/>
          <a:p>
            <a:r>
              <a:rPr lang="fr-FR" dirty="0"/>
              <a:t>Dans un premier temps, quatre algorithmes sont confrontés sans optimisations particulières :</a:t>
            </a:r>
          </a:p>
          <a:p>
            <a:pPr lvl="1"/>
            <a:r>
              <a:rPr lang="fr-FR" dirty="0" err="1"/>
              <a:t>KNeighborsClassifier</a:t>
            </a:r>
            <a:r>
              <a:rPr lang="fr-FR" dirty="0"/>
              <a:t>.</a:t>
            </a:r>
          </a:p>
          <a:p>
            <a:pPr lvl="1"/>
            <a:r>
              <a:rPr lang="fr-FR" dirty="0" err="1"/>
              <a:t>AdaBoostClassifier</a:t>
            </a:r>
            <a:r>
              <a:rPr lang="fr-FR" dirty="0"/>
              <a:t>.</a:t>
            </a:r>
          </a:p>
          <a:p>
            <a:pPr lvl="1"/>
            <a:r>
              <a:rPr lang="fr-FR" dirty="0" err="1"/>
              <a:t>GradientBoostingClassifier</a:t>
            </a:r>
            <a:r>
              <a:rPr lang="fr-FR" dirty="0"/>
              <a:t>.</a:t>
            </a:r>
          </a:p>
          <a:p>
            <a:pPr lvl="1"/>
            <a:r>
              <a:rPr lang="fr-FR" dirty="0" err="1"/>
              <a:t>RandomForestClassifier</a:t>
            </a:r>
            <a:r>
              <a:rPr lang="fr-FR" dirty="0"/>
              <a:t>.</a:t>
            </a:r>
          </a:p>
          <a:p>
            <a:pPr lvl="1"/>
            <a:endParaRPr lang="fr-FR" dirty="0"/>
          </a:p>
          <a:p>
            <a:r>
              <a:rPr lang="fr-FR" dirty="0"/>
              <a:t>Dans un second temps, un ou plusieurs de ces algorithmes seront optimisés.</a:t>
            </a:r>
          </a:p>
        </p:txBody>
      </p:sp>
      <p:sp>
        <p:nvSpPr>
          <p:cNvPr id="4" name="Flèche droite 4">
            <a:extLst>
              <a:ext uri="{FF2B5EF4-FFF2-40B4-BE49-F238E27FC236}">
                <a16:creationId xmlns:a16="http://schemas.microsoft.com/office/drawing/2014/main" id="{832CB743-2E4E-4EAF-B3BA-F6C5E961D2C4}"/>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762262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8ACAD5-960D-4AC8-BECA-7196926678C2}"/>
              </a:ext>
            </a:extLst>
          </p:cNvPr>
          <p:cNvSpPr>
            <a:spLocks noGrp="1"/>
          </p:cNvSpPr>
          <p:nvPr>
            <p:ph type="title"/>
          </p:nvPr>
        </p:nvSpPr>
        <p:spPr/>
        <p:txBody>
          <a:bodyPr/>
          <a:lstStyle/>
          <a:p>
            <a:r>
              <a:rPr lang="fr-FR" dirty="0" err="1"/>
              <a:t>Kneighbors</a:t>
            </a:r>
            <a:r>
              <a:rPr lang="fr-FR" dirty="0"/>
              <a:t> Classifier</a:t>
            </a:r>
          </a:p>
        </p:txBody>
      </p:sp>
      <p:sp>
        <p:nvSpPr>
          <p:cNvPr id="3" name="Espace réservé du contenu 2">
            <a:extLst>
              <a:ext uri="{FF2B5EF4-FFF2-40B4-BE49-F238E27FC236}">
                <a16:creationId xmlns:a16="http://schemas.microsoft.com/office/drawing/2014/main" id="{E78BD01D-E9BF-4A48-A14A-486185DB09F1}"/>
              </a:ext>
            </a:extLst>
          </p:cNvPr>
          <p:cNvSpPr>
            <a:spLocks noGrp="1"/>
          </p:cNvSpPr>
          <p:nvPr>
            <p:ph idx="1"/>
          </p:nvPr>
        </p:nvSpPr>
        <p:spPr/>
        <p:txBody>
          <a:bodyPr>
            <a:normAutofit fontScale="92500" lnSpcReduction="20000"/>
          </a:bodyPr>
          <a:lstStyle/>
          <a:p>
            <a:r>
              <a:rPr lang="fr-FR" dirty="0"/>
              <a:t>La méthode des k plus proches voisins est une méthode d’apprentissage supervisé. </a:t>
            </a:r>
          </a:p>
          <a:p>
            <a:r>
              <a:rPr lang="fr-FR" dirty="0"/>
              <a:t>On dispose d’une base de données d'apprentissage constituée de N couples « entrée-sortie ». </a:t>
            </a:r>
          </a:p>
          <a:p>
            <a:r>
              <a:rPr lang="fr-FR" dirty="0"/>
              <a:t>Pour estimer la sortie associée à une nouvelle entrée x, la méthode des k plus proches voisins consiste à prendre en compte (de façon identique) les k échantillons d'apprentissage dont l’entrée est la plus proche de la nouvelle entrée x, selon une distance à définir.</a:t>
            </a:r>
          </a:p>
          <a:p>
            <a:r>
              <a:rPr lang="fr-FR" dirty="0"/>
              <a:t>Dans un problème de classification, on retiendra la classe la plus représentée parmi les k sorties associées aux k entrées les plus proches de la nouvelle entrée x.</a:t>
            </a:r>
          </a:p>
        </p:txBody>
      </p:sp>
      <p:sp>
        <p:nvSpPr>
          <p:cNvPr id="4" name="Flèche droite 4">
            <a:extLst>
              <a:ext uri="{FF2B5EF4-FFF2-40B4-BE49-F238E27FC236}">
                <a16:creationId xmlns:a16="http://schemas.microsoft.com/office/drawing/2014/main" id="{C67E1060-6B84-403B-9DDE-1AACF68A534F}"/>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755616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RANDOM FOREST classifier</a:t>
            </a:r>
          </a:p>
        </p:txBody>
      </p:sp>
      <p:sp>
        <p:nvSpPr>
          <p:cNvPr id="31" name="Espace réservé du contenu 30">
            <a:extLst>
              <a:ext uri="{FF2B5EF4-FFF2-40B4-BE49-F238E27FC236}">
                <a16:creationId xmlns:a16="http://schemas.microsoft.com/office/drawing/2014/main" id="{058455FD-110A-48BD-B30F-ECBDD2EEC3F8}"/>
              </a:ext>
            </a:extLst>
          </p:cNvPr>
          <p:cNvSpPr>
            <a:spLocks noGrp="1"/>
          </p:cNvSpPr>
          <p:nvPr>
            <p:ph idx="1"/>
          </p:nvPr>
        </p:nvSpPr>
        <p:spPr/>
        <p:txBody>
          <a:bodyPr>
            <a:normAutofit fontScale="77500" lnSpcReduction="20000"/>
          </a:bodyPr>
          <a:lstStyle/>
          <a:p>
            <a:pPr algn="just"/>
            <a:r>
              <a:rPr lang="fr-FR" dirty="0"/>
              <a:t>Cet algorithme appartient à la famille des agrégations de modèles.</a:t>
            </a:r>
          </a:p>
          <a:p>
            <a:pPr algn="just"/>
            <a:r>
              <a:rPr lang="fr-FR" dirty="0"/>
              <a:t>Le principe est de faire la moyenne des prévisions de plusieurs modèles indépendants pour réduire la variance et donc l’erreur de prévision. </a:t>
            </a:r>
          </a:p>
          <a:p>
            <a:pPr algn="just"/>
            <a:r>
              <a:rPr lang="fr-FR" dirty="0"/>
              <a:t>Pour construire ces différents modèles, on sélectionne plusieurs échantillons (tirages avec remises).</a:t>
            </a:r>
          </a:p>
          <a:p>
            <a:pPr algn="just"/>
            <a:r>
              <a:rPr lang="fr-FR" dirty="0"/>
              <a:t>Les forêts aléatoires ajoutent de l’aléa au niveau des variables. </a:t>
            </a:r>
          </a:p>
          <a:p>
            <a:pPr algn="just"/>
            <a:r>
              <a:rPr lang="fr-FR" dirty="0"/>
              <a:t>Pour chaque arbre on sélectionne un échantillon d’individus et à chaque étape, la construction d’un nœud de l’arbre se fait sur un sous-ensemble de variables tirées aléatoirement.</a:t>
            </a:r>
          </a:p>
          <a:p>
            <a:pPr algn="just"/>
            <a:r>
              <a:rPr lang="fr-FR" dirty="0"/>
              <a:t>On se retrouve donc avec plusieurs arbres et donc des prédictions différentes.</a:t>
            </a:r>
          </a:p>
          <a:p>
            <a:pPr algn="just"/>
            <a:r>
              <a:rPr lang="fr-FR" dirty="0"/>
              <a:t>Pour obtenir la valeur finale, dans le cas d’une classification, on garde la valeur la plus probable.</a:t>
            </a:r>
          </a:p>
          <a:p>
            <a:pPr algn="just"/>
            <a:endParaRPr lang="fr-FR" dirty="0">
              <a:highlight>
                <a:srgbClr val="FFFF00"/>
              </a:highlight>
            </a:endParaRPr>
          </a:p>
        </p:txBody>
      </p:sp>
      <p:sp>
        <p:nvSpPr>
          <p:cNvPr id="4" name="Flèche droite 4">
            <a:extLst>
              <a:ext uri="{FF2B5EF4-FFF2-40B4-BE49-F238E27FC236}">
                <a16:creationId xmlns:a16="http://schemas.microsoft.com/office/drawing/2014/main" id="{4C0AAC92-3949-4327-A08E-CF27EB0C3160}"/>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039570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
                                            <p:txEl>
                                              <p:pRg st="6" end="6"/>
                                            </p:txEl>
                                          </p:spTgt>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8ACAD5-960D-4AC8-BECA-7196926678C2}"/>
              </a:ext>
            </a:extLst>
          </p:cNvPr>
          <p:cNvSpPr>
            <a:spLocks noGrp="1"/>
          </p:cNvSpPr>
          <p:nvPr>
            <p:ph type="title"/>
          </p:nvPr>
        </p:nvSpPr>
        <p:spPr/>
        <p:txBody>
          <a:bodyPr/>
          <a:lstStyle/>
          <a:p>
            <a:r>
              <a:rPr lang="fr-FR" dirty="0"/>
              <a:t>Le </a:t>
            </a:r>
            <a:r>
              <a:rPr lang="fr-FR" dirty="0" err="1"/>
              <a:t>Boosting</a:t>
            </a:r>
            <a:endParaRPr lang="fr-FR" dirty="0"/>
          </a:p>
        </p:txBody>
      </p:sp>
      <p:sp>
        <p:nvSpPr>
          <p:cNvPr id="3" name="Espace réservé du contenu 2">
            <a:extLst>
              <a:ext uri="{FF2B5EF4-FFF2-40B4-BE49-F238E27FC236}">
                <a16:creationId xmlns:a16="http://schemas.microsoft.com/office/drawing/2014/main" id="{E78BD01D-E9BF-4A48-A14A-486185DB09F1}"/>
              </a:ext>
            </a:extLst>
          </p:cNvPr>
          <p:cNvSpPr>
            <a:spLocks noGrp="1"/>
          </p:cNvSpPr>
          <p:nvPr>
            <p:ph idx="1"/>
          </p:nvPr>
        </p:nvSpPr>
        <p:spPr/>
        <p:txBody>
          <a:bodyPr>
            <a:normAutofit lnSpcReduction="10000"/>
          </a:bodyPr>
          <a:lstStyle/>
          <a:p>
            <a:r>
              <a:rPr lang="fr-FR" dirty="0"/>
              <a:t>Par addition au bagging, il existe le </a:t>
            </a:r>
            <a:r>
              <a:rPr lang="fr-FR" dirty="0" err="1"/>
              <a:t>boosting</a:t>
            </a:r>
            <a:r>
              <a:rPr lang="fr-FR" dirty="0"/>
              <a:t>.</a:t>
            </a:r>
          </a:p>
          <a:p>
            <a:r>
              <a:rPr lang="fr-FR" dirty="0"/>
              <a:t>Les différents classifieurs sont pondérés de manière à ce qu’à chaque prédiction, les classifieurs ayant prédit correctement auront un poids plus fort que ceux dont la prédiction est incorrecte.</a:t>
            </a:r>
          </a:p>
          <a:p>
            <a:r>
              <a:rPr lang="fr-FR" dirty="0" err="1"/>
              <a:t>Adaboost</a:t>
            </a:r>
            <a:r>
              <a:rPr lang="fr-FR" dirty="0"/>
              <a:t> est un algorithme de </a:t>
            </a:r>
            <a:r>
              <a:rPr lang="fr-FR" dirty="0" err="1"/>
              <a:t>boosting</a:t>
            </a:r>
            <a:r>
              <a:rPr lang="fr-FR" dirty="0"/>
              <a:t> qui s’appuie sur ce principe, avec un paramètre de mise à jour adaptatif permettant de donner plus d’importance aux valeurs difficiles à prédire.</a:t>
            </a:r>
          </a:p>
          <a:p>
            <a:r>
              <a:rPr lang="fr-FR" dirty="0"/>
              <a:t>Il « booste » donc les classifieurs qui réussissent.</a:t>
            </a:r>
          </a:p>
        </p:txBody>
      </p:sp>
      <p:sp>
        <p:nvSpPr>
          <p:cNvPr id="4" name="Flèche droite 4">
            <a:extLst>
              <a:ext uri="{FF2B5EF4-FFF2-40B4-BE49-F238E27FC236}">
                <a16:creationId xmlns:a16="http://schemas.microsoft.com/office/drawing/2014/main" id="{0C5FBBEE-0051-4543-A25C-B388E502A992}"/>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644129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06870C-2DFD-4606-9076-0AE2EAEA5D47}"/>
              </a:ext>
            </a:extLst>
          </p:cNvPr>
          <p:cNvSpPr>
            <a:spLocks noGrp="1"/>
          </p:cNvSpPr>
          <p:nvPr>
            <p:ph type="title"/>
          </p:nvPr>
        </p:nvSpPr>
        <p:spPr/>
        <p:txBody>
          <a:bodyPr/>
          <a:lstStyle/>
          <a:p>
            <a:r>
              <a:rPr lang="fr-FR" dirty="0"/>
              <a:t>Le principe du </a:t>
            </a:r>
            <a:r>
              <a:rPr lang="fr-FR" dirty="0" err="1"/>
              <a:t>boosting</a:t>
            </a:r>
            <a:br>
              <a:rPr lang="fr-FR" dirty="0"/>
            </a:br>
            <a:r>
              <a:rPr lang="fr-FR" sz="1800" dirty="0"/>
              <a:t>Gradient </a:t>
            </a:r>
            <a:r>
              <a:rPr lang="fr-FR" sz="1800" dirty="0" err="1"/>
              <a:t>Boosting</a:t>
            </a:r>
            <a:r>
              <a:rPr lang="fr-FR" sz="1800" dirty="0"/>
              <a:t> Classifier - ADABOOST</a:t>
            </a:r>
            <a:endParaRPr lang="fr-FR" dirty="0"/>
          </a:p>
        </p:txBody>
      </p:sp>
      <p:sp>
        <p:nvSpPr>
          <p:cNvPr id="3" name="Espace réservé du contenu 2">
            <a:extLst>
              <a:ext uri="{FF2B5EF4-FFF2-40B4-BE49-F238E27FC236}">
                <a16:creationId xmlns:a16="http://schemas.microsoft.com/office/drawing/2014/main" id="{0AA39A3C-2264-4C20-B24E-53C8BFFD46D9}"/>
              </a:ext>
            </a:extLst>
          </p:cNvPr>
          <p:cNvSpPr>
            <a:spLocks noGrp="1"/>
          </p:cNvSpPr>
          <p:nvPr>
            <p:ph idx="1"/>
          </p:nvPr>
        </p:nvSpPr>
        <p:spPr/>
        <p:txBody>
          <a:bodyPr>
            <a:normAutofit fontScale="70000" lnSpcReduction="20000"/>
          </a:bodyPr>
          <a:lstStyle/>
          <a:p>
            <a:r>
              <a:rPr lang="fr-FR" dirty="0"/>
              <a:t>L’idée de base ressemble à celle du bagging. </a:t>
            </a:r>
          </a:p>
          <a:p>
            <a:r>
              <a:rPr lang="fr-FR" dirty="0"/>
              <a:t>Plutôt que d’utiliser un seul modèle, on en utilise plusieurs qui sont agrégés ensuite pour obtenir un seul résultat.</a:t>
            </a:r>
          </a:p>
          <a:p>
            <a:r>
              <a:rPr lang="fr-FR" dirty="0"/>
              <a:t>Dans  la construction des modèles</a:t>
            </a:r>
            <a:r>
              <a:rPr lang="fr-FR"/>
              <a:t>, cet </a:t>
            </a:r>
            <a:r>
              <a:rPr lang="fr-FR" dirty="0"/>
              <a:t>algorithme travaille de manière séquentielle. </a:t>
            </a:r>
          </a:p>
          <a:p>
            <a:r>
              <a:rPr lang="fr-FR" dirty="0"/>
              <a:t>Il commence par construire un premier modèle qu’il va évaluer puis à partir de cette mesure, chaque individu va être pondéré en fonction de la performance de la prédiction. </a:t>
            </a:r>
          </a:p>
          <a:p>
            <a:r>
              <a:rPr lang="fr-FR" dirty="0"/>
              <a:t>L’objectif est de donner un poids plus important aux individus pour lesquels la valeur a été mal prédite pour la construction du modèle suivant. </a:t>
            </a:r>
          </a:p>
          <a:p>
            <a:r>
              <a:rPr lang="fr-FR" dirty="0"/>
              <a:t>Le fait de corriger les poids au fur et à mesure permet de mieux prédire les valeurs difficiles.</a:t>
            </a:r>
          </a:p>
          <a:p>
            <a:r>
              <a:rPr lang="fr-FR" dirty="0"/>
              <a:t>Ces algorithmes utilisent le </a:t>
            </a:r>
            <a:r>
              <a:rPr lang="fr-FR" b="1" dirty="0"/>
              <a:t>gradient de la fonction de perte</a:t>
            </a:r>
            <a:r>
              <a:rPr lang="fr-FR" dirty="0"/>
              <a:t> pour le calcul des poids des individus lors de la construction de chaque nouveau modèle</a:t>
            </a:r>
          </a:p>
        </p:txBody>
      </p:sp>
      <p:sp>
        <p:nvSpPr>
          <p:cNvPr id="4" name="Flèche droite 4">
            <a:extLst>
              <a:ext uri="{FF2B5EF4-FFF2-40B4-BE49-F238E27FC236}">
                <a16:creationId xmlns:a16="http://schemas.microsoft.com/office/drawing/2014/main" id="{40D137F7-D3FC-43A8-AA61-3F47FC2D84FD}"/>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750761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CRITERE D'évaluation</a:t>
            </a:r>
          </a:p>
        </p:txBody>
      </p:sp>
      <p:sp>
        <p:nvSpPr>
          <p:cNvPr id="3" name="Espace réservé du contenu 2">
            <a:extLst>
              <a:ext uri="{FF2B5EF4-FFF2-40B4-BE49-F238E27FC236}">
                <a16:creationId xmlns:a16="http://schemas.microsoft.com/office/drawing/2014/main" id="{C504F984-A301-45FE-8341-947CEC31B773}"/>
              </a:ext>
            </a:extLst>
          </p:cNvPr>
          <p:cNvSpPr>
            <a:spLocks noGrp="1"/>
          </p:cNvSpPr>
          <p:nvPr>
            <p:ph idx="1"/>
          </p:nvPr>
        </p:nvSpPr>
        <p:spPr/>
        <p:txBody>
          <a:bodyPr>
            <a:normAutofit/>
          </a:bodyPr>
          <a:lstStyle/>
          <a:p>
            <a:r>
              <a:rPr lang="fr-FR" u="sng" dirty="0"/>
              <a:t>Evaluation suivant l’</a:t>
            </a:r>
            <a:r>
              <a:rPr lang="fr-FR" u="sng" dirty="0" err="1"/>
              <a:t>accuracy</a:t>
            </a:r>
            <a:endParaRPr lang="fr-FR" u="sng" dirty="0"/>
          </a:p>
          <a:p>
            <a:pPr lvl="1" algn="just"/>
            <a:r>
              <a:rPr lang="fr-FR" dirty="0"/>
              <a:t>Il s’agit du pourcentage de bonnes prédictions de la part de l’algorithme.</a:t>
            </a:r>
          </a:p>
          <a:p>
            <a:pPr lvl="1" algn="just"/>
            <a:r>
              <a:rPr lang="fr-FR" dirty="0"/>
              <a:t>C’est donc un score entre 0 et 1, par extension on le représente sous forme d’un pourcentage.</a:t>
            </a:r>
          </a:p>
          <a:p>
            <a:endParaRPr lang="fr-FR" dirty="0"/>
          </a:p>
          <a:p>
            <a:r>
              <a:rPr lang="fr-FR" u="sng" dirty="0"/>
              <a:t>Explications de l’</a:t>
            </a:r>
            <a:r>
              <a:rPr lang="fr-FR" u="sng" dirty="0" err="1"/>
              <a:t>accuracy</a:t>
            </a:r>
            <a:endParaRPr lang="fr-FR" u="sng" dirty="0"/>
          </a:p>
          <a:p>
            <a:pPr lvl="1"/>
            <a:r>
              <a:rPr lang="fr-FR" dirty="0"/>
              <a:t>L’</a:t>
            </a:r>
            <a:r>
              <a:rPr lang="fr-FR" dirty="0" err="1"/>
              <a:t>accuracy</a:t>
            </a:r>
            <a:r>
              <a:rPr lang="fr-FR" dirty="0"/>
              <a:t> que nous allons retrouver dans nos calculs représente donc le pourcentage de bonnes prédictions pour la catégorie de client.</a:t>
            </a:r>
          </a:p>
        </p:txBody>
      </p:sp>
      <p:sp>
        <p:nvSpPr>
          <p:cNvPr id="4" name="Flèche droite 4">
            <a:extLst>
              <a:ext uri="{FF2B5EF4-FFF2-40B4-BE49-F238E27FC236}">
                <a16:creationId xmlns:a16="http://schemas.microsoft.com/office/drawing/2014/main" id="{C5D87A07-3940-4AD7-83A7-5BBD2352F728}"/>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259010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66D7A5-4574-478A-BE66-0186A8806FFE}"/>
              </a:ext>
            </a:extLst>
          </p:cNvPr>
          <p:cNvSpPr>
            <a:spLocks noGrp="1"/>
          </p:cNvSpPr>
          <p:nvPr>
            <p:ph type="title"/>
          </p:nvPr>
        </p:nvSpPr>
        <p:spPr/>
        <p:txBody>
          <a:bodyPr/>
          <a:lstStyle/>
          <a:p>
            <a:r>
              <a:rPr lang="fr-FR" dirty="0"/>
              <a:t>VUE DE </a:t>
            </a:r>
            <a:r>
              <a:rPr lang="fr-FR" dirty="0" err="1"/>
              <a:t>l’aLGORITHME</a:t>
            </a:r>
            <a:endParaRPr lang="fr-FR" dirty="0"/>
          </a:p>
        </p:txBody>
      </p:sp>
      <p:sp>
        <p:nvSpPr>
          <p:cNvPr id="3" name="Espace réservé du contenu 2">
            <a:extLst>
              <a:ext uri="{FF2B5EF4-FFF2-40B4-BE49-F238E27FC236}">
                <a16:creationId xmlns:a16="http://schemas.microsoft.com/office/drawing/2014/main" id="{C1A6A629-F503-4DB9-A151-EE704C2E6CB2}"/>
              </a:ext>
            </a:extLst>
          </p:cNvPr>
          <p:cNvSpPr>
            <a:spLocks noGrp="1"/>
          </p:cNvSpPr>
          <p:nvPr>
            <p:ph idx="1"/>
          </p:nvPr>
        </p:nvSpPr>
        <p:spPr>
          <a:xfrm>
            <a:off x="2023539" y="1340768"/>
            <a:ext cx="5005911" cy="5400600"/>
          </a:xfrm>
        </p:spPr>
        <p:txBody>
          <a:bodyPr/>
          <a:lstStyle/>
          <a:p>
            <a:r>
              <a:rPr lang="fr-FR" dirty="0"/>
              <a:t>La fonction permet de faire passer tous les algorithmes de manière successive.</a:t>
            </a:r>
          </a:p>
          <a:p>
            <a:endParaRPr lang="fr-FR" dirty="0"/>
          </a:p>
          <a:p>
            <a:r>
              <a:rPr lang="fr-FR" dirty="0"/>
              <a:t>De plus, on peut sauvegarder les « fit » grâce aux dumps de </a:t>
            </a:r>
            <a:r>
              <a:rPr lang="fr-FR" dirty="0" err="1"/>
              <a:t>joblib</a:t>
            </a:r>
            <a:r>
              <a:rPr lang="fr-FR" dirty="0"/>
              <a:t>.</a:t>
            </a:r>
          </a:p>
        </p:txBody>
      </p:sp>
      <p:sp>
        <p:nvSpPr>
          <p:cNvPr id="5" name="Flèche droite 4">
            <a:extLst>
              <a:ext uri="{FF2B5EF4-FFF2-40B4-BE49-F238E27FC236}">
                <a16:creationId xmlns:a16="http://schemas.microsoft.com/office/drawing/2014/main" id="{7739B819-9AFC-4C0F-A22A-81E3BAF2A986}"/>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pic>
        <p:nvPicPr>
          <p:cNvPr id="7" name="Image 6">
            <a:extLst>
              <a:ext uri="{FF2B5EF4-FFF2-40B4-BE49-F238E27FC236}">
                <a16:creationId xmlns:a16="http://schemas.microsoft.com/office/drawing/2014/main" id="{8291B76C-0B75-4D90-8B58-BF57647C75CD}"/>
              </a:ext>
            </a:extLst>
          </p:cNvPr>
          <p:cNvPicPr>
            <a:picLocks noChangeAspect="1"/>
          </p:cNvPicPr>
          <p:nvPr/>
        </p:nvPicPr>
        <p:blipFill rotWithShape="1">
          <a:blip r:embed="rId2"/>
          <a:srcRect l="911" t="18681" r="65444" b="11453"/>
          <a:stretch/>
        </p:blipFill>
        <p:spPr>
          <a:xfrm>
            <a:off x="7850667" y="1614234"/>
            <a:ext cx="4101982" cy="46583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Image 7">
            <a:extLst>
              <a:ext uri="{FF2B5EF4-FFF2-40B4-BE49-F238E27FC236}">
                <a16:creationId xmlns:a16="http://schemas.microsoft.com/office/drawing/2014/main" id="{675D846C-9DBC-4F69-9DD0-41AA79D4508F}"/>
              </a:ext>
            </a:extLst>
          </p:cNvPr>
          <p:cNvPicPr>
            <a:picLocks noChangeAspect="1"/>
          </p:cNvPicPr>
          <p:nvPr/>
        </p:nvPicPr>
        <p:blipFill rotWithShape="1">
          <a:blip r:embed="rId3"/>
          <a:srcRect l="630" t="26000" r="65935" b="41829"/>
          <a:stretch/>
        </p:blipFill>
        <p:spPr>
          <a:xfrm>
            <a:off x="7850667" y="2801697"/>
            <a:ext cx="4076344" cy="21449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48720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A816DFB-8B0F-47B3-BC12-7B9F59B4EC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87D435C-84AC-4E27-9CD3-0AAAF73EB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EFA4C881-BF60-416C-A273-70541298E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7586"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Image 4">
            <a:extLst>
              <a:ext uri="{FF2B5EF4-FFF2-40B4-BE49-F238E27FC236}">
                <a16:creationId xmlns:a16="http://schemas.microsoft.com/office/drawing/2014/main" id="{C3F29343-0FD6-4D67-8DC1-23C754741E1D}"/>
              </a:ext>
            </a:extLst>
          </p:cNvPr>
          <p:cNvPicPr>
            <a:picLocks noChangeAspect="1"/>
          </p:cNvPicPr>
          <p:nvPr/>
        </p:nvPicPr>
        <p:blipFill>
          <a:blip r:embed="rId2"/>
          <a:stretch>
            <a:fillRect/>
          </a:stretch>
        </p:blipFill>
        <p:spPr>
          <a:xfrm>
            <a:off x="7064692" y="2126784"/>
            <a:ext cx="4159568" cy="2287762"/>
          </a:xfrm>
          <a:prstGeom prst="rect">
            <a:avLst/>
          </a:prstGeom>
        </p:spPr>
      </p:pic>
      <p:sp>
        <p:nvSpPr>
          <p:cNvPr id="2" name="Titre 1">
            <a:extLst>
              <a:ext uri="{FF2B5EF4-FFF2-40B4-BE49-F238E27FC236}">
                <a16:creationId xmlns:a16="http://schemas.microsoft.com/office/drawing/2014/main" id="{2B248C96-8D15-444F-9A85-5C6C38333A29}"/>
              </a:ext>
            </a:extLst>
          </p:cNvPr>
          <p:cNvSpPr>
            <a:spLocks noGrp="1"/>
          </p:cNvSpPr>
          <p:nvPr>
            <p:ph type="title"/>
          </p:nvPr>
        </p:nvSpPr>
        <p:spPr>
          <a:xfrm>
            <a:off x="804672" y="1290025"/>
            <a:ext cx="4475892" cy="1188720"/>
          </a:xfrm>
          <a:solidFill>
            <a:srgbClr val="FFFFFF"/>
          </a:solidFill>
          <a:ln>
            <a:solidFill>
              <a:srgbClr val="404040"/>
            </a:solidFill>
          </a:ln>
        </p:spPr>
        <p:txBody>
          <a:bodyPr>
            <a:normAutofit/>
          </a:bodyPr>
          <a:lstStyle/>
          <a:p>
            <a:r>
              <a:rPr lang="fr-FR">
                <a:solidFill>
                  <a:srgbClr val="262626"/>
                </a:solidFill>
              </a:rPr>
              <a:t>Premier resultat</a:t>
            </a:r>
          </a:p>
        </p:txBody>
      </p:sp>
      <p:sp>
        <p:nvSpPr>
          <p:cNvPr id="3" name="Espace réservé du contenu 2">
            <a:extLst>
              <a:ext uri="{FF2B5EF4-FFF2-40B4-BE49-F238E27FC236}">
                <a16:creationId xmlns:a16="http://schemas.microsoft.com/office/drawing/2014/main" id="{B037F20E-A523-4B60-A0C2-6E55B7CE155C}"/>
              </a:ext>
            </a:extLst>
          </p:cNvPr>
          <p:cNvSpPr>
            <a:spLocks noGrp="1"/>
          </p:cNvSpPr>
          <p:nvPr>
            <p:ph idx="1"/>
          </p:nvPr>
        </p:nvSpPr>
        <p:spPr>
          <a:xfrm>
            <a:off x="804671" y="2858703"/>
            <a:ext cx="4570633" cy="3042547"/>
          </a:xfrm>
        </p:spPr>
        <p:txBody>
          <a:bodyPr numCol="2">
            <a:normAutofit/>
          </a:bodyPr>
          <a:lstStyle/>
          <a:p>
            <a:r>
              <a:rPr lang="fr-FR" sz="1400" dirty="0">
                <a:solidFill>
                  <a:schemeClr val="bg1"/>
                </a:solidFill>
              </a:rPr>
              <a:t>==================</a:t>
            </a:r>
          </a:p>
          <a:p>
            <a:r>
              <a:rPr lang="fr-FR" sz="1400" dirty="0" err="1">
                <a:solidFill>
                  <a:schemeClr val="bg1"/>
                </a:solidFill>
              </a:rPr>
              <a:t>KNeighborsClassifier</a:t>
            </a:r>
            <a:endParaRPr lang="fr-FR" sz="1400" dirty="0">
              <a:solidFill>
                <a:schemeClr val="bg1"/>
              </a:solidFill>
            </a:endParaRPr>
          </a:p>
          <a:p>
            <a:r>
              <a:rPr lang="fr-FR" sz="1400" dirty="0" err="1">
                <a:solidFill>
                  <a:schemeClr val="bg1"/>
                </a:solidFill>
              </a:rPr>
              <a:t>Accuracy</a:t>
            </a:r>
            <a:r>
              <a:rPr lang="fr-FR" sz="1400" dirty="0">
                <a:solidFill>
                  <a:schemeClr val="bg1"/>
                </a:solidFill>
              </a:rPr>
              <a:t>: 32.10 %</a:t>
            </a:r>
          </a:p>
          <a:p>
            <a:r>
              <a:rPr lang="fr-FR" sz="1400" dirty="0">
                <a:solidFill>
                  <a:schemeClr val="bg1"/>
                </a:solidFill>
              </a:rPr>
              <a:t>==================</a:t>
            </a:r>
          </a:p>
          <a:p>
            <a:r>
              <a:rPr lang="fr-FR" sz="1400" dirty="0" err="1">
                <a:solidFill>
                  <a:schemeClr val="bg1"/>
                </a:solidFill>
              </a:rPr>
              <a:t>RandomForestClassifier</a:t>
            </a:r>
            <a:endParaRPr lang="fr-FR" sz="1400" dirty="0">
              <a:solidFill>
                <a:schemeClr val="bg1"/>
              </a:solidFill>
            </a:endParaRPr>
          </a:p>
          <a:p>
            <a:r>
              <a:rPr lang="fr-FR" sz="1400" dirty="0" err="1">
                <a:solidFill>
                  <a:schemeClr val="bg1"/>
                </a:solidFill>
              </a:rPr>
              <a:t>Accuracy</a:t>
            </a:r>
            <a:r>
              <a:rPr lang="fr-FR" sz="1400" dirty="0">
                <a:solidFill>
                  <a:schemeClr val="bg1"/>
                </a:solidFill>
              </a:rPr>
              <a:t>: 94.90 %</a:t>
            </a:r>
          </a:p>
          <a:p>
            <a:endParaRPr lang="fr-FR" sz="1400" dirty="0">
              <a:solidFill>
                <a:schemeClr val="bg1"/>
              </a:solidFill>
            </a:endParaRPr>
          </a:p>
          <a:p>
            <a:endParaRPr lang="fr-FR" sz="1400" dirty="0">
              <a:solidFill>
                <a:schemeClr val="bg1"/>
              </a:solidFill>
            </a:endParaRPr>
          </a:p>
          <a:p>
            <a:r>
              <a:rPr lang="fr-FR" sz="1400" dirty="0">
                <a:solidFill>
                  <a:schemeClr val="bg1"/>
                </a:solidFill>
              </a:rPr>
              <a:t>==================</a:t>
            </a:r>
          </a:p>
          <a:p>
            <a:r>
              <a:rPr lang="fr-FR" sz="1400" dirty="0" err="1">
                <a:solidFill>
                  <a:schemeClr val="bg1"/>
                </a:solidFill>
              </a:rPr>
              <a:t>AdaBoostClassifier</a:t>
            </a:r>
            <a:endParaRPr lang="fr-FR" sz="1400" dirty="0">
              <a:solidFill>
                <a:schemeClr val="bg1"/>
              </a:solidFill>
            </a:endParaRPr>
          </a:p>
          <a:p>
            <a:r>
              <a:rPr lang="fr-FR" sz="1400" dirty="0" err="1">
                <a:solidFill>
                  <a:schemeClr val="bg1"/>
                </a:solidFill>
              </a:rPr>
              <a:t>Accuracy</a:t>
            </a:r>
            <a:r>
              <a:rPr lang="fr-FR" sz="1400" dirty="0">
                <a:solidFill>
                  <a:schemeClr val="bg1"/>
                </a:solidFill>
              </a:rPr>
              <a:t>: 29.93 %</a:t>
            </a:r>
          </a:p>
          <a:p>
            <a:r>
              <a:rPr lang="fr-FR" sz="1400" dirty="0">
                <a:solidFill>
                  <a:schemeClr val="bg1"/>
                </a:solidFill>
              </a:rPr>
              <a:t>==================</a:t>
            </a:r>
          </a:p>
          <a:p>
            <a:r>
              <a:rPr lang="fr-FR" sz="1400" dirty="0" err="1">
                <a:solidFill>
                  <a:schemeClr val="bg1"/>
                </a:solidFill>
              </a:rPr>
              <a:t>GradientBoostingClassifier</a:t>
            </a:r>
            <a:endParaRPr lang="fr-FR" sz="1400" dirty="0">
              <a:solidFill>
                <a:schemeClr val="bg1"/>
              </a:solidFill>
            </a:endParaRPr>
          </a:p>
          <a:p>
            <a:r>
              <a:rPr lang="fr-FR" sz="1400" dirty="0" err="1">
                <a:solidFill>
                  <a:schemeClr val="bg1"/>
                </a:solidFill>
              </a:rPr>
              <a:t>Accuracy</a:t>
            </a:r>
            <a:r>
              <a:rPr lang="fr-FR" sz="1400" dirty="0">
                <a:solidFill>
                  <a:schemeClr val="bg1"/>
                </a:solidFill>
              </a:rPr>
              <a:t>: 97.07 %</a:t>
            </a:r>
          </a:p>
        </p:txBody>
      </p:sp>
      <p:sp>
        <p:nvSpPr>
          <p:cNvPr id="8" name="Flèche droite 4">
            <a:extLst>
              <a:ext uri="{FF2B5EF4-FFF2-40B4-BE49-F238E27FC236}">
                <a16:creationId xmlns:a16="http://schemas.microsoft.com/office/drawing/2014/main" id="{9C8FDEDB-B050-4188-A841-7B120B144880}"/>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184016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grpId="0" nodeType="afterEffect">
                                  <p:stCondLst>
                                    <p:cond delay="0"/>
                                  </p:stCondLst>
                                  <p:childTnLst>
                                    <p:set>
                                      <p:cBhvr>
                                        <p:cTn id="35"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AABC20-5132-4586-8B82-189825693BC6}"/>
              </a:ext>
            </a:extLst>
          </p:cNvPr>
          <p:cNvSpPr>
            <a:spLocks noGrp="1"/>
          </p:cNvSpPr>
          <p:nvPr>
            <p:ph type="title"/>
          </p:nvPr>
        </p:nvSpPr>
        <p:spPr/>
        <p:txBody>
          <a:bodyPr/>
          <a:lstStyle/>
          <a:p>
            <a:r>
              <a:rPr lang="fr-FR" dirty="0"/>
              <a:t>Introduction de la problématique</a:t>
            </a:r>
          </a:p>
        </p:txBody>
      </p:sp>
      <p:sp>
        <p:nvSpPr>
          <p:cNvPr id="3" name="Espace réservé du contenu 2">
            <a:extLst>
              <a:ext uri="{FF2B5EF4-FFF2-40B4-BE49-F238E27FC236}">
                <a16:creationId xmlns:a16="http://schemas.microsoft.com/office/drawing/2014/main" id="{E7A94BB3-7E08-42A3-BA21-56BAB1611BB4}"/>
              </a:ext>
            </a:extLst>
          </p:cNvPr>
          <p:cNvSpPr>
            <a:spLocks noGrp="1"/>
          </p:cNvSpPr>
          <p:nvPr>
            <p:ph idx="1"/>
          </p:nvPr>
        </p:nvSpPr>
        <p:spPr/>
        <p:txBody>
          <a:bodyPr>
            <a:normAutofit fontScale="92500" lnSpcReduction="20000"/>
          </a:bodyPr>
          <a:lstStyle/>
          <a:p>
            <a:r>
              <a:rPr lang="fr-FR" dirty="0"/>
              <a:t>L’entreprise </a:t>
            </a:r>
            <a:r>
              <a:rPr lang="fr-FR" dirty="0" err="1"/>
              <a:t>Datazon</a:t>
            </a:r>
            <a:r>
              <a:rPr lang="fr-FR" dirty="0"/>
              <a:t>, via son service marketing, cherche à segmenter le comportement de ses clients au plus tôt, dans le but d’augmenter la fréquence d’achat et la valeur moyenne du panier.</a:t>
            </a:r>
          </a:p>
          <a:p>
            <a:pPr lvl="1"/>
            <a:r>
              <a:rPr lang="fr-FR" dirty="0"/>
              <a:t>Comprendre les différents types d’utilisateurs grâce à leur comportement dans la durée.</a:t>
            </a:r>
          </a:p>
          <a:p>
            <a:endParaRPr lang="fr-FR" dirty="0"/>
          </a:p>
          <a:p>
            <a:r>
              <a:rPr lang="fr-FR" dirty="0"/>
              <a:t>La mission</a:t>
            </a:r>
          </a:p>
          <a:p>
            <a:pPr lvl="1"/>
            <a:r>
              <a:rPr lang="fr-FR" dirty="0"/>
              <a:t>Pour comprendre les différents types d'utilisateurs, il faut trouver les données qui permettent de détecter les catégories dignes d'intérêt d’après le </a:t>
            </a:r>
            <a:r>
              <a:rPr lang="fr-FR" dirty="0" err="1"/>
              <a:t>dataset</a:t>
            </a:r>
            <a:r>
              <a:rPr lang="fr-FR" dirty="0"/>
              <a:t> initial.</a:t>
            </a:r>
          </a:p>
          <a:p>
            <a:pPr lvl="1"/>
            <a:r>
              <a:rPr lang="fr-FR" dirty="0"/>
              <a:t>Classer automatiquement les utilisateurs après leur premier achat.</a:t>
            </a:r>
          </a:p>
        </p:txBody>
      </p:sp>
      <p:sp>
        <p:nvSpPr>
          <p:cNvPr id="4" name="Flèche droite 4">
            <a:extLst>
              <a:ext uri="{FF2B5EF4-FFF2-40B4-BE49-F238E27FC236}">
                <a16:creationId xmlns:a16="http://schemas.microsoft.com/office/drawing/2014/main" id="{91F4C41E-3933-4D83-BD43-F3AF42B8719C}"/>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800102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1D3839-95C4-4E83-B1D7-AC25D8A10E7F}"/>
              </a:ext>
            </a:extLst>
          </p:cNvPr>
          <p:cNvSpPr>
            <a:spLocks noGrp="1"/>
          </p:cNvSpPr>
          <p:nvPr>
            <p:ph type="title"/>
          </p:nvPr>
        </p:nvSpPr>
        <p:spPr/>
        <p:txBody>
          <a:bodyPr/>
          <a:lstStyle/>
          <a:p>
            <a:r>
              <a:rPr lang="fr-FR" dirty="0"/>
              <a:t>OPTIMISATION</a:t>
            </a:r>
          </a:p>
        </p:txBody>
      </p:sp>
      <p:sp>
        <p:nvSpPr>
          <p:cNvPr id="3" name="Espace réservé du contenu 2">
            <a:extLst>
              <a:ext uri="{FF2B5EF4-FFF2-40B4-BE49-F238E27FC236}">
                <a16:creationId xmlns:a16="http://schemas.microsoft.com/office/drawing/2014/main" id="{8A17426F-C18D-4760-9292-F0E047D90870}"/>
              </a:ext>
            </a:extLst>
          </p:cNvPr>
          <p:cNvSpPr>
            <a:spLocks noGrp="1"/>
          </p:cNvSpPr>
          <p:nvPr>
            <p:ph idx="1"/>
          </p:nvPr>
        </p:nvSpPr>
        <p:spPr/>
        <p:txBody>
          <a:bodyPr>
            <a:normAutofit/>
          </a:bodyPr>
          <a:lstStyle/>
          <a:p>
            <a:pPr algn="just"/>
            <a:r>
              <a:rPr lang="fr-FR" dirty="0"/>
              <a:t>Après avoir eu des premiers résultats, il va être important d’essayer de les améliorer.</a:t>
            </a:r>
          </a:p>
          <a:p>
            <a:pPr algn="just"/>
            <a:r>
              <a:rPr lang="fr-FR" dirty="0"/>
              <a:t>Pour l’algorithme qui est conservé, nous allons mesurer les performances suivant une évaluation rigoureuse des performances de la classification, avec une optimisation des (hyper)paramètres à l’aide d’une validation croisée.</a:t>
            </a:r>
          </a:p>
        </p:txBody>
      </p:sp>
      <p:sp>
        <p:nvSpPr>
          <p:cNvPr id="4" name="Flèche droite 4">
            <a:extLst>
              <a:ext uri="{FF2B5EF4-FFF2-40B4-BE49-F238E27FC236}">
                <a16:creationId xmlns:a16="http://schemas.microsoft.com/office/drawing/2014/main" id="{70A2F7FF-C40F-4171-B87F-34FE8B223B8F}"/>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63419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D355B6-753D-49A0-867E-2EC6DFE9696A}"/>
              </a:ext>
            </a:extLst>
          </p:cNvPr>
          <p:cNvSpPr>
            <a:spLocks noGrp="1"/>
          </p:cNvSpPr>
          <p:nvPr>
            <p:ph type="title"/>
          </p:nvPr>
        </p:nvSpPr>
        <p:spPr/>
        <p:txBody>
          <a:bodyPr/>
          <a:lstStyle/>
          <a:p>
            <a:r>
              <a:rPr lang="fr-FR" dirty="0"/>
              <a:t>GRIDSEARCH</a:t>
            </a:r>
          </a:p>
        </p:txBody>
      </p:sp>
      <p:sp>
        <p:nvSpPr>
          <p:cNvPr id="3" name="Espace réservé du contenu 2">
            <a:extLst>
              <a:ext uri="{FF2B5EF4-FFF2-40B4-BE49-F238E27FC236}">
                <a16:creationId xmlns:a16="http://schemas.microsoft.com/office/drawing/2014/main" id="{21821C9E-8CAF-4B4D-A53D-988AAE214D1F}"/>
              </a:ext>
            </a:extLst>
          </p:cNvPr>
          <p:cNvSpPr>
            <a:spLocks noGrp="1"/>
          </p:cNvSpPr>
          <p:nvPr>
            <p:ph idx="1"/>
          </p:nvPr>
        </p:nvSpPr>
        <p:spPr>
          <a:xfrm>
            <a:off x="2023539" y="1340768"/>
            <a:ext cx="10025122" cy="5400600"/>
          </a:xfrm>
        </p:spPr>
        <p:txBody>
          <a:bodyPr>
            <a:normAutofit fontScale="85000" lnSpcReduction="10000"/>
          </a:bodyPr>
          <a:lstStyle/>
          <a:p>
            <a:pPr algn="just"/>
            <a:r>
              <a:rPr lang="fr-FR" dirty="0"/>
              <a:t>C’est une recherche exhaustive sur des valeurs de paramètres spécifiées pour un estimateur.</a:t>
            </a:r>
          </a:p>
          <a:p>
            <a:pPr algn="just"/>
            <a:r>
              <a:rPr lang="fr-FR" dirty="0"/>
              <a:t>Il ne faut jamais évaluer un modèle sur des points qui ont été utilisés pour l’entraîner. </a:t>
            </a:r>
          </a:p>
          <a:p>
            <a:pPr algn="just"/>
            <a:r>
              <a:rPr lang="fr-FR" dirty="0"/>
              <a:t>On sépare donc les données entre un jeu d’entraînement, sur lequel on apprend le modèle, et un jeu de test, sur lequel on l’évalue.</a:t>
            </a:r>
          </a:p>
          <a:p>
            <a:pPr algn="just"/>
            <a:r>
              <a:rPr lang="fr-FR" dirty="0"/>
              <a:t>Pour utiliser l’intégralité de nos données pour entraîner et pour tester, et pour éviter un biais potentiel lié au fait de faire une évaluation unique, on préfère faire une validation croisée.</a:t>
            </a:r>
          </a:p>
          <a:p>
            <a:pPr algn="just"/>
            <a:r>
              <a:rPr lang="fr-FR" dirty="0"/>
              <a:t>Les paramètres de l'estimateur utilisés pour appliquer ces méthodes sont optimisés par une recherche de grille de manière croisée sur une grille de paramètres. </a:t>
            </a:r>
          </a:p>
        </p:txBody>
      </p:sp>
      <p:sp>
        <p:nvSpPr>
          <p:cNvPr id="5" name="Flèche droite 4">
            <a:extLst>
              <a:ext uri="{FF2B5EF4-FFF2-40B4-BE49-F238E27FC236}">
                <a16:creationId xmlns:a16="http://schemas.microsoft.com/office/drawing/2014/main" id="{16A0ECD1-1182-4902-8665-718868135B7A}"/>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530213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Hyperparamètres</a:t>
            </a:r>
          </a:p>
        </p:txBody>
      </p:sp>
      <p:sp>
        <p:nvSpPr>
          <p:cNvPr id="3" name="Espace réservé du contenu 2">
            <a:extLst>
              <a:ext uri="{FF2B5EF4-FFF2-40B4-BE49-F238E27FC236}">
                <a16:creationId xmlns:a16="http://schemas.microsoft.com/office/drawing/2014/main" id="{C504F984-A301-45FE-8341-947CEC31B773}"/>
              </a:ext>
            </a:extLst>
          </p:cNvPr>
          <p:cNvSpPr>
            <a:spLocks noGrp="1"/>
          </p:cNvSpPr>
          <p:nvPr>
            <p:ph idx="1"/>
          </p:nvPr>
        </p:nvSpPr>
        <p:spPr>
          <a:xfrm>
            <a:off x="2023539" y="1340768"/>
            <a:ext cx="7718667" cy="5400600"/>
          </a:xfrm>
        </p:spPr>
        <p:txBody>
          <a:bodyPr>
            <a:normAutofit/>
          </a:bodyPr>
          <a:lstStyle/>
          <a:p>
            <a:pPr algn="just"/>
            <a:r>
              <a:rPr lang="fr-FR" u="sng" dirty="0"/>
              <a:t>A propos des hyperparamètres</a:t>
            </a:r>
          </a:p>
          <a:p>
            <a:pPr lvl="1" algn="just"/>
            <a:r>
              <a:rPr lang="fr-FR" dirty="0"/>
              <a:t>C’est un principe qui vient des recherches sur grille (ou </a:t>
            </a:r>
            <a:r>
              <a:rPr lang="fr-FR" dirty="0" err="1"/>
              <a:t>grid</a:t>
            </a:r>
            <a:r>
              <a:rPr lang="fr-FR" dirty="0"/>
              <a:t> </a:t>
            </a:r>
            <a:r>
              <a:rPr lang="fr-FR" dirty="0" err="1"/>
              <a:t>search</a:t>
            </a:r>
            <a:r>
              <a:rPr lang="fr-FR" dirty="0"/>
              <a:t>).</a:t>
            </a:r>
          </a:p>
          <a:p>
            <a:pPr lvl="1" algn="just"/>
            <a:r>
              <a:rPr lang="fr-FR" dirty="0"/>
              <a:t>Dans ce cas, on crée une grille d’hyperparamètres, contenant plusieurs valeurs possibles pour chacun d’entre eux, que l’on explore pour tester toutes les combinaisons possibles.</a:t>
            </a:r>
          </a:p>
          <a:p>
            <a:pPr lvl="1" algn="just"/>
            <a:r>
              <a:rPr lang="fr-FR" dirty="0"/>
              <a:t>Les hyperparamètres sont des donc paramètres de l’algorithme d’apprentissage qui va nous permettre de déterminer le modèle.</a:t>
            </a:r>
          </a:p>
        </p:txBody>
      </p:sp>
      <p:sp>
        <p:nvSpPr>
          <p:cNvPr id="4" name="Flèche droite 4">
            <a:extLst>
              <a:ext uri="{FF2B5EF4-FFF2-40B4-BE49-F238E27FC236}">
                <a16:creationId xmlns:a16="http://schemas.microsoft.com/office/drawing/2014/main" id="{BDCBC5D0-91F4-4C37-92E4-814735B5AC84}"/>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pic>
        <p:nvPicPr>
          <p:cNvPr id="5" name="Espace réservé du contenu 4">
            <a:extLst>
              <a:ext uri="{FF2B5EF4-FFF2-40B4-BE49-F238E27FC236}">
                <a16:creationId xmlns:a16="http://schemas.microsoft.com/office/drawing/2014/main" id="{EB6A36EC-E6EA-41AF-A9AA-2EC92F3BA0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42206" y="3227487"/>
            <a:ext cx="2283685" cy="1293415"/>
          </a:xfrm>
          <a:prstGeom prst="rect">
            <a:avLst/>
          </a:prstGeom>
        </p:spPr>
      </p:pic>
    </p:spTree>
    <p:extLst>
      <p:ext uri="{BB962C8B-B14F-4D97-AF65-F5344CB8AC3E}">
        <p14:creationId xmlns:p14="http://schemas.microsoft.com/office/powerpoint/2010/main" val="3042484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B30A48E1-11DC-4FC4-AEA4-858C239970DD}"/>
              </a:ext>
            </a:extLst>
          </p:cNvPr>
          <p:cNvSpPr>
            <a:spLocks noGrp="1"/>
          </p:cNvSpPr>
          <p:nvPr>
            <p:ph type="title"/>
          </p:nvPr>
        </p:nvSpPr>
        <p:spPr/>
        <p:txBody>
          <a:bodyPr/>
          <a:lstStyle/>
          <a:p>
            <a:r>
              <a:rPr lang="fr-FR" dirty="0"/>
              <a:t>Hyperparamètres du </a:t>
            </a:r>
            <a:r>
              <a:rPr lang="fr-FR" dirty="0" err="1"/>
              <a:t>random</a:t>
            </a:r>
            <a:r>
              <a:rPr lang="fr-FR" dirty="0"/>
              <a:t> </a:t>
            </a:r>
            <a:r>
              <a:rPr lang="fr-FR" dirty="0" err="1"/>
              <a:t>forrest</a:t>
            </a:r>
            <a:r>
              <a:rPr lang="fr-FR" dirty="0"/>
              <a:t> classifier</a:t>
            </a:r>
          </a:p>
        </p:txBody>
      </p:sp>
      <p:sp>
        <p:nvSpPr>
          <p:cNvPr id="3" name="Espace réservé du contenu 2">
            <a:extLst>
              <a:ext uri="{FF2B5EF4-FFF2-40B4-BE49-F238E27FC236}">
                <a16:creationId xmlns:a16="http://schemas.microsoft.com/office/drawing/2014/main" id="{C504F984-A301-45FE-8341-947CEC31B773}"/>
              </a:ext>
            </a:extLst>
          </p:cNvPr>
          <p:cNvSpPr>
            <a:spLocks noGrp="1"/>
          </p:cNvSpPr>
          <p:nvPr>
            <p:ph idx="1"/>
          </p:nvPr>
        </p:nvSpPr>
        <p:spPr/>
        <p:txBody>
          <a:bodyPr>
            <a:normAutofit/>
          </a:bodyPr>
          <a:lstStyle/>
          <a:p>
            <a:pPr algn="just"/>
            <a:r>
              <a:rPr lang="fr-FR" dirty="0"/>
              <a:t>Certains paramètres sont plus importants que d’autres :</a:t>
            </a:r>
          </a:p>
          <a:p>
            <a:pPr algn="just"/>
            <a:endParaRPr lang="en-US" dirty="0"/>
          </a:p>
          <a:p>
            <a:pPr algn="just"/>
            <a:r>
              <a:rPr lang="en-US" dirty="0" err="1">
                <a:solidFill>
                  <a:srgbClr val="FF0000"/>
                </a:solidFill>
              </a:rPr>
              <a:t>max_depth</a:t>
            </a:r>
            <a:endParaRPr lang="en-US" dirty="0">
              <a:solidFill>
                <a:srgbClr val="FF0000"/>
              </a:solidFill>
            </a:endParaRPr>
          </a:p>
          <a:p>
            <a:pPr lvl="1" algn="just"/>
            <a:r>
              <a:rPr lang="en-US" dirty="0" err="1"/>
              <a:t>Profondeur</a:t>
            </a:r>
            <a:r>
              <a:rPr lang="en-US" dirty="0"/>
              <a:t> </a:t>
            </a:r>
            <a:r>
              <a:rPr lang="en-US" dirty="0" err="1"/>
              <a:t>maximale</a:t>
            </a:r>
            <a:r>
              <a:rPr lang="en-US" dirty="0"/>
              <a:t> des </a:t>
            </a:r>
            <a:r>
              <a:rPr lang="en-US" dirty="0" err="1"/>
              <a:t>arbres</a:t>
            </a:r>
            <a:r>
              <a:rPr lang="en-US" dirty="0"/>
              <a:t> </a:t>
            </a:r>
            <a:r>
              <a:rPr lang="en-US" dirty="0" err="1"/>
              <a:t>générés</a:t>
            </a:r>
            <a:r>
              <a:rPr lang="en-US" dirty="0"/>
              <a:t>.</a:t>
            </a:r>
          </a:p>
          <a:p>
            <a:pPr lvl="1" algn="just"/>
            <a:r>
              <a:rPr lang="fr-FR" dirty="0"/>
              <a:t>Valeurs : [None, 10, 20, 30]</a:t>
            </a:r>
          </a:p>
          <a:p>
            <a:pPr algn="just"/>
            <a:r>
              <a:rPr lang="en-US" dirty="0" err="1">
                <a:solidFill>
                  <a:srgbClr val="FF0000"/>
                </a:solidFill>
              </a:rPr>
              <a:t>n_estimators</a:t>
            </a:r>
            <a:endParaRPr lang="en-US" dirty="0">
              <a:solidFill>
                <a:srgbClr val="FF0000"/>
              </a:solidFill>
            </a:endParaRPr>
          </a:p>
          <a:p>
            <a:pPr lvl="1" algn="just"/>
            <a:r>
              <a:rPr lang="en-US" dirty="0" err="1"/>
              <a:t>Nombre</a:t>
            </a:r>
            <a:r>
              <a:rPr lang="en-US" dirty="0"/>
              <a:t> </a:t>
            </a:r>
            <a:r>
              <a:rPr lang="en-US" dirty="0" err="1"/>
              <a:t>d’arbres</a:t>
            </a:r>
            <a:r>
              <a:rPr lang="en-US" dirty="0"/>
              <a:t> de la </a:t>
            </a:r>
            <a:r>
              <a:rPr lang="en-US" dirty="0" err="1"/>
              <a:t>fôret</a:t>
            </a:r>
            <a:r>
              <a:rPr lang="en-US" dirty="0"/>
              <a:t>.</a:t>
            </a:r>
          </a:p>
          <a:p>
            <a:pPr lvl="1" algn="just"/>
            <a:r>
              <a:rPr lang="fr-FR" dirty="0"/>
              <a:t>Valeurs : [5, 20, 35, 50]</a:t>
            </a:r>
          </a:p>
        </p:txBody>
      </p:sp>
      <p:sp>
        <p:nvSpPr>
          <p:cNvPr id="4" name="Flèche droite 4">
            <a:extLst>
              <a:ext uri="{FF2B5EF4-FFF2-40B4-BE49-F238E27FC236}">
                <a16:creationId xmlns:a16="http://schemas.microsoft.com/office/drawing/2014/main" id="{E7944425-789A-4D33-819B-B9194D46594D}"/>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874521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Différents résultats pour le </a:t>
            </a:r>
            <a:r>
              <a:rPr lang="fr-FR" dirty="0" err="1"/>
              <a:t>rfc</a:t>
            </a:r>
            <a:endParaRPr lang="fr-FR" dirty="0"/>
          </a:p>
        </p:txBody>
      </p:sp>
      <p:sp>
        <p:nvSpPr>
          <p:cNvPr id="5" name="Flèche droite 4">
            <a:extLst>
              <a:ext uri="{FF2B5EF4-FFF2-40B4-BE49-F238E27FC236}">
                <a16:creationId xmlns:a16="http://schemas.microsoft.com/office/drawing/2014/main" id="{E4E41590-2715-41DB-9717-ABBE78C2B301}"/>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E5B85360-2FDA-40A6-BB20-BE84AA1F81B0}"/>
              </a:ext>
            </a:extLst>
          </p:cNvPr>
          <p:cNvSpPr txBox="1"/>
          <p:nvPr/>
        </p:nvSpPr>
        <p:spPr>
          <a:xfrm>
            <a:off x="3730027" y="6284348"/>
            <a:ext cx="1640193" cy="40011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fr-FR" sz="2000" dirty="0"/>
              <a:t>Avant : 94,9 %</a:t>
            </a:r>
          </a:p>
        </p:txBody>
      </p:sp>
      <p:sp>
        <p:nvSpPr>
          <p:cNvPr id="10" name="ZoneTexte 9">
            <a:extLst>
              <a:ext uri="{FF2B5EF4-FFF2-40B4-BE49-F238E27FC236}">
                <a16:creationId xmlns:a16="http://schemas.microsoft.com/office/drawing/2014/main" id="{57C87210-8BAC-45C2-86DF-440C11DAE44C}"/>
              </a:ext>
            </a:extLst>
          </p:cNvPr>
          <p:cNvSpPr txBox="1"/>
          <p:nvPr/>
        </p:nvSpPr>
        <p:spPr>
          <a:xfrm>
            <a:off x="7733326" y="6268667"/>
            <a:ext cx="1837362" cy="40011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fr-FR" sz="2000" dirty="0">
                <a:solidFill>
                  <a:srgbClr val="FF0000"/>
                </a:solidFill>
              </a:rPr>
              <a:t>Après : 95, 69 %</a:t>
            </a:r>
          </a:p>
        </p:txBody>
      </p:sp>
      <p:pic>
        <p:nvPicPr>
          <p:cNvPr id="7" name="Espace réservé du contenu 6">
            <a:extLst>
              <a:ext uri="{FF2B5EF4-FFF2-40B4-BE49-F238E27FC236}">
                <a16:creationId xmlns:a16="http://schemas.microsoft.com/office/drawing/2014/main" id="{71865FFE-4F21-41D0-90F2-19A0FADEF7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3542" y="1256136"/>
            <a:ext cx="10025062" cy="5012531"/>
          </a:xfrm>
          <a:prstGeom prst="rect">
            <a:avLst/>
          </a:prstGeom>
        </p:spPr>
      </p:pic>
      <p:sp>
        <p:nvSpPr>
          <p:cNvPr id="9" name="Rectangle : coins arrondis 8">
            <a:extLst>
              <a:ext uri="{FF2B5EF4-FFF2-40B4-BE49-F238E27FC236}">
                <a16:creationId xmlns:a16="http://schemas.microsoft.com/office/drawing/2014/main" id="{59609AD2-907F-4ECF-9D38-DBEC1CDF0E08}"/>
              </a:ext>
            </a:extLst>
          </p:cNvPr>
          <p:cNvSpPr/>
          <p:nvPr/>
        </p:nvSpPr>
        <p:spPr>
          <a:xfrm>
            <a:off x="4421900" y="1587234"/>
            <a:ext cx="512239" cy="422636"/>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315004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0" grpId="0" animBg="1"/>
      <p:bldP spid="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5FBAF1-B876-406C-A149-EAD2D92DA55D}"/>
              </a:ext>
            </a:extLst>
          </p:cNvPr>
          <p:cNvSpPr>
            <a:spLocks noGrp="1"/>
          </p:cNvSpPr>
          <p:nvPr>
            <p:ph type="title"/>
          </p:nvPr>
        </p:nvSpPr>
        <p:spPr/>
        <p:txBody>
          <a:bodyPr/>
          <a:lstStyle/>
          <a:p>
            <a:r>
              <a:rPr lang="fr-FR" dirty="0"/>
              <a:t>Matrice de confusion</a:t>
            </a:r>
          </a:p>
        </p:txBody>
      </p:sp>
      <p:sp>
        <p:nvSpPr>
          <p:cNvPr id="3" name="Espace réservé du contenu 2">
            <a:extLst>
              <a:ext uri="{FF2B5EF4-FFF2-40B4-BE49-F238E27FC236}">
                <a16:creationId xmlns:a16="http://schemas.microsoft.com/office/drawing/2014/main" id="{26239ECE-D56D-42C4-A5EF-7903F56FA62A}"/>
              </a:ext>
            </a:extLst>
          </p:cNvPr>
          <p:cNvSpPr>
            <a:spLocks noGrp="1"/>
          </p:cNvSpPr>
          <p:nvPr>
            <p:ph idx="1"/>
          </p:nvPr>
        </p:nvSpPr>
        <p:spPr/>
        <p:txBody>
          <a:bodyPr>
            <a:normAutofit/>
          </a:bodyPr>
          <a:lstStyle/>
          <a:p>
            <a:pPr algn="just"/>
            <a:r>
              <a:rPr lang="fr-FR" dirty="0"/>
              <a:t>La matrice de confusion est un outil servant à mesurer la qualité d'un système de classification.</a:t>
            </a:r>
          </a:p>
          <a:p>
            <a:pPr algn="just"/>
            <a:r>
              <a:rPr lang="fr-FR" dirty="0"/>
              <a:t>Chaque colonne de la matrice représente le nombre d'occurrences d'une classe estimée, tandis que chaque ligne représente le nombre d'occurrences d'une classe réelle (ou de référence). </a:t>
            </a:r>
          </a:p>
          <a:p>
            <a:pPr algn="just"/>
            <a:r>
              <a:rPr lang="fr-FR" dirty="0"/>
              <a:t>Un des intérêts de la matrice de confusion est qu'elle montre rapidement si le système parvient à classifier correctement.</a:t>
            </a:r>
          </a:p>
        </p:txBody>
      </p:sp>
      <p:sp>
        <p:nvSpPr>
          <p:cNvPr id="4" name="Flèche droite 4">
            <a:extLst>
              <a:ext uri="{FF2B5EF4-FFF2-40B4-BE49-F238E27FC236}">
                <a16:creationId xmlns:a16="http://schemas.microsoft.com/office/drawing/2014/main" id="{3C479D83-B88F-42DF-9979-6EC48568E617}"/>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115542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B4D0AE-A23B-4D24-B457-C6C58823D10B}"/>
              </a:ext>
            </a:extLst>
          </p:cNvPr>
          <p:cNvSpPr>
            <a:spLocks noGrp="1"/>
          </p:cNvSpPr>
          <p:nvPr>
            <p:ph type="title"/>
          </p:nvPr>
        </p:nvSpPr>
        <p:spPr/>
        <p:txBody>
          <a:bodyPr/>
          <a:lstStyle/>
          <a:p>
            <a:r>
              <a:rPr lang="fr-FR"/>
              <a:t>Matrice de confusion</a:t>
            </a:r>
            <a:endParaRPr lang="fr-FR" dirty="0"/>
          </a:p>
        </p:txBody>
      </p:sp>
      <p:pic>
        <p:nvPicPr>
          <p:cNvPr id="5" name="Espace réservé du contenu 4">
            <a:extLst>
              <a:ext uri="{FF2B5EF4-FFF2-40B4-BE49-F238E27FC236}">
                <a16:creationId xmlns:a16="http://schemas.microsoft.com/office/drawing/2014/main" id="{294B3868-C1F1-42F5-BC33-97240DE83B2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23542" y="1666430"/>
            <a:ext cx="4892467" cy="4892467"/>
          </a:xfrm>
        </p:spPr>
      </p:pic>
      <p:pic>
        <p:nvPicPr>
          <p:cNvPr id="7" name="Image 6">
            <a:extLst>
              <a:ext uri="{FF2B5EF4-FFF2-40B4-BE49-F238E27FC236}">
                <a16:creationId xmlns:a16="http://schemas.microsoft.com/office/drawing/2014/main" id="{C3C5F74A-F699-42DF-98CA-F3436F2F3D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36103" y="1736570"/>
            <a:ext cx="4822327" cy="4822327"/>
          </a:xfrm>
          <a:prstGeom prst="rect">
            <a:avLst/>
          </a:prstGeom>
        </p:spPr>
      </p:pic>
      <p:sp>
        <p:nvSpPr>
          <p:cNvPr id="13" name="Flèche droite 4">
            <a:extLst>
              <a:ext uri="{FF2B5EF4-FFF2-40B4-BE49-F238E27FC236}">
                <a16:creationId xmlns:a16="http://schemas.microsoft.com/office/drawing/2014/main" id="{4B373157-6BDC-4449-9D33-95F7F00E0142}"/>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
        <p:nvSpPr>
          <p:cNvPr id="6" name="Rectangle : coins arrondis 5">
            <a:extLst>
              <a:ext uri="{FF2B5EF4-FFF2-40B4-BE49-F238E27FC236}">
                <a16:creationId xmlns:a16="http://schemas.microsoft.com/office/drawing/2014/main" id="{04A6C38E-1769-4F7E-AAD5-0868A2163667}"/>
              </a:ext>
            </a:extLst>
          </p:cNvPr>
          <p:cNvSpPr/>
          <p:nvPr/>
        </p:nvSpPr>
        <p:spPr>
          <a:xfrm rot="18948708">
            <a:off x="4030353" y="1691677"/>
            <a:ext cx="412024" cy="4912110"/>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8" name="Rectangle : coins arrondis 7">
            <a:extLst>
              <a:ext uri="{FF2B5EF4-FFF2-40B4-BE49-F238E27FC236}">
                <a16:creationId xmlns:a16="http://schemas.microsoft.com/office/drawing/2014/main" id="{C5298972-494D-42A8-BAF7-C70D1D04E3E3}"/>
              </a:ext>
            </a:extLst>
          </p:cNvPr>
          <p:cNvSpPr/>
          <p:nvPr/>
        </p:nvSpPr>
        <p:spPr>
          <a:xfrm rot="18948708">
            <a:off x="8994035" y="1691675"/>
            <a:ext cx="412024" cy="4912110"/>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grpSp>
        <p:nvGrpSpPr>
          <p:cNvPr id="19" name="Groupe 18">
            <a:extLst>
              <a:ext uri="{FF2B5EF4-FFF2-40B4-BE49-F238E27FC236}">
                <a16:creationId xmlns:a16="http://schemas.microsoft.com/office/drawing/2014/main" id="{E9C9779B-1FF8-4B5C-99D4-5C7545E3048E}"/>
              </a:ext>
            </a:extLst>
          </p:cNvPr>
          <p:cNvGrpSpPr/>
          <p:nvPr/>
        </p:nvGrpSpPr>
        <p:grpSpPr>
          <a:xfrm>
            <a:off x="7460672" y="2396836"/>
            <a:ext cx="3141717" cy="2185555"/>
            <a:chOff x="7460672" y="2396836"/>
            <a:chExt cx="3141717" cy="2185555"/>
          </a:xfrm>
        </p:grpSpPr>
        <p:sp>
          <p:nvSpPr>
            <p:cNvPr id="3" name="Ellipse 2">
              <a:extLst>
                <a:ext uri="{FF2B5EF4-FFF2-40B4-BE49-F238E27FC236}">
                  <a16:creationId xmlns:a16="http://schemas.microsoft.com/office/drawing/2014/main" id="{B00CE8AA-1053-43FE-A7A3-F458ABCB6369}"/>
                </a:ext>
              </a:extLst>
            </p:cNvPr>
            <p:cNvSpPr/>
            <p:nvPr/>
          </p:nvSpPr>
          <p:spPr>
            <a:xfrm>
              <a:off x="7460672" y="4270663"/>
              <a:ext cx="322119" cy="311728"/>
            </a:xfrm>
            <a:prstGeom prst="ellipse">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9" name="Ellipse 8">
              <a:extLst>
                <a:ext uri="{FF2B5EF4-FFF2-40B4-BE49-F238E27FC236}">
                  <a16:creationId xmlns:a16="http://schemas.microsoft.com/office/drawing/2014/main" id="{FDD6ED32-C093-4305-8CF4-9C392BCD4AC5}"/>
                </a:ext>
              </a:extLst>
            </p:cNvPr>
            <p:cNvSpPr/>
            <p:nvPr/>
          </p:nvSpPr>
          <p:spPr>
            <a:xfrm>
              <a:off x="9327770" y="2396836"/>
              <a:ext cx="322119" cy="311728"/>
            </a:xfrm>
            <a:prstGeom prst="ellipse">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0" name="Ellipse 9">
              <a:extLst>
                <a:ext uri="{FF2B5EF4-FFF2-40B4-BE49-F238E27FC236}">
                  <a16:creationId xmlns:a16="http://schemas.microsoft.com/office/drawing/2014/main" id="{0E11A952-7A35-40E3-A451-DC112972585D}"/>
                </a:ext>
              </a:extLst>
            </p:cNvPr>
            <p:cNvSpPr/>
            <p:nvPr/>
          </p:nvSpPr>
          <p:spPr>
            <a:xfrm>
              <a:off x="10280270" y="3016827"/>
              <a:ext cx="322119" cy="311728"/>
            </a:xfrm>
            <a:prstGeom prst="ellipse">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grpSp>
      <p:grpSp>
        <p:nvGrpSpPr>
          <p:cNvPr id="4" name="Groupe 3">
            <a:extLst>
              <a:ext uri="{FF2B5EF4-FFF2-40B4-BE49-F238E27FC236}">
                <a16:creationId xmlns:a16="http://schemas.microsoft.com/office/drawing/2014/main" id="{BB79020D-259D-4F67-89B0-F72223ADADF1}"/>
              </a:ext>
            </a:extLst>
          </p:cNvPr>
          <p:cNvGrpSpPr/>
          <p:nvPr/>
        </p:nvGrpSpPr>
        <p:grpSpPr>
          <a:xfrm>
            <a:off x="3085246" y="2351231"/>
            <a:ext cx="2856934" cy="2829102"/>
            <a:chOff x="3085246" y="2351231"/>
            <a:chExt cx="2856934" cy="2829102"/>
          </a:xfrm>
        </p:grpSpPr>
        <p:sp>
          <p:nvSpPr>
            <p:cNvPr id="12" name="Ellipse 11">
              <a:extLst>
                <a:ext uri="{FF2B5EF4-FFF2-40B4-BE49-F238E27FC236}">
                  <a16:creationId xmlns:a16="http://schemas.microsoft.com/office/drawing/2014/main" id="{ED264C16-EA07-4AFB-8998-82708B518F18}"/>
                </a:ext>
              </a:extLst>
            </p:cNvPr>
            <p:cNvSpPr/>
            <p:nvPr/>
          </p:nvSpPr>
          <p:spPr>
            <a:xfrm>
              <a:off x="3085246" y="2631787"/>
              <a:ext cx="322119" cy="311728"/>
            </a:xfrm>
            <a:prstGeom prst="ellipse">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6" name="Ellipse 15">
              <a:extLst>
                <a:ext uri="{FF2B5EF4-FFF2-40B4-BE49-F238E27FC236}">
                  <a16:creationId xmlns:a16="http://schemas.microsoft.com/office/drawing/2014/main" id="{3A867649-AE7F-4583-98D9-F105199F1471}"/>
                </a:ext>
              </a:extLst>
            </p:cNvPr>
            <p:cNvSpPr/>
            <p:nvPr/>
          </p:nvSpPr>
          <p:spPr>
            <a:xfrm>
              <a:off x="5620061" y="4868605"/>
              <a:ext cx="322119" cy="311728"/>
            </a:xfrm>
            <a:prstGeom prst="ellipse">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7" name="Ellipse 16">
              <a:extLst>
                <a:ext uri="{FF2B5EF4-FFF2-40B4-BE49-F238E27FC236}">
                  <a16:creationId xmlns:a16="http://schemas.microsoft.com/office/drawing/2014/main" id="{502A9D95-2D33-4FD8-BDC5-A52B8E0C415D}"/>
                </a:ext>
              </a:extLst>
            </p:cNvPr>
            <p:cNvSpPr/>
            <p:nvPr/>
          </p:nvSpPr>
          <p:spPr>
            <a:xfrm>
              <a:off x="5620060" y="3932448"/>
              <a:ext cx="322119" cy="311728"/>
            </a:xfrm>
            <a:prstGeom prst="ellipse">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8" name="Ellipse 17">
              <a:extLst>
                <a:ext uri="{FF2B5EF4-FFF2-40B4-BE49-F238E27FC236}">
                  <a16:creationId xmlns:a16="http://schemas.microsoft.com/office/drawing/2014/main" id="{3A24909E-83B2-465C-B024-D536559DD0DE}"/>
                </a:ext>
              </a:extLst>
            </p:cNvPr>
            <p:cNvSpPr/>
            <p:nvPr/>
          </p:nvSpPr>
          <p:spPr>
            <a:xfrm>
              <a:off x="5608500" y="2351231"/>
              <a:ext cx="322119" cy="311728"/>
            </a:xfrm>
            <a:prstGeom prst="ellipse">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1190065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6" grpId="0" animBg="1"/>
      <p:bldP spid="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D7D591-0457-4185-9262-1D9BA135CBE5}"/>
              </a:ext>
            </a:extLst>
          </p:cNvPr>
          <p:cNvSpPr>
            <a:spLocks noGrp="1"/>
          </p:cNvSpPr>
          <p:nvPr>
            <p:ph type="title"/>
          </p:nvPr>
        </p:nvSpPr>
        <p:spPr/>
        <p:txBody>
          <a:bodyPr/>
          <a:lstStyle/>
          <a:p>
            <a:r>
              <a:rPr lang="fr-FR" dirty="0"/>
              <a:t>CONCLUSION</a:t>
            </a:r>
          </a:p>
        </p:txBody>
      </p:sp>
      <p:sp>
        <p:nvSpPr>
          <p:cNvPr id="3" name="Espace réservé du contenu 2">
            <a:extLst>
              <a:ext uri="{FF2B5EF4-FFF2-40B4-BE49-F238E27FC236}">
                <a16:creationId xmlns:a16="http://schemas.microsoft.com/office/drawing/2014/main" id="{75C71FB3-0EBA-4725-8D8D-8E661D909387}"/>
              </a:ext>
            </a:extLst>
          </p:cNvPr>
          <p:cNvSpPr>
            <a:spLocks noGrp="1"/>
          </p:cNvSpPr>
          <p:nvPr>
            <p:ph idx="1"/>
          </p:nvPr>
        </p:nvSpPr>
        <p:spPr/>
        <p:txBody>
          <a:bodyPr>
            <a:normAutofit/>
          </a:bodyPr>
          <a:lstStyle/>
          <a:p>
            <a:pPr algn="just"/>
            <a:r>
              <a:rPr lang="fr-FR" dirty="0"/>
              <a:t>Une légère amélioration des résultats a été possible.</a:t>
            </a:r>
          </a:p>
          <a:p>
            <a:pPr algn="just"/>
            <a:r>
              <a:rPr lang="fr-FR" dirty="0"/>
              <a:t>Un autre algorithme (Gradient </a:t>
            </a:r>
            <a:r>
              <a:rPr lang="fr-FR" dirty="0" err="1"/>
              <a:t>Boosting</a:t>
            </a:r>
            <a:r>
              <a:rPr lang="fr-FR" dirty="0"/>
              <a:t>) que celui choisi (</a:t>
            </a:r>
            <a:r>
              <a:rPr lang="fr-FR" dirty="0" err="1"/>
              <a:t>Random</a:t>
            </a:r>
            <a:r>
              <a:rPr lang="fr-FR" dirty="0"/>
              <a:t> Forrest) était plus performant, mais il était beaucoup plus lent.</a:t>
            </a:r>
          </a:p>
          <a:p>
            <a:pPr algn="just"/>
            <a:r>
              <a:rPr lang="fr-FR" dirty="0"/>
              <a:t>Au rapport temps de calcul/résultats, le </a:t>
            </a:r>
            <a:r>
              <a:rPr lang="fr-FR" dirty="0" err="1"/>
              <a:t>Random</a:t>
            </a:r>
            <a:r>
              <a:rPr lang="fr-FR" dirty="0"/>
              <a:t> Forrest Classifier reste le meilleur choix dans ce projet.</a:t>
            </a:r>
          </a:p>
        </p:txBody>
      </p:sp>
      <p:sp>
        <p:nvSpPr>
          <p:cNvPr id="4" name="Flèche droite 4">
            <a:extLst>
              <a:ext uri="{FF2B5EF4-FFF2-40B4-BE49-F238E27FC236}">
                <a16:creationId xmlns:a16="http://schemas.microsoft.com/office/drawing/2014/main" id="{6A629352-5256-4A8A-97EF-196CB7D3BCAE}"/>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109494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B48DFA-52BC-4329-8290-19528377F7FF}"/>
              </a:ext>
            </a:extLst>
          </p:cNvPr>
          <p:cNvSpPr>
            <a:spLocks noGrp="1"/>
          </p:cNvSpPr>
          <p:nvPr>
            <p:ph type="title"/>
          </p:nvPr>
        </p:nvSpPr>
        <p:spPr/>
        <p:txBody>
          <a:bodyPr>
            <a:normAutofit/>
          </a:bodyPr>
          <a:lstStyle/>
          <a:p>
            <a:r>
              <a:rPr lang="fr-FR" dirty="0"/>
              <a:t>Contrainte : Rajout de biais</a:t>
            </a:r>
          </a:p>
        </p:txBody>
      </p:sp>
      <p:sp>
        <p:nvSpPr>
          <p:cNvPr id="3" name="Espace réservé du texte 2">
            <a:extLst>
              <a:ext uri="{FF2B5EF4-FFF2-40B4-BE49-F238E27FC236}">
                <a16:creationId xmlns:a16="http://schemas.microsoft.com/office/drawing/2014/main" id="{4A2BB691-DCE3-4DCE-8085-2595CF851017}"/>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3823451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43A034-CAAF-4C21-9F79-8590C5479BD4}"/>
              </a:ext>
            </a:extLst>
          </p:cNvPr>
          <p:cNvSpPr>
            <a:spLocks noGrp="1"/>
          </p:cNvSpPr>
          <p:nvPr>
            <p:ph type="title"/>
          </p:nvPr>
        </p:nvSpPr>
        <p:spPr/>
        <p:txBody>
          <a:bodyPr/>
          <a:lstStyle/>
          <a:p>
            <a:r>
              <a:rPr lang="fr-FR" dirty="0"/>
              <a:t>Contrainte : Création de biais</a:t>
            </a:r>
          </a:p>
        </p:txBody>
      </p:sp>
      <p:sp>
        <p:nvSpPr>
          <p:cNvPr id="3" name="Espace réservé du contenu 2">
            <a:extLst>
              <a:ext uri="{FF2B5EF4-FFF2-40B4-BE49-F238E27FC236}">
                <a16:creationId xmlns:a16="http://schemas.microsoft.com/office/drawing/2014/main" id="{3F703EBA-CF87-4B1A-BC18-8102FBC414E6}"/>
              </a:ext>
            </a:extLst>
          </p:cNvPr>
          <p:cNvSpPr>
            <a:spLocks noGrp="1"/>
          </p:cNvSpPr>
          <p:nvPr>
            <p:ph idx="1"/>
          </p:nvPr>
        </p:nvSpPr>
        <p:spPr/>
        <p:txBody>
          <a:bodyPr/>
          <a:lstStyle/>
          <a:p>
            <a:r>
              <a:rPr lang="fr-FR" dirty="0"/>
              <a:t>Une des contraintes du projet était de voir l’impact qu’aurait l’introduction de biais dans les données d’entrainement et de test.</a:t>
            </a:r>
          </a:p>
          <a:p>
            <a:r>
              <a:rPr lang="fr-FR" dirty="0"/>
              <a:t>Ainsi, deux biais ont été testés en comparaison avec la </a:t>
            </a:r>
            <a:r>
              <a:rPr lang="fr-FR" dirty="0" err="1"/>
              <a:t>baseline</a:t>
            </a:r>
            <a:r>
              <a:rPr lang="fr-FR" dirty="0"/>
              <a:t>:</a:t>
            </a:r>
          </a:p>
          <a:p>
            <a:pPr lvl="1"/>
            <a:r>
              <a:rPr lang="fr-FR" dirty="0"/>
              <a:t>Biais en fonction de la somme dépensé</a:t>
            </a:r>
          </a:p>
          <a:p>
            <a:pPr lvl="1"/>
            <a:r>
              <a:rPr lang="fr-FR" dirty="0"/>
              <a:t>Biais de data-</a:t>
            </a:r>
            <a:r>
              <a:rPr lang="fr-FR" dirty="0" err="1"/>
              <a:t>leakage</a:t>
            </a:r>
            <a:endParaRPr lang="fr-FR" dirty="0"/>
          </a:p>
        </p:txBody>
      </p:sp>
      <p:sp>
        <p:nvSpPr>
          <p:cNvPr id="4" name="Flèche droite 4">
            <a:extLst>
              <a:ext uri="{FF2B5EF4-FFF2-40B4-BE49-F238E27FC236}">
                <a16:creationId xmlns:a16="http://schemas.microsoft.com/office/drawing/2014/main" id="{C8E36066-1D63-46F5-A2D8-86CC6BCB8F06}"/>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335515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AABC20-5132-4586-8B82-189825693BC6}"/>
              </a:ext>
            </a:extLst>
          </p:cNvPr>
          <p:cNvSpPr>
            <a:spLocks noGrp="1"/>
          </p:cNvSpPr>
          <p:nvPr>
            <p:ph type="title"/>
          </p:nvPr>
        </p:nvSpPr>
        <p:spPr/>
        <p:txBody>
          <a:bodyPr/>
          <a:lstStyle/>
          <a:p>
            <a:r>
              <a:rPr lang="fr-FR" dirty="0"/>
              <a:t>Introduction de la problématique</a:t>
            </a:r>
          </a:p>
        </p:txBody>
      </p:sp>
      <p:sp>
        <p:nvSpPr>
          <p:cNvPr id="3" name="Espace réservé du contenu 2">
            <a:extLst>
              <a:ext uri="{FF2B5EF4-FFF2-40B4-BE49-F238E27FC236}">
                <a16:creationId xmlns:a16="http://schemas.microsoft.com/office/drawing/2014/main" id="{E7A94BB3-7E08-42A3-BA21-56BAB1611BB4}"/>
              </a:ext>
            </a:extLst>
          </p:cNvPr>
          <p:cNvSpPr>
            <a:spLocks noGrp="1"/>
          </p:cNvSpPr>
          <p:nvPr>
            <p:ph idx="1"/>
          </p:nvPr>
        </p:nvSpPr>
        <p:spPr/>
        <p:txBody>
          <a:bodyPr>
            <a:normAutofit/>
          </a:bodyPr>
          <a:lstStyle/>
          <a:p>
            <a:r>
              <a:rPr lang="fr-FR" u="sng" dirty="0"/>
              <a:t>Pour répondre à la problématique : </a:t>
            </a:r>
          </a:p>
          <a:p>
            <a:pPr lvl="1"/>
            <a:r>
              <a:rPr lang="fr-FR" dirty="0"/>
              <a:t>Récupérer les données disponibles.</a:t>
            </a:r>
          </a:p>
          <a:p>
            <a:pPr lvl="1"/>
            <a:r>
              <a:rPr lang="fr-FR" dirty="0"/>
              <a:t>Les nettoyer.</a:t>
            </a:r>
          </a:p>
          <a:p>
            <a:pPr lvl="1"/>
            <a:r>
              <a:rPr lang="fr-FR" dirty="0"/>
              <a:t>Les transformer pour être utilisables pour notre problématique.</a:t>
            </a:r>
          </a:p>
          <a:p>
            <a:pPr lvl="1"/>
            <a:r>
              <a:rPr lang="fr-FR" dirty="0"/>
              <a:t>Rechercher les types d’utilisateurs déjà existants.</a:t>
            </a:r>
          </a:p>
          <a:p>
            <a:pPr lvl="1"/>
            <a:r>
              <a:rPr lang="fr-FR" dirty="0"/>
              <a:t>Choisir des algorithmes de classification.</a:t>
            </a:r>
          </a:p>
          <a:p>
            <a:pPr lvl="1"/>
            <a:r>
              <a:rPr lang="fr-FR" dirty="0"/>
              <a:t>Les tester et les améliorer.</a:t>
            </a:r>
          </a:p>
          <a:p>
            <a:pPr lvl="1"/>
            <a:r>
              <a:rPr lang="fr-FR" dirty="0"/>
              <a:t>Utiliser le meilleur pour classer les nouveaux acheteurs.</a:t>
            </a:r>
          </a:p>
        </p:txBody>
      </p:sp>
      <p:sp>
        <p:nvSpPr>
          <p:cNvPr id="4" name="Flèche droite 4">
            <a:extLst>
              <a:ext uri="{FF2B5EF4-FFF2-40B4-BE49-F238E27FC236}">
                <a16:creationId xmlns:a16="http://schemas.microsoft.com/office/drawing/2014/main" id="{91F4C41E-3933-4D83-BD43-F3AF42B8719C}"/>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344331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0" nodeType="afterEffect">
                                  <p:stCondLst>
                                    <p:cond delay="0"/>
                                  </p:stCondLst>
                                  <p:childTnLst>
                                    <p:set>
                                      <p:cBhvr>
                                        <p:cTn id="3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1E8E4E-0341-4632-8FE9-C173FB797FD6}"/>
              </a:ext>
            </a:extLst>
          </p:cNvPr>
          <p:cNvSpPr>
            <a:spLocks noGrp="1"/>
          </p:cNvSpPr>
          <p:nvPr>
            <p:ph type="title"/>
          </p:nvPr>
        </p:nvSpPr>
        <p:spPr/>
        <p:txBody>
          <a:bodyPr/>
          <a:lstStyle/>
          <a:p>
            <a:r>
              <a:rPr lang="fr-FR" dirty="0"/>
              <a:t>Résultats des biais - </a:t>
            </a:r>
            <a:r>
              <a:rPr lang="fr-FR" dirty="0" err="1"/>
              <a:t>accuracy</a:t>
            </a:r>
            <a:endParaRPr lang="fr-FR" dirty="0"/>
          </a:p>
        </p:txBody>
      </p:sp>
      <p:sp>
        <p:nvSpPr>
          <p:cNvPr id="3" name="Espace réservé du contenu 2">
            <a:extLst>
              <a:ext uri="{FF2B5EF4-FFF2-40B4-BE49-F238E27FC236}">
                <a16:creationId xmlns:a16="http://schemas.microsoft.com/office/drawing/2014/main" id="{FBACD5B2-245E-4261-82AB-A47B716F88A9}"/>
              </a:ext>
            </a:extLst>
          </p:cNvPr>
          <p:cNvSpPr>
            <a:spLocks noGrp="1"/>
          </p:cNvSpPr>
          <p:nvPr>
            <p:ph idx="1"/>
          </p:nvPr>
        </p:nvSpPr>
        <p:spPr/>
        <p:txBody>
          <a:bodyPr>
            <a:normAutofit/>
          </a:bodyPr>
          <a:lstStyle/>
          <a:p>
            <a:r>
              <a:rPr lang="fr-FR" dirty="0"/>
              <a:t>Sans biais</a:t>
            </a:r>
          </a:p>
          <a:p>
            <a:pPr lvl="1"/>
            <a:r>
              <a:rPr lang="fr-FR" dirty="0">
                <a:solidFill>
                  <a:srgbClr val="0070C0"/>
                </a:solidFill>
              </a:rPr>
              <a:t>94.9 %</a:t>
            </a:r>
          </a:p>
          <a:p>
            <a:r>
              <a:rPr lang="fr-FR" dirty="0"/>
              <a:t>Biais en fonction de la somme dépensée</a:t>
            </a:r>
          </a:p>
          <a:p>
            <a:pPr lvl="1"/>
            <a:r>
              <a:rPr lang="fr-FR" dirty="0">
                <a:solidFill>
                  <a:srgbClr val="FF0000"/>
                </a:solidFill>
              </a:rPr>
              <a:t>80.74 %</a:t>
            </a:r>
          </a:p>
          <a:p>
            <a:r>
              <a:rPr lang="fr-FR" dirty="0"/>
              <a:t>Data </a:t>
            </a:r>
            <a:r>
              <a:rPr lang="fr-FR" dirty="0" err="1"/>
              <a:t>leakage</a:t>
            </a:r>
            <a:endParaRPr lang="fr-FR" dirty="0"/>
          </a:p>
          <a:p>
            <a:pPr lvl="1"/>
            <a:r>
              <a:rPr lang="fr-FR" dirty="0">
                <a:solidFill>
                  <a:srgbClr val="00B050"/>
                </a:solidFill>
              </a:rPr>
              <a:t>98.65 %</a:t>
            </a:r>
          </a:p>
          <a:p>
            <a:endParaRPr lang="fr-FR" dirty="0"/>
          </a:p>
        </p:txBody>
      </p:sp>
      <p:sp>
        <p:nvSpPr>
          <p:cNvPr id="4" name="Flèche droite 4">
            <a:extLst>
              <a:ext uri="{FF2B5EF4-FFF2-40B4-BE49-F238E27FC236}">
                <a16:creationId xmlns:a16="http://schemas.microsoft.com/office/drawing/2014/main" id="{097AE1A3-E551-4FFA-A201-E799242256C6}"/>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pic>
        <p:nvPicPr>
          <p:cNvPr id="5" name="Image 4">
            <a:extLst>
              <a:ext uri="{FF2B5EF4-FFF2-40B4-BE49-F238E27FC236}">
                <a16:creationId xmlns:a16="http://schemas.microsoft.com/office/drawing/2014/main" id="{86E154DD-698D-4242-9B70-69E18475C1E0}"/>
              </a:ext>
            </a:extLst>
          </p:cNvPr>
          <p:cNvPicPr>
            <a:picLocks noChangeAspect="1"/>
          </p:cNvPicPr>
          <p:nvPr/>
        </p:nvPicPr>
        <p:blipFill rotWithShape="1">
          <a:blip r:embed="rId3"/>
          <a:srcRect l="2372" t="64204" r="68431" b="4110"/>
          <a:stretch/>
        </p:blipFill>
        <p:spPr>
          <a:xfrm>
            <a:off x="6871361" y="4041068"/>
            <a:ext cx="3559710" cy="21127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72709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34F82B-6AF4-4CE9-833B-CC9ABA961A10}"/>
              </a:ext>
            </a:extLst>
          </p:cNvPr>
          <p:cNvSpPr>
            <a:spLocks noGrp="1"/>
          </p:cNvSpPr>
          <p:nvPr>
            <p:ph type="title"/>
          </p:nvPr>
        </p:nvSpPr>
        <p:spPr>
          <a:xfrm>
            <a:off x="2023542" y="116632"/>
            <a:ext cx="10025122" cy="1143000"/>
          </a:xfrm>
        </p:spPr>
        <p:txBody>
          <a:bodyPr/>
          <a:lstStyle/>
          <a:p>
            <a:r>
              <a:rPr lang="fr-FR" dirty="0"/>
              <a:t>Résultats des biais – matrice de confusion</a:t>
            </a:r>
          </a:p>
        </p:txBody>
      </p:sp>
      <p:pic>
        <p:nvPicPr>
          <p:cNvPr id="11" name="Espace réservé du contenu 10">
            <a:extLst>
              <a:ext uri="{FF2B5EF4-FFF2-40B4-BE49-F238E27FC236}">
                <a16:creationId xmlns:a16="http://schemas.microsoft.com/office/drawing/2014/main" id="{4D093A8D-49DD-4B58-B4C5-692144743AF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10654" y="2416169"/>
            <a:ext cx="3413007" cy="3534137"/>
          </a:xfrm>
        </p:spPr>
      </p:pic>
      <p:pic>
        <p:nvPicPr>
          <p:cNvPr id="15" name="Image 14">
            <a:extLst>
              <a:ext uri="{FF2B5EF4-FFF2-40B4-BE49-F238E27FC236}">
                <a16:creationId xmlns:a16="http://schemas.microsoft.com/office/drawing/2014/main" id="{8647ADE6-2ECC-4E3A-A37E-7671ECD730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0961" y="2418989"/>
            <a:ext cx="3410284" cy="3531317"/>
          </a:xfrm>
          <a:prstGeom prst="rect">
            <a:avLst/>
          </a:prstGeom>
        </p:spPr>
      </p:pic>
      <p:pic>
        <p:nvPicPr>
          <p:cNvPr id="20" name="Image 19">
            <a:extLst>
              <a:ext uri="{FF2B5EF4-FFF2-40B4-BE49-F238E27FC236}">
                <a16:creationId xmlns:a16="http://schemas.microsoft.com/office/drawing/2014/main" id="{A525969B-E0D8-4148-ADD4-C46A01ABC1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78992" y="2417581"/>
            <a:ext cx="3413008" cy="3534138"/>
          </a:xfrm>
          <a:prstGeom prst="rect">
            <a:avLst/>
          </a:prstGeom>
        </p:spPr>
      </p:pic>
      <p:sp>
        <p:nvSpPr>
          <p:cNvPr id="28" name="Flèche droite 4">
            <a:extLst>
              <a:ext uri="{FF2B5EF4-FFF2-40B4-BE49-F238E27FC236}">
                <a16:creationId xmlns:a16="http://schemas.microsoft.com/office/drawing/2014/main" id="{4E2FC9C2-2E65-4CE2-83FE-4B679CB78506}"/>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
        <p:nvSpPr>
          <p:cNvPr id="7" name="Rectangle : coins arrondis 6">
            <a:extLst>
              <a:ext uri="{FF2B5EF4-FFF2-40B4-BE49-F238E27FC236}">
                <a16:creationId xmlns:a16="http://schemas.microsoft.com/office/drawing/2014/main" id="{D32F692D-FFB2-4179-A9F8-35C5D0612FB5}"/>
              </a:ext>
            </a:extLst>
          </p:cNvPr>
          <p:cNvSpPr/>
          <p:nvPr/>
        </p:nvSpPr>
        <p:spPr>
          <a:xfrm rot="18948708">
            <a:off x="3246832" y="2302674"/>
            <a:ext cx="412024" cy="3677324"/>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8" name="Rectangle : coins arrondis 7">
            <a:extLst>
              <a:ext uri="{FF2B5EF4-FFF2-40B4-BE49-F238E27FC236}">
                <a16:creationId xmlns:a16="http://schemas.microsoft.com/office/drawing/2014/main" id="{0B1D355E-0777-4134-946D-BBE4846FE702}"/>
              </a:ext>
            </a:extLst>
          </p:cNvPr>
          <p:cNvSpPr/>
          <p:nvPr/>
        </p:nvSpPr>
        <p:spPr>
          <a:xfrm rot="18948708">
            <a:off x="6659838" y="2344575"/>
            <a:ext cx="412024" cy="3677324"/>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9" name="Rectangle : coins arrondis 8">
            <a:extLst>
              <a:ext uri="{FF2B5EF4-FFF2-40B4-BE49-F238E27FC236}">
                <a16:creationId xmlns:a16="http://schemas.microsoft.com/office/drawing/2014/main" id="{0566340F-17BE-4B3F-B35A-586B8BC8A1BA}"/>
              </a:ext>
            </a:extLst>
          </p:cNvPr>
          <p:cNvSpPr/>
          <p:nvPr/>
        </p:nvSpPr>
        <p:spPr>
          <a:xfrm rot="18948708">
            <a:off x="10187826" y="2344575"/>
            <a:ext cx="412024" cy="3677324"/>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grpSp>
        <p:nvGrpSpPr>
          <p:cNvPr id="3" name="Groupe 2">
            <a:extLst>
              <a:ext uri="{FF2B5EF4-FFF2-40B4-BE49-F238E27FC236}">
                <a16:creationId xmlns:a16="http://schemas.microsoft.com/office/drawing/2014/main" id="{4D1099A0-E151-46CA-BF83-A040604A1804}"/>
              </a:ext>
            </a:extLst>
          </p:cNvPr>
          <p:cNvGrpSpPr/>
          <p:nvPr/>
        </p:nvGrpSpPr>
        <p:grpSpPr>
          <a:xfrm>
            <a:off x="2171700" y="2850572"/>
            <a:ext cx="9536681" cy="1703275"/>
            <a:chOff x="2171700" y="2850572"/>
            <a:chExt cx="9536681" cy="1703275"/>
          </a:xfrm>
        </p:grpSpPr>
        <p:sp>
          <p:nvSpPr>
            <p:cNvPr id="12" name="Ellipse 11">
              <a:extLst>
                <a:ext uri="{FF2B5EF4-FFF2-40B4-BE49-F238E27FC236}">
                  <a16:creationId xmlns:a16="http://schemas.microsoft.com/office/drawing/2014/main" id="{E82599CB-F977-4527-BC8D-ADB4C28726FC}"/>
                </a:ext>
              </a:extLst>
            </p:cNvPr>
            <p:cNvSpPr/>
            <p:nvPr/>
          </p:nvSpPr>
          <p:spPr>
            <a:xfrm>
              <a:off x="2649682" y="2850572"/>
              <a:ext cx="322119" cy="311728"/>
            </a:xfrm>
            <a:prstGeom prst="ellipse">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3" name="Ellipse 12">
              <a:extLst>
                <a:ext uri="{FF2B5EF4-FFF2-40B4-BE49-F238E27FC236}">
                  <a16:creationId xmlns:a16="http://schemas.microsoft.com/office/drawing/2014/main" id="{465822C9-2B17-4505-BD26-04A0643BD90C}"/>
                </a:ext>
              </a:extLst>
            </p:cNvPr>
            <p:cNvSpPr/>
            <p:nvPr/>
          </p:nvSpPr>
          <p:spPr>
            <a:xfrm>
              <a:off x="7903111" y="4242119"/>
              <a:ext cx="322119" cy="311728"/>
            </a:xfrm>
            <a:prstGeom prst="ellipse">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4" name="Ellipse 13">
              <a:extLst>
                <a:ext uri="{FF2B5EF4-FFF2-40B4-BE49-F238E27FC236}">
                  <a16:creationId xmlns:a16="http://schemas.microsoft.com/office/drawing/2014/main" id="{9ECC472F-A45C-4675-9A6C-DCF501F7B578}"/>
                </a:ext>
              </a:extLst>
            </p:cNvPr>
            <p:cNvSpPr/>
            <p:nvPr/>
          </p:nvSpPr>
          <p:spPr>
            <a:xfrm>
              <a:off x="11386262" y="3985472"/>
              <a:ext cx="322119" cy="311728"/>
            </a:xfrm>
            <a:prstGeom prst="ellipse">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6" name="Ellipse 15">
              <a:extLst>
                <a:ext uri="{FF2B5EF4-FFF2-40B4-BE49-F238E27FC236}">
                  <a16:creationId xmlns:a16="http://schemas.microsoft.com/office/drawing/2014/main" id="{D3211EBD-5E41-4CA2-9247-2649AA1D2251}"/>
                </a:ext>
              </a:extLst>
            </p:cNvPr>
            <p:cNvSpPr/>
            <p:nvPr/>
          </p:nvSpPr>
          <p:spPr>
            <a:xfrm>
              <a:off x="2171700" y="3308747"/>
              <a:ext cx="322119" cy="311728"/>
            </a:xfrm>
            <a:prstGeom prst="ellipse">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7" name="Ellipse 16">
              <a:extLst>
                <a:ext uri="{FF2B5EF4-FFF2-40B4-BE49-F238E27FC236}">
                  <a16:creationId xmlns:a16="http://schemas.microsoft.com/office/drawing/2014/main" id="{8F703369-FB5F-43EE-82D1-30B48243E320}"/>
                </a:ext>
              </a:extLst>
            </p:cNvPr>
            <p:cNvSpPr/>
            <p:nvPr/>
          </p:nvSpPr>
          <p:spPr>
            <a:xfrm>
              <a:off x="7896537" y="3985472"/>
              <a:ext cx="322119" cy="311728"/>
            </a:xfrm>
            <a:prstGeom prst="ellipse">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8" name="Ellipse 17">
              <a:extLst>
                <a:ext uri="{FF2B5EF4-FFF2-40B4-BE49-F238E27FC236}">
                  <a16:creationId xmlns:a16="http://schemas.microsoft.com/office/drawing/2014/main" id="{0FC6301D-ADEB-4503-B4C3-61AADE5DB05C}"/>
                </a:ext>
              </a:extLst>
            </p:cNvPr>
            <p:cNvSpPr/>
            <p:nvPr/>
          </p:nvSpPr>
          <p:spPr>
            <a:xfrm>
              <a:off x="11110443" y="3985472"/>
              <a:ext cx="322119" cy="311728"/>
            </a:xfrm>
            <a:prstGeom prst="ellipse">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1975401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7" grpId="0" animBg="1"/>
      <p:bldP spid="8" grpId="0" animBg="1"/>
      <p:bldP spid="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C8270B-4848-41DC-81AE-CBE5F2EC613C}"/>
              </a:ext>
            </a:extLst>
          </p:cNvPr>
          <p:cNvSpPr>
            <a:spLocks noGrp="1"/>
          </p:cNvSpPr>
          <p:nvPr>
            <p:ph type="title"/>
          </p:nvPr>
        </p:nvSpPr>
        <p:spPr/>
        <p:txBody>
          <a:bodyPr/>
          <a:lstStyle/>
          <a:p>
            <a:r>
              <a:rPr lang="fr-FR" dirty="0"/>
              <a:t>Résultats des biais - conclusion</a:t>
            </a:r>
          </a:p>
        </p:txBody>
      </p:sp>
      <p:sp>
        <p:nvSpPr>
          <p:cNvPr id="3" name="Espace réservé du contenu 2">
            <a:extLst>
              <a:ext uri="{FF2B5EF4-FFF2-40B4-BE49-F238E27FC236}">
                <a16:creationId xmlns:a16="http://schemas.microsoft.com/office/drawing/2014/main" id="{A6775B1F-2107-4A34-996C-14FCCBBCF4C1}"/>
              </a:ext>
            </a:extLst>
          </p:cNvPr>
          <p:cNvSpPr>
            <a:spLocks noGrp="1"/>
          </p:cNvSpPr>
          <p:nvPr>
            <p:ph idx="1"/>
          </p:nvPr>
        </p:nvSpPr>
        <p:spPr/>
        <p:txBody>
          <a:bodyPr>
            <a:normAutofit lnSpcReduction="10000"/>
          </a:bodyPr>
          <a:lstStyle/>
          <a:p>
            <a:r>
              <a:rPr lang="fr-FR" dirty="0"/>
              <a:t>La création du biais par la somme dépensée </a:t>
            </a:r>
            <a:r>
              <a:rPr lang="fr-FR" u="sng" dirty="0">
                <a:solidFill>
                  <a:srgbClr val="FF0000"/>
                </a:solidFill>
              </a:rPr>
              <a:t>dégrade</a:t>
            </a:r>
            <a:r>
              <a:rPr lang="fr-FR" dirty="0"/>
              <a:t> fortement l'</a:t>
            </a:r>
            <a:r>
              <a:rPr lang="fr-FR" dirty="0" err="1"/>
              <a:t>accuracy</a:t>
            </a:r>
            <a:r>
              <a:rPr lang="fr-FR" dirty="0"/>
              <a:t> des résultats.</a:t>
            </a:r>
          </a:p>
          <a:p>
            <a:r>
              <a:rPr lang="fr-FR" dirty="0"/>
              <a:t>Par contre, la création du biais de data </a:t>
            </a:r>
            <a:r>
              <a:rPr lang="fr-FR" dirty="0" err="1"/>
              <a:t>leakage</a:t>
            </a:r>
            <a:r>
              <a:rPr lang="fr-FR" dirty="0"/>
              <a:t> </a:t>
            </a:r>
            <a:r>
              <a:rPr lang="fr-FR" u="sng" dirty="0">
                <a:solidFill>
                  <a:srgbClr val="FF0000"/>
                </a:solidFill>
              </a:rPr>
              <a:t>augmente</a:t>
            </a:r>
            <a:r>
              <a:rPr lang="fr-FR" u="sng" dirty="0"/>
              <a:t> </a:t>
            </a:r>
            <a:r>
              <a:rPr lang="fr-FR" dirty="0"/>
              <a:t>l'</a:t>
            </a:r>
            <a:r>
              <a:rPr lang="fr-FR" dirty="0" err="1"/>
              <a:t>accuracy</a:t>
            </a:r>
            <a:r>
              <a:rPr lang="fr-FR" dirty="0"/>
              <a:t> des résultats.</a:t>
            </a:r>
          </a:p>
          <a:p>
            <a:endParaRPr lang="fr-FR" dirty="0"/>
          </a:p>
          <a:p>
            <a:r>
              <a:rPr lang="fr-FR" dirty="0"/>
              <a:t>Les résultats sont cohérents.</a:t>
            </a:r>
          </a:p>
          <a:p>
            <a:r>
              <a:rPr lang="fr-FR" dirty="0"/>
              <a:t>Le data </a:t>
            </a:r>
            <a:r>
              <a:rPr lang="fr-FR" dirty="0" err="1"/>
              <a:t>leakage</a:t>
            </a:r>
            <a:r>
              <a:rPr lang="fr-FR" dirty="0"/>
              <a:t> est une forme de triche, où l’on donne les « résultats avant l’examen ».</a:t>
            </a:r>
          </a:p>
          <a:p>
            <a:r>
              <a:rPr lang="fr-FR" dirty="0"/>
              <a:t>Le biais sur la somme dépensée empêche l’algorithme d’être performant sur certaines parties de ces sommes.</a:t>
            </a:r>
          </a:p>
        </p:txBody>
      </p:sp>
      <p:sp>
        <p:nvSpPr>
          <p:cNvPr id="4" name="Flèche droite 4">
            <a:extLst>
              <a:ext uri="{FF2B5EF4-FFF2-40B4-BE49-F238E27FC236}">
                <a16:creationId xmlns:a16="http://schemas.microsoft.com/office/drawing/2014/main" id="{7F81BE98-8972-43E2-B329-B28098BEC69D}"/>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119663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B48DFA-52BC-4329-8290-19528377F7FF}"/>
              </a:ext>
            </a:extLst>
          </p:cNvPr>
          <p:cNvSpPr>
            <a:spLocks noGrp="1"/>
          </p:cNvSpPr>
          <p:nvPr>
            <p:ph type="title"/>
          </p:nvPr>
        </p:nvSpPr>
        <p:spPr/>
        <p:txBody>
          <a:bodyPr>
            <a:normAutofit fontScale="90000"/>
          </a:bodyPr>
          <a:lstStyle/>
          <a:p>
            <a:r>
              <a:rPr lang="fr-FR" dirty="0"/>
              <a:t>modèle final sélectionné, </a:t>
            </a:r>
            <a:br>
              <a:rPr lang="fr-FR" dirty="0"/>
            </a:br>
            <a:r>
              <a:rPr lang="fr-FR" dirty="0"/>
              <a:t>performances et améliorations effectuées</a:t>
            </a:r>
          </a:p>
        </p:txBody>
      </p:sp>
      <p:sp>
        <p:nvSpPr>
          <p:cNvPr id="3" name="Espace réservé du texte 2">
            <a:extLst>
              <a:ext uri="{FF2B5EF4-FFF2-40B4-BE49-F238E27FC236}">
                <a16:creationId xmlns:a16="http://schemas.microsoft.com/office/drawing/2014/main" id="{4A2BB691-DCE3-4DCE-8085-2595CF851017}"/>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3209824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4B53BE1-D2E2-4E46-987E-211A9D50027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38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FFB9713E-9F53-4A50-BDAA-CEB2A263BF5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3278" y="0"/>
            <a:ext cx="743872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a:xfrm>
            <a:off x="640080" y="2530227"/>
            <a:ext cx="3401568" cy="1495794"/>
          </a:xfrm>
          <a:noFill/>
          <a:ln>
            <a:solidFill>
              <a:srgbClr val="FFFFFF"/>
            </a:solidFill>
          </a:ln>
        </p:spPr>
        <p:txBody>
          <a:bodyPr>
            <a:normAutofit/>
          </a:bodyPr>
          <a:lstStyle/>
          <a:p>
            <a:r>
              <a:rPr lang="fr-FR">
                <a:solidFill>
                  <a:srgbClr val="FFFFFF"/>
                </a:solidFill>
              </a:rPr>
              <a:t>Modèle final sélectionné</a:t>
            </a:r>
          </a:p>
        </p:txBody>
      </p:sp>
      <p:graphicFrame>
        <p:nvGraphicFramePr>
          <p:cNvPr id="5" name="Espace réservé du contenu 2">
            <a:extLst>
              <a:ext uri="{FF2B5EF4-FFF2-40B4-BE49-F238E27FC236}">
                <a16:creationId xmlns:a16="http://schemas.microsoft.com/office/drawing/2014/main" id="{C408FDA9-D559-4E20-A7A2-E488B3790FD0}"/>
              </a:ext>
            </a:extLst>
          </p:cNvPr>
          <p:cNvGraphicFramePr>
            <a:graphicFrameLocks noGrp="1"/>
          </p:cNvGraphicFramePr>
          <p:nvPr>
            <p:ph idx="1"/>
            <p:extLst>
              <p:ext uri="{D42A27DB-BD31-4B8C-83A1-F6EECF244321}">
                <p14:modId xmlns:p14="http://schemas.microsoft.com/office/powerpoint/2010/main" val="1152947075"/>
              </p:ext>
            </p:extLst>
          </p:nvPr>
        </p:nvGraphicFramePr>
        <p:xfrm>
          <a:off x="5397500" y="639763"/>
          <a:ext cx="6151563" cy="5276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Flèche droite 4">
            <a:extLst>
              <a:ext uri="{FF2B5EF4-FFF2-40B4-BE49-F238E27FC236}">
                <a16:creationId xmlns:a16="http://schemas.microsoft.com/office/drawing/2014/main" id="{49561CF1-B69F-467B-AE91-66916E8404D1}"/>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3593647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Modèle final sélectionné</a:t>
            </a:r>
          </a:p>
        </p:txBody>
      </p:sp>
      <p:sp>
        <p:nvSpPr>
          <p:cNvPr id="3" name="Espace réservé du contenu 2">
            <a:extLst>
              <a:ext uri="{FF2B5EF4-FFF2-40B4-BE49-F238E27FC236}">
                <a16:creationId xmlns:a16="http://schemas.microsoft.com/office/drawing/2014/main" id="{C504F984-A301-45FE-8341-947CEC31B773}"/>
              </a:ext>
            </a:extLst>
          </p:cNvPr>
          <p:cNvSpPr>
            <a:spLocks noGrp="1"/>
          </p:cNvSpPr>
          <p:nvPr>
            <p:ph idx="1"/>
          </p:nvPr>
        </p:nvSpPr>
        <p:spPr/>
        <p:txBody>
          <a:bodyPr/>
          <a:lstStyle/>
          <a:p>
            <a:r>
              <a:rPr lang="fr-FR" dirty="0"/>
              <a:t>Un générateur de facture aléatoire à été crée afin de tester de potentiels nouveaux clients.</a:t>
            </a:r>
          </a:p>
          <a:p>
            <a:r>
              <a:rPr lang="fr-FR" dirty="0"/>
              <a:t>Toute les valeurs d’un premier achat sont tirées aléatoirement, puis l’algorithme retenu pour ce projet se charge de classifier ce nouveau client dans une catégorie déjà existante.</a:t>
            </a:r>
          </a:p>
        </p:txBody>
      </p:sp>
      <p:sp>
        <p:nvSpPr>
          <p:cNvPr id="7" name="Flèche droite 4">
            <a:extLst>
              <a:ext uri="{FF2B5EF4-FFF2-40B4-BE49-F238E27FC236}">
                <a16:creationId xmlns:a16="http://schemas.microsoft.com/office/drawing/2014/main" id="{D7380865-FE9E-495B-8FAC-DDE6EEBA151D}"/>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306833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Modèle final sélectionné</a:t>
            </a:r>
          </a:p>
        </p:txBody>
      </p:sp>
      <p:sp>
        <p:nvSpPr>
          <p:cNvPr id="7" name="Flèche droite 4">
            <a:extLst>
              <a:ext uri="{FF2B5EF4-FFF2-40B4-BE49-F238E27FC236}">
                <a16:creationId xmlns:a16="http://schemas.microsoft.com/office/drawing/2014/main" id="{D7380865-FE9E-495B-8FAC-DDE6EEBA151D}"/>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pic>
        <p:nvPicPr>
          <p:cNvPr id="5" name="Image 4">
            <a:extLst>
              <a:ext uri="{FF2B5EF4-FFF2-40B4-BE49-F238E27FC236}">
                <a16:creationId xmlns:a16="http://schemas.microsoft.com/office/drawing/2014/main" id="{33B629D4-B1E1-44AB-B637-453D5D9B3950}"/>
              </a:ext>
            </a:extLst>
          </p:cNvPr>
          <p:cNvPicPr>
            <a:picLocks noChangeAspect="1"/>
          </p:cNvPicPr>
          <p:nvPr/>
        </p:nvPicPr>
        <p:blipFill rotWithShape="1">
          <a:blip r:embed="rId2"/>
          <a:srcRect l="35467" t="29204" r="48902" b="8029"/>
          <a:stretch/>
        </p:blipFill>
        <p:spPr>
          <a:xfrm>
            <a:off x="2768838" y="1589519"/>
            <a:ext cx="2262942" cy="49694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Image 3">
            <a:extLst>
              <a:ext uri="{FF2B5EF4-FFF2-40B4-BE49-F238E27FC236}">
                <a16:creationId xmlns:a16="http://schemas.microsoft.com/office/drawing/2014/main" id="{49D94380-8CD0-4386-96FF-9EB87DAC1096}"/>
              </a:ext>
            </a:extLst>
          </p:cNvPr>
          <p:cNvPicPr>
            <a:picLocks noChangeAspect="1"/>
          </p:cNvPicPr>
          <p:nvPr/>
        </p:nvPicPr>
        <p:blipFill rotWithShape="1">
          <a:blip r:embed="rId3"/>
          <a:srcRect l="35047" t="29589" r="48902" b="4109"/>
          <a:stretch/>
        </p:blipFill>
        <p:spPr>
          <a:xfrm>
            <a:off x="7036103" y="1974310"/>
            <a:ext cx="1956987" cy="44206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Image 5">
            <a:extLst>
              <a:ext uri="{FF2B5EF4-FFF2-40B4-BE49-F238E27FC236}">
                <a16:creationId xmlns:a16="http://schemas.microsoft.com/office/drawing/2014/main" id="{90354058-89C8-49B2-A0EE-EEEB1AA4004E}"/>
              </a:ext>
            </a:extLst>
          </p:cNvPr>
          <p:cNvPicPr>
            <a:picLocks noChangeAspect="1"/>
          </p:cNvPicPr>
          <p:nvPr/>
        </p:nvPicPr>
        <p:blipFill rotWithShape="1">
          <a:blip r:embed="rId4"/>
          <a:srcRect l="35327" t="33306" r="48621" b="16067"/>
          <a:stretch/>
        </p:blipFill>
        <p:spPr>
          <a:xfrm>
            <a:off x="9303786" y="2496854"/>
            <a:ext cx="1956987" cy="33755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Rectangle : coins arrondis 7">
            <a:extLst>
              <a:ext uri="{FF2B5EF4-FFF2-40B4-BE49-F238E27FC236}">
                <a16:creationId xmlns:a16="http://schemas.microsoft.com/office/drawing/2014/main" id="{F5EA95BE-309F-47BF-896B-E10F4B9F6F7F}"/>
              </a:ext>
            </a:extLst>
          </p:cNvPr>
          <p:cNvSpPr/>
          <p:nvPr/>
        </p:nvSpPr>
        <p:spPr>
          <a:xfrm>
            <a:off x="2768838" y="5872443"/>
            <a:ext cx="2262942" cy="796334"/>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9" name="Rectangle : coins arrondis 8">
            <a:extLst>
              <a:ext uri="{FF2B5EF4-FFF2-40B4-BE49-F238E27FC236}">
                <a16:creationId xmlns:a16="http://schemas.microsoft.com/office/drawing/2014/main" id="{E450E426-BC25-41E8-ADEB-D10E7B41BB2F}"/>
              </a:ext>
            </a:extLst>
          </p:cNvPr>
          <p:cNvSpPr/>
          <p:nvPr/>
        </p:nvSpPr>
        <p:spPr>
          <a:xfrm>
            <a:off x="2768838" y="1842142"/>
            <a:ext cx="752960" cy="222048"/>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0" name="Rectangle : coins arrondis 9">
            <a:extLst>
              <a:ext uri="{FF2B5EF4-FFF2-40B4-BE49-F238E27FC236}">
                <a16:creationId xmlns:a16="http://schemas.microsoft.com/office/drawing/2014/main" id="{77021BD7-113C-4C28-B6EB-AF872C82EE1A}"/>
              </a:ext>
            </a:extLst>
          </p:cNvPr>
          <p:cNvSpPr/>
          <p:nvPr/>
        </p:nvSpPr>
        <p:spPr>
          <a:xfrm>
            <a:off x="2768838" y="3821078"/>
            <a:ext cx="752960" cy="222048"/>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1" name="Rectangle : coins arrondis 10">
            <a:extLst>
              <a:ext uri="{FF2B5EF4-FFF2-40B4-BE49-F238E27FC236}">
                <a16:creationId xmlns:a16="http://schemas.microsoft.com/office/drawing/2014/main" id="{BA85ACBA-F0BE-4FA9-9EA4-930B2975B615}"/>
              </a:ext>
            </a:extLst>
          </p:cNvPr>
          <p:cNvSpPr/>
          <p:nvPr/>
        </p:nvSpPr>
        <p:spPr>
          <a:xfrm>
            <a:off x="9303786" y="3024743"/>
            <a:ext cx="1877244" cy="2959597"/>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791027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Pour aller plus loin</a:t>
            </a:r>
          </a:p>
        </p:txBody>
      </p:sp>
      <p:sp>
        <p:nvSpPr>
          <p:cNvPr id="3" name="Espace réservé du contenu 2">
            <a:extLst>
              <a:ext uri="{FF2B5EF4-FFF2-40B4-BE49-F238E27FC236}">
                <a16:creationId xmlns:a16="http://schemas.microsoft.com/office/drawing/2014/main" id="{C504F984-A301-45FE-8341-947CEC31B773}"/>
              </a:ext>
            </a:extLst>
          </p:cNvPr>
          <p:cNvSpPr>
            <a:spLocks noGrp="1"/>
          </p:cNvSpPr>
          <p:nvPr>
            <p:ph idx="1"/>
          </p:nvPr>
        </p:nvSpPr>
        <p:spPr/>
        <p:txBody>
          <a:bodyPr/>
          <a:lstStyle/>
          <a:p>
            <a:r>
              <a:rPr lang="fr-FR" dirty="0"/>
              <a:t>Tester d’autres algorithmes.</a:t>
            </a:r>
          </a:p>
          <a:p>
            <a:r>
              <a:rPr lang="fr-FR" dirty="0"/>
              <a:t>Tester plus d’hyperparamètres.</a:t>
            </a:r>
          </a:p>
          <a:p>
            <a:r>
              <a:rPr lang="fr-FR" dirty="0"/>
              <a:t>Continuer la recherche de meilleurs valeurs pour les hyperparamètres.</a:t>
            </a:r>
          </a:p>
          <a:p>
            <a:r>
              <a:rPr lang="fr-FR" dirty="0"/>
              <a:t>Avoir une base de données de départ plus grande.</a:t>
            </a:r>
          </a:p>
          <a:p>
            <a:r>
              <a:rPr lang="fr-FR" dirty="0"/>
              <a:t>Et aussi qu’elle soit plus complète (15 % d’anonymes).</a:t>
            </a:r>
          </a:p>
        </p:txBody>
      </p:sp>
      <p:sp>
        <p:nvSpPr>
          <p:cNvPr id="4" name="Flèche droite 4">
            <a:extLst>
              <a:ext uri="{FF2B5EF4-FFF2-40B4-BE49-F238E27FC236}">
                <a16:creationId xmlns:a16="http://schemas.microsoft.com/office/drawing/2014/main" id="{FBD92722-C971-419C-83E0-06663E30B1D5}"/>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331054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6936B1-9763-47CB-97B6-1D9999B93C17}"/>
              </a:ext>
            </a:extLst>
          </p:cNvPr>
          <p:cNvSpPr>
            <a:spLocks noGrp="1"/>
          </p:cNvSpPr>
          <p:nvPr>
            <p:ph type="title"/>
          </p:nvPr>
        </p:nvSpPr>
        <p:spPr/>
        <p:txBody>
          <a:bodyPr/>
          <a:lstStyle/>
          <a:p>
            <a:r>
              <a:rPr lang="fr-FR" dirty="0"/>
              <a:t>MERCI Pour votre attention</a:t>
            </a:r>
          </a:p>
        </p:txBody>
      </p:sp>
      <p:sp>
        <p:nvSpPr>
          <p:cNvPr id="3" name="Espace réservé du texte 2">
            <a:extLst>
              <a:ext uri="{FF2B5EF4-FFF2-40B4-BE49-F238E27FC236}">
                <a16:creationId xmlns:a16="http://schemas.microsoft.com/office/drawing/2014/main" id="{BFBC027C-B14C-4009-A5D9-52B58859B8D4}"/>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2503455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2FD5C-DD58-408C-9045-ECAF68084FF0}"/>
              </a:ext>
            </a:extLst>
          </p:cNvPr>
          <p:cNvSpPr>
            <a:spLocks noGrp="1"/>
          </p:cNvSpPr>
          <p:nvPr>
            <p:ph type="title"/>
          </p:nvPr>
        </p:nvSpPr>
        <p:spPr/>
        <p:txBody>
          <a:bodyPr/>
          <a:lstStyle/>
          <a:p>
            <a:r>
              <a:rPr lang="fr-FR" dirty="0"/>
              <a:t>SOMMAIRE</a:t>
            </a:r>
          </a:p>
        </p:txBody>
      </p:sp>
      <p:sp>
        <p:nvSpPr>
          <p:cNvPr id="3" name="Espace réservé du contenu 2">
            <a:extLst>
              <a:ext uri="{FF2B5EF4-FFF2-40B4-BE49-F238E27FC236}">
                <a16:creationId xmlns:a16="http://schemas.microsoft.com/office/drawing/2014/main" id="{C474D003-CEFA-46D5-AAD2-19CAB32B47D2}"/>
              </a:ext>
            </a:extLst>
          </p:cNvPr>
          <p:cNvSpPr>
            <a:spLocks noGrp="1"/>
          </p:cNvSpPr>
          <p:nvPr>
            <p:ph idx="1"/>
          </p:nvPr>
        </p:nvSpPr>
        <p:spPr/>
        <p:txBody>
          <a:bodyPr>
            <a:normAutofit fontScale="92500" lnSpcReduction="10000"/>
          </a:bodyPr>
          <a:lstStyle/>
          <a:p>
            <a:r>
              <a:rPr lang="fr-FR" u="sng" dirty="0"/>
              <a:t>Démarche retenue :</a:t>
            </a:r>
          </a:p>
          <a:p>
            <a:pPr lvl="1"/>
            <a:r>
              <a:rPr lang="fr-FR" dirty="0"/>
              <a:t>Récupération des données.</a:t>
            </a:r>
          </a:p>
          <a:p>
            <a:pPr lvl="1"/>
            <a:r>
              <a:rPr lang="fr-FR" dirty="0"/>
              <a:t>Exploration des données.</a:t>
            </a:r>
          </a:p>
          <a:p>
            <a:pPr lvl="1"/>
            <a:r>
              <a:rPr lang="fr-FR" dirty="0"/>
              <a:t>Classification non-supervisée des clients déjà existants.</a:t>
            </a:r>
          </a:p>
          <a:p>
            <a:pPr lvl="1"/>
            <a:r>
              <a:rPr lang="fr-FR" dirty="0"/>
              <a:t>Tests de quelques algorithmes de classification supervisée afin d’avoir une première opinion.</a:t>
            </a:r>
          </a:p>
          <a:p>
            <a:pPr lvl="1"/>
            <a:r>
              <a:rPr lang="fr-FR" dirty="0"/>
              <a:t>Optimisation d’une partie de ces algorithmes à l’aide d’une validation croisée.</a:t>
            </a:r>
          </a:p>
          <a:p>
            <a:pPr lvl="1"/>
            <a:r>
              <a:rPr lang="fr-FR" dirty="0"/>
              <a:t>Choix de l’algorithme final retenu parmi ces derniers.</a:t>
            </a:r>
          </a:p>
          <a:p>
            <a:pPr lvl="1"/>
            <a:r>
              <a:rPr lang="fr-FR" dirty="0"/>
              <a:t>Test de l’algorithme retenu.</a:t>
            </a:r>
          </a:p>
          <a:p>
            <a:pPr lvl="1"/>
            <a:r>
              <a:rPr lang="fr-FR" dirty="0"/>
              <a:t>Création de la fonction de test.</a:t>
            </a:r>
          </a:p>
        </p:txBody>
      </p:sp>
      <p:sp>
        <p:nvSpPr>
          <p:cNvPr id="4" name="Flèche droite 4">
            <a:extLst>
              <a:ext uri="{FF2B5EF4-FFF2-40B4-BE49-F238E27FC236}">
                <a16:creationId xmlns:a16="http://schemas.microsoft.com/office/drawing/2014/main" id="{61CE355F-9E90-47A9-BC33-0DA7503DA721}"/>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787263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grpId="0" nodeType="afterEffect">
                                  <p:stCondLst>
                                    <p:cond delay="0"/>
                                  </p:stCondLst>
                                  <p:childTnLst>
                                    <p:set>
                                      <p:cBhvr>
                                        <p:cTn id="4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34746D-0B55-4294-A47D-A1AEB63423EB}"/>
              </a:ext>
            </a:extLst>
          </p:cNvPr>
          <p:cNvSpPr>
            <a:spLocks noGrp="1"/>
          </p:cNvSpPr>
          <p:nvPr>
            <p:ph type="title"/>
          </p:nvPr>
        </p:nvSpPr>
        <p:spPr/>
        <p:txBody>
          <a:bodyPr/>
          <a:lstStyle/>
          <a:p>
            <a:r>
              <a:rPr lang="fr-FR" dirty="0"/>
              <a:t>Traitement des données</a:t>
            </a:r>
          </a:p>
        </p:txBody>
      </p:sp>
      <p:sp>
        <p:nvSpPr>
          <p:cNvPr id="3" name="Espace réservé du texte 2">
            <a:extLst>
              <a:ext uri="{FF2B5EF4-FFF2-40B4-BE49-F238E27FC236}">
                <a16:creationId xmlns:a16="http://schemas.microsoft.com/office/drawing/2014/main" id="{D96E2D69-6B1A-4097-AD04-8E3A384FE9BE}"/>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2314058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LES DONNEES</a:t>
            </a:r>
          </a:p>
        </p:txBody>
      </p:sp>
      <p:sp>
        <p:nvSpPr>
          <p:cNvPr id="3" name="Espace réservé du contenu 2">
            <a:extLst>
              <a:ext uri="{FF2B5EF4-FFF2-40B4-BE49-F238E27FC236}">
                <a16:creationId xmlns:a16="http://schemas.microsoft.com/office/drawing/2014/main" id="{C504F984-A301-45FE-8341-947CEC31B773}"/>
              </a:ext>
            </a:extLst>
          </p:cNvPr>
          <p:cNvSpPr>
            <a:spLocks noGrp="1"/>
          </p:cNvSpPr>
          <p:nvPr>
            <p:ph idx="1"/>
          </p:nvPr>
        </p:nvSpPr>
        <p:spPr/>
        <p:txBody>
          <a:bodyPr/>
          <a:lstStyle/>
          <a:p>
            <a:r>
              <a:rPr lang="fr-FR" dirty="0"/>
              <a:t>Source des données :</a:t>
            </a:r>
          </a:p>
          <a:p>
            <a:pPr lvl="1"/>
            <a:r>
              <a:rPr lang="fr-FR" dirty="0"/>
              <a:t>Online </a:t>
            </a:r>
            <a:r>
              <a:rPr lang="fr-FR" dirty="0" err="1"/>
              <a:t>Retail</a:t>
            </a:r>
            <a:r>
              <a:rPr lang="fr-FR" dirty="0"/>
              <a:t> Data Set</a:t>
            </a:r>
          </a:p>
          <a:p>
            <a:pPr lvl="1"/>
            <a:r>
              <a:rPr lang="fr-FR" dirty="0">
                <a:hlinkClick r:id="rId2"/>
              </a:rPr>
              <a:t>https://archive.ics.uci.edu/ml/datasets/Online+Retail</a:t>
            </a:r>
            <a:endParaRPr lang="fr-FR" dirty="0"/>
          </a:p>
          <a:p>
            <a:pPr lvl="1"/>
            <a:r>
              <a:rPr lang="fr-FR" dirty="0"/>
              <a:t>Fichier d’archive.</a:t>
            </a:r>
          </a:p>
          <a:p>
            <a:pPr lvl="1"/>
            <a:r>
              <a:rPr lang="fr-FR" dirty="0"/>
              <a:t>Fiable.</a:t>
            </a:r>
          </a:p>
          <a:p>
            <a:pPr lvl="1"/>
            <a:r>
              <a:rPr lang="fr-FR" dirty="0"/>
              <a:t>Plutôt complète.</a:t>
            </a:r>
          </a:p>
        </p:txBody>
      </p:sp>
      <p:sp>
        <p:nvSpPr>
          <p:cNvPr id="4" name="Flèche droite 4">
            <a:extLst>
              <a:ext uri="{FF2B5EF4-FFF2-40B4-BE49-F238E27FC236}">
                <a16:creationId xmlns:a16="http://schemas.microsoft.com/office/drawing/2014/main" id="{DAD5EE6C-3DA4-4136-96AB-906A86125629}"/>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574181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1868C6-D5B6-4DDC-B30D-3FCD0766EE0F}"/>
              </a:ext>
            </a:extLst>
          </p:cNvPr>
          <p:cNvSpPr>
            <a:spLocks noGrp="1"/>
          </p:cNvSpPr>
          <p:nvPr>
            <p:ph type="title"/>
          </p:nvPr>
        </p:nvSpPr>
        <p:spPr/>
        <p:txBody>
          <a:bodyPr/>
          <a:lstStyle/>
          <a:p>
            <a:r>
              <a:rPr lang="fr-FR" dirty="0"/>
              <a:t>LES DONNEES</a:t>
            </a:r>
          </a:p>
        </p:txBody>
      </p:sp>
      <p:graphicFrame>
        <p:nvGraphicFramePr>
          <p:cNvPr id="4" name="Espace réservé du contenu 3">
            <a:extLst>
              <a:ext uri="{FF2B5EF4-FFF2-40B4-BE49-F238E27FC236}">
                <a16:creationId xmlns:a16="http://schemas.microsoft.com/office/drawing/2014/main" id="{6D896355-F645-490B-A53A-E1BA9B30003C}"/>
              </a:ext>
            </a:extLst>
          </p:cNvPr>
          <p:cNvGraphicFramePr>
            <a:graphicFrameLocks noGrp="1"/>
          </p:cNvGraphicFramePr>
          <p:nvPr>
            <p:ph idx="1"/>
            <p:extLst>
              <p:ext uri="{D42A27DB-BD31-4B8C-83A1-F6EECF244321}">
                <p14:modId xmlns:p14="http://schemas.microsoft.com/office/powerpoint/2010/main" val="200394824"/>
              </p:ext>
            </p:extLst>
          </p:nvPr>
        </p:nvGraphicFramePr>
        <p:xfrm>
          <a:off x="2900276" y="1452892"/>
          <a:ext cx="8271653" cy="1652652"/>
        </p:xfrm>
        <a:graphic>
          <a:graphicData uri="http://schemas.openxmlformats.org/drawingml/2006/table">
            <a:tbl>
              <a:tblPr/>
              <a:tblGrid>
                <a:gridCol w="1575552">
                  <a:extLst>
                    <a:ext uri="{9D8B030D-6E8A-4147-A177-3AD203B41FA5}">
                      <a16:colId xmlns:a16="http://schemas.microsoft.com/office/drawing/2014/main" val="3291747859"/>
                    </a:ext>
                  </a:extLst>
                </a:gridCol>
                <a:gridCol w="2143785">
                  <a:extLst>
                    <a:ext uri="{9D8B030D-6E8A-4147-A177-3AD203B41FA5}">
                      <a16:colId xmlns:a16="http://schemas.microsoft.com/office/drawing/2014/main" val="1585612109"/>
                    </a:ext>
                  </a:extLst>
                </a:gridCol>
                <a:gridCol w="2150244">
                  <a:extLst>
                    <a:ext uri="{9D8B030D-6E8A-4147-A177-3AD203B41FA5}">
                      <a16:colId xmlns:a16="http://schemas.microsoft.com/office/drawing/2014/main" val="3578425799"/>
                    </a:ext>
                  </a:extLst>
                </a:gridCol>
                <a:gridCol w="2402072">
                  <a:extLst>
                    <a:ext uri="{9D8B030D-6E8A-4147-A177-3AD203B41FA5}">
                      <a16:colId xmlns:a16="http://schemas.microsoft.com/office/drawing/2014/main" val="1811090281"/>
                    </a:ext>
                  </a:extLst>
                </a:gridCol>
              </a:tblGrid>
              <a:tr h="183628">
                <a:tc>
                  <a:txBody>
                    <a:bodyPr/>
                    <a:lstStyle/>
                    <a:p>
                      <a:pPr algn="ctr" fontAlgn="b"/>
                      <a:r>
                        <a:rPr lang="fr-FR" sz="1100" b="1" i="0" u="none" strike="noStrike">
                          <a:solidFill>
                            <a:srgbClr val="FFFFFF"/>
                          </a:solidFill>
                          <a:effectLst/>
                          <a:latin typeface="Calibri" panose="020F0502020204030204" pitchFamily="34" charset="0"/>
                        </a:rPr>
                        <a:t>Colonne1</a:t>
                      </a:r>
                    </a:p>
                  </a:txBody>
                  <a:tcPr marL="23496" marR="23496" marT="9525"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fr-FR" sz="1100" b="1" i="0" u="none" strike="noStrike">
                          <a:solidFill>
                            <a:srgbClr val="FFFFFF"/>
                          </a:solidFill>
                          <a:effectLst/>
                          <a:latin typeface="Calibri" panose="020F0502020204030204" pitchFamily="34" charset="0"/>
                        </a:rPr>
                        <a:t>column_name</a:t>
                      </a:r>
                    </a:p>
                  </a:txBody>
                  <a:tcPr marL="23496" marR="23496"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fr-FR" sz="1100" b="1" i="0" u="none" strike="noStrike">
                          <a:solidFill>
                            <a:srgbClr val="FFFFFF"/>
                          </a:solidFill>
                          <a:effectLst/>
                          <a:latin typeface="Calibri" panose="020F0502020204030204" pitchFamily="34" charset="0"/>
                        </a:rPr>
                        <a:t>missing_count</a:t>
                      </a:r>
                    </a:p>
                  </a:txBody>
                  <a:tcPr marL="23496" marR="23496"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fr-FR" sz="1100" b="1" i="0" u="none" strike="noStrike">
                          <a:solidFill>
                            <a:srgbClr val="FFFFFF"/>
                          </a:solidFill>
                          <a:effectLst/>
                          <a:latin typeface="Calibri" panose="020F0502020204030204" pitchFamily="34" charset="0"/>
                        </a:rPr>
                        <a:t>filling_factor</a:t>
                      </a:r>
                    </a:p>
                  </a:txBody>
                  <a:tcPr marL="23496" marR="23496"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3890459066"/>
                  </a:ext>
                </a:extLst>
              </a:tr>
              <a:tr h="183628">
                <a:tc>
                  <a:txBody>
                    <a:bodyPr/>
                    <a:lstStyle/>
                    <a:p>
                      <a:pPr algn="ctr" fontAlgn="b"/>
                      <a:r>
                        <a:rPr lang="fr-FR" sz="1100" b="0" i="0" u="none" strike="noStrike">
                          <a:solidFill>
                            <a:srgbClr val="000000"/>
                          </a:solidFill>
                          <a:effectLst/>
                          <a:latin typeface="Calibri" panose="020F0502020204030204" pitchFamily="34" charset="0"/>
                        </a:rPr>
                        <a:t>0</a:t>
                      </a:r>
                    </a:p>
                  </a:txBody>
                  <a:tcPr marL="23496" marR="23496" marT="9525"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fr-FR" sz="1100" b="0" i="0" u="none" strike="noStrike">
                          <a:solidFill>
                            <a:srgbClr val="000000"/>
                          </a:solidFill>
                          <a:effectLst/>
                          <a:latin typeface="Calibri" panose="020F0502020204030204" pitchFamily="34" charset="0"/>
                        </a:rPr>
                        <a:t>CustomerID</a:t>
                      </a:r>
                    </a:p>
                  </a:txBody>
                  <a:tcPr marL="23496" marR="23496"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fr-FR" sz="1100" b="0" i="0" u="none" strike="noStrike">
                          <a:solidFill>
                            <a:srgbClr val="000000"/>
                          </a:solidFill>
                          <a:effectLst/>
                          <a:latin typeface="Calibri" panose="020F0502020204030204" pitchFamily="34" charset="0"/>
                        </a:rPr>
                        <a:t>135080</a:t>
                      </a:r>
                    </a:p>
                  </a:txBody>
                  <a:tcPr marL="23496" marR="23496"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fr-FR" sz="1100" b="0" i="0" u="none" strike="noStrike">
                          <a:solidFill>
                            <a:srgbClr val="000000"/>
                          </a:solidFill>
                          <a:effectLst/>
                          <a:latin typeface="Calibri" panose="020F0502020204030204" pitchFamily="34" charset="0"/>
                        </a:rPr>
                        <a:t>75,07</a:t>
                      </a:r>
                    </a:p>
                  </a:txBody>
                  <a:tcPr marL="23496" marR="23496"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484150499"/>
                  </a:ext>
                </a:extLst>
              </a:tr>
              <a:tr h="183628">
                <a:tc>
                  <a:txBody>
                    <a:bodyPr/>
                    <a:lstStyle/>
                    <a:p>
                      <a:pPr algn="ctr" fontAlgn="b"/>
                      <a:r>
                        <a:rPr lang="fr-FR" sz="1100" b="0" i="0" u="none" strike="noStrike">
                          <a:solidFill>
                            <a:srgbClr val="000000"/>
                          </a:solidFill>
                          <a:effectLst/>
                          <a:latin typeface="Calibri" panose="020F0502020204030204" pitchFamily="34" charset="0"/>
                        </a:rPr>
                        <a:t>1</a:t>
                      </a:r>
                    </a:p>
                  </a:txBody>
                  <a:tcPr marL="23496" marR="23496" marT="9525"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fr-FR" sz="1100" b="0" i="0" u="none" strike="noStrike" dirty="0">
                          <a:solidFill>
                            <a:srgbClr val="000000"/>
                          </a:solidFill>
                          <a:effectLst/>
                          <a:latin typeface="Calibri" panose="020F0502020204030204" pitchFamily="34" charset="0"/>
                        </a:rPr>
                        <a:t>Description</a:t>
                      </a:r>
                    </a:p>
                  </a:txBody>
                  <a:tcPr marL="23496" marR="23496"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1454</a:t>
                      </a:r>
                    </a:p>
                  </a:txBody>
                  <a:tcPr marL="23496" marR="23496"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99,73</a:t>
                      </a:r>
                    </a:p>
                  </a:txBody>
                  <a:tcPr marL="23496" marR="23496"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773109457"/>
                  </a:ext>
                </a:extLst>
              </a:tr>
              <a:tr h="183628">
                <a:tc>
                  <a:txBody>
                    <a:bodyPr/>
                    <a:lstStyle/>
                    <a:p>
                      <a:pPr algn="ctr" fontAlgn="b"/>
                      <a:r>
                        <a:rPr lang="fr-FR" sz="1100" b="0" i="0" u="none" strike="noStrike">
                          <a:solidFill>
                            <a:srgbClr val="000000"/>
                          </a:solidFill>
                          <a:effectLst/>
                          <a:latin typeface="Calibri" panose="020F0502020204030204" pitchFamily="34" charset="0"/>
                        </a:rPr>
                        <a:t>2</a:t>
                      </a:r>
                    </a:p>
                  </a:txBody>
                  <a:tcPr marL="23496" marR="23496" marT="9525"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fr-FR" sz="1100" b="0" i="0" u="none" strike="noStrike" dirty="0" err="1">
                          <a:solidFill>
                            <a:srgbClr val="000000"/>
                          </a:solidFill>
                          <a:effectLst/>
                          <a:latin typeface="Calibri" panose="020F0502020204030204" pitchFamily="34" charset="0"/>
                        </a:rPr>
                        <a:t>InvoiceNo</a:t>
                      </a:r>
                      <a:endParaRPr lang="fr-FR" sz="1100" b="0" i="0" u="none" strike="noStrike" dirty="0">
                        <a:solidFill>
                          <a:srgbClr val="000000"/>
                        </a:solidFill>
                        <a:effectLst/>
                        <a:latin typeface="Calibri" panose="020F0502020204030204" pitchFamily="34" charset="0"/>
                      </a:endParaRPr>
                    </a:p>
                  </a:txBody>
                  <a:tcPr marL="23496" marR="23496"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fr-FR" sz="1100" b="0" i="0" u="none" strike="noStrike">
                          <a:solidFill>
                            <a:srgbClr val="000000"/>
                          </a:solidFill>
                          <a:effectLst/>
                          <a:latin typeface="Calibri" panose="020F0502020204030204" pitchFamily="34" charset="0"/>
                        </a:rPr>
                        <a:t>0</a:t>
                      </a:r>
                    </a:p>
                  </a:txBody>
                  <a:tcPr marL="23496" marR="23496"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fr-FR" sz="1100" b="0" i="0" u="none" strike="noStrike">
                          <a:solidFill>
                            <a:srgbClr val="000000"/>
                          </a:solidFill>
                          <a:effectLst/>
                          <a:latin typeface="Calibri" panose="020F0502020204030204" pitchFamily="34" charset="0"/>
                        </a:rPr>
                        <a:t>100</a:t>
                      </a:r>
                    </a:p>
                  </a:txBody>
                  <a:tcPr marL="23496" marR="23496"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190388869"/>
                  </a:ext>
                </a:extLst>
              </a:tr>
              <a:tr h="183628">
                <a:tc>
                  <a:txBody>
                    <a:bodyPr/>
                    <a:lstStyle/>
                    <a:p>
                      <a:pPr algn="ctr" fontAlgn="b"/>
                      <a:r>
                        <a:rPr lang="fr-FR" sz="1100" b="0" i="0" u="none" strike="noStrike">
                          <a:solidFill>
                            <a:srgbClr val="000000"/>
                          </a:solidFill>
                          <a:effectLst/>
                          <a:latin typeface="Calibri" panose="020F0502020204030204" pitchFamily="34" charset="0"/>
                        </a:rPr>
                        <a:t>3</a:t>
                      </a:r>
                    </a:p>
                  </a:txBody>
                  <a:tcPr marL="23496" marR="23496" marT="9525"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StockCode</a:t>
                      </a:r>
                    </a:p>
                  </a:txBody>
                  <a:tcPr marL="23496" marR="23496"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0</a:t>
                      </a:r>
                    </a:p>
                  </a:txBody>
                  <a:tcPr marL="23496" marR="23496"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100</a:t>
                      </a:r>
                    </a:p>
                  </a:txBody>
                  <a:tcPr marL="23496" marR="23496"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365552700"/>
                  </a:ext>
                </a:extLst>
              </a:tr>
              <a:tr h="183628">
                <a:tc>
                  <a:txBody>
                    <a:bodyPr/>
                    <a:lstStyle/>
                    <a:p>
                      <a:pPr algn="ctr" fontAlgn="b"/>
                      <a:r>
                        <a:rPr lang="fr-FR" sz="1100" b="0" i="0" u="none" strike="noStrike">
                          <a:solidFill>
                            <a:srgbClr val="000000"/>
                          </a:solidFill>
                          <a:effectLst/>
                          <a:latin typeface="Calibri" panose="020F0502020204030204" pitchFamily="34" charset="0"/>
                        </a:rPr>
                        <a:t>4</a:t>
                      </a:r>
                    </a:p>
                  </a:txBody>
                  <a:tcPr marL="23496" marR="23496" marT="9525"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fr-FR" sz="1100" b="0" i="0" u="none" strike="noStrike">
                          <a:solidFill>
                            <a:srgbClr val="000000"/>
                          </a:solidFill>
                          <a:effectLst/>
                          <a:latin typeface="Calibri" panose="020F0502020204030204" pitchFamily="34" charset="0"/>
                        </a:rPr>
                        <a:t>Quantity</a:t>
                      </a:r>
                    </a:p>
                  </a:txBody>
                  <a:tcPr marL="23496" marR="23496"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fr-FR" sz="1100" b="0" i="0" u="none" strike="noStrike">
                          <a:solidFill>
                            <a:srgbClr val="000000"/>
                          </a:solidFill>
                          <a:effectLst/>
                          <a:latin typeface="Calibri" panose="020F0502020204030204" pitchFamily="34" charset="0"/>
                        </a:rPr>
                        <a:t>0</a:t>
                      </a:r>
                    </a:p>
                  </a:txBody>
                  <a:tcPr marL="23496" marR="23496"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fr-FR" sz="1100" b="0" i="0" u="none" strike="noStrike">
                          <a:solidFill>
                            <a:srgbClr val="000000"/>
                          </a:solidFill>
                          <a:effectLst/>
                          <a:latin typeface="Calibri" panose="020F0502020204030204" pitchFamily="34" charset="0"/>
                        </a:rPr>
                        <a:t>100</a:t>
                      </a:r>
                    </a:p>
                  </a:txBody>
                  <a:tcPr marL="23496" marR="23496"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637158674"/>
                  </a:ext>
                </a:extLst>
              </a:tr>
              <a:tr h="183628">
                <a:tc>
                  <a:txBody>
                    <a:bodyPr/>
                    <a:lstStyle/>
                    <a:p>
                      <a:pPr algn="ctr" fontAlgn="b"/>
                      <a:r>
                        <a:rPr lang="fr-FR" sz="1100" b="0" i="0" u="none" strike="noStrike">
                          <a:solidFill>
                            <a:srgbClr val="000000"/>
                          </a:solidFill>
                          <a:effectLst/>
                          <a:latin typeface="Calibri" panose="020F0502020204030204" pitchFamily="34" charset="0"/>
                        </a:rPr>
                        <a:t>5</a:t>
                      </a:r>
                    </a:p>
                  </a:txBody>
                  <a:tcPr marL="23496" marR="23496" marT="9525"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InvoiceDate</a:t>
                      </a:r>
                    </a:p>
                  </a:txBody>
                  <a:tcPr marL="23496" marR="23496"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0</a:t>
                      </a:r>
                    </a:p>
                  </a:txBody>
                  <a:tcPr marL="23496" marR="23496"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100</a:t>
                      </a:r>
                    </a:p>
                  </a:txBody>
                  <a:tcPr marL="23496" marR="23496"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031183644"/>
                  </a:ext>
                </a:extLst>
              </a:tr>
              <a:tr h="183628">
                <a:tc>
                  <a:txBody>
                    <a:bodyPr/>
                    <a:lstStyle/>
                    <a:p>
                      <a:pPr algn="ctr" fontAlgn="b"/>
                      <a:r>
                        <a:rPr lang="fr-FR" sz="1100" b="0" i="0" u="none" strike="noStrike">
                          <a:solidFill>
                            <a:srgbClr val="000000"/>
                          </a:solidFill>
                          <a:effectLst/>
                          <a:latin typeface="Calibri" panose="020F0502020204030204" pitchFamily="34" charset="0"/>
                        </a:rPr>
                        <a:t>6</a:t>
                      </a:r>
                    </a:p>
                  </a:txBody>
                  <a:tcPr marL="23496" marR="23496" marT="9525"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fr-FR" sz="1100" b="0" i="0" u="none" strike="noStrike">
                          <a:solidFill>
                            <a:srgbClr val="000000"/>
                          </a:solidFill>
                          <a:effectLst/>
                          <a:latin typeface="Calibri" panose="020F0502020204030204" pitchFamily="34" charset="0"/>
                        </a:rPr>
                        <a:t>UnitPrice</a:t>
                      </a:r>
                    </a:p>
                  </a:txBody>
                  <a:tcPr marL="23496" marR="23496"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fr-FR" sz="1100" b="0" i="0" u="none" strike="noStrike" dirty="0">
                          <a:solidFill>
                            <a:srgbClr val="000000"/>
                          </a:solidFill>
                          <a:effectLst/>
                          <a:latin typeface="Calibri" panose="020F0502020204030204" pitchFamily="34" charset="0"/>
                        </a:rPr>
                        <a:t>0</a:t>
                      </a:r>
                    </a:p>
                  </a:txBody>
                  <a:tcPr marL="23496" marR="23496"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fr-FR" sz="1100" b="0" i="0" u="none" strike="noStrike">
                          <a:solidFill>
                            <a:srgbClr val="000000"/>
                          </a:solidFill>
                          <a:effectLst/>
                          <a:latin typeface="Calibri" panose="020F0502020204030204" pitchFamily="34" charset="0"/>
                        </a:rPr>
                        <a:t>100</a:t>
                      </a:r>
                    </a:p>
                  </a:txBody>
                  <a:tcPr marL="23496" marR="23496"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414704317"/>
                  </a:ext>
                </a:extLst>
              </a:tr>
              <a:tr h="183628">
                <a:tc>
                  <a:txBody>
                    <a:bodyPr/>
                    <a:lstStyle/>
                    <a:p>
                      <a:pPr algn="ctr" fontAlgn="b"/>
                      <a:r>
                        <a:rPr lang="fr-FR" sz="1100" b="0" i="0" u="none" strike="noStrike">
                          <a:solidFill>
                            <a:srgbClr val="000000"/>
                          </a:solidFill>
                          <a:effectLst/>
                          <a:latin typeface="Calibri" panose="020F0502020204030204" pitchFamily="34" charset="0"/>
                        </a:rPr>
                        <a:t>7</a:t>
                      </a:r>
                    </a:p>
                  </a:txBody>
                  <a:tcPr marL="23496" marR="23496" marT="9525"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Country</a:t>
                      </a:r>
                    </a:p>
                  </a:txBody>
                  <a:tcPr marL="23496" marR="23496"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0</a:t>
                      </a:r>
                    </a:p>
                  </a:txBody>
                  <a:tcPr marL="23496" marR="23496"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fr-FR" sz="1100" b="0" i="0" u="none" strike="noStrike" dirty="0">
                          <a:solidFill>
                            <a:srgbClr val="000000"/>
                          </a:solidFill>
                          <a:effectLst/>
                          <a:latin typeface="Calibri" panose="020F0502020204030204" pitchFamily="34" charset="0"/>
                        </a:rPr>
                        <a:t>100</a:t>
                      </a:r>
                    </a:p>
                  </a:txBody>
                  <a:tcPr marL="23496" marR="23496"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601760572"/>
                  </a:ext>
                </a:extLst>
              </a:tr>
            </a:tbl>
          </a:graphicData>
        </a:graphic>
      </p:graphicFrame>
      <p:graphicFrame>
        <p:nvGraphicFramePr>
          <p:cNvPr id="5" name="Espace réservé du contenu 3">
            <a:extLst>
              <a:ext uri="{FF2B5EF4-FFF2-40B4-BE49-F238E27FC236}">
                <a16:creationId xmlns:a16="http://schemas.microsoft.com/office/drawing/2014/main" id="{2EF60329-53DC-4562-9DB5-8D20B95C108C}"/>
              </a:ext>
            </a:extLst>
          </p:cNvPr>
          <p:cNvGraphicFramePr>
            <a:graphicFrameLocks/>
          </p:cNvGraphicFramePr>
          <p:nvPr>
            <p:extLst>
              <p:ext uri="{D42A27DB-BD31-4B8C-83A1-F6EECF244321}">
                <p14:modId xmlns:p14="http://schemas.microsoft.com/office/powerpoint/2010/main" val="875346192"/>
              </p:ext>
            </p:extLst>
          </p:nvPr>
        </p:nvGraphicFramePr>
        <p:xfrm>
          <a:off x="3548905" y="3397944"/>
          <a:ext cx="6870700" cy="952500"/>
        </p:xfrm>
        <a:graphic>
          <a:graphicData uri="http://schemas.openxmlformats.org/drawingml/2006/table">
            <a:tbl>
              <a:tblPr/>
              <a:tblGrid>
                <a:gridCol w="774700">
                  <a:extLst>
                    <a:ext uri="{9D8B030D-6E8A-4147-A177-3AD203B41FA5}">
                      <a16:colId xmlns:a16="http://schemas.microsoft.com/office/drawing/2014/main" val="2879403390"/>
                    </a:ext>
                  </a:extLst>
                </a:gridCol>
                <a:gridCol w="762000">
                  <a:extLst>
                    <a:ext uri="{9D8B030D-6E8A-4147-A177-3AD203B41FA5}">
                      <a16:colId xmlns:a16="http://schemas.microsoft.com/office/drawing/2014/main" val="320972201"/>
                    </a:ext>
                  </a:extLst>
                </a:gridCol>
                <a:gridCol w="762000">
                  <a:extLst>
                    <a:ext uri="{9D8B030D-6E8A-4147-A177-3AD203B41FA5}">
                      <a16:colId xmlns:a16="http://schemas.microsoft.com/office/drawing/2014/main" val="1563038443"/>
                    </a:ext>
                  </a:extLst>
                </a:gridCol>
                <a:gridCol w="762000">
                  <a:extLst>
                    <a:ext uri="{9D8B030D-6E8A-4147-A177-3AD203B41FA5}">
                      <a16:colId xmlns:a16="http://schemas.microsoft.com/office/drawing/2014/main" val="4085466267"/>
                    </a:ext>
                  </a:extLst>
                </a:gridCol>
                <a:gridCol w="762000">
                  <a:extLst>
                    <a:ext uri="{9D8B030D-6E8A-4147-A177-3AD203B41FA5}">
                      <a16:colId xmlns:a16="http://schemas.microsoft.com/office/drawing/2014/main" val="214222181"/>
                    </a:ext>
                  </a:extLst>
                </a:gridCol>
                <a:gridCol w="762000">
                  <a:extLst>
                    <a:ext uri="{9D8B030D-6E8A-4147-A177-3AD203B41FA5}">
                      <a16:colId xmlns:a16="http://schemas.microsoft.com/office/drawing/2014/main" val="271657439"/>
                    </a:ext>
                  </a:extLst>
                </a:gridCol>
                <a:gridCol w="762000">
                  <a:extLst>
                    <a:ext uri="{9D8B030D-6E8A-4147-A177-3AD203B41FA5}">
                      <a16:colId xmlns:a16="http://schemas.microsoft.com/office/drawing/2014/main" val="2822131090"/>
                    </a:ext>
                  </a:extLst>
                </a:gridCol>
                <a:gridCol w="762000">
                  <a:extLst>
                    <a:ext uri="{9D8B030D-6E8A-4147-A177-3AD203B41FA5}">
                      <a16:colId xmlns:a16="http://schemas.microsoft.com/office/drawing/2014/main" val="2833671038"/>
                    </a:ext>
                  </a:extLst>
                </a:gridCol>
                <a:gridCol w="762000">
                  <a:extLst>
                    <a:ext uri="{9D8B030D-6E8A-4147-A177-3AD203B41FA5}">
                      <a16:colId xmlns:a16="http://schemas.microsoft.com/office/drawing/2014/main" val="3989724136"/>
                    </a:ext>
                  </a:extLst>
                </a:gridCol>
              </a:tblGrid>
              <a:tr h="190500">
                <a:tc>
                  <a:txBody>
                    <a:bodyPr/>
                    <a:lstStyle/>
                    <a:p>
                      <a:pPr algn="ctr" fontAlgn="ctr"/>
                      <a:r>
                        <a:rPr lang="fr-FR" sz="1100" b="1" i="0" u="none" strike="noStrike">
                          <a:solidFill>
                            <a:srgbClr val="FFFFFF"/>
                          </a:solidFill>
                          <a:effectLst/>
                          <a:latin typeface="Calibri" panose="020F0502020204030204" pitchFamily="34" charset="0"/>
                        </a:rPr>
                        <a:t>Colonne1</a:t>
                      </a:r>
                    </a:p>
                  </a:txBody>
                  <a:tcPr marL="9525" marR="9525" marT="9525"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ctr"/>
                      <a:r>
                        <a:rPr lang="fr-FR" sz="1100" b="1" i="0" u="none" strike="noStrike">
                          <a:solidFill>
                            <a:srgbClr val="FFFFFF"/>
                          </a:solidFill>
                          <a:effectLst/>
                          <a:latin typeface="Calibri" panose="020F0502020204030204" pitchFamily="34" charset="0"/>
                        </a:rPr>
                        <a:t>0</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ctr"/>
                      <a:r>
                        <a:rPr lang="fr-FR" sz="1100" b="1" i="0" u="none" strike="noStrike">
                          <a:solidFill>
                            <a:srgbClr val="FFFFFF"/>
                          </a:solidFill>
                          <a:effectLst/>
                          <a:latin typeface="Calibri" panose="020F0502020204030204" pitchFamily="34" charset="0"/>
                        </a:rPr>
                        <a:t>1</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ctr"/>
                      <a:r>
                        <a:rPr lang="fr-FR" sz="1100" b="1" i="0" u="none" strike="noStrike" dirty="0">
                          <a:solidFill>
                            <a:srgbClr val="FFFFFF"/>
                          </a:solidFill>
                          <a:effectLst/>
                          <a:latin typeface="Calibri" panose="020F0502020204030204" pitchFamily="34" charset="0"/>
                        </a:rPr>
                        <a:t>2</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ctr"/>
                      <a:r>
                        <a:rPr lang="fr-FR" sz="1100" b="1" i="0" u="none" strike="noStrike">
                          <a:solidFill>
                            <a:srgbClr val="FFFFFF"/>
                          </a:solidFill>
                          <a:effectLst/>
                          <a:latin typeface="Calibri" panose="020F0502020204030204" pitchFamily="34" charset="0"/>
                        </a:rPr>
                        <a:t>3</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ctr"/>
                      <a:r>
                        <a:rPr lang="fr-FR" sz="1100" b="1" i="0" u="none" strike="noStrike">
                          <a:solidFill>
                            <a:srgbClr val="FFFFFF"/>
                          </a:solidFill>
                          <a:effectLst/>
                          <a:latin typeface="Calibri" panose="020F0502020204030204" pitchFamily="34" charset="0"/>
                        </a:rPr>
                        <a:t>4</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ctr"/>
                      <a:r>
                        <a:rPr lang="fr-FR" sz="1100" b="1" i="0" u="none" strike="noStrike">
                          <a:solidFill>
                            <a:srgbClr val="FFFFFF"/>
                          </a:solidFill>
                          <a:effectLst/>
                          <a:latin typeface="Calibri" panose="020F0502020204030204" pitchFamily="34" charset="0"/>
                        </a:rPr>
                        <a:t>5</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ctr"/>
                      <a:r>
                        <a:rPr lang="fr-FR" sz="1100" b="1" i="0" u="none" strike="noStrike">
                          <a:solidFill>
                            <a:srgbClr val="FFFFFF"/>
                          </a:solidFill>
                          <a:effectLst/>
                          <a:latin typeface="Calibri" panose="020F0502020204030204" pitchFamily="34" charset="0"/>
                        </a:rPr>
                        <a:t>6</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ctr"/>
                      <a:r>
                        <a:rPr lang="fr-FR" sz="1100" b="1" i="0" u="none" strike="noStrike">
                          <a:solidFill>
                            <a:srgbClr val="FFFFFF"/>
                          </a:solidFill>
                          <a:effectLst/>
                          <a:latin typeface="Calibri" panose="020F0502020204030204" pitchFamily="34" charset="0"/>
                        </a:rPr>
                        <a:t>7</a:t>
                      </a:r>
                    </a:p>
                  </a:txBody>
                  <a:tcPr marL="9525" marR="9525"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636702130"/>
                  </a:ext>
                </a:extLst>
              </a:tr>
              <a:tr h="190500">
                <a:tc>
                  <a:txBody>
                    <a:bodyPr/>
                    <a:lstStyle/>
                    <a:p>
                      <a:pPr algn="ctr" fontAlgn="ctr"/>
                      <a:r>
                        <a:rPr lang="fr-FR" sz="1100" b="0" i="0" u="none" strike="noStrike">
                          <a:solidFill>
                            <a:srgbClr val="000000"/>
                          </a:solidFill>
                          <a:effectLst/>
                          <a:latin typeface="Calibri" panose="020F0502020204030204" pitchFamily="34" charset="0"/>
                        </a:rPr>
                        <a:t>index</a:t>
                      </a:r>
                    </a:p>
                  </a:txBody>
                  <a:tcPr marL="9525" marR="9525" marT="9525"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count</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mean</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std</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min</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25%</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50%</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75%</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max</a:t>
                      </a:r>
                    </a:p>
                  </a:txBody>
                  <a:tcPr marL="9525" marR="9525"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521262312"/>
                  </a:ext>
                </a:extLst>
              </a:tr>
              <a:tr h="190500">
                <a:tc>
                  <a:txBody>
                    <a:bodyPr/>
                    <a:lstStyle/>
                    <a:p>
                      <a:pPr algn="ctr" fontAlgn="ctr"/>
                      <a:r>
                        <a:rPr lang="fr-FR" sz="1100" b="0" i="0" u="none" strike="noStrike">
                          <a:solidFill>
                            <a:srgbClr val="000000"/>
                          </a:solidFill>
                          <a:effectLst/>
                          <a:latin typeface="Calibri" panose="020F0502020204030204" pitchFamily="34" charset="0"/>
                        </a:rPr>
                        <a:t>Quantity</a:t>
                      </a:r>
                    </a:p>
                  </a:txBody>
                  <a:tcPr marL="9525" marR="9525" marT="9525"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541909</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9,55224955</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218,081158</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-80995</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3</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10</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80995</a:t>
                      </a:r>
                    </a:p>
                  </a:txBody>
                  <a:tcPr marL="9525" marR="9525"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4201674401"/>
                  </a:ext>
                </a:extLst>
              </a:tr>
              <a:tr h="190500">
                <a:tc>
                  <a:txBody>
                    <a:bodyPr/>
                    <a:lstStyle/>
                    <a:p>
                      <a:pPr algn="ctr" fontAlgn="ctr"/>
                      <a:r>
                        <a:rPr lang="fr-FR" sz="1100" b="0" i="0" u="none" strike="noStrike">
                          <a:solidFill>
                            <a:srgbClr val="000000"/>
                          </a:solidFill>
                          <a:effectLst/>
                          <a:latin typeface="Calibri" panose="020F0502020204030204" pitchFamily="34" charset="0"/>
                        </a:rPr>
                        <a:t>UnitPrice</a:t>
                      </a:r>
                    </a:p>
                  </a:txBody>
                  <a:tcPr marL="9525" marR="9525" marT="9525"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541909</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4,61111363</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96,7598531</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-11062,06</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1,25</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2,08</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4,13</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38970</a:t>
                      </a:r>
                    </a:p>
                  </a:txBody>
                  <a:tcPr marL="9525" marR="9525"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548379146"/>
                  </a:ext>
                </a:extLst>
              </a:tr>
              <a:tr h="190500">
                <a:tc>
                  <a:txBody>
                    <a:bodyPr/>
                    <a:lstStyle/>
                    <a:p>
                      <a:pPr algn="ctr" fontAlgn="ctr"/>
                      <a:r>
                        <a:rPr lang="fr-FR" sz="1100" b="0" i="0" u="none" strike="noStrike">
                          <a:solidFill>
                            <a:srgbClr val="000000"/>
                          </a:solidFill>
                          <a:effectLst/>
                          <a:latin typeface="Calibri" panose="020F0502020204030204" pitchFamily="34" charset="0"/>
                        </a:rPr>
                        <a:t>CustomerID</a:t>
                      </a:r>
                    </a:p>
                  </a:txBody>
                  <a:tcPr marL="9525" marR="9525" marT="9525"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dirty="0">
                          <a:solidFill>
                            <a:srgbClr val="000000"/>
                          </a:solidFill>
                          <a:effectLst/>
                          <a:latin typeface="Calibri" panose="020F0502020204030204" pitchFamily="34" charset="0"/>
                        </a:rPr>
                        <a:t>406829</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15287,6906</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1713,6003</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12346</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13953</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15152</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16791</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dirty="0">
                          <a:solidFill>
                            <a:srgbClr val="000000"/>
                          </a:solidFill>
                          <a:effectLst/>
                          <a:latin typeface="Calibri" panose="020F0502020204030204" pitchFamily="34" charset="0"/>
                        </a:rPr>
                        <a:t>18287</a:t>
                      </a:r>
                    </a:p>
                  </a:txBody>
                  <a:tcPr marL="9525" marR="9525"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049457428"/>
                  </a:ext>
                </a:extLst>
              </a:tr>
            </a:tbl>
          </a:graphicData>
        </a:graphic>
      </p:graphicFrame>
      <p:sp>
        <p:nvSpPr>
          <p:cNvPr id="6" name="Flèche droite 4">
            <a:extLst>
              <a:ext uri="{FF2B5EF4-FFF2-40B4-BE49-F238E27FC236}">
                <a16:creationId xmlns:a16="http://schemas.microsoft.com/office/drawing/2014/main" id="{126B5950-55C1-4E45-9DC1-F5E580AD8B05}"/>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
        <p:nvSpPr>
          <p:cNvPr id="7" name="Rectangle : coins arrondis 6">
            <a:extLst>
              <a:ext uri="{FF2B5EF4-FFF2-40B4-BE49-F238E27FC236}">
                <a16:creationId xmlns:a16="http://schemas.microsoft.com/office/drawing/2014/main" id="{ACAD493B-56D6-43FC-BD1D-351E3B1DD8D5}"/>
              </a:ext>
            </a:extLst>
          </p:cNvPr>
          <p:cNvSpPr/>
          <p:nvPr/>
        </p:nvSpPr>
        <p:spPr>
          <a:xfrm rot="5400000">
            <a:off x="6937541" y="-2399944"/>
            <a:ext cx="197124" cy="827165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 coins arrondis 7">
            <a:extLst>
              <a:ext uri="{FF2B5EF4-FFF2-40B4-BE49-F238E27FC236}">
                <a16:creationId xmlns:a16="http://schemas.microsoft.com/office/drawing/2014/main" id="{700CB2E3-D1D0-4400-B73D-90748CEC22D4}"/>
              </a:ext>
            </a:extLst>
          </p:cNvPr>
          <p:cNvSpPr/>
          <p:nvPr/>
        </p:nvSpPr>
        <p:spPr>
          <a:xfrm rot="5400000">
            <a:off x="6882251" y="452124"/>
            <a:ext cx="204007" cy="687069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space réservé du contenu 2">
            <a:extLst>
              <a:ext uri="{FF2B5EF4-FFF2-40B4-BE49-F238E27FC236}">
                <a16:creationId xmlns:a16="http://schemas.microsoft.com/office/drawing/2014/main" id="{6827551C-731A-4D16-BE27-EE09C58C677E}"/>
              </a:ext>
            </a:extLst>
          </p:cNvPr>
          <p:cNvSpPr txBox="1">
            <a:spLocks/>
          </p:cNvSpPr>
          <p:nvPr/>
        </p:nvSpPr>
        <p:spPr>
          <a:xfrm>
            <a:off x="2023539" y="4413214"/>
            <a:ext cx="10025122" cy="232815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600"/>
              </a:spcBef>
              <a:spcAft>
                <a:spcPts val="600"/>
              </a:spcAft>
              <a:buClr>
                <a:schemeClr val="accent2"/>
              </a:buClr>
              <a:buFont typeface="Arial" panose="020B0604020202020204" pitchFamily="34" charset="0"/>
              <a:buChar char="•"/>
              <a:defRPr sz="32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600"/>
              </a:spcBef>
              <a:spcAft>
                <a:spcPts val="600"/>
              </a:spcAft>
              <a:buClr>
                <a:schemeClr val="accent2"/>
              </a:buClr>
              <a:buFont typeface="Arial" panose="020B0604020202020204" pitchFamily="34" charset="0"/>
              <a:buChar char="•"/>
              <a:defRPr sz="28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600"/>
              </a:spcBef>
              <a:spcAft>
                <a:spcPts val="600"/>
              </a:spcAft>
              <a:buClr>
                <a:schemeClr val="accent2"/>
              </a:buClr>
              <a:buFont typeface="Arial" panose="020B0604020202020204" pitchFamily="34" charset="0"/>
              <a:buChar char="•"/>
              <a:defRPr sz="28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600"/>
              </a:spcBef>
              <a:spcAft>
                <a:spcPts val="600"/>
              </a:spcAft>
              <a:buClr>
                <a:schemeClr val="accent2"/>
              </a:buClr>
              <a:buFont typeface="Arial" panose="020B0604020202020204" pitchFamily="34" charset="0"/>
              <a:buChar char="•"/>
              <a:defRPr sz="28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600"/>
              </a:spcBef>
              <a:spcAft>
                <a:spcPts val="600"/>
              </a:spcAft>
              <a:buClr>
                <a:schemeClr val="accent2"/>
              </a:buClr>
              <a:buFont typeface="Arial" panose="020B0604020202020204" pitchFamily="34" charset="0"/>
              <a:buChar char="•"/>
              <a:defRPr sz="28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fr-FR" dirty="0"/>
              <a:t>Suppression de trois types de données :</a:t>
            </a:r>
          </a:p>
          <a:p>
            <a:pPr lvl="1"/>
            <a:r>
              <a:rPr lang="fr-FR" dirty="0"/>
              <a:t>Frais </a:t>
            </a:r>
            <a:r>
              <a:rPr lang="fr-FR" dirty="0" err="1"/>
              <a:t>Datazon</a:t>
            </a:r>
            <a:r>
              <a:rPr lang="fr-FR" dirty="0"/>
              <a:t>.</a:t>
            </a:r>
          </a:p>
          <a:p>
            <a:pPr lvl="1"/>
            <a:r>
              <a:rPr lang="fr-FR" dirty="0"/>
              <a:t>Client anonymes.</a:t>
            </a:r>
          </a:p>
          <a:p>
            <a:pPr lvl="1"/>
            <a:r>
              <a:rPr lang="fr-FR" dirty="0"/>
              <a:t>Factures annulées.</a:t>
            </a:r>
          </a:p>
        </p:txBody>
      </p:sp>
    </p:spTree>
    <p:extLst>
      <p:ext uri="{BB962C8B-B14F-4D97-AF65-F5344CB8AC3E}">
        <p14:creationId xmlns:p14="http://schemas.microsoft.com/office/powerpoint/2010/main" val="2712863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xEl>
                                              <p:pRg st="3" end="3"/>
                                            </p:txEl>
                                          </p:spTgt>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0" nodeType="afterEffect">
                                  <p:stCondLst>
                                    <p:cond delay="0"/>
                                  </p:stCondLst>
                                  <p:childTnLst>
                                    <p:set>
                                      <p:cBhvr>
                                        <p:cTn id="37"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03FFF1-6CC0-4BF2-A958-63073FC08DE6}"/>
              </a:ext>
            </a:extLst>
          </p:cNvPr>
          <p:cNvSpPr>
            <a:spLocks noGrp="1"/>
          </p:cNvSpPr>
          <p:nvPr>
            <p:ph type="title"/>
          </p:nvPr>
        </p:nvSpPr>
        <p:spPr/>
        <p:txBody>
          <a:bodyPr/>
          <a:lstStyle/>
          <a:p>
            <a:r>
              <a:rPr lang="fr-FR"/>
              <a:t>LES DONNEES</a:t>
            </a:r>
            <a:endParaRPr lang="fr-FR" dirty="0"/>
          </a:p>
        </p:txBody>
      </p:sp>
      <p:sp>
        <p:nvSpPr>
          <p:cNvPr id="3" name="Espace réservé du contenu 2">
            <a:extLst>
              <a:ext uri="{FF2B5EF4-FFF2-40B4-BE49-F238E27FC236}">
                <a16:creationId xmlns:a16="http://schemas.microsoft.com/office/drawing/2014/main" id="{B9350718-7323-45F1-9111-62B37491FA6E}"/>
              </a:ext>
            </a:extLst>
          </p:cNvPr>
          <p:cNvSpPr>
            <a:spLocks noGrp="1"/>
          </p:cNvSpPr>
          <p:nvPr>
            <p:ph idx="1"/>
          </p:nvPr>
        </p:nvSpPr>
        <p:spPr>
          <a:xfrm>
            <a:off x="2023539" y="2241709"/>
            <a:ext cx="10025122" cy="4499659"/>
          </a:xfrm>
        </p:spPr>
        <p:txBody>
          <a:bodyPr numCol="3">
            <a:normAutofit fontScale="85000" lnSpcReduction="10000"/>
          </a:bodyPr>
          <a:lstStyle/>
          <a:p>
            <a:r>
              <a:rPr lang="fr-FR" u="sng" dirty="0">
                <a:solidFill>
                  <a:srgbClr val="FF0000"/>
                </a:solidFill>
              </a:rPr>
              <a:t>Extraction de données</a:t>
            </a:r>
            <a:endParaRPr lang="fr-FR" dirty="0"/>
          </a:p>
          <a:p>
            <a:r>
              <a:rPr lang="fr-FR" dirty="0"/>
              <a:t>Somme totale par facture</a:t>
            </a:r>
          </a:p>
          <a:p>
            <a:r>
              <a:rPr lang="fr-FR" dirty="0"/>
              <a:t>Nombre d'articles par facture</a:t>
            </a:r>
          </a:p>
          <a:p>
            <a:r>
              <a:rPr lang="fr-FR" dirty="0"/>
              <a:t>Nombre d'articles différents par facture</a:t>
            </a:r>
          </a:p>
          <a:p>
            <a:r>
              <a:rPr lang="fr-FR" dirty="0"/>
              <a:t>Nombre de factures par client</a:t>
            </a:r>
          </a:p>
          <a:p>
            <a:r>
              <a:rPr lang="fr-FR" u="sng" dirty="0">
                <a:solidFill>
                  <a:srgbClr val="FF0000"/>
                </a:solidFill>
              </a:rPr>
              <a:t>Calculs de moyennes</a:t>
            </a:r>
          </a:p>
          <a:p>
            <a:r>
              <a:rPr lang="fr-FR" dirty="0"/>
              <a:t>Moyenne d'articles par facture</a:t>
            </a:r>
          </a:p>
          <a:p>
            <a:r>
              <a:rPr lang="fr-FR" dirty="0"/>
              <a:t>Moyenne de la somme par facture</a:t>
            </a:r>
          </a:p>
          <a:p>
            <a:r>
              <a:rPr lang="fr-FR" dirty="0"/>
              <a:t>Moyenne d'articles différents (catégorie) par facture</a:t>
            </a:r>
          </a:p>
          <a:p>
            <a:r>
              <a:rPr lang="fr-FR" dirty="0"/>
              <a:t>Moyenne de la somme par catégorie</a:t>
            </a:r>
          </a:p>
          <a:p>
            <a:r>
              <a:rPr lang="fr-FR" u="sng" dirty="0">
                <a:solidFill>
                  <a:srgbClr val="FF0000"/>
                </a:solidFill>
              </a:rPr>
              <a:t>Intervalles temporels</a:t>
            </a:r>
          </a:p>
          <a:p>
            <a:r>
              <a:rPr lang="fr-FR" dirty="0"/>
              <a:t>Heure d’achat</a:t>
            </a:r>
          </a:p>
          <a:p>
            <a:r>
              <a:rPr lang="fr-FR" dirty="0"/>
              <a:t>Jour d’achat (semaine)</a:t>
            </a:r>
          </a:p>
          <a:p>
            <a:r>
              <a:rPr lang="fr-FR" dirty="0"/>
              <a:t>Mois d’achat</a:t>
            </a:r>
          </a:p>
          <a:p>
            <a:pPr lvl="1"/>
            <a:endParaRPr lang="fr-FR" sz="2400" dirty="0"/>
          </a:p>
        </p:txBody>
      </p:sp>
      <p:sp>
        <p:nvSpPr>
          <p:cNvPr id="4" name="ZoneTexte 3">
            <a:extLst>
              <a:ext uri="{FF2B5EF4-FFF2-40B4-BE49-F238E27FC236}">
                <a16:creationId xmlns:a16="http://schemas.microsoft.com/office/drawing/2014/main" id="{7019583A-10CE-4332-B088-30C309EAD3E2}"/>
              </a:ext>
            </a:extLst>
          </p:cNvPr>
          <p:cNvSpPr txBox="1"/>
          <p:nvPr/>
        </p:nvSpPr>
        <p:spPr>
          <a:xfrm>
            <a:off x="2023539" y="1335172"/>
            <a:ext cx="9919645" cy="830997"/>
          </a:xfrm>
          <a:prstGeom prst="rect">
            <a:avLst/>
          </a:prstGeom>
          <a:noFill/>
        </p:spPr>
        <p:txBody>
          <a:bodyPr wrap="square" rtlCol="0">
            <a:spAutoFit/>
          </a:bodyPr>
          <a:lstStyle/>
          <a:p>
            <a:pPr marL="228600" indent="-228600">
              <a:spcBef>
                <a:spcPts val="600"/>
              </a:spcBef>
              <a:spcAft>
                <a:spcPts val="600"/>
              </a:spcAft>
              <a:buClr>
                <a:schemeClr val="accent2"/>
              </a:buClr>
              <a:buFont typeface="Arial" panose="020B0604020202020204" pitchFamily="34" charset="0"/>
              <a:buChar char="•"/>
            </a:pPr>
            <a:r>
              <a:rPr lang="fr-FR" sz="2400" dirty="0">
                <a:solidFill>
                  <a:schemeClr val="tx1">
                    <a:lumMod val="85000"/>
                    <a:lumOff val="15000"/>
                  </a:schemeClr>
                </a:solidFill>
              </a:rPr>
              <a:t>De ces données complètes, nous allons « créer » celles qui nous apporterons plus d’informations que celles-ci qui sont à l’état brut.</a:t>
            </a:r>
          </a:p>
        </p:txBody>
      </p:sp>
      <p:sp>
        <p:nvSpPr>
          <p:cNvPr id="6" name="Flèche droite 4">
            <a:extLst>
              <a:ext uri="{FF2B5EF4-FFF2-40B4-BE49-F238E27FC236}">
                <a16:creationId xmlns:a16="http://schemas.microsoft.com/office/drawing/2014/main" id="{9B784CF0-AB7C-45FE-A8B9-B4B3D025BE97}"/>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50634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childTnLst>
                                </p:cTn>
                              </p:par>
                            </p:childTnLst>
                          </p:cTn>
                        </p:par>
                        <p:par>
                          <p:cTn id="47" fill="hold">
                            <p:stCondLst>
                              <p:cond delay="0"/>
                            </p:stCondLst>
                            <p:childTnLst>
                              <p:par>
                                <p:cTn id="48" presetID="1" presetClass="entr" presetSubtype="0" fill="hold" grpId="0" nodeType="afterEffect">
                                  <p:stCondLst>
                                    <p:cond delay="0"/>
                                  </p:stCondLst>
                                  <p:childTnLst>
                                    <p:set>
                                      <p:cBhvr>
                                        <p:cTn id="4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6" grpId="0" animBg="1"/>
    </p:bldLst>
  </p:timing>
</p:sld>
</file>

<file path=ppt/theme/theme1.xml><?xml version="1.0" encoding="utf-8"?>
<a:theme xmlns:a="http://schemas.openxmlformats.org/drawingml/2006/main" name="1_Colis">
  <a:themeElements>
    <a:clrScheme name="Colis">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Colis">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olis">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2494</TotalTime>
  <Words>2006</Words>
  <Application>Microsoft Office PowerPoint</Application>
  <PresentationFormat>Grand écran</PresentationFormat>
  <Paragraphs>318</Paragraphs>
  <Slides>48</Slides>
  <Notes>5</Notes>
  <HiddenSlides>1</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48</vt:i4>
      </vt:variant>
    </vt:vector>
  </HeadingPairs>
  <TitlesOfParts>
    <vt:vector size="52" baseType="lpstr">
      <vt:lpstr>Arial</vt:lpstr>
      <vt:lpstr>Calibri</vt:lpstr>
      <vt:lpstr>Gill Sans MT</vt:lpstr>
      <vt:lpstr>1_Colis</vt:lpstr>
      <vt:lpstr>Projet N°5</vt:lpstr>
      <vt:lpstr>Problématique</vt:lpstr>
      <vt:lpstr>Introduction de la problématique</vt:lpstr>
      <vt:lpstr>Introduction de la problématique</vt:lpstr>
      <vt:lpstr>SOMMAIRE</vt:lpstr>
      <vt:lpstr>Traitement des données</vt:lpstr>
      <vt:lpstr>LES DONNEES</vt:lpstr>
      <vt:lpstr>LES DONNEES</vt:lpstr>
      <vt:lpstr>LES DONNEES</vt:lpstr>
      <vt:lpstr>LES DONNEES</vt:lpstr>
      <vt:lpstr>LES DONNEES</vt:lpstr>
      <vt:lpstr>LES DONNEES</vt:lpstr>
      <vt:lpstr>LES DONNEES</vt:lpstr>
      <vt:lpstr>LES DONNEES</vt:lpstr>
      <vt:lpstr>Groupe de clients</vt:lpstr>
      <vt:lpstr>Groupe de clients</vt:lpstr>
      <vt:lpstr>Groupe de clients</vt:lpstr>
      <vt:lpstr>Exemple de groupe de clients</vt:lpstr>
      <vt:lpstr>Exemple de groupe de clients</vt:lpstr>
      <vt:lpstr>Exemple de groupe de clients</vt:lpstr>
      <vt:lpstr>différentes pistes de modélisation</vt:lpstr>
      <vt:lpstr>Confrontation d’algorithmes</vt:lpstr>
      <vt:lpstr>Kneighbors Classifier</vt:lpstr>
      <vt:lpstr>RANDOM FOREST classifier</vt:lpstr>
      <vt:lpstr>Le Boosting</vt:lpstr>
      <vt:lpstr>Le principe du boosting Gradient Boosting Classifier - ADABOOST</vt:lpstr>
      <vt:lpstr>CRITERE D'évaluation</vt:lpstr>
      <vt:lpstr>VUE DE l’aLGORITHME</vt:lpstr>
      <vt:lpstr>Premier resultat</vt:lpstr>
      <vt:lpstr>OPTIMISATION</vt:lpstr>
      <vt:lpstr>GRIDSEARCH</vt:lpstr>
      <vt:lpstr>Hyperparamètres</vt:lpstr>
      <vt:lpstr>Hyperparamètres du random forrest classifier</vt:lpstr>
      <vt:lpstr>Différents résultats pour le rfc</vt:lpstr>
      <vt:lpstr>Matrice de confusion</vt:lpstr>
      <vt:lpstr>Matrice de confusion</vt:lpstr>
      <vt:lpstr>CONCLUSION</vt:lpstr>
      <vt:lpstr>Contrainte : Rajout de biais</vt:lpstr>
      <vt:lpstr>Contrainte : Création de biais</vt:lpstr>
      <vt:lpstr>Résultats des biais - accuracy</vt:lpstr>
      <vt:lpstr>Résultats des biais – matrice de confusion</vt:lpstr>
      <vt:lpstr>Résultats des biais - conclusion</vt:lpstr>
      <vt:lpstr>modèle final sélectionné,  performances et améliorations effectuées</vt:lpstr>
      <vt:lpstr>Modèle final sélectionné</vt:lpstr>
      <vt:lpstr>Modèle final sélectionné</vt:lpstr>
      <vt:lpstr>Modèle final sélectionné</vt:lpstr>
      <vt:lpstr>Pour aller plus loin</vt:lpstr>
      <vt:lpstr>MERCI Pour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Toni</dc:creator>
  <cp:lastModifiedBy>Toni</cp:lastModifiedBy>
  <cp:revision>769</cp:revision>
  <dcterms:created xsi:type="dcterms:W3CDTF">2018-03-08T07:50:34Z</dcterms:created>
  <dcterms:modified xsi:type="dcterms:W3CDTF">2018-05-09T16:58:24Z</dcterms:modified>
</cp:coreProperties>
</file>