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16" r:id="rId3"/>
    <p:sldId id="258" r:id="rId4"/>
    <p:sldId id="326" r:id="rId5"/>
    <p:sldId id="291" r:id="rId6"/>
    <p:sldId id="317" r:id="rId7"/>
    <p:sldId id="293" r:id="rId8"/>
    <p:sldId id="294" r:id="rId9"/>
    <p:sldId id="295" r:id="rId10"/>
    <p:sldId id="327" r:id="rId11"/>
    <p:sldId id="296" r:id="rId12"/>
    <p:sldId id="298" r:id="rId13"/>
    <p:sldId id="297" r:id="rId14"/>
    <p:sldId id="299" r:id="rId15"/>
    <p:sldId id="301" r:id="rId16"/>
    <p:sldId id="300" r:id="rId17"/>
    <p:sldId id="330" r:id="rId18"/>
    <p:sldId id="302" r:id="rId19"/>
    <p:sldId id="318" r:id="rId20"/>
    <p:sldId id="303" r:id="rId21"/>
    <p:sldId id="323" r:id="rId22"/>
    <p:sldId id="324" r:id="rId23"/>
    <p:sldId id="305" r:id="rId24"/>
    <p:sldId id="321" r:id="rId25"/>
    <p:sldId id="308" r:id="rId26"/>
    <p:sldId id="325" r:id="rId27"/>
    <p:sldId id="307" r:id="rId28"/>
    <p:sldId id="328" r:id="rId29"/>
    <p:sldId id="322" r:id="rId30"/>
    <p:sldId id="310" r:id="rId31"/>
    <p:sldId id="320" r:id="rId32"/>
    <p:sldId id="312" r:id="rId33"/>
    <p:sldId id="333" r:id="rId34"/>
    <p:sldId id="335" r:id="rId35"/>
    <p:sldId id="319" r:id="rId36"/>
    <p:sldId id="314" r:id="rId37"/>
    <p:sldId id="329" r:id="rId38"/>
    <p:sldId id="311" r:id="rId39"/>
    <p:sldId id="315" r:id="rId40"/>
    <p:sldId id="290" r:id="rId41"/>
    <p:sldId id="304" r:id="rId42"/>
    <p:sldId id="285" r:id="rId43"/>
    <p:sldId id="331"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16" autoAdjust="0"/>
  </p:normalViewPr>
  <p:slideViewPr>
    <p:cSldViewPr snapToGrid="0">
      <p:cViewPr varScale="1">
        <p:scale>
          <a:sx n="106" d="100"/>
          <a:sy n="106" d="100"/>
        </p:scale>
        <p:origin x="12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902D9-7F8A-4B43-8E0A-FC8036C340B3}"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9EB51895-AEFD-4DB0-A091-6BB19DC6F8C6}">
      <dgm:prSet/>
      <dgm:spPr/>
      <dgm:t>
        <a:bodyPr/>
        <a:lstStyle/>
        <a:p>
          <a:r>
            <a:rPr lang="fr-FR" u="sng" dirty="0"/>
            <a:t>Modèle retenu </a:t>
          </a:r>
          <a:endParaRPr lang="en-US" dirty="0"/>
        </a:p>
      </dgm:t>
    </dgm:pt>
    <dgm:pt modelId="{17B2F048-484E-4F6D-A96D-23BC487D614C}" type="parTrans" cxnId="{3DDFC80B-AE15-46EC-8B85-BC279E7CD4D8}">
      <dgm:prSet/>
      <dgm:spPr/>
      <dgm:t>
        <a:bodyPr/>
        <a:lstStyle/>
        <a:p>
          <a:endParaRPr lang="en-US"/>
        </a:p>
      </dgm:t>
    </dgm:pt>
    <dgm:pt modelId="{6131A440-C64A-4422-A563-19AA962EF5FF}" type="sibTrans" cxnId="{3DDFC80B-AE15-46EC-8B85-BC279E7CD4D8}">
      <dgm:prSet/>
      <dgm:spPr/>
      <dgm:t>
        <a:bodyPr/>
        <a:lstStyle/>
        <a:p>
          <a:endParaRPr lang="en-US"/>
        </a:p>
      </dgm:t>
    </dgm:pt>
    <dgm:pt modelId="{972E4FCB-45FF-439A-B3DB-7AE97CE47237}">
      <dgm:prSet/>
      <dgm:spPr/>
      <dgm:t>
        <a:bodyPr/>
        <a:lstStyle/>
        <a:p>
          <a:r>
            <a:rPr lang="fr-FR"/>
            <a:t>SGDRegressor</a:t>
          </a:r>
          <a:endParaRPr lang="en-US"/>
        </a:p>
      </dgm:t>
    </dgm:pt>
    <dgm:pt modelId="{4B00AA24-8260-4C7A-901A-FF3B4547FBC5}" type="parTrans" cxnId="{2D023648-D483-4EAF-9FBD-9CC3372E4DAC}">
      <dgm:prSet/>
      <dgm:spPr/>
      <dgm:t>
        <a:bodyPr/>
        <a:lstStyle/>
        <a:p>
          <a:endParaRPr lang="en-US"/>
        </a:p>
      </dgm:t>
    </dgm:pt>
    <dgm:pt modelId="{B0998B11-CF0E-4384-A7DB-240D39E037F9}" type="sibTrans" cxnId="{2D023648-D483-4EAF-9FBD-9CC3372E4DAC}">
      <dgm:prSet/>
      <dgm:spPr/>
      <dgm:t>
        <a:bodyPr/>
        <a:lstStyle/>
        <a:p>
          <a:endParaRPr lang="en-US"/>
        </a:p>
      </dgm:t>
    </dgm:pt>
    <dgm:pt modelId="{59425B50-BA88-4269-A832-AF6D25CE3859}">
      <dgm:prSet/>
      <dgm:spPr/>
      <dgm:t>
        <a:bodyPr/>
        <a:lstStyle/>
        <a:p>
          <a:r>
            <a:rPr lang="fr-FR"/>
            <a:t>Plus rapide.</a:t>
          </a:r>
          <a:endParaRPr lang="en-US"/>
        </a:p>
      </dgm:t>
    </dgm:pt>
    <dgm:pt modelId="{2A5C5C61-085F-44BC-88A8-7184663256DA}" type="parTrans" cxnId="{8EB9C3CB-1C54-4351-9A33-9E2DA2B5E1F0}">
      <dgm:prSet/>
      <dgm:spPr/>
      <dgm:t>
        <a:bodyPr/>
        <a:lstStyle/>
        <a:p>
          <a:endParaRPr lang="en-US"/>
        </a:p>
      </dgm:t>
    </dgm:pt>
    <dgm:pt modelId="{1B905BB6-3AF7-4A2C-BE6B-560EA8F8D07A}" type="sibTrans" cxnId="{8EB9C3CB-1C54-4351-9A33-9E2DA2B5E1F0}">
      <dgm:prSet/>
      <dgm:spPr/>
      <dgm:t>
        <a:bodyPr/>
        <a:lstStyle/>
        <a:p>
          <a:endParaRPr lang="en-US"/>
        </a:p>
      </dgm:t>
    </dgm:pt>
    <dgm:pt modelId="{A72084C4-1F85-40FE-9ADB-0BED3E334C20}">
      <dgm:prSet/>
      <dgm:spPr/>
      <dgm:t>
        <a:bodyPr/>
        <a:lstStyle/>
        <a:p>
          <a:r>
            <a:rPr lang="fr-FR"/>
            <a:t>Plus adapté à être sur pythonanywhere pour l’API.</a:t>
          </a:r>
          <a:endParaRPr lang="en-US"/>
        </a:p>
      </dgm:t>
    </dgm:pt>
    <dgm:pt modelId="{9D2A8FD7-64BB-43BF-9F69-79CFCEC1906F}" type="parTrans" cxnId="{F2CB1994-72FC-4526-AB66-CF75C3C88B86}">
      <dgm:prSet/>
      <dgm:spPr/>
      <dgm:t>
        <a:bodyPr/>
        <a:lstStyle/>
        <a:p>
          <a:endParaRPr lang="en-US"/>
        </a:p>
      </dgm:t>
    </dgm:pt>
    <dgm:pt modelId="{30EB2E90-7F83-496D-9BB9-8C4FF3127940}" type="sibTrans" cxnId="{F2CB1994-72FC-4526-AB66-CF75C3C88B86}">
      <dgm:prSet/>
      <dgm:spPr/>
      <dgm:t>
        <a:bodyPr/>
        <a:lstStyle/>
        <a:p>
          <a:endParaRPr lang="en-US"/>
        </a:p>
      </dgm:t>
    </dgm:pt>
    <dgm:pt modelId="{CF150D4B-FC87-4AC7-BBFB-786B7DCA60A8}">
      <dgm:prSet/>
      <dgm:spPr/>
      <dgm:t>
        <a:bodyPr/>
        <a:lstStyle/>
        <a:p>
          <a:r>
            <a:rPr lang="fr-FR"/>
            <a:t>Résultats similaires avec les autres algorithmes.</a:t>
          </a:r>
          <a:endParaRPr lang="en-US"/>
        </a:p>
      </dgm:t>
    </dgm:pt>
    <dgm:pt modelId="{996032CF-91F9-48C0-8756-29220B45C6DC}" type="parTrans" cxnId="{7FBCB80B-267E-41EE-B40A-91D4599C9EE9}">
      <dgm:prSet/>
      <dgm:spPr/>
      <dgm:t>
        <a:bodyPr/>
        <a:lstStyle/>
        <a:p>
          <a:endParaRPr lang="en-US"/>
        </a:p>
      </dgm:t>
    </dgm:pt>
    <dgm:pt modelId="{6AB34DAD-088D-4B10-A828-6DA86E9A3EC6}" type="sibTrans" cxnId="{7FBCB80B-267E-41EE-B40A-91D4599C9EE9}">
      <dgm:prSet/>
      <dgm:spPr/>
      <dgm:t>
        <a:bodyPr/>
        <a:lstStyle/>
        <a:p>
          <a:endParaRPr lang="en-US"/>
        </a:p>
      </dgm:t>
    </dgm:pt>
    <dgm:pt modelId="{45171677-0342-4EFD-B076-F8A2DB5C4C8F}">
      <dgm:prSet/>
      <dgm:spPr/>
      <dgm:t>
        <a:bodyPr/>
        <a:lstStyle/>
        <a:p>
          <a:r>
            <a:rPr lang="fr-FR" u="sng" dirty="0"/>
            <a:t>Paramètres</a:t>
          </a:r>
          <a:endParaRPr lang="en-US" dirty="0"/>
        </a:p>
      </dgm:t>
    </dgm:pt>
    <dgm:pt modelId="{D23FBB1D-6C6B-44F6-86B1-D89E1F9EB571}" type="parTrans" cxnId="{9CFB0A9F-1E0F-4F0F-A33C-77DD7FD5826A}">
      <dgm:prSet/>
      <dgm:spPr/>
      <dgm:t>
        <a:bodyPr/>
        <a:lstStyle/>
        <a:p>
          <a:endParaRPr lang="en-US"/>
        </a:p>
      </dgm:t>
    </dgm:pt>
    <dgm:pt modelId="{450A073C-DB7A-4379-894E-530BB11BF23E}" type="sibTrans" cxnId="{9CFB0A9F-1E0F-4F0F-A33C-77DD7FD5826A}">
      <dgm:prSet/>
      <dgm:spPr/>
      <dgm:t>
        <a:bodyPr/>
        <a:lstStyle/>
        <a:p>
          <a:endParaRPr lang="en-US"/>
        </a:p>
      </dgm:t>
    </dgm:pt>
    <dgm:pt modelId="{3B22D283-B810-4303-8D87-1FC75A1A7563}">
      <dgm:prSet/>
      <dgm:spPr/>
      <dgm:t>
        <a:bodyPr/>
        <a:lstStyle/>
        <a:p>
          <a:r>
            <a:rPr lang="fr-FR" dirty="0"/>
            <a:t>alpha = 0,0001</a:t>
          </a:r>
          <a:endParaRPr lang="en-US" dirty="0"/>
        </a:p>
      </dgm:t>
    </dgm:pt>
    <dgm:pt modelId="{E9A2ED1B-2F38-4192-859A-F362195AC530}" type="parTrans" cxnId="{3E82942C-9B74-435B-A373-01B3BA7AC820}">
      <dgm:prSet/>
      <dgm:spPr/>
      <dgm:t>
        <a:bodyPr/>
        <a:lstStyle/>
        <a:p>
          <a:endParaRPr lang="en-US"/>
        </a:p>
      </dgm:t>
    </dgm:pt>
    <dgm:pt modelId="{971709B4-221F-45B7-83F5-70ED08A73A0A}" type="sibTrans" cxnId="{3E82942C-9B74-435B-A373-01B3BA7AC820}">
      <dgm:prSet/>
      <dgm:spPr/>
      <dgm:t>
        <a:bodyPr/>
        <a:lstStyle/>
        <a:p>
          <a:endParaRPr lang="en-US"/>
        </a:p>
      </dgm:t>
    </dgm:pt>
    <dgm:pt modelId="{91C21EC4-20B8-4FC8-8E3B-E8E3D6976924}">
      <dgm:prSet/>
      <dgm:spPr/>
      <dgm:t>
        <a:bodyPr/>
        <a:lstStyle/>
        <a:p>
          <a:r>
            <a:rPr lang="fr-FR" dirty="0"/>
            <a:t>l1_ratio = 0,5</a:t>
          </a:r>
          <a:endParaRPr lang="en-US" dirty="0"/>
        </a:p>
      </dgm:t>
    </dgm:pt>
    <dgm:pt modelId="{286B9015-F0A2-4AA5-B773-DC628AA9C540}" type="parTrans" cxnId="{E4DF2D14-BFDD-4963-A72C-8582CF542F81}">
      <dgm:prSet/>
      <dgm:spPr/>
      <dgm:t>
        <a:bodyPr/>
        <a:lstStyle/>
        <a:p>
          <a:endParaRPr lang="en-US"/>
        </a:p>
      </dgm:t>
    </dgm:pt>
    <dgm:pt modelId="{6A161E62-9CB1-46C8-988C-65FCC2535A9F}" type="sibTrans" cxnId="{E4DF2D14-BFDD-4963-A72C-8582CF542F81}">
      <dgm:prSet/>
      <dgm:spPr/>
      <dgm:t>
        <a:bodyPr/>
        <a:lstStyle/>
        <a:p>
          <a:endParaRPr lang="en-US"/>
        </a:p>
      </dgm:t>
    </dgm:pt>
    <dgm:pt modelId="{2736C6E5-5CF7-46F7-97A3-A4776A49A032}" type="pres">
      <dgm:prSet presAssocID="{264902D9-7F8A-4B43-8E0A-FC8036C340B3}" presName="Name0" presStyleCnt="0">
        <dgm:presLayoutVars>
          <dgm:dir/>
          <dgm:animLvl val="lvl"/>
          <dgm:resizeHandles val="exact"/>
        </dgm:presLayoutVars>
      </dgm:prSet>
      <dgm:spPr/>
    </dgm:pt>
    <dgm:pt modelId="{99B71CBC-25E5-43BA-B7F6-B773C36AA722}" type="pres">
      <dgm:prSet presAssocID="{9EB51895-AEFD-4DB0-A091-6BB19DC6F8C6}" presName="linNode" presStyleCnt="0"/>
      <dgm:spPr/>
    </dgm:pt>
    <dgm:pt modelId="{5C8F9676-7948-493D-B3CB-FD80BA3C74DA}" type="pres">
      <dgm:prSet presAssocID="{9EB51895-AEFD-4DB0-A091-6BB19DC6F8C6}" presName="parentText" presStyleLbl="node1" presStyleIdx="0" presStyleCnt="2">
        <dgm:presLayoutVars>
          <dgm:chMax val="1"/>
          <dgm:bulletEnabled val="1"/>
        </dgm:presLayoutVars>
      </dgm:prSet>
      <dgm:spPr/>
    </dgm:pt>
    <dgm:pt modelId="{BFBBD361-613F-4A23-A2D4-252342DEF810}" type="pres">
      <dgm:prSet presAssocID="{9EB51895-AEFD-4DB0-A091-6BB19DC6F8C6}" presName="descendantText" presStyleLbl="alignAccFollowNode1" presStyleIdx="0" presStyleCnt="2">
        <dgm:presLayoutVars>
          <dgm:bulletEnabled val="1"/>
        </dgm:presLayoutVars>
      </dgm:prSet>
      <dgm:spPr/>
    </dgm:pt>
    <dgm:pt modelId="{DF8A0983-087D-45AA-9540-34DF907E53E8}" type="pres">
      <dgm:prSet presAssocID="{6131A440-C64A-4422-A563-19AA962EF5FF}" presName="sp" presStyleCnt="0"/>
      <dgm:spPr/>
    </dgm:pt>
    <dgm:pt modelId="{5D37386D-842C-4DD6-BEDE-E0478DEB6212}" type="pres">
      <dgm:prSet presAssocID="{45171677-0342-4EFD-B076-F8A2DB5C4C8F}" presName="linNode" presStyleCnt="0"/>
      <dgm:spPr/>
    </dgm:pt>
    <dgm:pt modelId="{7DE959B4-2CD8-43B6-B3B8-B30EBE0086EB}" type="pres">
      <dgm:prSet presAssocID="{45171677-0342-4EFD-B076-F8A2DB5C4C8F}" presName="parentText" presStyleLbl="node1" presStyleIdx="1" presStyleCnt="2">
        <dgm:presLayoutVars>
          <dgm:chMax val="1"/>
          <dgm:bulletEnabled val="1"/>
        </dgm:presLayoutVars>
      </dgm:prSet>
      <dgm:spPr/>
    </dgm:pt>
    <dgm:pt modelId="{2593BB08-6E87-4928-BEEF-0D8707F97712}" type="pres">
      <dgm:prSet presAssocID="{45171677-0342-4EFD-B076-F8A2DB5C4C8F}" presName="descendantText" presStyleLbl="alignAccFollowNode1" presStyleIdx="1" presStyleCnt="2">
        <dgm:presLayoutVars>
          <dgm:bulletEnabled val="1"/>
        </dgm:presLayoutVars>
      </dgm:prSet>
      <dgm:spPr/>
    </dgm:pt>
  </dgm:ptLst>
  <dgm:cxnLst>
    <dgm:cxn modelId="{00106E08-85AE-4441-A433-3F1B6BA6A923}" type="presOf" srcId="{264902D9-7F8A-4B43-8E0A-FC8036C340B3}" destId="{2736C6E5-5CF7-46F7-97A3-A4776A49A032}" srcOrd="0" destOrd="0" presId="urn:microsoft.com/office/officeart/2005/8/layout/vList5"/>
    <dgm:cxn modelId="{7FBCB80B-267E-41EE-B40A-91D4599C9EE9}" srcId="{972E4FCB-45FF-439A-B3DB-7AE97CE47237}" destId="{CF150D4B-FC87-4AC7-BBFB-786B7DCA60A8}" srcOrd="2" destOrd="0" parTransId="{996032CF-91F9-48C0-8756-29220B45C6DC}" sibTransId="{6AB34DAD-088D-4B10-A828-6DA86E9A3EC6}"/>
    <dgm:cxn modelId="{3DDFC80B-AE15-46EC-8B85-BC279E7CD4D8}" srcId="{264902D9-7F8A-4B43-8E0A-FC8036C340B3}" destId="{9EB51895-AEFD-4DB0-A091-6BB19DC6F8C6}" srcOrd="0" destOrd="0" parTransId="{17B2F048-484E-4F6D-A96D-23BC487D614C}" sibTransId="{6131A440-C64A-4422-A563-19AA962EF5FF}"/>
    <dgm:cxn modelId="{8657DF0F-2EC3-4944-A316-73444A9FE1C7}" type="presOf" srcId="{972E4FCB-45FF-439A-B3DB-7AE97CE47237}" destId="{BFBBD361-613F-4A23-A2D4-252342DEF810}" srcOrd="0" destOrd="0" presId="urn:microsoft.com/office/officeart/2005/8/layout/vList5"/>
    <dgm:cxn modelId="{E4DF2D14-BFDD-4963-A72C-8582CF542F81}" srcId="{45171677-0342-4EFD-B076-F8A2DB5C4C8F}" destId="{91C21EC4-20B8-4FC8-8E3B-E8E3D6976924}" srcOrd="1" destOrd="0" parTransId="{286B9015-F0A2-4AA5-B773-DC628AA9C540}" sibTransId="{6A161E62-9CB1-46C8-988C-65FCC2535A9F}"/>
    <dgm:cxn modelId="{0F3CB919-E68F-4741-AB9E-4B7A195703C7}" type="presOf" srcId="{9EB51895-AEFD-4DB0-A091-6BB19DC6F8C6}" destId="{5C8F9676-7948-493D-B3CB-FD80BA3C74DA}" srcOrd="0" destOrd="0" presId="urn:microsoft.com/office/officeart/2005/8/layout/vList5"/>
    <dgm:cxn modelId="{ABE8CC23-E34B-46D0-9C34-A77447FAEF00}" type="presOf" srcId="{A72084C4-1F85-40FE-9ADB-0BED3E334C20}" destId="{BFBBD361-613F-4A23-A2D4-252342DEF810}" srcOrd="0" destOrd="2" presId="urn:microsoft.com/office/officeart/2005/8/layout/vList5"/>
    <dgm:cxn modelId="{1A340B28-D773-4B50-B865-5C676A923968}" type="presOf" srcId="{91C21EC4-20B8-4FC8-8E3B-E8E3D6976924}" destId="{2593BB08-6E87-4928-BEEF-0D8707F97712}" srcOrd="0" destOrd="1" presId="urn:microsoft.com/office/officeart/2005/8/layout/vList5"/>
    <dgm:cxn modelId="{3E82942C-9B74-435B-A373-01B3BA7AC820}" srcId="{45171677-0342-4EFD-B076-F8A2DB5C4C8F}" destId="{3B22D283-B810-4303-8D87-1FC75A1A7563}" srcOrd="0" destOrd="0" parTransId="{E9A2ED1B-2F38-4192-859A-F362195AC530}" sibTransId="{971709B4-221F-45B7-83F5-70ED08A73A0A}"/>
    <dgm:cxn modelId="{1D4FC538-3846-43EC-8A95-295C06AFBF2D}" type="presOf" srcId="{CF150D4B-FC87-4AC7-BBFB-786B7DCA60A8}" destId="{BFBBD361-613F-4A23-A2D4-252342DEF810}" srcOrd="0" destOrd="3" presId="urn:microsoft.com/office/officeart/2005/8/layout/vList5"/>
    <dgm:cxn modelId="{2D023648-D483-4EAF-9FBD-9CC3372E4DAC}" srcId="{9EB51895-AEFD-4DB0-A091-6BB19DC6F8C6}" destId="{972E4FCB-45FF-439A-B3DB-7AE97CE47237}" srcOrd="0" destOrd="0" parTransId="{4B00AA24-8260-4C7A-901A-FF3B4547FBC5}" sibTransId="{B0998B11-CF0E-4384-A7DB-240D39E037F9}"/>
    <dgm:cxn modelId="{77EE6888-62DA-4AA7-A1D3-E890F190D12D}" type="presOf" srcId="{59425B50-BA88-4269-A832-AF6D25CE3859}" destId="{BFBBD361-613F-4A23-A2D4-252342DEF810}" srcOrd="0" destOrd="1" presId="urn:microsoft.com/office/officeart/2005/8/layout/vList5"/>
    <dgm:cxn modelId="{F2CB1994-72FC-4526-AB66-CF75C3C88B86}" srcId="{972E4FCB-45FF-439A-B3DB-7AE97CE47237}" destId="{A72084C4-1F85-40FE-9ADB-0BED3E334C20}" srcOrd="1" destOrd="0" parTransId="{9D2A8FD7-64BB-43BF-9F69-79CFCEC1906F}" sibTransId="{30EB2E90-7F83-496D-9BB9-8C4FF3127940}"/>
    <dgm:cxn modelId="{9CFB0A9F-1E0F-4F0F-A33C-77DD7FD5826A}" srcId="{264902D9-7F8A-4B43-8E0A-FC8036C340B3}" destId="{45171677-0342-4EFD-B076-F8A2DB5C4C8F}" srcOrd="1" destOrd="0" parTransId="{D23FBB1D-6C6B-44F6-86B1-D89E1F9EB571}" sibTransId="{450A073C-DB7A-4379-894E-530BB11BF23E}"/>
    <dgm:cxn modelId="{368A489F-3A5D-4E59-A553-F5E55167855A}" type="presOf" srcId="{3B22D283-B810-4303-8D87-1FC75A1A7563}" destId="{2593BB08-6E87-4928-BEEF-0D8707F97712}" srcOrd="0" destOrd="0" presId="urn:microsoft.com/office/officeart/2005/8/layout/vList5"/>
    <dgm:cxn modelId="{8EB9C3CB-1C54-4351-9A33-9E2DA2B5E1F0}" srcId="{972E4FCB-45FF-439A-B3DB-7AE97CE47237}" destId="{59425B50-BA88-4269-A832-AF6D25CE3859}" srcOrd="0" destOrd="0" parTransId="{2A5C5C61-085F-44BC-88A8-7184663256DA}" sibTransId="{1B905BB6-3AF7-4A2C-BE6B-560EA8F8D07A}"/>
    <dgm:cxn modelId="{74F9EDD6-C830-4A94-A342-CB2ADC36CF40}" type="presOf" srcId="{45171677-0342-4EFD-B076-F8A2DB5C4C8F}" destId="{7DE959B4-2CD8-43B6-B3B8-B30EBE0086EB}" srcOrd="0" destOrd="0" presId="urn:microsoft.com/office/officeart/2005/8/layout/vList5"/>
    <dgm:cxn modelId="{B06E1D35-0495-4E13-A03B-1C0876820DC1}" type="presParOf" srcId="{2736C6E5-5CF7-46F7-97A3-A4776A49A032}" destId="{99B71CBC-25E5-43BA-B7F6-B773C36AA722}" srcOrd="0" destOrd="0" presId="urn:microsoft.com/office/officeart/2005/8/layout/vList5"/>
    <dgm:cxn modelId="{0DC21DFF-0A60-432D-896B-983D153E391D}" type="presParOf" srcId="{99B71CBC-25E5-43BA-B7F6-B773C36AA722}" destId="{5C8F9676-7948-493D-B3CB-FD80BA3C74DA}" srcOrd="0" destOrd="0" presId="urn:microsoft.com/office/officeart/2005/8/layout/vList5"/>
    <dgm:cxn modelId="{C78D167A-7FB8-4F99-9371-7047545C0059}" type="presParOf" srcId="{99B71CBC-25E5-43BA-B7F6-B773C36AA722}" destId="{BFBBD361-613F-4A23-A2D4-252342DEF810}" srcOrd="1" destOrd="0" presId="urn:microsoft.com/office/officeart/2005/8/layout/vList5"/>
    <dgm:cxn modelId="{201295E1-365D-4893-B894-7E3C6BB97B02}" type="presParOf" srcId="{2736C6E5-5CF7-46F7-97A3-A4776A49A032}" destId="{DF8A0983-087D-45AA-9540-34DF907E53E8}" srcOrd="1" destOrd="0" presId="urn:microsoft.com/office/officeart/2005/8/layout/vList5"/>
    <dgm:cxn modelId="{817353C9-1FB6-46C9-B59D-DB685FD15592}" type="presParOf" srcId="{2736C6E5-5CF7-46F7-97A3-A4776A49A032}" destId="{5D37386D-842C-4DD6-BEDE-E0478DEB6212}" srcOrd="2" destOrd="0" presId="urn:microsoft.com/office/officeart/2005/8/layout/vList5"/>
    <dgm:cxn modelId="{2C4DEC75-0713-437A-8155-68336619D3F9}" type="presParOf" srcId="{5D37386D-842C-4DD6-BEDE-E0478DEB6212}" destId="{7DE959B4-2CD8-43B6-B3B8-B30EBE0086EB}" srcOrd="0" destOrd="0" presId="urn:microsoft.com/office/officeart/2005/8/layout/vList5"/>
    <dgm:cxn modelId="{630111E0-1572-4A9E-A152-C4812E9D294C}" type="presParOf" srcId="{5D37386D-842C-4DD6-BEDE-E0478DEB6212}" destId="{2593BB08-6E87-4928-BEEF-0D8707F9771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BD361-613F-4A23-A2D4-252342DEF810}">
      <dsp:nvSpPr>
        <dsp:cNvPr id="0" name=""/>
        <dsp:cNvSpPr/>
      </dsp:nvSpPr>
      <dsp:spPr>
        <a:xfrm rot="5400000">
          <a:off x="3153458" y="-681430"/>
          <a:ext cx="2059208" cy="3937000"/>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kern="1200"/>
            <a:t>SGDRegressor</a:t>
          </a:r>
          <a:endParaRPr lang="en-US" sz="2000" kern="1200"/>
        </a:p>
        <a:p>
          <a:pPr marL="457200" lvl="2" indent="-228600" algn="l" defTabSz="889000">
            <a:lnSpc>
              <a:spcPct val="90000"/>
            </a:lnSpc>
            <a:spcBef>
              <a:spcPct val="0"/>
            </a:spcBef>
            <a:spcAft>
              <a:spcPct val="15000"/>
            </a:spcAft>
            <a:buChar char="•"/>
          </a:pPr>
          <a:r>
            <a:rPr lang="fr-FR" sz="2000" kern="1200"/>
            <a:t>Plus rapide.</a:t>
          </a:r>
          <a:endParaRPr lang="en-US" sz="2000" kern="1200"/>
        </a:p>
        <a:p>
          <a:pPr marL="457200" lvl="2" indent="-228600" algn="l" defTabSz="889000">
            <a:lnSpc>
              <a:spcPct val="90000"/>
            </a:lnSpc>
            <a:spcBef>
              <a:spcPct val="0"/>
            </a:spcBef>
            <a:spcAft>
              <a:spcPct val="15000"/>
            </a:spcAft>
            <a:buChar char="•"/>
          </a:pPr>
          <a:r>
            <a:rPr lang="fr-FR" sz="2000" kern="1200"/>
            <a:t>Plus adapté à être sur pythonanywhere pour l’API.</a:t>
          </a:r>
          <a:endParaRPr lang="en-US" sz="2000" kern="1200"/>
        </a:p>
        <a:p>
          <a:pPr marL="457200" lvl="2" indent="-228600" algn="l" defTabSz="889000">
            <a:lnSpc>
              <a:spcPct val="90000"/>
            </a:lnSpc>
            <a:spcBef>
              <a:spcPct val="0"/>
            </a:spcBef>
            <a:spcAft>
              <a:spcPct val="15000"/>
            </a:spcAft>
            <a:buChar char="•"/>
          </a:pPr>
          <a:r>
            <a:rPr lang="fr-FR" sz="2000" kern="1200"/>
            <a:t>Résultats similaires avec les autres algorithmes.</a:t>
          </a:r>
          <a:endParaRPr lang="en-US" sz="2000" kern="1200"/>
        </a:p>
      </dsp:txBody>
      <dsp:txXfrm rot="-5400000">
        <a:off x="2214562" y="357988"/>
        <a:ext cx="3836478" cy="1858164"/>
      </dsp:txXfrm>
    </dsp:sp>
    <dsp:sp modelId="{5C8F9676-7948-493D-B3CB-FD80BA3C74DA}">
      <dsp:nvSpPr>
        <dsp:cNvPr id="0" name=""/>
        <dsp:cNvSpPr/>
      </dsp:nvSpPr>
      <dsp:spPr>
        <a:xfrm>
          <a:off x="0" y="64"/>
          <a:ext cx="2214562" cy="257401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Modèle retenu </a:t>
          </a:r>
          <a:endParaRPr lang="en-US" sz="3000" kern="1200" dirty="0"/>
        </a:p>
      </dsp:txBody>
      <dsp:txXfrm>
        <a:off x="108106" y="108170"/>
        <a:ext cx="1998350" cy="2357798"/>
      </dsp:txXfrm>
    </dsp:sp>
    <dsp:sp modelId="{2593BB08-6E87-4928-BEEF-0D8707F97712}">
      <dsp:nvSpPr>
        <dsp:cNvPr id="0" name=""/>
        <dsp:cNvSpPr/>
      </dsp:nvSpPr>
      <dsp:spPr>
        <a:xfrm rot="5400000">
          <a:off x="3153458" y="2021280"/>
          <a:ext cx="2059208" cy="3937000"/>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alpha = 0,0001</a:t>
          </a:r>
          <a:endParaRPr lang="en-US" sz="2000" kern="1200" dirty="0"/>
        </a:p>
        <a:p>
          <a:pPr marL="228600" lvl="1" indent="-228600" algn="l" defTabSz="889000">
            <a:lnSpc>
              <a:spcPct val="90000"/>
            </a:lnSpc>
            <a:spcBef>
              <a:spcPct val="0"/>
            </a:spcBef>
            <a:spcAft>
              <a:spcPct val="15000"/>
            </a:spcAft>
            <a:buChar char="•"/>
          </a:pPr>
          <a:r>
            <a:rPr lang="fr-FR" sz="2000" kern="1200" dirty="0"/>
            <a:t>l1_ratio = 0,5</a:t>
          </a:r>
          <a:endParaRPr lang="en-US" sz="2000" kern="1200" dirty="0"/>
        </a:p>
      </dsp:txBody>
      <dsp:txXfrm rot="-5400000">
        <a:off x="2214562" y="3060698"/>
        <a:ext cx="3836478" cy="1858164"/>
      </dsp:txXfrm>
    </dsp:sp>
    <dsp:sp modelId="{7DE959B4-2CD8-43B6-B3B8-B30EBE0086EB}">
      <dsp:nvSpPr>
        <dsp:cNvPr id="0" name=""/>
        <dsp:cNvSpPr/>
      </dsp:nvSpPr>
      <dsp:spPr>
        <a:xfrm>
          <a:off x="0" y="2702775"/>
          <a:ext cx="2214562" cy="257401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fr-FR" sz="3000" u="sng" kern="1200" dirty="0"/>
            <a:t>Paramètres</a:t>
          </a:r>
          <a:endParaRPr lang="en-US" sz="3000" kern="1200" dirty="0"/>
        </a:p>
      </dsp:txBody>
      <dsp:txXfrm>
        <a:off x="108106" y="2810881"/>
        <a:ext cx="1998350" cy="23577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1E3A2-6132-4759-8A78-76C831761E5C}" type="datetimeFigureOut">
              <a:rPr lang="fr-FR" smtClean="0"/>
              <a:t>16/04/2018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03462-FDCF-49B6-BCAF-5DA004C02C51}" type="slidenum">
              <a:rPr lang="fr-FR" smtClean="0"/>
              <a:t>‹N°›</a:t>
            </a:fld>
            <a:endParaRPr lang="fr-FR"/>
          </a:p>
        </p:txBody>
      </p:sp>
    </p:spTree>
    <p:extLst>
      <p:ext uri="{BB962C8B-B14F-4D97-AF65-F5344CB8AC3E}">
        <p14:creationId xmlns:p14="http://schemas.microsoft.com/office/powerpoint/2010/main" val="5650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régularisation de </a:t>
            </a:r>
            <a:r>
              <a:rPr lang="fr-FR" dirty="0" err="1"/>
              <a:t>Tykhonov</a:t>
            </a:r>
            <a:r>
              <a:rPr lang="fr-FR" dirty="0"/>
              <a:t> est un cas particulier de régularisation, dans lequel on utilise pour régulariser la régression linéaire </a:t>
            </a:r>
            <a:r>
              <a:rPr lang="fr-FR" b="1" dirty="0"/>
              <a:t>le carré de la norme </a:t>
            </a:r>
            <a:r>
              <a:rPr lang="fr-FR" dirty="0"/>
              <a:t>du vecteur de poids </a:t>
            </a:r>
            <a:r>
              <a:rPr lang="fr-FR" sz="1200" i="1" kern="1200" dirty="0">
                <a:solidFill>
                  <a:schemeClr val="tx1"/>
                </a:solidFill>
                <a:effectLst/>
                <a:latin typeface="+mn-lt"/>
                <a:ea typeface="+mn-ea"/>
                <a:cs typeface="+mn-cs"/>
              </a:rPr>
              <a:t>β</a:t>
            </a:r>
            <a:r>
              <a:rPr lang="fr-FR" dirty="0"/>
              <a:t>.</a:t>
            </a:r>
          </a:p>
          <a:p>
            <a:r>
              <a:rPr lang="fr-FR" dirty="0"/>
              <a:t>Plus précisément, il s'agit de la </a:t>
            </a:r>
            <a:r>
              <a:rPr lang="fr-FR" b="1" dirty="0"/>
              <a:t>norme </a:t>
            </a:r>
            <a:r>
              <a:rPr lang="fr-FR" sz="1200" b="1" kern="1200" dirty="0">
                <a:solidFill>
                  <a:schemeClr val="tx1"/>
                </a:solidFill>
                <a:effectLst/>
                <a:latin typeface="+mn-lt"/>
                <a:ea typeface="+mn-ea"/>
                <a:cs typeface="+mn-cs"/>
              </a:rPr>
              <a:t>ℓ2</a:t>
            </a:r>
            <a:r>
              <a:rPr lang="fr-FR" dirty="0"/>
              <a:t>, ou </a:t>
            </a:r>
            <a:r>
              <a:rPr lang="fr-FR" b="1" dirty="0"/>
              <a:t>norme euclidienne</a:t>
            </a:r>
            <a:r>
              <a:rPr lang="fr-FR" dirty="0"/>
              <a:t>,</a:t>
            </a:r>
          </a:p>
          <a:p>
            <a:endParaRPr lang="fr-FR" dirty="0"/>
          </a:p>
          <a:p>
            <a:r>
              <a:rPr lang="fr-FR" dirty="0"/>
              <a:t>Pour arriver à cela, il suffit de remplacer le terme de régularisation de la régression </a:t>
            </a:r>
            <a:r>
              <a:rPr lang="fr-FR" dirty="0" err="1"/>
              <a:t>ridge</a:t>
            </a:r>
            <a:r>
              <a:rPr lang="fr-FR" dirty="0"/>
              <a:t>, autrement dit la norme </a:t>
            </a:r>
            <a:r>
              <a:rPr lang="fr-FR" sz="1200" kern="1200" dirty="0">
                <a:solidFill>
                  <a:schemeClr val="tx1"/>
                </a:solidFill>
                <a:effectLst/>
                <a:latin typeface="+mn-lt"/>
                <a:ea typeface="+mn-ea"/>
                <a:cs typeface="+mn-cs"/>
              </a:rPr>
              <a:t>ℓ2</a:t>
            </a:r>
            <a:r>
              <a:rPr lang="fr-FR" dirty="0"/>
              <a:t> de </a:t>
            </a:r>
            <a:r>
              <a:rPr lang="fr-FR" sz="1200" i="1" kern="1200" dirty="0">
                <a:solidFill>
                  <a:schemeClr val="tx1"/>
                </a:solidFill>
                <a:effectLst/>
                <a:latin typeface="+mn-lt"/>
                <a:ea typeface="+mn-ea"/>
                <a:cs typeface="+mn-cs"/>
              </a:rPr>
              <a:t>β</a:t>
            </a:r>
            <a:r>
              <a:rPr lang="fr-FR" dirty="0"/>
              <a:t> , par la norme </a:t>
            </a:r>
            <a:r>
              <a:rPr lang="fr-FR" sz="1200" kern="1200" dirty="0">
                <a:solidFill>
                  <a:schemeClr val="tx1"/>
                </a:solidFill>
                <a:effectLst/>
                <a:latin typeface="+mn-lt"/>
                <a:ea typeface="+mn-ea"/>
                <a:cs typeface="+mn-cs"/>
              </a:rPr>
              <a:t>ℓ1</a:t>
            </a:r>
            <a:r>
              <a:rPr lang="fr-FR" dirty="0"/>
              <a:t> de ce vecteur, c'est-à-dire : </a:t>
            </a:r>
          </a:p>
        </p:txBody>
      </p:sp>
      <p:sp>
        <p:nvSpPr>
          <p:cNvPr id="4" name="Espace réservé du numéro de diapositive 3"/>
          <p:cNvSpPr>
            <a:spLocks noGrp="1"/>
          </p:cNvSpPr>
          <p:nvPr>
            <p:ph type="sldNum" sz="quarter" idx="10"/>
          </p:nvPr>
        </p:nvSpPr>
        <p:spPr/>
        <p:txBody>
          <a:bodyPr/>
          <a:lstStyle/>
          <a:p>
            <a:fld id="{83B03462-FDCF-49B6-BCAF-5DA004C02C51}" type="slidenum">
              <a:rPr lang="fr-FR" smtClean="0"/>
              <a:t>21</a:t>
            </a:fld>
            <a:endParaRPr lang="fr-FR"/>
          </a:p>
        </p:txBody>
      </p:sp>
    </p:spTree>
    <p:extLst>
      <p:ext uri="{BB962C8B-B14F-4D97-AF65-F5344CB8AC3E}">
        <p14:creationId xmlns:p14="http://schemas.microsoft.com/office/powerpoint/2010/main" val="1754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9655" y="2386744"/>
            <a:ext cx="9252693"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5" y="4352544"/>
            <a:ext cx="6801612"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Tree>
    <p:extLst>
      <p:ext uri="{BB962C8B-B14F-4D97-AF65-F5344CB8AC3E}">
        <p14:creationId xmlns:p14="http://schemas.microsoft.com/office/powerpoint/2010/main" val="3646158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0217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40528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141395" y="937260"/>
            <a:ext cx="6288232"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834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37809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241627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1760647"/>
            <a:ext cx="1560238" cy="4227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616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320487"/>
            <a:ext cx="1560238" cy="4693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97595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2898989"/>
            <a:ext cx="1560238" cy="6839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3681202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9" name="Rectangle : coins arrondis 8"/>
          <p:cNvSpPr/>
          <p:nvPr userDrawn="1"/>
        </p:nvSpPr>
        <p:spPr>
          <a:xfrm>
            <a:off x="115349" y="3682763"/>
            <a:ext cx="1560238" cy="2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1800" dirty="0"/>
          </a:p>
        </p:txBody>
      </p:sp>
      <p:sp>
        <p:nvSpPr>
          <p:cNvPr id="2" name="Title 1"/>
          <p:cNvSpPr>
            <a:spLocks noGrp="1"/>
          </p:cNvSpPr>
          <p:nvPr>
            <p:ph type="title"/>
          </p:nvPr>
        </p:nvSpPr>
        <p:spPr>
          <a:xfrm>
            <a:off x="2023542" y="116632"/>
            <a:ext cx="10025122" cy="1143000"/>
          </a:xfrm>
          <a:solidFill>
            <a:schemeClr val="tx1">
              <a:lumMod val="95000"/>
              <a:lumOff val="5000"/>
              <a:alpha val="75000"/>
            </a:schemeClr>
          </a:solidFill>
        </p:spPr>
        <p:txBody>
          <a:bodyPr numCol="1" anchor="ctr"/>
          <a:lstStyle>
            <a:lvl1pPr algn="ctr">
              <a:defRPr>
                <a:solidFill>
                  <a:schemeClr val="bg1"/>
                </a:solidFill>
              </a:defRPr>
            </a:lvl1pPr>
          </a:lstStyle>
          <a:p>
            <a:r>
              <a:rPr kumimoji="0" lang="fr-FR" dirty="0"/>
              <a:t>Modifiez le style du titre</a:t>
            </a:r>
            <a:endParaRPr kumimoji="0" lang="en-US" dirty="0"/>
          </a:p>
        </p:txBody>
      </p:sp>
      <p:sp>
        <p:nvSpPr>
          <p:cNvPr id="3" name="Content Placeholder 2"/>
          <p:cNvSpPr>
            <a:spLocks noGrp="1"/>
          </p:cNvSpPr>
          <p:nvPr>
            <p:ph idx="1"/>
          </p:nvPr>
        </p:nvSpPr>
        <p:spPr>
          <a:xfrm>
            <a:off x="2023539" y="1340768"/>
            <a:ext cx="10025122" cy="5400600"/>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eaLnBrk="1" latinLnBrk="0" hangingPunct="1"/>
            <a:r>
              <a:rPr lang="fr-FR" dirty="0"/>
              <a:t>Modifiez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cxnSp>
        <p:nvCxnSpPr>
          <p:cNvPr id="8" name="Connecteur droit 7"/>
          <p:cNvCxnSpPr>
            <a:cxnSpLocks/>
          </p:cNvCxnSpPr>
          <p:nvPr userDrawn="1"/>
        </p:nvCxnSpPr>
        <p:spPr>
          <a:xfrm>
            <a:off x="186356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5" name="ZoneTexte 4"/>
          <p:cNvSpPr txBox="1"/>
          <p:nvPr userDrawn="1"/>
        </p:nvSpPr>
        <p:spPr>
          <a:xfrm>
            <a:off x="40323" y="1340768"/>
            <a:ext cx="1763071" cy="2646878"/>
          </a:xfrm>
          <a:prstGeom prst="rect">
            <a:avLst/>
          </a:prstGeom>
          <a:noFill/>
        </p:spPr>
        <p:txBody>
          <a:bodyPr wrap="square" rtlCol="0">
            <a:spAutoFit/>
          </a:bodyPr>
          <a:lstStyle/>
          <a:p>
            <a:pPr lvl="0" eaLnBrk="1" latinLnBrk="0" hangingPunct="1">
              <a:spcBef>
                <a:spcPts val="600"/>
              </a:spcBef>
              <a:spcAft>
                <a:spcPts val="600"/>
              </a:spcAft>
            </a:pPr>
            <a:r>
              <a:rPr kumimoji="0" lang="fr-FR" sz="1400" dirty="0">
                <a:solidFill>
                  <a:srgbClr val="0070C0"/>
                </a:solidFill>
              </a:rPr>
              <a:t>Problématique</a:t>
            </a:r>
          </a:p>
          <a:p>
            <a:pPr lvl="0" eaLnBrk="1" latinLnBrk="0" hangingPunct="1">
              <a:spcBef>
                <a:spcPts val="600"/>
              </a:spcBef>
              <a:spcAft>
                <a:spcPts val="600"/>
              </a:spcAft>
            </a:pPr>
            <a:r>
              <a:rPr kumimoji="0" lang="fr-FR" sz="1400" dirty="0">
                <a:solidFill>
                  <a:srgbClr val="0070C0"/>
                </a:solidFill>
              </a:rPr>
              <a:t>Traitement des données</a:t>
            </a:r>
          </a:p>
          <a:p>
            <a:pPr lvl="0" eaLnBrk="1" latinLnBrk="0" hangingPunct="1">
              <a:spcBef>
                <a:spcPts val="600"/>
              </a:spcBef>
              <a:spcAft>
                <a:spcPts val="600"/>
              </a:spcAft>
            </a:pPr>
            <a:r>
              <a:rPr kumimoji="0" lang="fr-FR" sz="1400" dirty="0">
                <a:solidFill>
                  <a:srgbClr val="0070C0"/>
                </a:solidFill>
              </a:rPr>
              <a:t>Différentes pistes de modélisation</a:t>
            </a:r>
          </a:p>
          <a:p>
            <a:pPr lvl="0" eaLnBrk="1" latinLnBrk="0" hangingPunct="1">
              <a:spcBef>
                <a:spcPts val="600"/>
              </a:spcBef>
              <a:spcAft>
                <a:spcPts val="600"/>
              </a:spcAft>
            </a:pPr>
            <a:r>
              <a:rPr kumimoji="0" lang="fr-FR" sz="1400" dirty="0">
                <a:solidFill>
                  <a:srgbClr val="0070C0"/>
                </a:solidFill>
              </a:rPr>
              <a:t>Modèle final, performances et améliorations</a:t>
            </a:r>
          </a:p>
          <a:p>
            <a:pPr lvl="0" eaLnBrk="1" latinLnBrk="0" hangingPunct="1">
              <a:spcBef>
                <a:spcPts val="600"/>
              </a:spcBef>
              <a:spcAft>
                <a:spcPts val="600"/>
              </a:spcAft>
            </a:pPr>
            <a:r>
              <a:rPr kumimoji="0" lang="fr-FR" sz="1400" dirty="0">
                <a:solidFill>
                  <a:srgbClr val="0070C0"/>
                </a:solidFill>
              </a:rPr>
              <a:t>API</a:t>
            </a:r>
          </a:p>
        </p:txBody>
      </p:sp>
    </p:spTree>
    <p:extLst>
      <p:ext uri="{BB962C8B-B14F-4D97-AF65-F5344CB8AC3E}">
        <p14:creationId xmlns:p14="http://schemas.microsoft.com/office/powerpoint/2010/main" val="245229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40514" y="188640"/>
            <a:ext cx="7917007" cy="1188720"/>
          </a:xfrm>
          <a:solidFill>
            <a:schemeClr val="tx1">
              <a:alpha val="75000"/>
            </a:schemeClr>
          </a:solidFill>
        </p:spPr>
        <p:txBody>
          <a:bodyPr>
            <a:normAutofit/>
          </a:bodyPr>
          <a:lstStyle>
            <a:lvl1pPr>
              <a:defRPr sz="2800">
                <a:solidFill>
                  <a:schemeClr val="bg1"/>
                </a:solidFill>
              </a:defRPr>
            </a:lvl1pPr>
          </a:lstStyle>
          <a:p>
            <a:r>
              <a:rPr lang="fr-FR" dirty="0"/>
              <a:t>Modifiez le style du titre</a:t>
            </a:r>
            <a:endParaRPr lang="en-US" dirty="0"/>
          </a:p>
        </p:txBody>
      </p:sp>
      <p:sp>
        <p:nvSpPr>
          <p:cNvPr id="3" name="Content Placeholder 2"/>
          <p:cNvSpPr>
            <a:spLocks noGrp="1"/>
          </p:cNvSpPr>
          <p:nvPr>
            <p:ph idx="1"/>
          </p:nvPr>
        </p:nvSpPr>
        <p:spPr>
          <a:xfrm>
            <a:off x="239351" y="1556795"/>
            <a:ext cx="11713300" cy="5112567"/>
          </a:xfrm>
        </p:spPr>
        <p:txBody>
          <a:bodyPr/>
          <a:lstStyle>
            <a:lvl1pPr>
              <a:spcBef>
                <a:spcPts val="600"/>
              </a:spcBef>
              <a:spcAft>
                <a:spcPts val="600"/>
              </a:spcAft>
              <a:defRPr sz="3200"/>
            </a:lvl1pPr>
            <a:lvl2pPr>
              <a:spcBef>
                <a:spcPts val="600"/>
              </a:spcBef>
              <a:spcAft>
                <a:spcPts val="600"/>
              </a:spcAft>
              <a:defRPr sz="2800"/>
            </a:lvl2pPr>
            <a:lvl3pPr>
              <a:spcBef>
                <a:spcPts val="600"/>
              </a:spcBef>
              <a:spcAft>
                <a:spcPts val="600"/>
              </a:spcAft>
              <a:defRPr sz="2800"/>
            </a:lvl3pPr>
            <a:lvl4pPr>
              <a:spcBef>
                <a:spcPts val="600"/>
              </a:spcBef>
              <a:spcAft>
                <a:spcPts val="600"/>
              </a:spcAft>
              <a:defRPr sz="2800"/>
            </a:lvl4pPr>
            <a:lvl5pPr>
              <a:spcBef>
                <a:spcPts val="600"/>
              </a:spcBef>
              <a:spcAft>
                <a:spcPts val="600"/>
              </a:spcAft>
              <a:defRPr sz="28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872414770"/>
      </p:ext>
    </p:extLst>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232" y="2386744"/>
            <a:ext cx="9253728"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5" y="4352465"/>
            <a:ext cx="6801612"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800770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69654" y="2638044"/>
            <a:ext cx="4384031" cy="3101982"/>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338317" y="2638044"/>
            <a:ext cx="4387355"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6868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9652" y="2313437"/>
            <a:ext cx="4384032"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69652" y="3143250"/>
            <a:ext cx="4384032"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7" y="3143250"/>
            <a:ext cx="4387355"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7" y="2313437"/>
            <a:ext cx="4387355"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8044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40953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25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accent5"/>
        </a:solidFill>
        <a:effectLst/>
      </p:bgPr>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4445" y="404666"/>
            <a:ext cx="4387459"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404664"/>
            <a:ext cx="4815840" cy="6192688"/>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0620" y="1700808"/>
            <a:ext cx="3794760" cy="4896544"/>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Tree>
    <p:extLst>
      <p:ext uri="{BB962C8B-B14F-4D97-AF65-F5344CB8AC3E}">
        <p14:creationId xmlns:p14="http://schemas.microsoft.com/office/powerpoint/2010/main" val="6809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userDrawn="1"/>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3440" y="404664"/>
            <a:ext cx="438912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6002" y="0"/>
            <a:ext cx="6102097"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0620" y="1700808"/>
            <a:ext cx="3794760" cy="4882871"/>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du texte du masque</a:t>
            </a:r>
          </a:p>
        </p:txBody>
      </p:sp>
    </p:spTree>
    <p:extLst>
      <p:ext uri="{BB962C8B-B14F-4D97-AF65-F5344CB8AC3E}">
        <p14:creationId xmlns:p14="http://schemas.microsoft.com/office/powerpoint/2010/main" val="5583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1395" y="964692"/>
            <a:ext cx="7917007"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8033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pfroide.pythonanywhere.com/prediction/ANC_SEA_1500-1559_6_8_AA" TargetMode="Externa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transtats.bts.gov/"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6021-4A8D-423F-A7EB-80FEAB1993CC}"/>
              </a:ext>
            </a:extLst>
          </p:cNvPr>
          <p:cNvSpPr>
            <a:spLocks noGrp="1"/>
          </p:cNvSpPr>
          <p:nvPr>
            <p:ph type="ctrTitle"/>
          </p:nvPr>
        </p:nvSpPr>
        <p:spPr/>
        <p:txBody>
          <a:bodyPr/>
          <a:lstStyle/>
          <a:p>
            <a:r>
              <a:rPr lang="fr-FR" dirty="0"/>
              <a:t>Projet N°4</a:t>
            </a:r>
          </a:p>
        </p:txBody>
      </p:sp>
      <p:sp>
        <p:nvSpPr>
          <p:cNvPr id="3" name="Sous-titre 2">
            <a:extLst>
              <a:ext uri="{FF2B5EF4-FFF2-40B4-BE49-F238E27FC236}">
                <a16:creationId xmlns:a16="http://schemas.microsoft.com/office/drawing/2014/main" id="{52C8E883-1CA2-4777-BA36-72AF1F2E1710}"/>
              </a:ext>
            </a:extLst>
          </p:cNvPr>
          <p:cNvSpPr>
            <a:spLocks noGrp="1"/>
          </p:cNvSpPr>
          <p:nvPr>
            <p:ph type="subTitle" idx="1"/>
          </p:nvPr>
        </p:nvSpPr>
        <p:spPr/>
        <p:txBody>
          <a:bodyPr/>
          <a:lstStyle/>
          <a:p>
            <a:r>
              <a:rPr lang="fr-FR" dirty="0"/>
              <a:t>Anticiper le retard des avions</a:t>
            </a:r>
          </a:p>
        </p:txBody>
      </p:sp>
    </p:spTree>
    <p:extLst>
      <p:ext uri="{BB962C8B-B14F-4D97-AF65-F5344CB8AC3E}">
        <p14:creationId xmlns:p14="http://schemas.microsoft.com/office/powerpoint/2010/main" val="36721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3FFF1-6CC0-4BF2-A958-63073FC08DE6}"/>
              </a:ext>
            </a:extLst>
          </p:cNvPr>
          <p:cNvSpPr>
            <a:spLocks noGrp="1"/>
          </p:cNvSpPr>
          <p:nvPr>
            <p:ph type="title"/>
          </p:nvPr>
        </p:nvSpPr>
        <p:spPr/>
        <p:txBody>
          <a:bodyPr/>
          <a:lstStyle/>
          <a:p>
            <a:r>
              <a:rPr lang="fr-FR"/>
              <a:t>LES DONNEES</a:t>
            </a:r>
            <a:endParaRPr lang="fr-FR" dirty="0"/>
          </a:p>
        </p:txBody>
      </p:sp>
      <p:sp>
        <p:nvSpPr>
          <p:cNvPr id="3" name="Espace réservé du contenu 2">
            <a:extLst>
              <a:ext uri="{FF2B5EF4-FFF2-40B4-BE49-F238E27FC236}">
                <a16:creationId xmlns:a16="http://schemas.microsoft.com/office/drawing/2014/main" id="{B9350718-7323-45F1-9111-62B37491FA6E}"/>
              </a:ext>
            </a:extLst>
          </p:cNvPr>
          <p:cNvSpPr>
            <a:spLocks noGrp="1"/>
          </p:cNvSpPr>
          <p:nvPr>
            <p:ph idx="1"/>
          </p:nvPr>
        </p:nvSpPr>
        <p:spPr>
          <a:xfrm>
            <a:off x="2023539" y="1872378"/>
            <a:ext cx="10025122" cy="4201852"/>
          </a:xfrm>
        </p:spPr>
        <p:txBody>
          <a:bodyPr numCol="2">
            <a:noAutofit/>
          </a:bodyPr>
          <a:lstStyle/>
          <a:p>
            <a:pPr lvl="1"/>
            <a:r>
              <a:rPr lang="fr-FR" sz="2400" b="1" u="sng" dirty="0"/>
              <a:t>Les aéroports</a:t>
            </a:r>
          </a:p>
          <a:p>
            <a:pPr lvl="2"/>
            <a:r>
              <a:rPr lang="fr-FR" sz="2400" dirty="0"/>
              <a:t>‘ORIGIN_AIRPORT_ID’</a:t>
            </a:r>
          </a:p>
          <a:p>
            <a:pPr lvl="2"/>
            <a:r>
              <a:rPr lang="fr-FR" sz="2400" dirty="0"/>
              <a:t>‘DEST_AIRPORT_ID’</a:t>
            </a:r>
          </a:p>
          <a:p>
            <a:pPr lvl="2"/>
            <a:endParaRPr lang="fr-FR" sz="2400" dirty="0"/>
          </a:p>
          <a:p>
            <a:pPr lvl="1"/>
            <a:r>
              <a:rPr lang="fr-FR" sz="2400" b="1" u="sng" dirty="0"/>
              <a:t>Les compagnies aériennes</a:t>
            </a:r>
          </a:p>
          <a:p>
            <a:pPr lvl="2"/>
            <a:r>
              <a:rPr lang="fr-FR" sz="2400" dirty="0"/>
              <a:t>‘AIRLINE_ID’</a:t>
            </a:r>
          </a:p>
          <a:p>
            <a:pPr lvl="2"/>
            <a:r>
              <a:rPr lang="fr-FR" sz="2400" dirty="0"/>
              <a:t>‘UNIQUE_CARRIER’ (qui est la même)</a:t>
            </a:r>
          </a:p>
          <a:p>
            <a:pPr marL="228600" lvl="1" indent="0">
              <a:buNone/>
            </a:pPr>
            <a:endParaRPr lang="fr-FR" sz="2400" dirty="0"/>
          </a:p>
          <a:p>
            <a:pPr lvl="1"/>
            <a:r>
              <a:rPr lang="fr-FR" sz="2400" b="1" u="sng" dirty="0"/>
              <a:t>Temporelles</a:t>
            </a:r>
          </a:p>
          <a:p>
            <a:pPr lvl="2"/>
            <a:r>
              <a:rPr lang="fr-FR" sz="2400" dirty="0"/>
              <a:t>‘MONTH’</a:t>
            </a:r>
          </a:p>
          <a:p>
            <a:pPr lvl="2"/>
            <a:r>
              <a:rPr lang="fr-FR" sz="2400" dirty="0"/>
              <a:t>‘DAY_OF_WEEK’</a:t>
            </a:r>
          </a:p>
          <a:p>
            <a:pPr lvl="2"/>
            <a:r>
              <a:rPr lang="fr-FR" sz="2400" dirty="0"/>
              <a:t>‘DEP_TIME_BLK’</a:t>
            </a:r>
          </a:p>
          <a:p>
            <a:pPr lvl="2"/>
            <a:r>
              <a:rPr lang="fr-FR" sz="2400" dirty="0"/>
              <a:t>‘ARR_TIME_BLK’</a:t>
            </a:r>
          </a:p>
          <a:p>
            <a:pPr lvl="2"/>
            <a:endParaRPr lang="fr-FR" sz="2400" dirty="0"/>
          </a:p>
          <a:p>
            <a:pPr lvl="1"/>
            <a:r>
              <a:rPr lang="fr-FR" sz="2400" b="1" u="sng" dirty="0"/>
              <a:t>Distancielles</a:t>
            </a:r>
          </a:p>
          <a:p>
            <a:pPr lvl="2"/>
            <a:r>
              <a:rPr lang="fr-FR" sz="2400" dirty="0"/>
              <a:t>‘DISTANCE_GROUP’</a:t>
            </a:r>
          </a:p>
        </p:txBody>
      </p:sp>
      <p:sp>
        <p:nvSpPr>
          <p:cNvPr id="4" name="ZoneTexte 3">
            <a:extLst>
              <a:ext uri="{FF2B5EF4-FFF2-40B4-BE49-F238E27FC236}">
                <a16:creationId xmlns:a16="http://schemas.microsoft.com/office/drawing/2014/main" id="{7019583A-10CE-4332-B088-30C309EAD3E2}"/>
              </a:ext>
            </a:extLst>
          </p:cNvPr>
          <p:cNvSpPr txBox="1"/>
          <p:nvPr/>
        </p:nvSpPr>
        <p:spPr>
          <a:xfrm>
            <a:off x="2023539" y="1335172"/>
            <a:ext cx="9919645" cy="461665"/>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De ces données complètes, nous allons extraire celles qui nous intéressent.</a:t>
            </a:r>
          </a:p>
        </p:txBody>
      </p:sp>
      <p:sp>
        <p:nvSpPr>
          <p:cNvPr id="5" name="ZoneTexte 4">
            <a:extLst>
              <a:ext uri="{FF2B5EF4-FFF2-40B4-BE49-F238E27FC236}">
                <a16:creationId xmlns:a16="http://schemas.microsoft.com/office/drawing/2014/main" id="{5F42DAA6-77E1-4847-A0C8-E6250FEADB30}"/>
              </a:ext>
            </a:extLst>
          </p:cNvPr>
          <p:cNvSpPr txBox="1"/>
          <p:nvPr/>
        </p:nvSpPr>
        <p:spPr>
          <a:xfrm>
            <a:off x="2023539" y="6074230"/>
            <a:ext cx="9500871" cy="523220"/>
          </a:xfrm>
          <a:prstGeom prst="rect">
            <a:avLst/>
          </a:prstGeom>
          <a:noFill/>
        </p:spPr>
        <p:txBody>
          <a:bodyPr wrap="none" rtlCol="0">
            <a:spAutoFit/>
          </a:bodyPr>
          <a:lstStyle/>
          <a:p>
            <a:pPr marL="228600" indent="-228600">
              <a:spcBef>
                <a:spcPts val="600"/>
              </a:spcBef>
              <a:spcAft>
                <a:spcPts val="600"/>
              </a:spcAft>
              <a:buClr>
                <a:schemeClr val="accent2"/>
              </a:buClr>
              <a:buFont typeface="Arial" panose="020B0604020202020204" pitchFamily="34" charset="0"/>
              <a:buChar char="•"/>
            </a:pPr>
            <a:r>
              <a:rPr lang="fr-FR" sz="2800" dirty="0">
                <a:solidFill>
                  <a:schemeClr val="tx1">
                    <a:lumMod val="85000"/>
                    <a:lumOff val="15000"/>
                  </a:schemeClr>
                </a:solidFill>
              </a:rPr>
              <a:t>Et nous allons analyser les retards en fonction de ces données.</a:t>
            </a:r>
          </a:p>
        </p:txBody>
      </p:sp>
      <p:sp>
        <p:nvSpPr>
          <p:cNvPr id="6" name="Flèche droite 4">
            <a:extLst>
              <a:ext uri="{FF2B5EF4-FFF2-40B4-BE49-F238E27FC236}">
                <a16:creationId xmlns:a16="http://schemas.microsoft.com/office/drawing/2014/main" id="{9B784CF0-AB7C-45FE-A8B9-B4B3D025BE9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91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24" name="Espace réservé du contenu 3">
            <a:extLst>
              <a:ext uri="{FF2B5EF4-FFF2-40B4-BE49-F238E27FC236}">
                <a16:creationId xmlns:a16="http://schemas.microsoft.com/office/drawing/2014/main" id="{13783EDD-E407-4E28-BE6A-B9DE56DA9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542" y="1518643"/>
            <a:ext cx="4970114" cy="4970114"/>
          </a:xfrm>
          <a:prstGeom prst="rect">
            <a:avLst/>
          </a:prstGeom>
        </p:spPr>
      </p:pic>
      <p:pic>
        <p:nvPicPr>
          <p:cNvPr id="15" name="Image 14">
            <a:extLst>
              <a:ext uri="{FF2B5EF4-FFF2-40B4-BE49-F238E27FC236}">
                <a16:creationId xmlns:a16="http://schemas.microsoft.com/office/drawing/2014/main" id="{47F31969-CCA3-433B-9AA7-654DA48DB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55" y="1526802"/>
            <a:ext cx="4611533" cy="5030763"/>
          </a:xfrm>
          <a:prstGeom prst="rect">
            <a:avLst/>
          </a:prstGeom>
        </p:spPr>
      </p:pic>
      <p:sp>
        <p:nvSpPr>
          <p:cNvPr id="5" name="Flèche droite 4">
            <a:extLst>
              <a:ext uri="{FF2B5EF4-FFF2-40B4-BE49-F238E27FC236}">
                <a16:creationId xmlns:a16="http://schemas.microsoft.com/office/drawing/2014/main" id="{09F64F67-FC7B-4F3A-BD4A-05BFD5E1B81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7C2E68A7-4D02-4CA5-972E-57E7FD072C25}"/>
              </a:ext>
            </a:extLst>
          </p:cNvPr>
          <p:cNvSpPr/>
          <p:nvPr/>
        </p:nvSpPr>
        <p:spPr>
          <a:xfrm>
            <a:off x="5024674" y="1872002"/>
            <a:ext cx="407406" cy="435678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F05E0DAD-56AE-4D40-8166-9E24B48B3E5B}"/>
              </a:ext>
            </a:extLst>
          </p:cNvPr>
          <p:cNvSpPr/>
          <p:nvPr/>
        </p:nvSpPr>
        <p:spPr>
          <a:xfrm>
            <a:off x="2912999" y="4970351"/>
            <a:ext cx="407406" cy="121173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78B5D532-6FF2-4E23-AA8F-6CB11F881BCE}"/>
              </a:ext>
            </a:extLst>
          </p:cNvPr>
          <p:cNvSpPr/>
          <p:nvPr/>
        </p:nvSpPr>
        <p:spPr>
          <a:xfrm>
            <a:off x="7438383" y="1765427"/>
            <a:ext cx="1840617" cy="453285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EAD93AB0-24F9-467D-BEDA-99BFAB3A7C46}"/>
              </a:ext>
            </a:extLst>
          </p:cNvPr>
          <p:cNvSpPr/>
          <p:nvPr/>
        </p:nvSpPr>
        <p:spPr>
          <a:xfrm>
            <a:off x="9319650" y="3429000"/>
            <a:ext cx="2069609" cy="279978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660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6" name="Espace réservé du contenu 5">
            <a:extLst>
              <a:ext uri="{FF2B5EF4-FFF2-40B4-BE49-F238E27FC236}">
                <a16:creationId xmlns:a16="http://schemas.microsoft.com/office/drawing/2014/main" id="{DBAD7E51-D16E-4F24-B264-3091FF3AD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8780" y="1340693"/>
            <a:ext cx="3150393" cy="5400675"/>
          </a:xfrm>
          <a:prstGeom prst="rect">
            <a:avLst/>
          </a:prstGeom>
        </p:spPr>
      </p:pic>
      <p:pic>
        <p:nvPicPr>
          <p:cNvPr id="7" name="Image 6">
            <a:extLst>
              <a:ext uri="{FF2B5EF4-FFF2-40B4-BE49-F238E27FC236}">
                <a16:creationId xmlns:a16="http://schemas.microsoft.com/office/drawing/2014/main" id="{F2AC5C87-975A-4D07-B191-CA1190584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544" y="1667253"/>
            <a:ext cx="4708732" cy="4708732"/>
          </a:xfrm>
          <a:prstGeom prst="rect">
            <a:avLst/>
          </a:prstGeom>
        </p:spPr>
      </p:pic>
      <p:sp>
        <p:nvSpPr>
          <p:cNvPr id="5" name="Flèche droite 4">
            <a:extLst>
              <a:ext uri="{FF2B5EF4-FFF2-40B4-BE49-F238E27FC236}">
                <a16:creationId xmlns:a16="http://schemas.microsoft.com/office/drawing/2014/main" id="{B73F65BC-EAD2-4A50-9111-EDC60549F0D3}"/>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58B67191-505C-456C-866B-63EC077FA2FB}"/>
              </a:ext>
            </a:extLst>
          </p:cNvPr>
          <p:cNvSpPr/>
          <p:nvPr/>
        </p:nvSpPr>
        <p:spPr>
          <a:xfrm>
            <a:off x="4369078" y="1937441"/>
            <a:ext cx="1126376" cy="417364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67F810AA-4FC3-4A0D-A984-B46493802E25}"/>
              </a:ext>
            </a:extLst>
          </p:cNvPr>
          <p:cNvSpPr/>
          <p:nvPr/>
        </p:nvSpPr>
        <p:spPr>
          <a:xfrm>
            <a:off x="6437014" y="1955907"/>
            <a:ext cx="340944" cy="4155181"/>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74E970D7-8EA7-4B7E-90D7-17AE1C2FD48B}"/>
              </a:ext>
            </a:extLst>
          </p:cNvPr>
          <p:cNvSpPr/>
          <p:nvPr/>
        </p:nvSpPr>
        <p:spPr>
          <a:xfrm>
            <a:off x="9620268" y="1667253"/>
            <a:ext cx="791217" cy="482150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557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Exploration des données</a:t>
            </a:r>
          </a:p>
        </p:txBody>
      </p:sp>
      <p:pic>
        <p:nvPicPr>
          <p:cNvPr id="5" name="Image 4">
            <a:extLst>
              <a:ext uri="{FF2B5EF4-FFF2-40B4-BE49-F238E27FC236}">
                <a16:creationId xmlns:a16="http://schemas.microsoft.com/office/drawing/2014/main" id="{8EC57A3A-FB60-4C61-A46A-AEC0C7E96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115"/>
            <a:ext cx="6005282" cy="3792810"/>
          </a:xfrm>
          <a:prstGeom prst="rect">
            <a:avLst/>
          </a:prstGeom>
        </p:spPr>
      </p:pic>
      <p:pic>
        <p:nvPicPr>
          <p:cNvPr id="8" name="Espace réservé du contenu 3">
            <a:extLst>
              <a:ext uri="{FF2B5EF4-FFF2-40B4-BE49-F238E27FC236}">
                <a16:creationId xmlns:a16="http://schemas.microsoft.com/office/drawing/2014/main" id="{58DBD8A0-964F-40B1-A797-8AD8EF33BF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3347" y="2084115"/>
            <a:ext cx="6005282" cy="3792810"/>
          </a:xfrm>
          <a:prstGeom prst="rect">
            <a:avLst/>
          </a:prstGeom>
        </p:spPr>
      </p:pic>
      <p:sp>
        <p:nvSpPr>
          <p:cNvPr id="6" name="Flèche droite 4">
            <a:extLst>
              <a:ext uri="{FF2B5EF4-FFF2-40B4-BE49-F238E27FC236}">
                <a16:creationId xmlns:a16="http://schemas.microsoft.com/office/drawing/2014/main" id="{80449759-ECB0-464E-97D8-1418BB741F4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Triangle rectangle 6">
            <a:extLst>
              <a:ext uri="{FF2B5EF4-FFF2-40B4-BE49-F238E27FC236}">
                <a16:creationId xmlns:a16="http://schemas.microsoft.com/office/drawing/2014/main" id="{D4ECBB1D-7862-45EF-B18D-2849BA386160}"/>
              </a:ext>
            </a:extLst>
          </p:cNvPr>
          <p:cNvSpPr/>
          <p:nvPr/>
        </p:nvSpPr>
        <p:spPr>
          <a:xfrm flipH="1">
            <a:off x="1430447" y="1937441"/>
            <a:ext cx="3657598" cy="2368381"/>
          </a:xfrm>
          <a:prstGeom prst="r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9" name="Triangle rectangle 8">
            <a:extLst>
              <a:ext uri="{FF2B5EF4-FFF2-40B4-BE49-F238E27FC236}">
                <a16:creationId xmlns:a16="http://schemas.microsoft.com/office/drawing/2014/main" id="{02726AE0-7A1F-4A47-A883-48F7626C2279}"/>
              </a:ext>
            </a:extLst>
          </p:cNvPr>
          <p:cNvSpPr/>
          <p:nvPr/>
        </p:nvSpPr>
        <p:spPr>
          <a:xfrm flipH="1">
            <a:off x="8238653" y="1989192"/>
            <a:ext cx="3497972" cy="2368381"/>
          </a:xfrm>
          <a:prstGeom prst="rtTriangl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359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Exploration des données</a:t>
            </a:r>
          </a:p>
        </p:txBody>
      </p:sp>
      <p:pic>
        <p:nvPicPr>
          <p:cNvPr id="7" name="Espace réservé du contenu 6">
            <a:extLst>
              <a:ext uri="{FF2B5EF4-FFF2-40B4-BE49-F238E27FC236}">
                <a16:creationId xmlns:a16="http://schemas.microsoft.com/office/drawing/2014/main" id="{921B19AB-0540-41E4-A116-E30CF44F4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18" y="1939004"/>
            <a:ext cx="5986206" cy="3591724"/>
          </a:xfrm>
        </p:spPr>
      </p:pic>
      <p:pic>
        <p:nvPicPr>
          <p:cNvPr id="9" name="Image 8">
            <a:extLst>
              <a:ext uri="{FF2B5EF4-FFF2-40B4-BE49-F238E27FC236}">
                <a16:creationId xmlns:a16="http://schemas.microsoft.com/office/drawing/2014/main" id="{3C3E8260-C97A-4F3B-9A87-18D642886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904820"/>
            <a:ext cx="5986207" cy="3591724"/>
          </a:xfrm>
          <a:prstGeom prst="rect">
            <a:avLst/>
          </a:prstGeom>
        </p:spPr>
      </p:pic>
      <p:sp>
        <p:nvSpPr>
          <p:cNvPr id="10" name="ZoneTexte 9">
            <a:extLst>
              <a:ext uri="{FF2B5EF4-FFF2-40B4-BE49-F238E27FC236}">
                <a16:creationId xmlns:a16="http://schemas.microsoft.com/office/drawing/2014/main" id="{90B1789F-E0F4-4FA6-9007-7F77033DD0D2}"/>
              </a:ext>
            </a:extLst>
          </p:cNvPr>
          <p:cNvSpPr txBox="1"/>
          <p:nvPr/>
        </p:nvSpPr>
        <p:spPr>
          <a:xfrm>
            <a:off x="700105" y="5530728"/>
            <a:ext cx="11178387" cy="1354217"/>
          </a:xfrm>
          <a:prstGeom prst="rect">
            <a:avLst/>
          </a:prstGeom>
          <a:noFill/>
        </p:spPr>
        <p:txBody>
          <a:bodyPr wrap="square" rtlCol="0">
            <a:spAutoFit/>
          </a:bodyPr>
          <a:lstStyle/>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Les retards, qu’ils soient au départ ou à l’arrivée, sont repartis de manières uniformes.</a:t>
            </a:r>
          </a:p>
          <a:p>
            <a:pPr marL="228600" indent="-228600">
              <a:spcBef>
                <a:spcPts val="600"/>
              </a:spcBef>
              <a:spcAft>
                <a:spcPts val="600"/>
              </a:spcAft>
              <a:buClr>
                <a:schemeClr val="accent2"/>
              </a:buClr>
              <a:buFont typeface="Arial" panose="020B0604020202020204" pitchFamily="34" charset="0"/>
              <a:buChar char="•"/>
            </a:pPr>
            <a:r>
              <a:rPr lang="fr-FR" sz="2400" dirty="0">
                <a:solidFill>
                  <a:schemeClr val="tx1">
                    <a:lumMod val="85000"/>
                    <a:lumOff val="15000"/>
                  </a:schemeClr>
                </a:solidFill>
              </a:rPr>
              <a:t>On constate également une tendance bien marquée de départs et d’arrivées plus tôt que prévues.</a:t>
            </a:r>
          </a:p>
        </p:txBody>
      </p:sp>
      <p:sp>
        <p:nvSpPr>
          <p:cNvPr id="6" name="Flèche droite 4">
            <a:extLst>
              <a:ext uri="{FF2B5EF4-FFF2-40B4-BE49-F238E27FC236}">
                <a16:creationId xmlns:a16="http://schemas.microsoft.com/office/drawing/2014/main" id="{DCE4995F-877F-4A4A-81C8-295922863D2B}"/>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85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On analyse les différents retards par catégorie :</a:t>
            </a:r>
          </a:p>
          <a:p>
            <a:pPr lvl="1"/>
            <a:r>
              <a:rPr lang="fr-FR" dirty="0">
                <a:solidFill>
                  <a:srgbClr val="0070C0"/>
                </a:solidFill>
              </a:rPr>
              <a:t>En avance 		(&lt; 0 minute)</a:t>
            </a:r>
          </a:p>
          <a:p>
            <a:pPr lvl="1"/>
            <a:r>
              <a:rPr lang="fr-FR" dirty="0">
                <a:solidFill>
                  <a:schemeClr val="accent3">
                    <a:lumMod val="60000"/>
                    <a:lumOff val="40000"/>
                  </a:schemeClr>
                </a:solidFill>
              </a:rPr>
              <a:t>Léger 			(Entre 0 et 15 minutes)</a:t>
            </a:r>
          </a:p>
          <a:p>
            <a:pPr lvl="1"/>
            <a:r>
              <a:rPr lang="fr-FR" dirty="0">
                <a:solidFill>
                  <a:srgbClr val="00B050"/>
                </a:solidFill>
              </a:rPr>
              <a:t>Moyen 			(Entre 15 et 45 minutes)</a:t>
            </a:r>
          </a:p>
          <a:p>
            <a:pPr lvl="1"/>
            <a:r>
              <a:rPr lang="fr-FR" dirty="0">
                <a:solidFill>
                  <a:srgbClr val="FF0000"/>
                </a:solidFill>
              </a:rPr>
              <a:t>Important 		( &gt; 45 minutes)</a:t>
            </a:r>
          </a:p>
        </p:txBody>
      </p:sp>
      <p:sp>
        <p:nvSpPr>
          <p:cNvPr id="4" name="Flèche droite 4">
            <a:extLst>
              <a:ext uri="{FF2B5EF4-FFF2-40B4-BE49-F238E27FC236}">
                <a16:creationId xmlns:a16="http://schemas.microsoft.com/office/drawing/2014/main" id="{E14AC248-9DB4-4BC3-9411-DF2034A75D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63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15BB622-BF9F-4057-8BAF-8B2C89CC4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3" y="2036763"/>
            <a:ext cx="10025062" cy="4010025"/>
          </a:xfrm>
        </p:spPr>
      </p:pic>
      <p:sp>
        <p:nvSpPr>
          <p:cNvPr id="4" name="Flèche droite 4">
            <a:extLst>
              <a:ext uri="{FF2B5EF4-FFF2-40B4-BE49-F238E27FC236}">
                <a16:creationId xmlns:a16="http://schemas.microsoft.com/office/drawing/2014/main" id="{0551B2B8-BD1E-4476-BFF1-7396B27F482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31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a:bodyPr>
          <a:lstStyle/>
          <a:p>
            <a:r>
              <a:rPr lang="fr-FR" dirty="0"/>
              <a:t>Le choix a été fait de tenter la prédiction des retards/avances prédictibles.</a:t>
            </a:r>
          </a:p>
          <a:p>
            <a:r>
              <a:rPr lang="fr-FR" dirty="0"/>
              <a:t>C’est-à-dire suivant les critères suivants :</a:t>
            </a:r>
          </a:p>
          <a:p>
            <a:pPr lvl="1"/>
            <a:r>
              <a:rPr lang="fr-FR" dirty="0"/>
              <a:t>Retard inférieur à 45 minutes.</a:t>
            </a:r>
          </a:p>
          <a:p>
            <a:pPr lvl="1"/>
            <a:r>
              <a:rPr lang="fr-FR" dirty="0"/>
              <a:t>Avance inférieure à 45 minutes.</a:t>
            </a:r>
          </a:p>
        </p:txBody>
      </p:sp>
      <p:sp>
        <p:nvSpPr>
          <p:cNvPr id="4" name="Flèche droite 4">
            <a:extLst>
              <a:ext uri="{FF2B5EF4-FFF2-40B4-BE49-F238E27FC236}">
                <a16:creationId xmlns:a16="http://schemas.microsoft.com/office/drawing/2014/main" id="{5A597B8A-A0D1-4D99-97BE-46A2C3AF7C7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817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Classification des retards</a:t>
            </a:r>
          </a:p>
        </p:txBody>
      </p:sp>
      <p:pic>
        <p:nvPicPr>
          <p:cNvPr id="5" name="Espace réservé du contenu 4">
            <a:extLst>
              <a:ext uri="{FF2B5EF4-FFF2-40B4-BE49-F238E27FC236}">
                <a16:creationId xmlns:a16="http://schemas.microsoft.com/office/drawing/2014/main" id="{62D57B34-56F3-4562-A96E-8BFF46474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063" y="2036763"/>
            <a:ext cx="10025062" cy="4010025"/>
          </a:xfrm>
        </p:spPr>
      </p:pic>
      <p:sp>
        <p:nvSpPr>
          <p:cNvPr id="4" name="Flèche droite 4">
            <a:extLst>
              <a:ext uri="{FF2B5EF4-FFF2-40B4-BE49-F238E27FC236}">
                <a16:creationId xmlns:a16="http://schemas.microsoft.com/office/drawing/2014/main" id="{41A10466-C089-4A27-A05E-ADED82A6248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5995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D8BAC-4518-44FF-8917-006DECB8B823}"/>
              </a:ext>
            </a:extLst>
          </p:cNvPr>
          <p:cNvSpPr>
            <a:spLocks noGrp="1"/>
          </p:cNvSpPr>
          <p:nvPr>
            <p:ph type="title"/>
          </p:nvPr>
        </p:nvSpPr>
        <p:spPr/>
        <p:txBody>
          <a:bodyPr>
            <a:normAutofit/>
          </a:bodyPr>
          <a:lstStyle/>
          <a:p>
            <a:r>
              <a:rPr lang="fr-FR" dirty="0"/>
              <a:t>différentes pistes de modélisation</a:t>
            </a:r>
          </a:p>
        </p:txBody>
      </p:sp>
      <p:sp>
        <p:nvSpPr>
          <p:cNvPr id="3" name="Espace réservé du texte 2">
            <a:extLst>
              <a:ext uri="{FF2B5EF4-FFF2-40B4-BE49-F238E27FC236}">
                <a16:creationId xmlns:a16="http://schemas.microsoft.com/office/drawing/2014/main" id="{1E6858B7-815C-4917-BC23-C617B0C7D99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384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Problématique</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9235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Confrontation d’algorithmes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dirty="0"/>
              <a:t>Dans un premier temps, cinq algorithmes sont confrontés sans optimisations particulières :</a:t>
            </a:r>
          </a:p>
          <a:p>
            <a:pPr lvl="1"/>
            <a:r>
              <a:rPr lang="fr-FR" dirty="0"/>
              <a:t>Ridge(),</a:t>
            </a:r>
          </a:p>
          <a:p>
            <a:pPr lvl="1"/>
            <a:r>
              <a:rPr lang="fr-FR" dirty="0" err="1"/>
              <a:t>ElasticNet</a:t>
            </a:r>
            <a:r>
              <a:rPr lang="fr-FR" dirty="0"/>
              <a:t>(),</a:t>
            </a:r>
          </a:p>
          <a:p>
            <a:pPr lvl="1"/>
            <a:r>
              <a:rPr lang="fr-FR" dirty="0"/>
              <a:t>Lasso(),</a:t>
            </a:r>
          </a:p>
          <a:p>
            <a:pPr lvl="1"/>
            <a:r>
              <a:rPr lang="fr-FR" dirty="0" err="1"/>
              <a:t>SGDRegressor</a:t>
            </a:r>
            <a:r>
              <a:rPr lang="fr-FR" dirty="0"/>
              <a:t>(),</a:t>
            </a:r>
          </a:p>
          <a:p>
            <a:pPr lvl="1"/>
            <a:r>
              <a:rPr lang="fr-FR" dirty="0" err="1"/>
              <a:t>RandomForestRegressor</a:t>
            </a:r>
            <a:r>
              <a:rPr lang="fr-FR" dirty="0"/>
              <a:t>()</a:t>
            </a:r>
          </a:p>
          <a:p>
            <a:pPr lvl="1"/>
            <a:endParaRPr lang="fr-FR" dirty="0"/>
          </a:p>
          <a:p>
            <a:r>
              <a:rPr lang="fr-FR" dirty="0"/>
              <a:t>Dans un second temps, un ou plusieurs de ces algorithmes seront optimisés.</a:t>
            </a:r>
          </a:p>
        </p:txBody>
      </p:sp>
      <p:sp>
        <p:nvSpPr>
          <p:cNvPr id="4" name="Flèche droite 4">
            <a:extLst>
              <a:ext uri="{FF2B5EF4-FFF2-40B4-BE49-F238E27FC236}">
                <a16:creationId xmlns:a16="http://schemas.microsoft.com/office/drawing/2014/main" id="{832CB743-2E4E-4EAF-B3BA-F6C5E961D2C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22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A62B29-0A1F-4150-98D8-F6EEB625473D}"/>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1056021E-E7E1-432F-B30F-D6E870FF7546}"/>
              </a:ext>
            </a:extLst>
          </p:cNvPr>
          <p:cNvSpPr>
            <a:spLocks noGrp="1"/>
          </p:cNvSpPr>
          <p:nvPr>
            <p:ph idx="1"/>
          </p:nvPr>
        </p:nvSpPr>
        <p:spPr/>
        <p:txBody>
          <a:bodyPr>
            <a:normAutofit fontScale="85000" lnSpcReduction="20000"/>
          </a:bodyPr>
          <a:lstStyle/>
          <a:p>
            <a:r>
              <a:rPr lang="fr-FR" dirty="0"/>
              <a:t>La régression </a:t>
            </a:r>
            <a:r>
              <a:rPr lang="fr-FR" dirty="0" err="1">
                <a:solidFill>
                  <a:srgbClr val="FF0000"/>
                </a:solidFill>
              </a:rPr>
              <a:t>ridge</a:t>
            </a:r>
            <a:r>
              <a:rPr lang="fr-FR" dirty="0"/>
              <a:t> nous permet de </a:t>
            </a:r>
            <a:r>
              <a:rPr lang="fr-FR" i="1" dirty="0"/>
              <a:t>réduire</a:t>
            </a:r>
            <a:r>
              <a:rPr lang="fr-FR" dirty="0"/>
              <a:t> l'amplitude des coefficients d'une régression linéaire et d'éviter le sur-apprentissage. La norme ℓ2 du vecteur de poids peut être utilisée comme terme de régularisation de la régression linéaire.</a:t>
            </a:r>
          </a:p>
          <a:p>
            <a:r>
              <a:rPr lang="fr-FR" dirty="0"/>
              <a:t>On peut aller plus loin et </a:t>
            </a:r>
            <a:r>
              <a:rPr lang="fr-FR" i="1" dirty="0"/>
              <a:t>annuler</a:t>
            </a:r>
            <a:r>
              <a:rPr lang="fr-FR" dirty="0"/>
              <a:t> certains coefficients. Pour cela on va utiliser le </a:t>
            </a:r>
            <a:r>
              <a:rPr lang="fr-FR" dirty="0">
                <a:solidFill>
                  <a:srgbClr val="FF0000"/>
                </a:solidFill>
              </a:rPr>
              <a:t>lasso</a:t>
            </a:r>
            <a:r>
              <a:rPr lang="fr-FR" dirty="0"/>
              <a:t>. Le </a:t>
            </a:r>
            <a:r>
              <a:rPr lang="fr-FR" b="1" dirty="0"/>
              <a:t>lasso</a:t>
            </a:r>
            <a:r>
              <a:rPr lang="fr-FR" dirty="0"/>
              <a:t> utilise la norme ℓ1 du vecteur de poids comme </a:t>
            </a:r>
            <a:r>
              <a:rPr lang="fr-FR" dirty="0" err="1"/>
              <a:t>régularisateur</a:t>
            </a:r>
            <a:r>
              <a:rPr lang="fr-FR" dirty="0"/>
              <a:t>.</a:t>
            </a:r>
          </a:p>
          <a:p>
            <a:r>
              <a:rPr lang="fr-FR" dirty="0"/>
              <a:t>Les variables qui auront un coefficient égal à zéro ne feront plus partie du </a:t>
            </a:r>
            <a:r>
              <a:rPr lang="fr-FR" b="1" dirty="0"/>
              <a:t>modèle,</a:t>
            </a:r>
            <a:r>
              <a:rPr lang="fr-FR" dirty="0"/>
              <a:t> qui en sera simplifié d'autant (modèle </a:t>
            </a:r>
            <a:r>
              <a:rPr lang="fr-FR" b="1" dirty="0"/>
              <a:t>parcimonieux</a:t>
            </a:r>
            <a:r>
              <a:rPr lang="fr-FR" dirty="0"/>
              <a:t>).</a:t>
            </a:r>
          </a:p>
          <a:p>
            <a:r>
              <a:rPr lang="fr-FR" dirty="0"/>
              <a:t>Il s'agit donc d'une méthode de </a:t>
            </a:r>
            <a:r>
              <a:rPr lang="fr-FR" b="1" dirty="0"/>
              <a:t>sélection de variables</a:t>
            </a:r>
            <a:r>
              <a:rPr lang="fr-FR" dirty="0"/>
              <a:t> et de </a:t>
            </a:r>
            <a:r>
              <a:rPr lang="fr-FR" b="1" dirty="0"/>
              <a:t>réduction de dimension supervisée</a:t>
            </a:r>
            <a:r>
              <a:rPr lang="fr-FR" dirty="0"/>
              <a:t> : les variables qui ne sont pas nécessaires à la prédiction de l'étiquette sont éliminées ou réduites.</a:t>
            </a:r>
          </a:p>
        </p:txBody>
      </p:sp>
      <p:sp>
        <p:nvSpPr>
          <p:cNvPr id="4" name="Flèche droite 4">
            <a:extLst>
              <a:ext uri="{FF2B5EF4-FFF2-40B4-BE49-F238E27FC236}">
                <a16:creationId xmlns:a16="http://schemas.microsoft.com/office/drawing/2014/main" id="{95973DA5-C0BA-4537-82BC-206910B66D17}"/>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723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80C0D-5894-4A91-B646-EFA5DCA8DC00}"/>
              </a:ext>
            </a:extLst>
          </p:cNvPr>
          <p:cNvSpPr>
            <a:spLocks noGrp="1"/>
          </p:cNvSpPr>
          <p:nvPr>
            <p:ph type="title"/>
          </p:nvPr>
        </p:nvSpPr>
        <p:spPr/>
        <p:txBody>
          <a:bodyPr/>
          <a:lstStyle/>
          <a:p>
            <a:r>
              <a:rPr lang="fr-FR" dirty="0"/>
              <a:t>Ridge, LASSO et ELASTICNET</a:t>
            </a:r>
          </a:p>
        </p:txBody>
      </p:sp>
      <p:sp>
        <p:nvSpPr>
          <p:cNvPr id="3" name="Espace réservé du contenu 2">
            <a:extLst>
              <a:ext uri="{FF2B5EF4-FFF2-40B4-BE49-F238E27FC236}">
                <a16:creationId xmlns:a16="http://schemas.microsoft.com/office/drawing/2014/main" id="{031DAD03-DBD1-4D54-A84E-83E0DCC89B2F}"/>
              </a:ext>
            </a:extLst>
          </p:cNvPr>
          <p:cNvSpPr>
            <a:spLocks noGrp="1"/>
          </p:cNvSpPr>
          <p:nvPr>
            <p:ph idx="1"/>
          </p:nvPr>
        </p:nvSpPr>
        <p:spPr/>
        <p:txBody>
          <a:bodyPr>
            <a:normAutofit fontScale="92500" lnSpcReduction="20000"/>
          </a:bodyPr>
          <a:lstStyle/>
          <a:p>
            <a:pPr algn="just"/>
            <a:r>
              <a:rPr lang="fr-FR" dirty="0"/>
              <a:t>La méthode </a:t>
            </a:r>
            <a:r>
              <a:rPr lang="fr-FR" dirty="0" err="1">
                <a:solidFill>
                  <a:srgbClr val="FF0000"/>
                </a:solidFill>
              </a:rPr>
              <a:t>elasticnet</a:t>
            </a:r>
            <a:r>
              <a:rPr lang="fr-FR" dirty="0">
                <a:solidFill>
                  <a:srgbClr val="FF0000"/>
                </a:solidFill>
              </a:rPr>
              <a:t> </a:t>
            </a:r>
            <a:r>
              <a:rPr lang="fr-FR" dirty="0"/>
              <a:t>combine les deux termes de régularisation en un.</a:t>
            </a:r>
          </a:p>
          <a:p>
            <a:pPr algn="just"/>
            <a:r>
              <a:rPr lang="fr-FR" dirty="0"/>
              <a:t>L'</a:t>
            </a:r>
            <a:r>
              <a:rPr lang="fr-FR" dirty="0" err="1"/>
              <a:t>elasticnet</a:t>
            </a:r>
            <a:r>
              <a:rPr lang="fr-FR" dirty="0"/>
              <a:t> combine les normes ℓ1 et ℓ2 pour obtenir une solution moins </a:t>
            </a:r>
            <a:r>
              <a:rPr lang="fr-FR" b="1" dirty="0"/>
              <a:t>parcimonieuse</a:t>
            </a:r>
            <a:r>
              <a:rPr lang="fr-FR" dirty="0"/>
              <a:t> que le lasso et dans laquelle toutes les variables corrélées pertinentes pour la prédiction de l'étiquette sont sélectionnées et reçoivent un poids identique.</a:t>
            </a:r>
          </a:p>
          <a:p>
            <a:pPr algn="just"/>
            <a:r>
              <a:rPr lang="fr-FR" dirty="0"/>
              <a:t>La force de régularisation définit la « quantité de régularisation » appliquée (moins nous régularisons, plus nous laissons le modèle s'adapter aux données).</a:t>
            </a:r>
          </a:p>
          <a:p>
            <a:pPr algn="just"/>
            <a:r>
              <a:rPr lang="fr-FR" dirty="0"/>
              <a:t>Il s’agit du ratio entre ℓ1 et ℓ2 (pour 0, cela sera ℓ2, pour 1, ℓ1).</a:t>
            </a:r>
            <a:endParaRPr lang="fr-FR" dirty="0">
              <a:highlight>
                <a:srgbClr val="FFFF00"/>
              </a:highlight>
            </a:endParaRPr>
          </a:p>
        </p:txBody>
      </p:sp>
      <p:sp>
        <p:nvSpPr>
          <p:cNvPr id="4" name="Flèche droite 4">
            <a:extLst>
              <a:ext uri="{FF2B5EF4-FFF2-40B4-BE49-F238E27FC236}">
                <a16:creationId xmlns:a16="http://schemas.microsoft.com/office/drawing/2014/main" id="{EACA4DF4-E41D-4450-8FA5-A4E8C31FA30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132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RANDOM FOREST REGRESSOR</a:t>
            </a:r>
          </a:p>
        </p:txBody>
      </p:sp>
      <p:sp>
        <p:nvSpPr>
          <p:cNvPr id="31" name="Espace réservé du contenu 30">
            <a:extLst>
              <a:ext uri="{FF2B5EF4-FFF2-40B4-BE49-F238E27FC236}">
                <a16:creationId xmlns:a16="http://schemas.microsoft.com/office/drawing/2014/main" id="{058455FD-110A-48BD-B30F-ECBDD2EEC3F8}"/>
              </a:ext>
            </a:extLst>
          </p:cNvPr>
          <p:cNvSpPr>
            <a:spLocks noGrp="1"/>
          </p:cNvSpPr>
          <p:nvPr>
            <p:ph idx="1"/>
          </p:nvPr>
        </p:nvSpPr>
        <p:spPr/>
        <p:txBody>
          <a:bodyPr>
            <a:normAutofit fontScale="77500" lnSpcReduction="20000"/>
          </a:bodyPr>
          <a:lstStyle/>
          <a:p>
            <a:pPr algn="just"/>
            <a:r>
              <a:rPr lang="fr-FR" dirty="0"/>
              <a:t>Cet algorithme appartient à la famille des agrégations de modèles.</a:t>
            </a:r>
          </a:p>
          <a:p>
            <a:pPr algn="just"/>
            <a:r>
              <a:rPr lang="fr-FR" dirty="0"/>
              <a:t>Le principe est de faire la moyenne des prévisions de plusieurs modèles indépendants pour réduire la variance et donc l’erreur de prévision. </a:t>
            </a:r>
          </a:p>
          <a:p>
            <a:pPr algn="just"/>
            <a:r>
              <a:rPr lang="fr-FR" dirty="0"/>
              <a:t>Pour construire ces différents modèles, on sélectionne plusieurs échantillons (tirages avec remises).</a:t>
            </a:r>
          </a:p>
          <a:p>
            <a:pPr algn="just"/>
            <a:r>
              <a:rPr lang="fr-FR" dirty="0"/>
              <a:t>Les forêts aléatoires ajoutent de l’aléa au niveau des variables. </a:t>
            </a:r>
          </a:p>
          <a:p>
            <a:pPr algn="just"/>
            <a:r>
              <a:rPr lang="fr-FR" dirty="0"/>
              <a:t>Pour chaque arbre on sélectionne un échantillon d’individus et à chaque étape, la construction d’un nœud de l’arbre se fait sur un sous-ensemble de variables tirées aléatoirement.</a:t>
            </a:r>
          </a:p>
          <a:p>
            <a:pPr algn="just"/>
            <a:r>
              <a:rPr lang="fr-FR" dirty="0"/>
              <a:t>On se retrouve donc avec plusieurs arbres et donc des prédictions différentes.</a:t>
            </a:r>
          </a:p>
          <a:p>
            <a:pPr algn="just"/>
            <a:r>
              <a:rPr lang="fr-FR" dirty="0"/>
              <a:t>Pour obtenir la valeur finale, dans le cas d’une régression, on fait la moyenne des valeurs prédites</a:t>
            </a:r>
          </a:p>
          <a:p>
            <a:pPr algn="just"/>
            <a:endParaRPr lang="fr-FR" dirty="0">
              <a:highlight>
                <a:srgbClr val="FFFF00"/>
              </a:highlight>
            </a:endParaRPr>
          </a:p>
        </p:txBody>
      </p:sp>
      <p:sp>
        <p:nvSpPr>
          <p:cNvPr id="4" name="Flèche droite 4">
            <a:extLst>
              <a:ext uri="{FF2B5EF4-FFF2-40B4-BE49-F238E27FC236}">
                <a16:creationId xmlns:a16="http://schemas.microsoft.com/office/drawing/2014/main" id="{4C0AAC92-3949-4327-A08E-CF27EB0C3160}"/>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95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6CCA9-E6BD-4BF4-85BE-E68B6104C1C4}"/>
              </a:ext>
            </a:extLst>
          </p:cNvPr>
          <p:cNvSpPr>
            <a:spLocks noGrp="1"/>
          </p:cNvSpPr>
          <p:nvPr>
            <p:ph type="title"/>
          </p:nvPr>
        </p:nvSpPr>
        <p:spPr/>
        <p:txBody>
          <a:bodyPr/>
          <a:lstStyle/>
          <a:p>
            <a:r>
              <a:rPr lang="fr-FR" dirty="0"/>
              <a:t>SGD </a:t>
            </a:r>
            <a:r>
              <a:rPr lang="fr-FR" dirty="0" err="1"/>
              <a:t>Regressor</a:t>
            </a:r>
            <a:endParaRPr lang="fr-FR" dirty="0"/>
          </a:p>
        </p:txBody>
      </p:sp>
      <p:sp>
        <p:nvSpPr>
          <p:cNvPr id="3" name="Espace réservé du contenu 2">
            <a:extLst>
              <a:ext uri="{FF2B5EF4-FFF2-40B4-BE49-F238E27FC236}">
                <a16:creationId xmlns:a16="http://schemas.microsoft.com/office/drawing/2014/main" id="{13DC338A-8F94-4C19-93A1-C032DBF505F2}"/>
              </a:ext>
            </a:extLst>
          </p:cNvPr>
          <p:cNvSpPr>
            <a:spLocks noGrp="1"/>
          </p:cNvSpPr>
          <p:nvPr>
            <p:ph idx="1"/>
          </p:nvPr>
        </p:nvSpPr>
        <p:spPr/>
        <p:txBody>
          <a:bodyPr>
            <a:normAutofit fontScale="70000" lnSpcReduction="20000"/>
          </a:bodyPr>
          <a:lstStyle/>
          <a:p>
            <a:pPr algn="just"/>
            <a:r>
              <a:rPr lang="fr-FR" dirty="0"/>
              <a:t>L'algorithme du gradient stochastique est une méthode de descente de gradient (itérative) utilisée pour la minimisation d'une fonction objectif.</a:t>
            </a:r>
          </a:p>
          <a:p>
            <a:pPr algn="just"/>
            <a:r>
              <a:rPr lang="fr-FR" dirty="0"/>
              <a:t>Le principe est de construire une séquence de modèles de sorte que chaque étape et chaque modèle ajoutés à la combinaison, apparaisse comme un pas vers une meilleure solution. </a:t>
            </a:r>
          </a:p>
          <a:p>
            <a:pPr algn="just"/>
            <a:r>
              <a:rPr lang="fr-FR" dirty="0"/>
              <a:t>Ce pas est franchi dans la direction du </a:t>
            </a:r>
            <a:r>
              <a:rPr lang="fr-FR" i="1" dirty="0"/>
              <a:t>gradient de la fonction perte</a:t>
            </a:r>
            <a:r>
              <a:rPr lang="fr-FR" dirty="0"/>
              <a:t>, afin d’améliorer les propriétés de convergence. </a:t>
            </a:r>
          </a:p>
          <a:p>
            <a:pPr algn="just"/>
            <a:r>
              <a:rPr lang="fr-FR" dirty="0"/>
              <a:t>Le SGD </a:t>
            </a:r>
            <a:r>
              <a:rPr lang="fr-FR" dirty="0" err="1"/>
              <a:t>Regressor</a:t>
            </a:r>
            <a:r>
              <a:rPr lang="fr-FR" dirty="0"/>
              <a:t> inclue un sous-échantillonnage aléatoire à chaque étape afin de construire comme en bagging (moyenne des prévisions de plusieurs modèles indépendants) une séquence de prédicteurs plus indépendants. </a:t>
            </a:r>
          </a:p>
          <a:p>
            <a:pPr algn="just"/>
            <a:r>
              <a:rPr lang="fr-FR" dirty="0"/>
              <a:t>Ce taux de sous-échantillonnage est un paramètre à optimiser.</a:t>
            </a:r>
          </a:p>
          <a:p>
            <a:pPr algn="just"/>
            <a:r>
              <a:rPr lang="fr-FR" dirty="0"/>
              <a:t>Une autre proposition consiste à ajouter un coefficient η de rétrécissement. Compris entre 0 et 1, celui-ci pénalise l’ajout d’un nouveau modèle dans l’agrégation et ralentit la convergence.</a:t>
            </a:r>
          </a:p>
          <a:p>
            <a:pPr algn="just"/>
            <a:r>
              <a:rPr lang="fr-FR" dirty="0"/>
              <a:t>Le SGD est adapté pour les problèmes avec plus de 10^5 exemples d'apprentissage.</a:t>
            </a:r>
          </a:p>
        </p:txBody>
      </p:sp>
      <p:sp>
        <p:nvSpPr>
          <p:cNvPr id="4" name="Flèche droite 4">
            <a:extLst>
              <a:ext uri="{FF2B5EF4-FFF2-40B4-BE49-F238E27FC236}">
                <a16:creationId xmlns:a16="http://schemas.microsoft.com/office/drawing/2014/main" id="{792EEB60-32B4-4DA5-BE7E-20719DC6ADE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360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CRITERE D'évaluation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fontScale="85000" lnSpcReduction="20000"/>
          </a:bodyPr>
          <a:lstStyle/>
          <a:p>
            <a:r>
              <a:rPr lang="fr-FR" u="sng" dirty="0"/>
              <a:t>Evaluation suivant le RMSE</a:t>
            </a:r>
          </a:p>
          <a:p>
            <a:pPr lvl="1" algn="just"/>
            <a:r>
              <a:rPr lang="fr-FR" dirty="0"/>
              <a:t>Le carré moyen des erreurs (MSE pour </a:t>
            </a:r>
            <a:r>
              <a:rPr lang="fr-FR" dirty="0" err="1"/>
              <a:t>Mean</a:t>
            </a:r>
            <a:r>
              <a:rPr lang="fr-FR" dirty="0"/>
              <a:t> Square </a:t>
            </a:r>
            <a:r>
              <a:rPr lang="fr-FR" dirty="0" err="1"/>
              <a:t>Error</a:t>
            </a:r>
            <a:r>
              <a:rPr lang="fr-FR" dirty="0"/>
              <a:t>) est la moyenne arithmétique des carrés des écarts entre les prévisions et les observations.</a:t>
            </a:r>
          </a:p>
          <a:p>
            <a:pPr lvl="1" algn="just"/>
            <a:r>
              <a:rPr lang="fr-FR" dirty="0"/>
              <a:t>C’est la valeur à minimiser dans le cadre d’une régression. Cette moyenne est la variance résiduelle.</a:t>
            </a:r>
          </a:p>
          <a:p>
            <a:pPr lvl="1" algn="just"/>
            <a:r>
              <a:rPr lang="fr-FR" dirty="0"/>
              <a:t>Si l'on compare deux estimateurs, le meilleur est celui qui présente le MSE le plus faible.</a:t>
            </a:r>
          </a:p>
          <a:p>
            <a:pPr lvl="1" algn="just"/>
            <a:r>
              <a:rPr lang="fr-FR" dirty="0"/>
              <a:t>Afin de revenir à l’unité de départ, on en calcule la racine carrée, et donc le RMSE.</a:t>
            </a:r>
          </a:p>
          <a:p>
            <a:endParaRPr lang="fr-FR" dirty="0"/>
          </a:p>
          <a:p>
            <a:r>
              <a:rPr lang="fr-FR" u="sng" dirty="0"/>
              <a:t>Explications des RMSE</a:t>
            </a:r>
          </a:p>
          <a:p>
            <a:pPr lvl="1"/>
            <a:r>
              <a:rPr lang="fr-FR" dirty="0"/>
              <a:t>Le RMSE que nous allons retrouver dans nos calculs représente donc la moyenne des écarts entre les vrais retards constatés et les retards calculés.</a:t>
            </a:r>
          </a:p>
        </p:txBody>
      </p:sp>
      <p:sp>
        <p:nvSpPr>
          <p:cNvPr id="4" name="Flèche droite 4">
            <a:extLst>
              <a:ext uri="{FF2B5EF4-FFF2-40B4-BE49-F238E27FC236}">
                <a16:creationId xmlns:a16="http://schemas.microsoft.com/office/drawing/2014/main" id="{C5D87A07-3940-4AD7-83A7-5BBD2352F728}"/>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590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50737-1CD3-4F48-AAC9-64A3DCF82D01}"/>
              </a:ext>
            </a:extLst>
          </p:cNvPr>
          <p:cNvSpPr>
            <a:spLocks noGrp="1"/>
          </p:cNvSpPr>
          <p:nvPr>
            <p:ph type="title"/>
          </p:nvPr>
        </p:nvSpPr>
        <p:spPr/>
        <p:txBody>
          <a:bodyPr/>
          <a:lstStyle/>
          <a:p>
            <a:r>
              <a:rPr lang="fr-FR" dirty="0"/>
              <a:t>Différents Résultats</a:t>
            </a:r>
          </a:p>
        </p:txBody>
      </p:sp>
      <p:sp>
        <p:nvSpPr>
          <p:cNvPr id="6" name="Espace réservé du contenu 5">
            <a:extLst>
              <a:ext uri="{FF2B5EF4-FFF2-40B4-BE49-F238E27FC236}">
                <a16:creationId xmlns:a16="http://schemas.microsoft.com/office/drawing/2014/main" id="{C192C752-1EC6-4740-A8EC-8230A4588C5D}"/>
              </a:ext>
            </a:extLst>
          </p:cNvPr>
          <p:cNvSpPr>
            <a:spLocks noGrp="1"/>
          </p:cNvSpPr>
          <p:nvPr>
            <p:ph idx="1"/>
          </p:nvPr>
        </p:nvSpPr>
        <p:spPr/>
        <p:txBody>
          <a:bodyPr/>
          <a:lstStyle/>
          <a:p>
            <a:r>
              <a:rPr lang="fr-FR" dirty="0"/>
              <a:t>Les résultats pour les compagnies AS et F9.</a:t>
            </a:r>
          </a:p>
        </p:txBody>
      </p:sp>
      <p:sp>
        <p:nvSpPr>
          <p:cNvPr id="7" name="Flèche droite 4">
            <a:extLst>
              <a:ext uri="{FF2B5EF4-FFF2-40B4-BE49-F238E27FC236}">
                <a16:creationId xmlns:a16="http://schemas.microsoft.com/office/drawing/2014/main" id="{1E1910A0-EE58-41DE-8C3C-BA1C48E700F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A2DDC757-B932-4F88-9EF8-AB8458C37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8" y="2122604"/>
            <a:ext cx="5971421" cy="3980947"/>
          </a:xfrm>
          <a:prstGeom prst="rect">
            <a:avLst/>
          </a:prstGeom>
        </p:spPr>
      </p:pic>
      <p:sp>
        <p:nvSpPr>
          <p:cNvPr id="10" name="ZoneTexte 9">
            <a:extLst>
              <a:ext uri="{FF2B5EF4-FFF2-40B4-BE49-F238E27FC236}">
                <a16:creationId xmlns:a16="http://schemas.microsoft.com/office/drawing/2014/main" id="{39E29017-B054-4745-B804-0B43A7C5AA10}"/>
              </a:ext>
            </a:extLst>
          </p:cNvPr>
          <p:cNvSpPr txBox="1"/>
          <p:nvPr/>
        </p:nvSpPr>
        <p:spPr>
          <a:xfrm>
            <a:off x="1828799" y="6068726"/>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SGD </a:t>
            </a:r>
            <a:r>
              <a:rPr lang="fr-FR" sz="2000" dirty="0" err="1"/>
              <a:t>Regressor</a:t>
            </a:r>
            <a:r>
              <a:rPr lang="fr-FR" sz="2000" dirty="0"/>
              <a:t> : 14.18 min</a:t>
            </a:r>
          </a:p>
        </p:txBody>
      </p:sp>
      <p:sp>
        <p:nvSpPr>
          <p:cNvPr id="12" name="ZoneTexte 11">
            <a:extLst>
              <a:ext uri="{FF2B5EF4-FFF2-40B4-BE49-F238E27FC236}">
                <a16:creationId xmlns:a16="http://schemas.microsoft.com/office/drawing/2014/main" id="{9D441FAC-E91A-4318-9149-6BAD5B73FF56}"/>
              </a:ext>
            </a:extLst>
          </p:cNvPr>
          <p:cNvSpPr txBox="1"/>
          <p:nvPr/>
        </p:nvSpPr>
        <p:spPr>
          <a:xfrm>
            <a:off x="7786166" y="6103551"/>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t>SGD </a:t>
            </a:r>
            <a:r>
              <a:rPr lang="fr-FR" sz="2000" dirty="0" err="1"/>
              <a:t>Regressor</a:t>
            </a:r>
            <a:r>
              <a:rPr lang="fr-FR" sz="2000" dirty="0"/>
              <a:t> : 16.59 min</a:t>
            </a:r>
          </a:p>
        </p:txBody>
      </p:sp>
      <p:pic>
        <p:nvPicPr>
          <p:cNvPr id="14" name="Image 13">
            <a:extLst>
              <a:ext uri="{FF2B5EF4-FFF2-40B4-BE49-F238E27FC236}">
                <a16:creationId xmlns:a16="http://schemas.microsoft.com/office/drawing/2014/main" id="{5A2E7A7B-161F-4C3C-8355-1410F4897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251" y="2138448"/>
            <a:ext cx="5971422" cy="3980948"/>
          </a:xfrm>
          <a:prstGeom prst="rect">
            <a:avLst/>
          </a:prstGeom>
        </p:spPr>
      </p:pic>
    </p:spTree>
    <p:extLst>
      <p:ext uri="{BB962C8B-B14F-4D97-AF65-F5344CB8AC3E}">
        <p14:creationId xmlns:p14="http://schemas.microsoft.com/office/powerpoint/2010/main" val="356338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a:t>
            </a:r>
          </a:p>
        </p:txBody>
      </p:sp>
      <p:pic>
        <p:nvPicPr>
          <p:cNvPr id="5" name="Espace réservé du contenu 4">
            <a:extLst>
              <a:ext uri="{FF2B5EF4-FFF2-40B4-BE49-F238E27FC236}">
                <a16:creationId xmlns:a16="http://schemas.microsoft.com/office/drawing/2014/main" id="{25C38191-8A58-4CB5-90BD-184133EEDA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65" y="1973653"/>
            <a:ext cx="6036397" cy="4024265"/>
          </a:xfrm>
        </p:spPr>
      </p:pic>
      <p:sp>
        <p:nvSpPr>
          <p:cNvPr id="6" name="Flèche droite 4">
            <a:extLst>
              <a:ext uri="{FF2B5EF4-FFF2-40B4-BE49-F238E27FC236}">
                <a16:creationId xmlns:a16="http://schemas.microsoft.com/office/drawing/2014/main" id="{49D9EA64-53E8-4A06-A863-17E3F3771BF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F1335E9C-3AE7-46AD-8FDC-35723A2D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3652"/>
            <a:ext cx="6036398" cy="4024265"/>
          </a:xfrm>
          <a:prstGeom prst="rect">
            <a:avLst/>
          </a:prstGeom>
        </p:spPr>
      </p:pic>
    </p:spTree>
    <p:extLst>
      <p:ext uri="{BB962C8B-B14F-4D97-AF65-F5344CB8AC3E}">
        <p14:creationId xmlns:p14="http://schemas.microsoft.com/office/powerpoint/2010/main" val="22046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D3839-95C4-4E83-B1D7-AC25D8A10E7F}"/>
              </a:ext>
            </a:extLst>
          </p:cNvPr>
          <p:cNvSpPr>
            <a:spLocks noGrp="1"/>
          </p:cNvSpPr>
          <p:nvPr>
            <p:ph type="title"/>
          </p:nvPr>
        </p:nvSpPr>
        <p:spPr/>
        <p:txBody>
          <a:bodyPr/>
          <a:lstStyle/>
          <a:p>
            <a:r>
              <a:rPr lang="fr-FR" dirty="0"/>
              <a:t>OPTIMISATION</a:t>
            </a:r>
          </a:p>
        </p:txBody>
      </p:sp>
      <p:sp>
        <p:nvSpPr>
          <p:cNvPr id="3" name="Espace réservé du contenu 2">
            <a:extLst>
              <a:ext uri="{FF2B5EF4-FFF2-40B4-BE49-F238E27FC236}">
                <a16:creationId xmlns:a16="http://schemas.microsoft.com/office/drawing/2014/main" id="{8A17426F-C18D-4760-9292-F0E047D90870}"/>
              </a:ext>
            </a:extLst>
          </p:cNvPr>
          <p:cNvSpPr>
            <a:spLocks noGrp="1"/>
          </p:cNvSpPr>
          <p:nvPr>
            <p:ph idx="1"/>
          </p:nvPr>
        </p:nvSpPr>
        <p:spPr/>
        <p:txBody>
          <a:bodyPr>
            <a:normAutofit/>
          </a:bodyPr>
          <a:lstStyle/>
          <a:p>
            <a:pPr algn="just"/>
            <a:r>
              <a:rPr lang="fr-FR" dirty="0"/>
              <a:t>Après avoir eu des premiers résultats, il va être important d’essayer de les améliorer.</a:t>
            </a:r>
          </a:p>
          <a:p>
            <a:pPr algn="just"/>
            <a:r>
              <a:rPr lang="fr-FR" dirty="0"/>
              <a:t>Pour les deux algorithmes qui sont conservés, nous allons mesurer les performances suivant une évaluation rigoureuse des performances de la régression, avec une optimisation des (hyper)paramètres à l’aide d’une validation croisée.</a:t>
            </a:r>
          </a:p>
        </p:txBody>
      </p:sp>
      <p:sp>
        <p:nvSpPr>
          <p:cNvPr id="4" name="Flèche droite 4">
            <a:extLst>
              <a:ext uri="{FF2B5EF4-FFF2-40B4-BE49-F238E27FC236}">
                <a16:creationId xmlns:a16="http://schemas.microsoft.com/office/drawing/2014/main" id="{70A2F7FF-C40F-4171-B87F-34FE8B223B8F}"/>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41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355B6-753D-49A0-867E-2EC6DFE9696A}"/>
              </a:ext>
            </a:extLst>
          </p:cNvPr>
          <p:cNvSpPr>
            <a:spLocks noGrp="1"/>
          </p:cNvSpPr>
          <p:nvPr>
            <p:ph type="title"/>
          </p:nvPr>
        </p:nvSpPr>
        <p:spPr/>
        <p:txBody>
          <a:bodyPr/>
          <a:lstStyle/>
          <a:p>
            <a:r>
              <a:rPr lang="fr-FR" dirty="0"/>
              <a:t>GRIDSEARCH</a:t>
            </a:r>
          </a:p>
        </p:txBody>
      </p:sp>
      <p:sp>
        <p:nvSpPr>
          <p:cNvPr id="3" name="Espace réservé du contenu 2">
            <a:extLst>
              <a:ext uri="{FF2B5EF4-FFF2-40B4-BE49-F238E27FC236}">
                <a16:creationId xmlns:a16="http://schemas.microsoft.com/office/drawing/2014/main" id="{21821C9E-8CAF-4B4D-A53D-988AAE214D1F}"/>
              </a:ext>
            </a:extLst>
          </p:cNvPr>
          <p:cNvSpPr>
            <a:spLocks noGrp="1"/>
          </p:cNvSpPr>
          <p:nvPr>
            <p:ph idx="1"/>
          </p:nvPr>
        </p:nvSpPr>
        <p:spPr>
          <a:xfrm>
            <a:off x="2023539" y="1340768"/>
            <a:ext cx="10025122" cy="5400600"/>
          </a:xfrm>
        </p:spPr>
        <p:txBody>
          <a:bodyPr>
            <a:normAutofit fontScale="85000" lnSpcReduction="10000"/>
          </a:bodyPr>
          <a:lstStyle/>
          <a:p>
            <a:pPr algn="just"/>
            <a:r>
              <a:rPr lang="fr-FR" dirty="0"/>
              <a:t>C’est une recherche exhaustive sur des valeurs de paramètres spécifiées pour un estimateur.</a:t>
            </a:r>
          </a:p>
          <a:p>
            <a:pPr algn="just"/>
            <a:r>
              <a:rPr lang="fr-FR" dirty="0"/>
              <a:t>Il ne faut jamais évaluer un modèle sur des points qui ont été utilisés pour l’entraîner.</a:t>
            </a:r>
          </a:p>
          <a:p>
            <a:pPr algn="just"/>
            <a:r>
              <a:rPr lang="fr-FR" dirty="0"/>
              <a:t>On sépare donc les données entre un jeu d’entraînement, sur lequel on apprend le modèle, et un jeu de test, sur lequel on l’évalue.</a:t>
            </a:r>
          </a:p>
          <a:p>
            <a:pPr algn="just"/>
            <a:r>
              <a:rPr lang="fr-FR" dirty="0"/>
              <a:t>Pour utiliser l’intégralité de nos données pour entraîner et pour tester, et pour éviter un biais potentiel lié au fait de faire une évaluation unique, on préfère faire une validation croisée.</a:t>
            </a:r>
          </a:p>
          <a:p>
            <a:pPr algn="just"/>
            <a:r>
              <a:rPr lang="fr-FR" dirty="0"/>
              <a:t>Les paramètres de l'estimateur utilisés pour appliquer ces méthodes sont optimisés par une recherche de grille de manière croisée sur une grille de paramètres. </a:t>
            </a:r>
          </a:p>
        </p:txBody>
      </p:sp>
      <p:sp>
        <p:nvSpPr>
          <p:cNvPr id="5" name="Flèche droite 4">
            <a:extLst>
              <a:ext uri="{FF2B5EF4-FFF2-40B4-BE49-F238E27FC236}">
                <a16:creationId xmlns:a16="http://schemas.microsoft.com/office/drawing/2014/main" id="{16A0ECD1-1182-4902-8665-718868135B7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2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fontScale="85000" lnSpcReduction="20000"/>
          </a:bodyPr>
          <a:lstStyle/>
          <a:p>
            <a:r>
              <a:rPr lang="fr-FR" dirty="0"/>
              <a:t>La compagnie d’aviation </a:t>
            </a:r>
            <a:r>
              <a:rPr lang="fr-FR" dirty="0" err="1"/>
              <a:t>AirData</a:t>
            </a:r>
            <a:r>
              <a:rPr lang="fr-FR" dirty="0"/>
              <a:t> cherche à optimiser la logistique et anticiper les retards, </a:t>
            </a:r>
          </a:p>
          <a:p>
            <a:pPr lvl="1"/>
            <a:r>
              <a:rPr lang="fr-FR" dirty="0"/>
              <a:t>Evaluer les comportements des différentes compagnies d’aviation existantes. </a:t>
            </a:r>
          </a:p>
          <a:p>
            <a:pPr lvl="1"/>
            <a:r>
              <a:rPr lang="fr-FR" dirty="0"/>
              <a:t>Tirer un premier modèle de prédiction des retards à partir des variables fournies.</a:t>
            </a:r>
          </a:p>
          <a:p>
            <a:endParaRPr lang="fr-FR" dirty="0"/>
          </a:p>
          <a:p>
            <a:r>
              <a:rPr lang="fr-FR" dirty="0"/>
              <a:t>La mission</a:t>
            </a:r>
          </a:p>
          <a:p>
            <a:pPr lvl="1"/>
            <a:r>
              <a:rPr lang="fr-FR" dirty="0"/>
              <a:t>Tester différents modèles de prédiction afin de répondre au mieux à la problématique de la compagnie </a:t>
            </a:r>
            <a:r>
              <a:rPr lang="fr-FR" dirty="0" err="1"/>
              <a:t>AirData</a:t>
            </a:r>
            <a:r>
              <a:rPr lang="fr-FR" dirty="0"/>
              <a:t>.</a:t>
            </a:r>
          </a:p>
          <a:p>
            <a:pPr lvl="1"/>
            <a:r>
              <a:rPr lang="fr-FR" dirty="0"/>
              <a:t>Tester différents hyperparamètres puis justifier les différents choix de modèles effectués.</a:t>
            </a:r>
          </a:p>
          <a:p>
            <a:pPr lvl="1"/>
            <a:r>
              <a:rPr lang="fr-FR" dirty="0"/>
              <a:t>Avec chaque modèle testé, mesurer et améliorer les performances. </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010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Hyperparamètres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a:xfrm>
            <a:off x="2023539" y="1340768"/>
            <a:ext cx="7718667" cy="5400600"/>
          </a:xfrm>
        </p:spPr>
        <p:txBody>
          <a:bodyPr>
            <a:normAutofit/>
          </a:bodyPr>
          <a:lstStyle/>
          <a:p>
            <a:pPr algn="just"/>
            <a:r>
              <a:rPr lang="fr-FR" u="sng" dirty="0"/>
              <a:t>A propos des hyperparamètres</a:t>
            </a:r>
          </a:p>
          <a:p>
            <a:pPr lvl="1" algn="just"/>
            <a:r>
              <a:rPr lang="fr-FR" dirty="0"/>
              <a:t>C’est un principe qui vient des recherches sur grille (ou </a:t>
            </a:r>
            <a:r>
              <a:rPr lang="fr-FR" dirty="0" err="1"/>
              <a:t>grid</a:t>
            </a:r>
            <a:r>
              <a:rPr lang="fr-FR" dirty="0"/>
              <a:t> </a:t>
            </a:r>
            <a:r>
              <a:rPr lang="fr-FR" dirty="0" err="1"/>
              <a:t>search</a:t>
            </a:r>
            <a:r>
              <a:rPr lang="fr-FR" dirty="0"/>
              <a:t>).</a:t>
            </a:r>
          </a:p>
          <a:p>
            <a:pPr lvl="1" algn="just"/>
            <a:r>
              <a:rPr lang="fr-FR" dirty="0"/>
              <a:t>Dans ce cas, on crée une grille d’hyperparamètres, contenant plusieurs valeurs possibles pour chacun d’entre eux, que l’on explore pour tester toutes les combinaisons possibles.</a:t>
            </a:r>
          </a:p>
          <a:p>
            <a:pPr lvl="1" algn="just"/>
            <a:r>
              <a:rPr lang="fr-FR" dirty="0"/>
              <a:t>Les hyperparamètres sont des donc paramètres de l’algorithme d’apprentissage qui va nous permettre de déterminer le modèle.</a:t>
            </a:r>
          </a:p>
        </p:txBody>
      </p:sp>
      <p:sp>
        <p:nvSpPr>
          <p:cNvPr id="4" name="Flèche droite 4">
            <a:extLst>
              <a:ext uri="{FF2B5EF4-FFF2-40B4-BE49-F238E27FC236}">
                <a16:creationId xmlns:a16="http://schemas.microsoft.com/office/drawing/2014/main" id="{BDCBC5D0-91F4-4C37-92E4-814735B5AC84}"/>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5" name="Espace réservé du contenu 4">
            <a:extLst>
              <a:ext uri="{FF2B5EF4-FFF2-40B4-BE49-F238E27FC236}">
                <a16:creationId xmlns:a16="http://schemas.microsoft.com/office/drawing/2014/main" id="{EB6A36EC-E6EA-41AF-A9AA-2EC92F3B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206" y="3227487"/>
            <a:ext cx="2283685" cy="1293415"/>
          </a:xfrm>
          <a:prstGeom prst="rect">
            <a:avLst/>
          </a:prstGeom>
        </p:spPr>
      </p:pic>
    </p:spTree>
    <p:extLst>
      <p:ext uri="{BB962C8B-B14F-4D97-AF65-F5344CB8AC3E}">
        <p14:creationId xmlns:p14="http://schemas.microsoft.com/office/powerpoint/2010/main" val="304248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30A48E1-11DC-4FC4-AEA4-858C239970DD}"/>
              </a:ext>
            </a:extLst>
          </p:cNvPr>
          <p:cNvSpPr>
            <a:spLocks noGrp="1"/>
          </p:cNvSpPr>
          <p:nvPr>
            <p:ph type="title"/>
          </p:nvPr>
        </p:nvSpPr>
        <p:spPr/>
        <p:txBody>
          <a:bodyPr/>
          <a:lstStyle/>
          <a:p>
            <a:r>
              <a:rPr lang="fr-FR" dirty="0" err="1"/>
              <a:t>HYPERPARAMètres</a:t>
            </a:r>
            <a:r>
              <a:rPr lang="fr-FR" dirty="0"/>
              <a:t> du SGD REGRESSOR</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pPr algn="just"/>
            <a:r>
              <a:rPr lang="fr-FR" dirty="0"/>
              <a:t>Certains paramètres sont plus importants que d’autres :</a:t>
            </a:r>
          </a:p>
          <a:p>
            <a:pPr algn="just"/>
            <a:endParaRPr lang="en-US" dirty="0"/>
          </a:p>
          <a:p>
            <a:pPr algn="just"/>
            <a:r>
              <a:rPr lang="en-US" dirty="0">
                <a:solidFill>
                  <a:srgbClr val="FF0000"/>
                </a:solidFill>
              </a:rPr>
              <a:t>l1_ratio</a:t>
            </a:r>
          </a:p>
          <a:p>
            <a:pPr lvl="1" algn="just"/>
            <a:r>
              <a:rPr lang="fr-FR" dirty="0"/>
              <a:t>Il s’agit du ratio entre ℓ1 et ℓ2 (pour 0, cela sera ℓ2, pour 1, ℓ1).</a:t>
            </a:r>
          </a:p>
          <a:p>
            <a:pPr lvl="1" algn="just"/>
            <a:r>
              <a:rPr lang="fr-FR" dirty="0"/>
              <a:t>Valeurs : [0, 0.1, 0.5, 0.9, 1]</a:t>
            </a:r>
            <a:endParaRPr lang="fr-FR" dirty="0">
              <a:highlight>
                <a:srgbClr val="FFFF00"/>
              </a:highlight>
            </a:endParaRPr>
          </a:p>
          <a:p>
            <a:pPr algn="just"/>
            <a:endParaRPr lang="fr-FR" dirty="0"/>
          </a:p>
          <a:p>
            <a:pPr algn="just"/>
            <a:r>
              <a:rPr lang="en-US" dirty="0">
                <a:solidFill>
                  <a:srgbClr val="FF0000"/>
                </a:solidFill>
              </a:rPr>
              <a:t>alpha</a:t>
            </a:r>
          </a:p>
          <a:p>
            <a:pPr lvl="1" algn="just"/>
            <a:r>
              <a:rPr lang="en-US" dirty="0" err="1"/>
              <a:t>Constante</a:t>
            </a:r>
            <a:r>
              <a:rPr lang="en-US" dirty="0"/>
              <a:t> qui </a:t>
            </a:r>
            <a:r>
              <a:rPr lang="en-US" dirty="0" err="1"/>
              <a:t>multiplie</a:t>
            </a:r>
            <a:r>
              <a:rPr lang="en-US" dirty="0"/>
              <a:t> le </a:t>
            </a:r>
            <a:r>
              <a:rPr lang="en-US" dirty="0" err="1"/>
              <a:t>terme</a:t>
            </a:r>
            <a:r>
              <a:rPr lang="en-US" dirty="0"/>
              <a:t> de </a:t>
            </a:r>
            <a:r>
              <a:rPr lang="en-US" dirty="0" err="1"/>
              <a:t>régularisation</a:t>
            </a:r>
            <a:r>
              <a:rPr lang="en-US" dirty="0"/>
              <a:t>.</a:t>
            </a:r>
          </a:p>
          <a:p>
            <a:pPr lvl="1" algn="just"/>
            <a:r>
              <a:rPr lang="fr-FR" dirty="0"/>
              <a:t>Valeurs : [0.1, 0.01, 0.001, 0.0001]</a:t>
            </a:r>
          </a:p>
          <a:p>
            <a:endParaRPr lang="fr-FR" dirty="0"/>
          </a:p>
        </p:txBody>
      </p:sp>
      <p:sp>
        <p:nvSpPr>
          <p:cNvPr id="4" name="Flèche droite 4">
            <a:extLst>
              <a:ext uri="{FF2B5EF4-FFF2-40B4-BE49-F238E27FC236}">
                <a16:creationId xmlns:a16="http://schemas.microsoft.com/office/drawing/2014/main" id="{E7944425-789A-4D33-819B-B9194D46594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452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SGD </a:t>
            </a:r>
            <a:r>
              <a:rPr lang="fr-FR" dirty="0" err="1"/>
              <a:t>Regressor</a:t>
            </a:r>
            <a:endParaRPr lang="fr-FR" dirty="0"/>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 pour la compagnie AS</a:t>
            </a:r>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5B85360-2FDA-40A6-BB20-BE84AA1F81B0}"/>
              </a:ext>
            </a:extLst>
          </p:cNvPr>
          <p:cNvSpPr txBox="1"/>
          <p:nvPr/>
        </p:nvSpPr>
        <p:spPr>
          <a:xfrm>
            <a:off x="3730027" y="6284348"/>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SGD </a:t>
            </a:r>
            <a:r>
              <a:rPr lang="fr-FR" sz="2000" dirty="0" err="1"/>
              <a:t>Regressor</a:t>
            </a:r>
            <a:r>
              <a:rPr lang="fr-FR" sz="2000" dirty="0"/>
              <a:t> : 14.18 min</a:t>
            </a:r>
          </a:p>
        </p:txBody>
      </p:sp>
      <p:sp>
        <p:nvSpPr>
          <p:cNvPr id="10" name="ZoneTexte 9">
            <a:extLst>
              <a:ext uri="{FF2B5EF4-FFF2-40B4-BE49-F238E27FC236}">
                <a16:creationId xmlns:a16="http://schemas.microsoft.com/office/drawing/2014/main" id="{57C87210-8BAC-45C2-86DF-440C11DAE44C}"/>
              </a:ext>
            </a:extLst>
          </p:cNvPr>
          <p:cNvSpPr txBox="1"/>
          <p:nvPr/>
        </p:nvSpPr>
        <p:spPr>
          <a:xfrm>
            <a:off x="7733326" y="6268667"/>
            <a:ext cx="299440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solidFill>
                  <a:srgbClr val="FF0000"/>
                </a:solidFill>
              </a:rPr>
              <a:t>SGD </a:t>
            </a:r>
            <a:r>
              <a:rPr lang="fr-FR" sz="2000" dirty="0" err="1">
                <a:solidFill>
                  <a:srgbClr val="FF0000"/>
                </a:solidFill>
              </a:rPr>
              <a:t>Regressor</a:t>
            </a:r>
            <a:r>
              <a:rPr lang="fr-FR" sz="2000" dirty="0">
                <a:solidFill>
                  <a:srgbClr val="FF0000"/>
                </a:solidFill>
              </a:rPr>
              <a:t> : 14.13 min</a:t>
            </a:r>
          </a:p>
        </p:txBody>
      </p:sp>
      <p:pic>
        <p:nvPicPr>
          <p:cNvPr id="14" name="Image 13">
            <a:extLst>
              <a:ext uri="{FF2B5EF4-FFF2-40B4-BE49-F238E27FC236}">
                <a16:creationId xmlns:a16="http://schemas.microsoft.com/office/drawing/2014/main" id="{75BDC0FE-649F-42F0-ACC7-DF71A89B6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174" y="2022087"/>
            <a:ext cx="10156487" cy="4062595"/>
          </a:xfrm>
          <a:prstGeom prst="rect">
            <a:avLst/>
          </a:prstGeom>
        </p:spPr>
      </p:pic>
    </p:spTree>
    <p:extLst>
      <p:ext uri="{BB962C8B-B14F-4D97-AF65-F5344CB8AC3E}">
        <p14:creationId xmlns:p14="http://schemas.microsoft.com/office/powerpoint/2010/main" val="23874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P spid="8"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Différents résultats pour le SGD </a:t>
            </a:r>
            <a:r>
              <a:rPr lang="fr-FR" dirty="0" err="1"/>
              <a:t>Regressor</a:t>
            </a:r>
            <a:endParaRPr lang="fr-FR" dirty="0"/>
          </a:p>
        </p:txBody>
      </p:sp>
      <p:sp>
        <p:nvSpPr>
          <p:cNvPr id="6" name="Espace réservé du contenu 5">
            <a:extLst>
              <a:ext uri="{FF2B5EF4-FFF2-40B4-BE49-F238E27FC236}">
                <a16:creationId xmlns:a16="http://schemas.microsoft.com/office/drawing/2014/main" id="{145D664D-E741-48FF-8968-55F4713E9067}"/>
              </a:ext>
            </a:extLst>
          </p:cNvPr>
          <p:cNvSpPr>
            <a:spLocks noGrp="1"/>
          </p:cNvSpPr>
          <p:nvPr>
            <p:ph idx="1"/>
          </p:nvPr>
        </p:nvSpPr>
        <p:spPr/>
        <p:txBody>
          <a:bodyPr/>
          <a:lstStyle/>
          <a:p>
            <a:r>
              <a:rPr lang="fr-FR" dirty="0"/>
              <a:t>Résultat pour la compagnie F9</a:t>
            </a:r>
          </a:p>
        </p:txBody>
      </p:sp>
      <p:sp>
        <p:nvSpPr>
          <p:cNvPr id="5" name="Flèche droite 4">
            <a:extLst>
              <a:ext uri="{FF2B5EF4-FFF2-40B4-BE49-F238E27FC236}">
                <a16:creationId xmlns:a16="http://schemas.microsoft.com/office/drawing/2014/main" id="{E4E41590-2715-41DB-9717-ABBE78C2B30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CC16B9C4-9A81-43E5-A141-0C64C13E4A3D}"/>
              </a:ext>
            </a:extLst>
          </p:cNvPr>
          <p:cNvSpPr txBox="1"/>
          <p:nvPr/>
        </p:nvSpPr>
        <p:spPr>
          <a:xfrm>
            <a:off x="3702311" y="6268667"/>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t>SGD </a:t>
            </a:r>
            <a:r>
              <a:rPr lang="fr-FR" sz="2000" dirty="0" err="1"/>
              <a:t>Regressor</a:t>
            </a:r>
            <a:r>
              <a:rPr lang="fr-FR" sz="2000" dirty="0"/>
              <a:t> : 16.59 min</a:t>
            </a:r>
          </a:p>
        </p:txBody>
      </p:sp>
      <p:sp>
        <p:nvSpPr>
          <p:cNvPr id="10" name="ZoneTexte 9">
            <a:extLst>
              <a:ext uri="{FF2B5EF4-FFF2-40B4-BE49-F238E27FC236}">
                <a16:creationId xmlns:a16="http://schemas.microsoft.com/office/drawing/2014/main" id="{C1C3B222-21E7-4A53-A30B-41E05131D8E6}"/>
              </a:ext>
            </a:extLst>
          </p:cNvPr>
          <p:cNvSpPr txBox="1"/>
          <p:nvPr/>
        </p:nvSpPr>
        <p:spPr>
          <a:xfrm>
            <a:off x="7719468" y="6268667"/>
            <a:ext cx="2994409"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2000" dirty="0">
                <a:solidFill>
                  <a:srgbClr val="FF0000"/>
                </a:solidFill>
              </a:rPr>
              <a:t>SGD </a:t>
            </a:r>
            <a:r>
              <a:rPr lang="fr-FR" sz="2000" dirty="0" err="1">
                <a:solidFill>
                  <a:srgbClr val="FF0000"/>
                </a:solidFill>
              </a:rPr>
              <a:t>Regressor</a:t>
            </a:r>
            <a:r>
              <a:rPr lang="fr-FR" sz="2000" dirty="0">
                <a:solidFill>
                  <a:srgbClr val="FF0000"/>
                </a:solidFill>
              </a:rPr>
              <a:t> : 16.56 min</a:t>
            </a:r>
          </a:p>
        </p:txBody>
      </p:sp>
      <p:pic>
        <p:nvPicPr>
          <p:cNvPr id="14" name="Image 13">
            <a:extLst>
              <a:ext uri="{FF2B5EF4-FFF2-40B4-BE49-F238E27FC236}">
                <a16:creationId xmlns:a16="http://schemas.microsoft.com/office/drawing/2014/main" id="{2464CDAB-96ED-49AD-8190-D733A431D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01" y="2009869"/>
            <a:ext cx="10141767" cy="4056707"/>
          </a:xfrm>
          <a:prstGeom prst="rect">
            <a:avLst/>
          </a:prstGeom>
        </p:spPr>
      </p:pic>
    </p:spTree>
    <p:extLst>
      <p:ext uri="{BB962C8B-B14F-4D97-AF65-F5344CB8AC3E}">
        <p14:creationId xmlns:p14="http://schemas.microsoft.com/office/powerpoint/2010/main" val="16961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7D591-0457-4185-9262-1D9BA135CBE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75C71FB3-0EBA-4725-8D8D-8E661D909387}"/>
              </a:ext>
            </a:extLst>
          </p:cNvPr>
          <p:cNvSpPr>
            <a:spLocks noGrp="1"/>
          </p:cNvSpPr>
          <p:nvPr>
            <p:ph idx="1"/>
          </p:nvPr>
        </p:nvSpPr>
        <p:spPr/>
        <p:txBody>
          <a:bodyPr>
            <a:normAutofit/>
          </a:bodyPr>
          <a:lstStyle/>
          <a:p>
            <a:pPr algn="just"/>
            <a:r>
              <a:rPr lang="fr-FR" dirty="0"/>
              <a:t>Dans l’ensemble, on note une légère amélioration des prédictions pour l’ensemble des compagnies.</a:t>
            </a:r>
          </a:p>
          <a:p>
            <a:pPr algn="just"/>
            <a:r>
              <a:rPr lang="fr-FR" dirty="0"/>
              <a:t>Cela peut être du au fait que les paramètres couverts par la recherche ne sont pas les bons.</a:t>
            </a:r>
          </a:p>
          <a:p>
            <a:pPr algn="just"/>
            <a:r>
              <a:rPr lang="fr-FR" dirty="0"/>
              <a:t>Pour aller plus loin, on peut balayer beaucoup plus d’hyperparamètres, mais cela prendra un temps beaucoup plus long.</a:t>
            </a:r>
          </a:p>
        </p:txBody>
      </p:sp>
      <p:sp>
        <p:nvSpPr>
          <p:cNvPr id="4" name="Flèche droite 4">
            <a:extLst>
              <a:ext uri="{FF2B5EF4-FFF2-40B4-BE49-F238E27FC236}">
                <a16:creationId xmlns:a16="http://schemas.microsoft.com/office/drawing/2014/main" id="{6A629352-5256-4A8A-97EF-196CB7D3BC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1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48DFA-52BC-4329-8290-19528377F7FF}"/>
              </a:ext>
            </a:extLst>
          </p:cNvPr>
          <p:cNvSpPr>
            <a:spLocks noGrp="1"/>
          </p:cNvSpPr>
          <p:nvPr>
            <p:ph type="title"/>
          </p:nvPr>
        </p:nvSpPr>
        <p:spPr/>
        <p:txBody>
          <a:bodyPr>
            <a:normAutofit fontScale="90000"/>
          </a:bodyPr>
          <a:lstStyle/>
          <a:p>
            <a:r>
              <a:rPr lang="fr-FR" dirty="0"/>
              <a:t>modèle final sélectionné, </a:t>
            </a:r>
            <a:br>
              <a:rPr lang="fr-FR" dirty="0"/>
            </a:br>
            <a:r>
              <a:rPr lang="fr-FR" dirty="0"/>
              <a:t>performances et améliorations effectuées</a:t>
            </a:r>
          </a:p>
        </p:txBody>
      </p:sp>
      <p:sp>
        <p:nvSpPr>
          <p:cNvPr id="3" name="Espace réservé du texte 2">
            <a:extLst>
              <a:ext uri="{FF2B5EF4-FFF2-40B4-BE49-F238E27FC236}">
                <a16:creationId xmlns:a16="http://schemas.microsoft.com/office/drawing/2014/main" id="{4A2BB691-DCE3-4DCE-8085-2595CF85101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20982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B53BE1-D2E2-4E46-987E-211A9D5002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FB9713E-9F53-4A50-BDAA-CEB2A263BF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640080" y="2530227"/>
            <a:ext cx="3401568" cy="1495794"/>
          </a:xfrm>
          <a:noFill/>
          <a:ln>
            <a:solidFill>
              <a:srgbClr val="FFFFFF"/>
            </a:solidFill>
          </a:ln>
        </p:spPr>
        <p:txBody>
          <a:bodyPr>
            <a:normAutofit/>
          </a:bodyPr>
          <a:lstStyle/>
          <a:p>
            <a:r>
              <a:rPr lang="fr-FR">
                <a:solidFill>
                  <a:srgbClr val="FFFFFF"/>
                </a:solidFill>
              </a:rPr>
              <a:t>Modèle final sélectionné</a:t>
            </a:r>
          </a:p>
        </p:txBody>
      </p:sp>
      <p:graphicFrame>
        <p:nvGraphicFramePr>
          <p:cNvPr id="5" name="Espace réservé du contenu 2">
            <a:extLst>
              <a:ext uri="{FF2B5EF4-FFF2-40B4-BE49-F238E27FC236}">
                <a16:creationId xmlns:a16="http://schemas.microsoft.com/office/drawing/2014/main" id="{C408FDA9-D559-4E20-A7A2-E488B3790FD0}"/>
              </a:ext>
            </a:extLst>
          </p:cNvPr>
          <p:cNvGraphicFramePr>
            <a:graphicFrameLocks noGrp="1"/>
          </p:cNvGraphicFramePr>
          <p:nvPr>
            <p:ph idx="1"/>
            <p:extLst>
              <p:ext uri="{D42A27DB-BD31-4B8C-83A1-F6EECF244321}">
                <p14:modId xmlns:p14="http://schemas.microsoft.com/office/powerpoint/2010/main" val="317627754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èche droite 4">
            <a:extLst>
              <a:ext uri="{FF2B5EF4-FFF2-40B4-BE49-F238E27FC236}">
                <a16:creationId xmlns:a16="http://schemas.microsoft.com/office/drawing/2014/main" id="{49561CF1-B69F-467B-AE91-66916E8404D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936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Modèle final sélectionné</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u="sng" dirty="0"/>
              <a:t>Quelques tests :</a:t>
            </a:r>
          </a:p>
        </p:txBody>
      </p:sp>
      <p:pic>
        <p:nvPicPr>
          <p:cNvPr id="4" name="Image 3">
            <a:extLst>
              <a:ext uri="{FF2B5EF4-FFF2-40B4-BE49-F238E27FC236}">
                <a16:creationId xmlns:a16="http://schemas.microsoft.com/office/drawing/2014/main" id="{68E1C15F-AE08-4468-8A31-36B0D0680A19}"/>
              </a:ext>
            </a:extLst>
          </p:cNvPr>
          <p:cNvPicPr>
            <a:picLocks noChangeAspect="1"/>
          </p:cNvPicPr>
          <p:nvPr/>
        </p:nvPicPr>
        <p:blipFill rotWithShape="1">
          <a:blip r:embed="rId2"/>
          <a:srcRect l="39844" t="55571" r="35077" b="11714"/>
          <a:stretch/>
        </p:blipFill>
        <p:spPr>
          <a:xfrm>
            <a:off x="2023539" y="2556570"/>
            <a:ext cx="4933429" cy="3519488"/>
          </a:xfrm>
          <a:prstGeom prst="rect">
            <a:avLst/>
          </a:prstGeom>
        </p:spPr>
      </p:pic>
      <p:sp>
        <p:nvSpPr>
          <p:cNvPr id="6" name="Espace réservé du contenu 2">
            <a:extLst>
              <a:ext uri="{FF2B5EF4-FFF2-40B4-BE49-F238E27FC236}">
                <a16:creationId xmlns:a16="http://schemas.microsoft.com/office/drawing/2014/main" id="{C727F7C3-3695-4328-A848-0746124768EF}"/>
              </a:ext>
            </a:extLst>
          </p:cNvPr>
          <p:cNvSpPr txBox="1">
            <a:spLocks/>
          </p:cNvSpPr>
          <p:nvPr/>
        </p:nvSpPr>
        <p:spPr>
          <a:xfrm>
            <a:off x="6850222" y="1376190"/>
            <a:ext cx="5341778" cy="511256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32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600"/>
              </a:spcBef>
              <a:spcAft>
                <a:spcPts val="600"/>
              </a:spcAft>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fr-FR" u="sng" dirty="0"/>
              <a:t>Valeurs réelles :</a:t>
            </a:r>
          </a:p>
          <a:p>
            <a:endParaRPr lang="fr-FR" u="sng" dirty="0"/>
          </a:p>
          <a:p>
            <a:r>
              <a:rPr lang="fr-FR" dirty="0"/>
              <a:t>[52] : - 5 minutes</a:t>
            </a:r>
          </a:p>
          <a:p>
            <a:r>
              <a:rPr lang="fr-FR" dirty="0"/>
              <a:t>[54] : -11 minutes</a:t>
            </a:r>
          </a:p>
          <a:p>
            <a:r>
              <a:rPr lang="fr-FR" dirty="0"/>
              <a:t>[56] : SO</a:t>
            </a:r>
          </a:p>
          <a:p>
            <a:r>
              <a:rPr lang="fr-FR" dirty="0"/>
              <a:t>[58] : -3 minutes</a:t>
            </a:r>
          </a:p>
        </p:txBody>
      </p:sp>
      <p:sp>
        <p:nvSpPr>
          <p:cNvPr id="7" name="Flèche droite 4">
            <a:extLst>
              <a:ext uri="{FF2B5EF4-FFF2-40B4-BE49-F238E27FC236}">
                <a16:creationId xmlns:a16="http://schemas.microsoft.com/office/drawing/2014/main" id="{D7380865-FE9E-495B-8FAC-DDE6EEBA151D}"/>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68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Améliorations effectuées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Améliorations :</a:t>
            </a:r>
          </a:p>
          <a:p>
            <a:pPr lvl="1"/>
            <a:r>
              <a:rPr lang="fr-FR" dirty="0"/>
              <a:t>Prévisions des retards prévisibles uniquement.</a:t>
            </a:r>
          </a:p>
          <a:p>
            <a:pPr lvl="1"/>
            <a:r>
              <a:rPr lang="fr-FR" dirty="0"/>
              <a:t>Optimisations grâce au </a:t>
            </a:r>
            <a:r>
              <a:rPr lang="fr-FR" dirty="0" err="1"/>
              <a:t>Gridsearch</a:t>
            </a:r>
            <a:endParaRPr lang="fr-FR" dirty="0"/>
          </a:p>
          <a:p>
            <a:pPr lvl="1"/>
            <a:r>
              <a:rPr lang="fr-FR" dirty="0"/>
              <a:t>Séparation suivant les compagnies, avec des algorithmes pour chacune.</a:t>
            </a:r>
          </a:p>
        </p:txBody>
      </p:sp>
      <p:sp>
        <p:nvSpPr>
          <p:cNvPr id="4" name="Flèche droite 4">
            <a:extLst>
              <a:ext uri="{FF2B5EF4-FFF2-40B4-BE49-F238E27FC236}">
                <a16:creationId xmlns:a16="http://schemas.microsoft.com/office/drawing/2014/main" id="{9DB5D632-3AF2-4AEC-A862-CBF471BFE0AE}"/>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2992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Pour aller plus loin</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Inclure d’autres années dans les données d’entrée.</a:t>
            </a:r>
          </a:p>
          <a:p>
            <a:r>
              <a:rPr lang="fr-FR" dirty="0"/>
              <a:t>Tester plus d’hyperparamètres.</a:t>
            </a:r>
          </a:p>
          <a:p>
            <a:r>
              <a:rPr lang="fr-FR" dirty="0"/>
              <a:t>Continuer la recherche de meilleurs valeurs pour les hyperparamètres.</a:t>
            </a:r>
          </a:p>
          <a:p>
            <a:r>
              <a:rPr lang="fr-FR" dirty="0"/>
              <a:t>Avoir la possibilité d’avoir un hébergement plus important dans le cloud afin de pouvoir stocker les dumps des </a:t>
            </a:r>
            <a:r>
              <a:rPr lang="fr-FR" dirty="0" err="1"/>
              <a:t>fits</a:t>
            </a:r>
            <a:r>
              <a:rPr lang="fr-FR" dirty="0"/>
              <a:t> plus imposant pour l’algorithme qui marche mieux.</a:t>
            </a:r>
          </a:p>
        </p:txBody>
      </p:sp>
      <p:sp>
        <p:nvSpPr>
          <p:cNvPr id="4" name="Flèche droite 4">
            <a:extLst>
              <a:ext uri="{FF2B5EF4-FFF2-40B4-BE49-F238E27FC236}">
                <a16:creationId xmlns:a16="http://schemas.microsoft.com/office/drawing/2014/main" id="{FBD92722-C971-419C-83E0-06663E30B1D5}"/>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105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ABC20-5132-4586-8B82-189825693BC6}"/>
              </a:ext>
            </a:extLst>
          </p:cNvPr>
          <p:cNvSpPr>
            <a:spLocks noGrp="1"/>
          </p:cNvSpPr>
          <p:nvPr>
            <p:ph type="title"/>
          </p:nvPr>
        </p:nvSpPr>
        <p:spPr/>
        <p:txBody>
          <a:bodyPr/>
          <a:lstStyle/>
          <a:p>
            <a:r>
              <a:rPr lang="fr-FR" dirty="0"/>
              <a:t>Introduction de la problématique</a:t>
            </a:r>
          </a:p>
        </p:txBody>
      </p:sp>
      <p:sp>
        <p:nvSpPr>
          <p:cNvPr id="3" name="Espace réservé du contenu 2">
            <a:extLst>
              <a:ext uri="{FF2B5EF4-FFF2-40B4-BE49-F238E27FC236}">
                <a16:creationId xmlns:a16="http://schemas.microsoft.com/office/drawing/2014/main" id="{E7A94BB3-7E08-42A3-BA21-56BAB1611BB4}"/>
              </a:ext>
            </a:extLst>
          </p:cNvPr>
          <p:cNvSpPr>
            <a:spLocks noGrp="1"/>
          </p:cNvSpPr>
          <p:nvPr>
            <p:ph idx="1"/>
          </p:nvPr>
        </p:nvSpPr>
        <p:spPr/>
        <p:txBody>
          <a:bodyPr>
            <a:normAutofit/>
          </a:bodyPr>
          <a:lstStyle/>
          <a:p>
            <a:r>
              <a:rPr lang="fr-FR" u="sng" dirty="0"/>
              <a:t>Pour répondre à la problématique : </a:t>
            </a:r>
          </a:p>
          <a:p>
            <a:pPr lvl="1"/>
            <a:r>
              <a:rPr lang="fr-FR" dirty="0"/>
              <a:t>Récupérer les données disponibles.</a:t>
            </a:r>
          </a:p>
          <a:p>
            <a:pPr lvl="1"/>
            <a:r>
              <a:rPr lang="fr-FR" dirty="0"/>
              <a:t>Les nettoyer.</a:t>
            </a:r>
          </a:p>
          <a:p>
            <a:pPr lvl="1"/>
            <a:r>
              <a:rPr lang="fr-FR" dirty="0"/>
              <a:t>Choisir des algorithmes de régression.</a:t>
            </a:r>
          </a:p>
          <a:p>
            <a:pPr lvl="1"/>
            <a:r>
              <a:rPr lang="fr-FR" dirty="0"/>
              <a:t>Les tester.</a:t>
            </a:r>
          </a:p>
          <a:p>
            <a:pPr lvl="1"/>
            <a:r>
              <a:rPr lang="fr-FR" dirty="0"/>
              <a:t>Mettre à disposition le meilleur suivant des critères définis.</a:t>
            </a:r>
          </a:p>
          <a:p>
            <a:pPr lvl="1"/>
            <a:r>
              <a:rPr lang="fr-FR" dirty="0"/>
              <a:t>Créer l’API de calcul.</a:t>
            </a:r>
          </a:p>
        </p:txBody>
      </p:sp>
      <p:sp>
        <p:nvSpPr>
          <p:cNvPr id="4" name="Flèche droite 4">
            <a:extLst>
              <a:ext uri="{FF2B5EF4-FFF2-40B4-BE49-F238E27FC236}">
                <a16:creationId xmlns:a16="http://schemas.microsoft.com/office/drawing/2014/main" id="{91F4C41E-3933-4D83-BD43-F3AF42B8719C}"/>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3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API</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59142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API</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normAutofit lnSpcReduction="10000"/>
          </a:bodyPr>
          <a:lstStyle/>
          <a:p>
            <a:r>
              <a:rPr lang="fr-FR" dirty="0">
                <a:hlinkClick r:id="rId2"/>
              </a:rPr>
              <a:t>http://pfroide.pythonanywhere.com/prediction/ ANC_SEA_1500-1559_6_8_AA</a:t>
            </a:r>
            <a:endParaRPr lang="fr-FR" dirty="0"/>
          </a:p>
          <a:p>
            <a:r>
              <a:rPr lang="fr-FR" dirty="0"/>
              <a:t>Entrée des données en tant que chaine de caractères, séparés par _ :</a:t>
            </a:r>
          </a:p>
          <a:p>
            <a:pPr lvl="1"/>
            <a:r>
              <a:rPr lang="fr-FR" dirty="0"/>
              <a:t>ANC		Ville de départ</a:t>
            </a:r>
          </a:p>
          <a:p>
            <a:pPr lvl="1"/>
            <a:r>
              <a:rPr lang="fr-FR" dirty="0"/>
              <a:t>SEA		Ville d’arrivée</a:t>
            </a:r>
          </a:p>
          <a:p>
            <a:pPr lvl="1"/>
            <a:r>
              <a:rPr lang="fr-FR" dirty="0"/>
              <a:t>1500-1559	Créneau horaire de départ prévu</a:t>
            </a:r>
          </a:p>
          <a:p>
            <a:pPr lvl="1"/>
            <a:r>
              <a:rPr lang="fr-FR" dirty="0"/>
              <a:t>6			Jour de la semaine (1=lundi, 7=dimanche)</a:t>
            </a:r>
          </a:p>
          <a:p>
            <a:pPr lvl="1"/>
            <a:r>
              <a:rPr lang="fr-FR" dirty="0"/>
              <a:t>8			Mois de l’année</a:t>
            </a:r>
          </a:p>
          <a:p>
            <a:pPr lvl="1"/>
            <a:r>
              <a:rPr lang="fr-FR" dirty="0"/>
              <a:t>AA		Compagnie aérienne</a:t>
            </a:r>
          </a:p>
        </p:txBody>
      </p:sp>
      <p:sp>
        <p:nvSpPr>
          <p:cNvPr id="4" name="Flèche droite 4">
            <a:extLst>
              <a:ext uri="{FF2B5EF4-FFF2-40B4-BE49-F238E27FC236}">
                <a16:creationId xmlns:a16="http://schemas.microsoft.com/office/drawing/2014/main" id="{97E75129-C104-4883-8BD8-3C84EFF8798A}"/>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100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tre 1">
            <a:extLst>
              <a:ext uri="{FF2B5EF4-FFF2-40B4-BE49-F238E27FC236}">
                <a16:creationId xmlns:a16="http://schemas.microsoft.com/office/drawing/2014/main" id="{C6D658DF-DDEC-458C-870F-6D64D325B293}"/>
              </a:ext>
            </a:extLst>
          </p:cNvPr>
          <p:cNvSpPr>
            <a:spLocks noGrp="1"/>
          </p:cNvSpPr>
          <p:nvPr>
            <p:ph type="title"/>
          </p:nvPr>
        </p:nvSpPr>
        <p:spPr/>
        <p:txBody>
          <a:bodyPr/>
          <a:lstStyle/>
          <a:p>
            <a:r>
              <a:rPr lang="fr-FR" dirty="0"/>
              <a:t>API</a:t>
            </a:r>
          </a:p>
        </p:txBody>
      </p:sp>
      <p:sp>
        <p:nvSpPr>
          <p:cNvPr id="10" name="Espace réservé du contenu 9">
            <a:extLst>
              <a:ext uri="{FF2B5EF4-FFF2-40B4-BE49-F238E27FC236}">
                <a16:creationId xmlns:a16="http://schemas.microsoft.com/office/drawing/2014/main" id="{7065B3B2-3E38-4E88-8135-CD89A4FDDE47}"/>
              </a:ext>
            </a:extLst>
          </p:cNvPr>
          <p:cNvSpPr>
            <a:spLocks noGrp="1"/>
          </p:cNvSpPr>
          <p:nvPr>
            <p:ph idx="1"/>
          </p:nvPr>
        </p:nvSpPr>
        <p:spPr/>
        <p:txBody>
          <a:bodyPr/>
          <a:lstStyle/>
          <a:p>
            <a:r>
              <a:rPr lang="fr-FR" dirty="0"/>
              <a:t>Le résultat en ligne.</a:t>
            </a:r>
          </a:p>
        </p:txBody>
      </p:sp>
      <p:sp>
        <p:nvSpPr>
          <p:cNvPr id="6" name="Flèche droite 4">
            <a:extLst>
              <a:ext uri="{FF2B5EF4-FFF2-40B4-BE49-F238E27FC236}">
                <a16:creationId xmlns:a16="http://schemas.microsoft.com/office/drawing/2014/main" id="{55308035-18C8-4A55-8B48-B9938FDA146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0CB53FF0-7FB2-4899-8198-B1530555C1E5}"/>
              </a:ext>
            </a:extLst>
          </p:cNvPr>
          <p:cNvPicPr>
            <a:picLocks noChangeAspect="1"/>
          </p:cNvPicPr>
          <p:nvPr/>
        </p:nvPicPr>
        <p:blipFill rotWithShape="1">
          <a:blip r:embed="rId2"/>
          <a:srcRect t="3460" r="62500" b="86797"/>
          <a:stretch/>
        </p:blipFill>
        <p:spPr>
          <a:xfrm>
            <a:off x="3013732" y="3298577"/>
            <a:ext cx="8044736" cy="1143000"/>
          </a:xfrm>
          <a:prstGeom prst="rect">
            <a:avLst/>
          </a:prstGeom>
          <a:solidFill>
            <a:srgbClr val="000000">
              <a:shade val="95000"/>
            </a:srgbClr>
          </a:solidFill>
          <a:ln w="12700" cap="sq">
            <a:solidFill>
              <a:srgbClr val="000000"/>
            </a:solidFill>
            <a:miter lim="800000"/>
          </a:ln>
          <a:effectLst>
            <a:outerShdw blurRad="254000" dist="190500" dir="2700000" sy="90000" algn="bl" rotWithShape="0">
              <a:srgbClr val="000000">
                <a:alpha val="40000"/>
              </a:srgbClr>
            </a:outerShdw>
          </a:effectLst>
        </p:spPr>
      </p:pic>
      <p:sp>
        <p:nvSpPr>
          <p:cNvPr id="7" name="Rectangle : coins arrondis 6">
            <a:extLst>
              <a:ext uri="{FF2B5EF4-FFF2-40B4-BE49-F238E27FC236}">
                <a16:creationId xmlns:a16="http://schemas.microsoft.com/office/drawing/2014/main" id="{425E48A2-29CD-4683-BEC9-F97AAA8E4D43}"/>
              </a:ext>
            </a:extLst>
          </p:cNvPr>
          <p:cNvSpPr/>
          <p:nvPr/>
        </p:nvSpPr>
        <p:spPr>
          <a:xfrm>
            <a:off x="2893720" y="3955231"/>
            <a:ext cx="1653961" cy="48634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Tree>
    <p:extLst>
      <p:ext uri="{BB962C8B-B14F-4D97-AF65-F5344CB8AC3E}">
        <p14:creationId xmlns:p14="http://schemas.microsoft.com/office/powerpoint/2010/main" val="410377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936B1-9763-47CB-97B6-1D9999B93C17}"/>
              </a:ext>
            </a:extLst>
          </p:cNvPr>
          <p:cNvSpPr>
            <a:spLocks noGrp="1"/>
          </p:cNvSpPr>
          <p:nvPr>
            <p:ph type="title"/>
          </p:nvPr>
        </p:nvSpPr>
        <p:spPr/>
        <p:txBody>
          <a:bodyPr/>
          <a:lstStyle/>
          <a:p>
            <a:r>
              <a:rPr lang="fr-FR" dirty="0"/>
              <a:t>MERCI Pour votre attention</a:t>
            </a:r>
          </a:p>
        </p:txBody>
      </p:sp>
      <p:sp>
        <p:nvSpPr>
          <p:cNvPr id="3" name="Espace réservé du texte 2">
            <a:extLst>
              <a:ext uri="{FF2B5EF4-FFF2-40B4-BE49-F238E27FC236}">
                <a16:creationId xmlns:a16="http://schemas.microsoft.com/office/drawing/2014/main" id="{BFBC027C-B14C-4009-A5D9-52B58859B8D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345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2FD5C-DD58-408C-9045-ECAF68084FF0}"/>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474D003-CEFA-46D5-AAD2-19CAB32B47D2}"/>
              </a:ext>
            </a:extLst>
          </p:cNvPr>
          <p:cNvSpPr>
            <a:spLocks noGrp="1"/>
          </p:cNvSpPr>
          <p:nvPr>
            <p:ph idx="1"/>
          </p:nvPr>
        </p:nvSpPr>
        <p:spPr/>
        <p:txBody>
          <a:bodyPr>
            <a:normAutofit lnSpcReduction="10000"/>
          </a:bodyPr>
          <a:lstStyle/>
          <a:p>
            <a:r>
              <a:rPr lang="fr-FR" u="sng" dirty="0"/>
              <a:t>Démarche retenue :</a:t>
            </a:r>
          </a:p>
          <a:p>
            <a:pPr lvl="1"/>
            <a:r>
              <a:rPr lang="fr-FR" dirty="0"/>
              <a:t>Récupération des données.</a:t>
            </a:r>
          </a:p>
          <a:p>
            <a:pPr lvl="1"/>
            <a:r>
              <a:rPr lang="fr-FR" dirty="0"/>
              <a:t>Exploration des données </a:t>
            </a:r>
          </a:p>
          <a:p>
            <a:pPr lvl="1"/>
            <a:r>
              <a:rPr lang="fr-FR" dirty="0"/>
              <a:t>Tests de quelques algorithmes afin d’avoir une première opinion.</a:t>
            </a:r>
          </a:p>
          <a:p>
            <a:pPr lvl="1"/>
            <a:r>
              <a:rPr lang="fr-FR" dirty="0"/>
              <a:t>Optimisation d’une partie de ces algorithmes à l’aide d’une validation croisée.</a:t>
            </a:r>
          </a:p>
          <a:p>
            <a:pPr lvl="1"/>
            <a:r>
              <a:rPr lang="fr-FR" dirty="0"/>
              <a:t>Choix de l’algorithme final retenu parmi ces derniers.</a:t>
            </a:r>
          </a:p>
          <a:p>
            <a:pPr lvl="1"/>
            <a:r>
              <a:rPr lang="fr-FR" dirty="0"/>
              <a:t>Test de l’algorithme retenu.</a:t>
            </a:r>
          </a:p>
          <a:p>
            <a:pPr lvl="1"/>
            <a:r>
              <a:rPr lang="fr-FR" dirty="0"/>
              <a:t>Création de l’API de prédiction.</a:t>
            </a:r>
          </a:p>
          <a:p>
            <a:pPr lvl="1"/>
            <a:r>
              <a:rPr lang="fr-FR" dirty="0"/>
              <a:t>Démonstration.</a:t>
            </a:r>
          </a:p>
        </p:txBody>
      </p:sp>
      <p:sp>
        <p:nvSpPr>
          <p:cNvPr id="4" name="Flèche droite 4">
            <a:extLst>
              <a:ext uri="{FF2B5EF4-FFF2-40B4-BE49-F238E27FC236}">
                <a16:creationId xmlns:a16="http://schemas.microsoft.com/office/drawing/2014/main" id="{61CE355F-9E90-47A9-BC33-0DA7503DA72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872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4746D-0B55-4294-A47D-A1AEB63423EB}"/>
              </a:ext>
            </a:extLst>
          </p:cNvPr>
          <p:cNvSpPr>
            <a:spLocks noGrp="1"/>
          </p:cNvSpPr>
          <p:nvPr>
            <p:ph type="title"/>
          </p:nvPr>
        </p:nvSpPr>
        <p:spPr/>
        <p:txBody>
          <a:bodyPr/>
          <a:lstStyle/>
          <a:p>
            <a:r>
              <a:rPr lang="fr-FR" dirty="0"/>
              <a:t>Traitement des données</a:t>
            </a:r>
          </a:p>
        </p:txBody>
      </p:sp>
      <p:sp>
        <p:nvSpPr>
          <p:cNvPr id="3" name="Espace réservé du texte 2">
            <a:extLst>
              <a:ext uri="{FF2B5EF4-FFF2-40B4-BE49-F238E27FC236}">
                <a16:creationId xmlns:a16="http://schemas.microsoft.com/office/drawing/2014/main" id="{D96E2D69-6B1A-4097-AD04-8E3A384FE9B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1405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sp>
        <p:nvSpPr>
          <p:cNvPr id="3" name="Espace réservé du contenu 2">
            <a:extLst>
              <a:ext uri="{FF2B5EF4-FFF2-40B4-BE49-F238E27FC236}">
                <a16:creationId xmlns:a16="http://schemas.microsoft.com/office/drawing/2014/main" id="{C504F984-A301-45FE-8341-947CEC31B773}"/>
              </a:ext>
            </a:extLst>
          </p:cNvPr>
          <p:cNvSpPr>
            <a:spLocks noGrp="1"/>
          </p:cNvSpPr>
          <p:nvPr>
            <p:ph idx="1"/>
          </p:nvPr>
        </p:nvSpPr>
        <p:spPr/>
        <p:txBody>
          <a:bodyPr/>
          <a:lstStyle/>
          <a:p>
            <a:r>
              <a:rPr lang="fr-FR" dirty="0"/>
              <a:t>Source des données :</a:t>
            </a:r>
          </a:p>
          <a:p>
            <a:pPr lvl="1"/>
            <a:r>
              <a:rPr lang="fr-FR" dirty="0">
                <a:hlinkClick r:id="rId2"/>
              </a:rPr>
              <a:t>https://www.transtats.bts.gov/</a:t>
            </a:r>
            <a:endParaRPr lang="fr-FR" dirty="0"/>
          </a:p>
          <a:p>
            <a:pPr lvl="1"/>
            <a:r>
              <a:rPr lang="fr-FR" dirty="0"/>
              <a:t>Elles sont donc fiables, aux erreurs de fichier près.</a:t>
            </a:r>
          </a:p>
          <a:p>
            <a:pPr lvl="1"/>
            <a:r>
              <a:rPr lang="fr-FR" dirty="0"/>
              <a:t>La source du mois d’avril est « corrompue », il faut supprimer les fausses valeurs.</a:t>
            </a:r>
          </a:p>
          <a:p>
            <a:pPr lvl="1"/>
            <a:r>
              <a:rPr lang="fr-FR" dirty="0"/>
              <a:t>12 mois de données, plus de 5 000 000 de lignes et 65 colonnes.</a:t>
            </a:r>
          </a:p>
          <a:p>
            <a:pPr lvl="1"/>
            <a:r>
              <a:rPr lang="fr-FR" dirty="0"/>
              <a:t>Il faut donc effectuer un travail sur ces données pour sélectionner les valeurs pertinentes pour notre analyse.</a:t>
            </a:r>
          </a:p>
        </p:txBody>
      </p:sp>
      <p:sp>
        <p:nvSpPr>
          <p:cNvPr id="4" name="Flèche droite 4">
            <a:extLst>
              <a:ext uri="{FF2B5EF4-FFF2-40B4-BE49-F238E27FC236}">
                <a16:creationId xmlns:a16="http://schemas.microsoft.com/office/drawing/2014/main" id="{DAD5EE6C-3DA4-4136-96AB-906A86125629}"/>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41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a:xfrm>
            <a:off x="2140514" y="188640"/>
            <a:ext cx="7917007" cy="1188720"/>
          </a:xfrm>
        </p:spPr>
        <p:txBody>
          <a:bodyPr/>
          <a:lstStyle/>
          <a:p>
            <a:r>
              <a:rPr lang="fr-FR" dirty="0"/>
              <a:t>LES DONNEES</a:t>
            </a:r>
          </a:p>
        </p:txBody>
      </p:sp>
      <p:graphicFrame>
        <p:nvGraphicFramePr>
          <p:cNvPr id="8" name="Tableau 7">
            <a:extLst>
              <a:ext uri="{FF2B5EF4-FFF2-40B4-BE49-F238E27FC236}">
                <a16:creationId xmlns:a16="http://schemas.microsoft.com/office/drawing/2014/main" id="{A81F66D3-BA5A-4BA5-A2BC-E03702F03CB6}"/>
              </a:ext>
            </a:extLst>
          </p:cNvPr>
          <p:cNvGraphicFramePr>
            <a:graphicFrameLocks noGrp="1"/>
          </p:cNvGraphicFramePr>
          <p:nvPr>
            <p:extLst>
              <p:ext uri="{D42A27DB-BD31-4B8C-83A1-F6EECF244321}">
                <p14:modId xmlns:p14="http://schemas.microsoft.com/office/powerpoint/2010/main" val="2268894679"/>
              </p:ext>
            </p:extLst>
          </p:nvPr>
        </p:nvGraphicFramePr>
        <p:xfrm>
          <a:off x="281384" y="1553108"/>
          <a:ext cx="3437175" cy="4955685"/>
        </p:xfrm>
        <a:graphic>
          <a:graphicData uri="http://schemas.openxmlformats.org/drawingml/2006/table">
            <a:tbl>
              <a:tblPr/>
              <a:tblGrid>
                <a:gridCol w="570525">
                  <a:extLst>
                    <a:ext uri="{9D8B030D-6E8A-4147-A177-3AD203B41FA5}">
                      <a16:colId xmlns:a16="http://schemas.microsoft.com/office/drawing/2014/main" val="3152065575"/>
                    </a:ext>
                  </a:extLst>
                </a:gridCol>
                <a:gridCol w="1229440">
                  <a:extLst>
                    <a:ext uri="{9D8B030D-6E8A-4147-A177-3AD203B41FA5}">
                      <a16:colId xmlns:a16="http://schemas.microsoft.com/office/drawing/2014/main" val="2125548770"/>
                    </a:ext>
                  </a:extLst>
                </a:gridCol>
                <a:gridCol w="718293">
                  <a:extLst>
                    <a:ext uri="{9D8B030D-6E8A-4147-A177-3AD203B41FA5}">
                      <a16:colId xmlns:a16="http://schemas.microsoft.com/office/drawing/2014/main" val="3184111298"/>
                    </a:ext>
                  </a:extLst>
                </a:gridCol>
                <a:gridCol w="918917">
                  <a:extLst>
                    <a:ext uri="{9D8B030D-6E8A-4147-A177-3AD203B41FA5}">
                      <a16:colId xmlns:a16="http://schemas.microsoft.com/office/drawing/2014/main" val="1604640293"/>
                    </a:ext>
                  </a:extLst>
                </a:gridCol>
              </a:tblGrid>
              <a:tr h="131539">
                <a:tc>
                  <a:txBody>
                    <a:bodyPr/>
                    <a:lstStyle/>
                    <a:p>
                      <a:pPr algn="l" fontAlgn="b"/>
                      <a:r>
                        <a:rPr lang="fr-FR" sz="900" b="1" i="0" u="none" strike="noStrike">
                          <a:solidFill>
                            <a:srgbClr val="FFFFFF"/>
                          </a:solidFill>
                          <a:effectLst/>
                          <a:latin typeface="Calibri" panose="020F0502020204030204" pitchFamily="34" charset="0"/>
                        </a:rPr>
                        <a:t>Colonne1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column_name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missing_count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fr-FR" sz="900" b="1" i="0" u="none" strike="noStrike">
                          <a:solidFill>
                            <a:srgbClr val="FFFFFF"/>
                          </a:solidFill>
                          <a:effectLst/>
                          <a:latin typeface="Calibri" panose="020F0502020204030204" pitchFamily="34" charset="0"/>
                        </a:rPr>
                        <a:t>filling_factor</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96101678"/>
                  </a:ext>
                </a:extLst>
              </a:tr>
              <a:tr h="131539">
                <a:tc>
                  <a:txBody>
                    <a:bodyPr/>
                    <a:lstStyle/>
                    <a:p>
                      <a:pPr algn="l" fontAlgn="b"/>
                      <a:r>
                        <a:rPr lang="fr-FR" sz="900" b="0" i="0" u="none" strike="noStrike" dirty="0">
                          <a:solidFill>
                            <a:srgbClr val="000000"/>
                          </a:solidFill>
                          <a:effectLst/>
                          <a:latin typeface="Calibri" panose="020F0502020204030204" pitchFamily="34" charset="0"/>
                        </a:rPr>
                        <a:t>65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YEAR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68885195"/>
                  </a:ext>
                </a:extLst>
              </a:tr>
              <a:tr h="131539">
                <a:tc>
                  <a:txBody>
                    <a:bodyPr/>
                    <a:lstStyle/>
                    <a:p>
                      <a:pPr algn="l" fontAlgn="b"/>
                      <a:r>
                        <a:rPr lang="fr-FR" sz="900" b="0" i="0" u="none" strike="noStrike" dirty="0">
                          <a:solidFill>
                            <a:srgbClr val="000000"/>
                          </a:solidFill>
                          <a:effectLst/>
                          <a:latin typeface="Calibri" panose="020F0502020204030204" pitchFamily="34" charset="0"/>
                        </a:rPr>
                        <a:t>60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UNIQUE_CARRIER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58539294"/>
                  </a:ext>
                </a:extLst>
              </a:tr>
              <a:tr h="131539">
                <a:tc>
                  <a:txBody>
                    <a:bodyPr/>
                    <a:lstStyle/>
                    <a:p>
                      <a:pPr algn="l" fontAlgn="b"/>
                      <a:r>
                        <a:rPr lang="fr-FR" sz="900" b="0" i="0" u="none" strike="noStrike">
                          <a:solidFill>
                            <a:srgbClr val="000000"/>
                          </a:solidFill>
                          <a:effectLst/>
                          <a:latin typeface="Calibri" panose="020F0502020204030204" pitchFamily="34" charset="0"/>
                        </a:rPr>
                        <a:t>54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QUARTER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569369099"/>
                  </a:ext>
                </a:extLst>
              </a:tr>
              <a:tr h="131539">
                <a:tc>
                  <a:txBody>
                    <a:bodyPr/>
                    <a:lstStyle/>
                    <a:p>
                      <a:pPr algn="l" fontAlgn="b"/>
                      <a:r>
                        <a:rPr lang="fr-FR" sz="900" b="0" i="0" u="none" strike="noStrike">
                          <a:solidFill>
                            <a:srgbClr val="000000"/>
                          </a:solidFill>
                          <a:effectLst/>
                          <a:latin typeface="Calibri" panose="020F0502020204030204" pitchFamily="34" charset="0"/>
                        </a:rPr>
                        <a:t>53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99672325"/>
                  </a:ext>
                </a:extLst>
              </a:tr>
              <a:tr h="131539">
                <a:tc>
                  <a:txBody>
                    <a:bodyPr/>
                    <a:lstStyle/>
                    <a:p>
                      <a:pPr algn="l" fontAlgn="b"/>
                      <a:r>
                        <a:rPr lang="fr-FR" sz="900" b="0" i="0" u="none" strike="noStrike" dirty="0">
                          <a:solidFill>
                            <a:srgbClr val="000000"/>
                          </a:solidFill>
                          <a:effectLst/>
                          <a:latin typeface="Calibri" panose="020F0502020204030204" pitchFamily="34" charset="0"/>
                        </a:rPr>
                        <a:t>52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4926457"/>
                  </a:ext>
                </a:extLst>
              </a:tr>
              <a:tr h="131539">
                <a:tc>
                  <a:txBody>
                    <a:bodyPr/>
                    <a:lstStyle/>
                    <a:p>
                      <a:pPr algn="l" fontAlgn="b"/>
                      <a:r>
                        <a:rPr lang="fr-FR" sz="900" b="0" i="0" u="none" strike="noStrike">
                          <a:solidFill>
                            <a:srgbClr val="000000"/>
                          </a:solidFill>
                          <a:effectLst/>
                          <a:latin typeface="Calibri" panose="020F0502020204030204" pitchFamily="34" charset="0"/>
                        </a:rPr>
                        <a:t>51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19996586"/>
                  </a:ext>
                </a:extLst>
              </a:tr>
              <a:tr h="131539">
                <a:tc>
                  <a:txBody>
                    <a:bodyPr/>
                    <a:lstStyle/>
                    <a:p>
                      <a:pPr algn="l" fontAlgn="b"/>
                      <a:r>
                        <a:rPr lang="fr-FR" sz="900" b="0" i="0" u="none" strike="noStrike" dirty="0">
                          <a:solidFill>
                            <a:srgbClr val="000000"/>
                          </a:solidFill>
                          <a:effectLst/>
                          <a:latin typeface="Calibri" panose="020F0502020204030204" pitchFamily="34" charset="0"/>
                        </a:rPr>
                        <a:t>50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5134634"/>
                  </a:ext>
                </a:extLst>
              </a:tr>
              <a:tr h="131539">
                <a:tc>
                  <a:txBody>
                    <a:bodyPr/>
                    <a:lstStyle/>
                    <a:p>
                      <a:pPr algn="l" fontAlgn="b"/>
                      <a:r>
                        <a:rPr lang="fr-FR" sz="900" b="0" i="0" u="none" strike="noStrike">
                          <a:solidFill>
                            <a:srgbClr val="000000"/>
                          </a:solidFill>
                          <a:effectLst/>
                          <a:latin typeface="Calibri" panose="020F0502020204030204" pitchFamily="34" charset="0"/>
                        </a:rPr>
                        <a:t>49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347853"/>
                  </a:ext>
                </a:extLst>
              </a:tr>
              <a:tr h="131539">
                <a:tc>
                  <a:txBody>
                    <a:bodyPr/>
                    <a:lstStyle/>
                    <a:p>
                      <a:pPr algn="l" fontAlgn="b"/>
                      <a:r>
                        <a:rPr lang="fr-FR" sz="900" b="0" i="0" u="none" strike="noStrike" dirty="0">
                          <a:solidFill>
                            <a:srgbClr val="000000"/>
                          </a:solidFill>
                          <a:effectLst/>
                          <a:latin typeface="Calibri" panose="020F0502020204030204" pitchFamily="34" charset="0"/>
                        </a:rPr>
                        <a:t>48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60454960"/>
                  </a:ext>
                </a:extLst>
              </a:tr>
              <a:tr h="131539">
                <a:tc>
                  <a:txBody>
                    <a:bodyPr/>
                    <a:lstStyle/>
                    <a:p>
                      <a:pPr algn="l" fontAlgn="b"/>
                      <a:r>
                        <a:rPr lang="fr-FR" sz="900" b="0" i="0" u="none" strike="noStrike" dirty="0">
                          <a:solidFill>
                            <a:srgbClr val="000000"/>
                          </a:solidFill>
                          <a:effectLst/>
                          <a:latin typeface="Calibri" panose="020F0502020204030204" pitchFamily="34" charset="0"/>
                        </a:rPr>
                        <a:t>47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9001878"/>
                  </a:ext>
                </a:extLst>
              </a:tr>
              <a:tr h="131539">
                <a:tc>
                  <a:txBody>
                    <a:bodyPr/>
                    <a:lstStyle/>
                    <a:p>
                      <a:pPr algn="l" fontAlgn="b"/>
                      <a:r>
                        <a:rPr lang="fr-FR" sz="900" b="0" i="0" u="none" strike="noStrike">
                          <a:solidFill>
                            <a:srgbClr val="000000"/>
                          </a:solidFill>
                          <a:effectLst/>
                          <a:latin typeface="Calibri" panose="020F0502020204030204" pitchFamily="34" charset="0"/>
                        </a:rPr>
                        <a:t>46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ORIGIN_AIRPORT_ID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9333984"/>
                  </a:ext>
                </a:extLst>
              </a:tr>
              <a:tr h="131539">
                <a:tc>
                  <a:txBody>
                    <a:bodyPr/>
                    <a:lstStyle/>
                    <a:p>
                      <a:pPr algn="l" fontAlgn="b"/>
                      <a:r>
                        <a:rPr lang="fr-FR" sz="900" b="0" i="0" u="none" strike="noStrike">
                          <a:solidFill>
                            <a:srgbClr val="000000"/>
                          </a:solidFill>
                          <a:effectLst/>
                          <a:latin typeface="Calibri" panose="020F0502020204030204" pitchFamily="34" charset="0"/>
                        </a:rPr>
                        <a:t>45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ORIGIN</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09699050"/>
                  </a:ext>
                </a:extLst>
              </a:tr>
              <a:tr h="131539">
                <a:tc>
                  <a:txBody>
                    <a:bodyPr/>
                    <a:lstStyle/>
                    <a:p>
                      <a:pPr algn="l" fontAlgn="b"/>
                      <a:r>
                        <a:rPr lang="fr-FR" sz="900" b="0" i="0" u="none" strike="noStrike" dirty="0">
                          <a:solidFill>
                            <a:srgbClr val="000000"/>
                          </a:solidFill>
                          <a:effectLst/>
                          <a:latin typeface="Calibri" panose="020F0502020204030204" pitchFamily="34" charset="0"/>
                        </a:rPr>
                        <a:t>43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0034927"/>
                  </a:ext>
                </a:extLst>
              </a:tr>
              <a:tr h="131539">
                <a:tc>
                  <a:txBody>
                    <a:bodyPr/>
                    <a:lstStyle/>
                    <a:p>
                      <a:pPr algn="l" fontAlgn="b"/>
                      <a:r>
                        <a:rPr lang="fr-FR" sz="900" b="0" i="0" u="none" strike="noStrike" dirty="0">
                          <a:solidFill>
                            <a:srgbClr val="000000"/>
                          </a:solidFill>
                          <a:effectLst/>
                          <a:latin typeface="Calibri" panose="020F0502020204030204" pitchFamily="34" charset="0"/>
                        </a:rPr>
                        <a:t>40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FL_NUM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01352737"/>
                  </a:ext>
                </a:extLst>
              </a:tr>
              <a:tr h="131539">
                <a:tc>
                  <a:txBody>
                    <a:bodyPr/>
                    <a:lstStyle/>
                    <a:p>
                      <a:pPr algn="l" fontAlgn="b"/>
                      <a:r>
                        <a:rPr lang="fr-FR" sz="900" b="0" i="0" u="none" strike="noStrike">
                          <a:solidFill>
                            <a:srgbClr val="000000"/>
                          </a:solidFill>
                          <a:effectLst/>
                          <a:latin typeface="Calibri" panose="020F0502020204030204" pitchFamily="34" charset="0"/>
                        </a:rPr>
                        <a:t>39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FL_DATE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4705082"/>
                  </a:ext>
                </a:extLst>
              </a:tr>
              <a:tr h="131539">
                <a:tc>
                  <a:txBody>
                    <a:bodyPr/>
                    <a:lstStyle/>
                    <a:p>
                      <a:pPr algn="l" fontAlgn="b"/>
                      <a:r>
                        <a:rPr lang="fr-FR" sz="900" b="0" i="0" u="none" strike="noStrike">
                          <a:solidFill>
                            <a:srgbClr val="000000"/>
                          </a:solidFill>
                          <a:effectLst/>
                          <a:latin typeface="Calibri" panose="020F0502020204030204" pitchFamily="34" charset="0"/>
                        </a:rPr>
                        <a:t>33</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DEST_WAC</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55318865"/>
                  </a:ext>
                </a:extLst>
              </a:tr>
              <a:tr h="131539">
                <a:tc>
                  <a:txBody>
                    <a:bodyPr/>
                    <a:lstStyle/>
                    <a:p>
                      <a:pPr algn="l" fontAlgn="b"/>
                      <a:r>
                        <a:rPr lang="fr-FR" sz="900" b="0" i="0" u="none" strike="noStrike">
                          <a:solidFill>
                            <a:srgbClr val="000000"/>
                          </a:solidFill>
                          <a:effectLst/>
                          <a:latin typeface="Calibri" panose="020F0502020204030204" pitchFamily="34" charset="0"/>
                        </a:rPr>
                        <a:t>32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DEST_STATE_NM</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23119651"/>
                  </a:ext>
                </a:extLst>
              </a:tr>
              <a:tr h="131539">
                <a:tc>
                  <a:txBody>
                    <a:bodyPr/>
                    <a:lstStyle/>
                    <a:p>
                      <a:pPr algn="l" fontAlgn="b"/>
                      <a:r>
                        <a:rPr lang="fr-FR" sz="900" b="0" i="0" u="none" strike="noStrike">
                          <a:solidFill>
                            <a:srgbClr val="000000"/>
                          </a:solidFill>
                          <a:effectLst/>
                          <a:latin typeface="Calibri" panose="020F0502020204030204" pitchFamily="34" charset="0"/>
                        </a:rPr>
                        <a:t>31</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DEST_STATE_FIPS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341406"/>
                  </a:ext>
                </a:extLst>
              </a:tr>
              <a:tr h="131539">
                <a:tc>
                  <a:txBody>
                    <a:bodyPr/>
                    <a:lstStyle/>
                    <a:p>
                      <a:pPr algn="l" fontAlgn="b"/>
                      <a:r>
                        <a:rPr lang="fr-FR" sz="900" b="0" i="0" u="none" strike="noStrike">
                          <a:solidFill>
                            <a:srgbClr val="000000"/>
                          </a:solidFill>
                          <a:effectLst/>
                          <a:latin typeface="Calibri" panose="020F0502020204030204" pitchFamily="34" charset="0"/>
                        </a:rPr>
                        <a:t>29</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DEST_CITY_NAME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15169529"/>
                  </a:ext>
                </a:extLst>
              </a:tr>
              <a:tr h="131539">
                <a:tc>
                  <a:txBody>
                    <a:bodyPr/>
                    <a:lstStyle/>
                    <a:p>
                      <a:pPr algn="l" fontAlgn="b"/>
                      <a:r>
                        <a:rPr lang="fr-FR" sz="900" b="0" i="0" u="none" strike="noStrike" dirty="0">
                          <a:solidFill>
                            <a:srgbClr val="000000"/>
                          </a:solidFill>
                          <a:effectLst/>
                          <a:latin typeface="Calibri" panose="020F0502020204030204" pitchFamily="34" charset="0"/>
                        </a:rPr>
                        <a:t>28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DEST_CITY_MARKET_ID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69748915"/>
                  </a:ext>
                </a:extLst>
              </a:tr>
              <a:tr h="131539">
                <a:tc>
                  <a:txBody>
                    <a:bodyPr/>
                    <a:lstStyle/>
                    <a:p>
                      <a:pPr algn="l" fontAlgn="b"/>
                      <a:r>
                        <a:rPr lang="fr-FR" sz="900" b="0" i="0" u="none" strike="noStrike">
                          <a:solidFill>
                            <a:srgbClr val="000000"/>
                          </a:solidFill>
                          <a:effectLst/>
                          <a:latin typeface="Calibri" panose="020F0502020204030204" pitchFamily="34" charset="0"/>
                        </a:rPr>
                        <a:t>27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DEST_AIRPORT_SEQ_ID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43639112"/>
                  </a:ext>
                </a:extLst>
              </a:tr>
              <a:tr h="131539">
                <a:tc>
                  <a:txBody>
                    <a:bodyPr/>
                    <a:lstStyle/>
                    <a:p>
                      <a:pPr algn="l" fontAlgn="b"/>
                      <a:r>
                        <a:rPr lang="fr-FR" sz="900" b="0" i="0" u="none" strike="noStrike">
                          <a:solidFill>
                            <a:srgbClr val="000000"/>
                          </a:solidFill>
                          <a:effectLst/>
                          <a:latin typeface="Calibri" panose="020F0502020204030204" pitchFamily="34" charset="0"/>
                        </a:rPr>
                        <a:t>26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DEST_AIRPORT_ID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17574138"/>
                  </a:ext>
                </a:extLst>
              </a:tr>
              <a:tr h="131539">
                <a:tc>
                  <a:txBody>
                    <a:bodyPr/>
                    <a:lstStyle/>
                    <a:p>
                      <a:pPr algn="l" fontAlgn="b"/>
                      <a:r>
                        <a:rPr lang="fr-FR" sz="900" b="0" i="0" u="none" strike="noStrike" dirty="0">
                          <a:solidFill>
                            <a:srgbClr val="000000"/>
                          </a:solidFill>
                          <a:effectLst/>
                          <a:latin typeface="Calibri" panose="020F0502020204030204" pitchFamily="34" charset="0"/>
                        </a:rPr>
                        <a:t>18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DAY_OF_WEEK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76017778"/>
                  </a:ext>
                </a:extLst>
              </a:tr>
              <a:tr h="131539">
                <a:tc>
                  <a:txBody>
                    <a:bodyPr/>
                    <a:lstStyle/>
                    <a:p>
                      <a:pPr algn="l" fontAlgn="b"/>
                      <a:r>
                        <a:rPr lang="fr-FR" sz="900" b="0" i="0" u="none" strike="noStrike" dirty="0">
                          <a:solidFill>
                            <a:srgbClr val="000000"/>
                          </a:solidFill>
                          <a:effectLst/>
                          <a:latin typeface="Calibri" panose="020F0502020204030204" pitchFamily="34" charset="0"/>
                        </a:rPr>
                        <a:t>17</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DAY_OF_MONTH</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56043879"/>
                  </a:ext>
                </a:extLst>
              </a:tr>
              <a:tr h="131539">
                <a:tc>
                  <a:txBody>
                    <a:bodyPr/>
                    <a:lstStyle/>
                    <a:p>
                      <a:pPr algn="l" fontAlgn="b"/>
                      <a:r>
                        <a:rPr lang="fr-FR" sz="900" b="0" i="0" u="none" strike="noStrike">
                          <a:solidFill>
                            <a:srgbClr val="000000"/>
                          </a:solidFill>
                          <a:effectLst/>
                          <a:latin typeface="Calibri" panose="020F0502020204030204" pitchFamily="34" charset="0"/>
                        </a:rPr>
                        <a:t>15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CRS_DEP_TIME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83855225"/>
                  </a:ext>
                </a:extLst>
              </a:tr>
              <a:tr h="131539">
                <a:tc>
                  <a:txBody>
                    <a:bodyPr/>
                    <a:lstStyle/>
                    <a:p>
                      <a:pPr algn="l" fontAlgn="b"/>
                      <a:r>
                        <a:rPr lang="fr-FR" sz="900" b="0" i="0" u="none" strike="noStrike">
                          <a:solidFill>
                            <a:srgbClr val="000000"/>
                          </a:solidFill>
                          <a:effectLst/>
                          <a:latin typeface="Calibri" panose="020F0502020204030204" pitchFamily="34" charset="0"/>
                        </a:rPr>
                        <a:t>12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2412792"/>
                  </a:ext>
                </a:extLst>
              </a:tr>
              <a:tr h="131539">
                <a:tc>
                  <a:txBody>
                    <a:bodyPr/>
                    <a:lstStyle/>
                    <a:p>
                      <a:pPr algn="l" fontAlgn="b"/>
                      <a:r>
                        <a:rPr lang="fr-FR" sz="900" b="0" i="0" u="none" strike="noStrike">
                          <a:solidFill>
                            <a:srgbClr val="000000"/>
                          </a:solidFill>
                          <a:effectLst/>
                          <a:latin typeface="Calibri" panose="020F0502020204030204" pitchFamily="34" charset="0"/>
                        </a:rPr>
                        <a:t>2</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AIRLINE_ID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09970719"/>
                  </a:ext>
                </a:extLst>
              </a:tr>
              <a:tr h="131539">
                <a:tc>
                  <a:txBody>
                    <a:bodyPr/>
                    <a:lstStyle/>
                    <a:p>
                      <a:pPr algn="l" fontAlgn="b"/>
                      <a:r>
                        <a:rPr lang="fr-FR" sz="900" b="0" i="0" u="none" strike="noStrike" dirty="0">
                          <a:solidFill>
                            <a:srgbClr val="000000"/>
                          </a:solidFill>
                          <a:effectLst/>
                          <a:latin typeface="Calibri" panose="020F0502020204030204" pitchFamily="34" charset="0"/>
                        </a:rPr>
                        <a:t>30</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DEST_STATE_ABR</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27348806"/>
                  </a:ext>
                </a:extLst>
              </a:tr>
              <a:tr h="131539">
                <a:tc>
                  <a:txBody>
                    <a:bodyPr/>
                    <a:lstStyle/>
                    <a:p>
                      <a:pPr algn="l" fontAlgn="b"/>
                      <a:r>
                        <a:rPr lang="fr-FR" sz="900" b="0" i="0" u="none" strike="noStrike">
                          <a:solidFill>
                            <a:srgbClr val="000000"/>
                          </a:solidFill>
                          <a:effectLst/>
                          <a:latin typeface="Calibri" panose="020F0502020204030204" pitchFamily="34" charset="0"/>
                        </a:rPr>
                        <a:t>25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DEST</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73173111"/>
                  </a:ext>
                </a:extLst>
              </a:tr>
              <a:tr h="131539">
                <a:tc>
                  <a:txBody>
                    <a:bodyPr/>
                    <a:lstStyle/>
                    <a:p>
                      <a:pPr algn="l" fontAlgn="b"/>
                      <a:r>
                        <a:rPr lang="fr-FR" sz="900" b="0" i="0" u="none" strike="noStrike" dirty="0">
                          <a:solidFill>
                            <a:srgbClr val="000000"/>
                          </a:solidFill>
                          <a:effectLst/>
                          <a:latin typeface="Calibri" panose="020F0502020204030204" pitchFamily="34" charset="0"/>
                        </a:rPr>
                        <a:t>24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DEP_TIME_BLK</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2</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93423826"/>
                  </a:ext>
                </a:extLst>
              </a:tr>
              <a:tr h="131539">
                <a:tc>
                  <a:txBody>
                    <a:bodyPr/>
                    <a:lstStyle/>
                    <a:p>
                      <a:pPr algn="l" fontAlgn="b"/>
                      <a:r>
                        <a:rPr lang="fr-FR" sz="900" b="0" i="0" u="none" strike="noStrike" dirty="0">
                          <a:solidFill>
                            <a:srgbClr val="000000"/>
                          </a:solidFill>
                          <a:effectLst/>
                          <a:latin typeface="Calibri" panose="020F0502020204030204" pitchFamily="34" charset="0"/>
                        </a:rPr>
                        <a:t>38</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FLIGHTS</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27731538"/>
                  </a:ext>
                </a:extLst>
              </a:tr>
              <a:tr h="131539">
                <a:tc>
                  <a:txBody>
                    <a:bodyPr/>
                    <a:lstStyle/>
                    <a:p>
                      <a:pPr algn="l" fontAlgn="b"/>
                      <a:r>
                        <a:rPr lang="fr-FR" sz="900" b="0" i="0" u="none" strike="noStrike" dirty="0">
                          <a:solidFill>
                            <a:srgbClr val="000000"/>
                          </a:solidFill>
                          <a:effectLst/>
                          <a:latin typeface="Calibri" panose="020F0502020204030204" pitchFamily="34" charset="0"/>
                        </a:rPr>
                        <a:t>36</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DIVERTED</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19988692"/>
                  </a:ext>
                </a:extLst>
              </a:tr>
              <a:tr h="131539">
                <a:tc>
                  <a:txBody>
                    <a:bodyPr/>
                    <a:lstStyle/>
                    <a:p>
                      <a:pPr algn="l" fontAlgn="b"/>
                      <a:r>
                        <a:rPr lang="fr-FR" sz="900" b="0" i="0" u="none" strike="noStrike" dirty="0">
                          <a:solidFill>
                            <a:srgbClr val="000000"/>
                          </a:solidFill>
                          <a:effectLst/>
                          <a:latin typeface="Calibri" panose="020F0502020204030204" pitchFamily="34" charset="0"/>
                        </a:rPr>
                        <a:t>35</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DISTANCE_GROUP</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1095038"/>
                  </a:ext>
                </a:extLst>
              </a:tr>
              <a:tr h="131539">
                <a:tc>
                  <a:txBody>
                    <a:bodyPr/>
                    <a:lstStyle/>
                    <a:p>
                      <a:pPr algn="l" fontAlgn="b"/>
                      <a:r>
                        <a:rPr lang="fr-FR" sz="900" b="0" i="0" u="none" strike="noStrike" dirty="0">
                          <a:solidFill>
                            <a:srgbClr val="000000"/>
                          </a:solidFill>
                          <a:effectLst/>
                          <a:latin typeface="Calibri" panose="020F0502020204030204" pitchFamily="34" charset="0"/>
                        </a:rPr>
                        <a:t>34</a:t>
                      </a:r>
                    </a:p>
                  </a:txBody>
                  <a:tcPr marL="4431" marR="4431" marT="443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DISTANCE</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4431" marR="4431" marT="443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100,00</a:t>
                      </a:r>
                    </a:p>
                  </a:txBody>
                  <a:tcPr marL="4431" marR="4431" marT="4431"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04832528"/>
                  </a:ext>
                </a:extLst>
              </a:tr>
            </a:tbl>
          </a:graphicData>
        </a:graphic>
      </p:graphicFrame>
      <p:graphicFrame>
        <p:nvGraphicFramePr>
          <p:cNvPr id="9" name="Tableau 8">
            <a:extLst>
              <a:ext uri="{FF2B5EF4-FFF2-40B4-BE49-F238E27FC236}">
                <a16:creationId xmlns:a16="http://schemas.microsoft.com/office/drawing/2014/main" id="{7AAED070-07F6-4983-937D-D10B63C2B3AC}"/>
              </a:ext>
            </a:extLst>
          </p:cNvPr>
          <p:cNvGraphicFramePr>
            <a:graphicFrameLocks noGrp="1"/>
          </p:cNvGraphicFramePr>
          <p:nvPr>
            <p:extLst>
              <p:ext uri="{D42A27DB-BD31-4B8C-83A1-F6EECF244321}">
                <p14:modId xmlns:p14="http://schemas.microsoft.com/office/powerpoint/2010/main" val="571816798"/>
              </p:ext>
            </p:extLst>
          </p:nvPr>
        </p:nvGraphicFramePr>
        <p:xfrm>
          <a:off x="4100253" y="2146596"/>
          <a:ext cx="3437175" cy="4269900"/>
        </p:xfrm>
        <a:graphic>
          <a:graphicData uri="http://schemas.openxmlformats.org/drawingml/2006/table">
            <a:tbl>
              <a:tblPr/>
              <a:tblGrid>
                <a:gridCol w="570525">
                  <a:extLst>
                    <a:ext uri="{9D8B030D-6E8A-4147-A177-3AD203B41FA5}">
                      <a16:colId xmlns:a16="http://schemas.microsoft.com/office/drawing/2014/main" val="2443922402"/>
                    </a:ext>
                  </a:extLst>
                </a:gridCol>
                <a:gridCol w="1169106">
                  <a:extLst>
                    <a:ext uri="{9D8B030D-6E8A-4147-A177-3AD203B41FA5}">
                      <a16:colId xmlns:a16="http://schemas.microsoft.com/office/drawing/2014/main" val="3510718970"/>
                    </a:ext>
                  </a:extLst>
                </a:gridCol>
                <a:gridCol w="778626">
                  <a:extLst>
                    <a:ext uri="{9D8B030D-6E8A-4147-A177-3AD203B41FA5}">
                      <a16:colId xmlns:a16="http://schemas.microsoft.com/office/drawing/2014/main" val="3678853776"/>
                    </a:ext>
                  </a:extLst>
                </a:gridCol>
                <a:gridCol w="918918">
                  <a:extLst>
                    <a:ext uri="{9D8B030D-6E8A-4147-A177-3AD203B41FA5}">
                      <a16:colId xmlns:a16="http://schemas.microsoft.com/office/drawing/2014/main" val="2820994021"/>
                    </a:ext>
                  </a:extLst>
                </a:gridCol>
              </a:tblGrid>
              <a:tr h="118874">
                <a:tc>
                  <a:txBody>
                    <a:bodyPr/>
                    <a:lstStyle/>
                    <a:p>
                      <a:pPr algn="l" fontAlgn="b"/>
                      <a:r>
                        <a:rPr lang="fr-FR" sz="900" b="0" i="0" u="none" strike="noStrike" dirty="0">
                          <a:solidFill>
                            <a:srgbClr val="000000"/>
                          </a:solidFill>
                          <a:effectLst/>
                          <a:latin typeface="Calibri" panose="020F0502020204030204" pitchFamily="34" charset="0"/>
                        </a:rPr>
                        <a:t>14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CRS_ARR_TIME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03320823"/>
                  </a:ext>
                </a:extLst>
              </a:tr>
              <a:tr h="118874">
                <a:tc>
                  <a:txBody>
                    <a:bodyPr/>
                    <a:lstStyle/>
                    <a:p>
                      <a:pPr algn="l" fontAlgn="b"/>
                      <a:r>
                        <a:rPr lang="fr-FR" sz="900" b="0" i="0" u="none" strike="noStrike" dirty="0">
                          <a:solidFill>
                            <a:srgbClr val="000000"/>
                          </a:solidFill>
                          <a:effectLst/>
                          <a:latin typeface="Calibri" panose="020F0502020204030204" pitchFamily="34" charset="0"/>
                        </a:rPr>
                        <a:t>11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CANCELLED</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78271604"/>
                  </a:ext>
                </a:extLst>
              </a:tr>
              <a:tr h="118874">
                <a:tc>
                  <a:txBody>
                    <a:bodyPr/>
                    <a:lstStyle/>
                    <a:p>
                      <a:pPr algn="l" fontAlgn="b"/>
                      <a:r>
                        <a:rPr lang="fr-FR" sz="900" b="0" i="0" u="none" strike="noStrike">
                          <a:solidFill>
                            <a:srgbClr val="000000"/>
                          </a:solidFill>
                          <a:effectLst/>
                          <a:latin typeface="Calibri" panose="020F0502020204030204" pitchFamily="34" charset="0"/>
                        </a:rPr>
                        <a:t>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ARR_TIME_BLK</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3</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0774876"/>
                  </a:ext>
                </a:extLst>
              </a:tr>
              <a:tr h="118874">
                <a:tc>
                  <a:txBody>
                    <a:bodyPr/>
                    <a:lstStyle/>
                    <a:p>
                      <a:pPr algn="l" fontAlgn="b"/>
                      <a:r>
                        <a:rPr lang="fr-FR" sz="900" b="0" i="0" u="none" strike="noStrike">
                          <a:solidFill>
                            <a:srgbClr val="000000"/>
                          </a:solidFill>
                          <a:effectLst/>
                          <a:latin typeface="Calibri" panose="020F0502020204030204" pitchFamily="34" charset="0"/>
                        </a:rPr>
                        <a:t>16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CRS_ELAPSED_TIME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100,00</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0087705"/>
                  </a:ext>
                </a:extLst>
              </a:tr>
              <a:tr h="118874">
                <a:tc>
                  <a:txBody>
                    <a:bodyPr/>
                    <a:lstStyle/>
                    <a:p>
                      <a:pPr algn="l" fontAlgn="b"/>
                      <a:r>
                        <a:rPr lang="fr-FR" sz="900" b="0" i="0" u="none" strike="noStrike" dirty="0">
                          <a:solidFill>
                            <a:srgbClr val="000000"/>
                          </a:solidFill>
                          <a:effectLst/>
                          <a:latin typeface="Calibri" panose="020F0502020204030204" pitchFamily="34" charset="0"/>
                        </a:rPr>
                        <a:t>56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TAIL_NUM</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12728</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99,77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82811897"/>
                  </a:ext>
                </a:extLst>
              </a:tr>
              <a:tr h="118874">
                <a:tc>
                  <a:txBody>
                    <a:bodyPr/>
                    <a:lstStyle/>
                    <a:p>
                      <a:pPr algn="l" fontAlgn="b"/>
                      <a:r>
                        <a:rPr lang="fr-FR" sz="900" b="0" i="0" u="none" strike="noStrike">
                          <a:solidFill>
                            <a:srgbClr val="000000"/>
                          </a:solidFill>
                          <a:effectLst/>
                          <a:latin typeface="Calibri" panose="020F0502020204030204" pitchFamily="34" charset="0"/>
                        </a:rPr>
                        <a:t>23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09434300"/>
                  </a:ext>
                </a:extLst>
              </a:tr>
              <a:tr h="118874">
                <a:tc>
                  <a:txBody>
                    <a:bodyPr/>
                    <a:lstStyle/>
                    <a:p>
                      <a:pPr algn="l" fontAlgn="b"/>
                      <a:r>
                        <a:rPr lang="fr-FR" sz="900" b="0" i="0" u="none" strike="noStrike" dirty="0">
                          <a:solidFill>
                            <a:srgbClr val="000000"/>
                          </a:solidFill>
                          <a:effectLst/>
                          <a:latin typeface="Calibri" panose="020F0502020204030204" pitchFamily="34" charset="0"/>
                        </a:rPr>
                        <a:t>22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44426425"/>
                  </a:ext>
                </a:extLst>
              </a:tr>
              <a:tr h="118874">
                <a:tc>
                  <a:txBody>
                    <a:bodyPr/>
                    <a:lstStyle/>
                    <a:p>
                      <a:pPr algn="l" fontAlgn="b"/>
                      <a:r>
                        <a:rPr lang="fr-FR" sz="900" b="0" i="0" u="none" strike="noStrike">
                          <a:solidFill>
                            <a:srgbClr val="000000"/>
                          </a:solidFill>
                          <a:effectLst/>
                          <a:latin typeface="Calibri" panose="020F0502020204030204" pitchFamily="34" charset="0"/>
                        </a:rPr>
                        <a:t>20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62841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826946807"/>
                  </a:ext>
                </a:extLst>
              </a:tr>
              <a:tr h="118874">
                <a:tc>
                  <a:txBody>
                    <a:bodyPr/>
                    <a:lstStyle/>
                    <a:p>
                      <a:pPr algn="l" fontAlgn="b"/>
                      <a:r>
                        <a:rPr lang="fr-FR" sz="900" b="0" i="0" u="none" strike="noStrike" dirty="0">
                          <a:solidFill>
                            <a:srgbClr val="000000"/>
                          </a:solidFill>
                          <a:effectLst/>
                          <a:latin typeface="Calibri" panose="020F0502020204030204" pitchFamily="34" charset="0"/>
                        </a:rPr>
                        <a:t>21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DEP_DELAY_GROUP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73291927"/>
                  </a:ext>
                </a:extLst>
              </a:tr>
              <a:tr h="118874">
                <a:tc>
                  <a:txBody>
                    <a:bodyPr/>
                    <a:lstStyle/>
                    <a:p>
                      <a:pPr algn="l" fontAlgn="b"/>
                      <a:r>
                        <a:rPr lang="fr-FR" sz="900" b="0" i="0" u="none" strike="noStrike">
                          <a:solidFill>
                            <a:srgbClr val="000000"/>
                          </a:solidFill>
                          <a:effectLst/>
                          <a:latin typeface="Calibri" panose="020F0502020204030204" pitchFamily="34" charset="0"/>
                        </a:rPr>
                        <a:t>19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DEP_DEL15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62842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98,86</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61991956"/>
                  </a:ext>
                </a:extLst>
              </a:tr>
              <a:tr h="118874">
                <a:tc>
                  <a:txBody>
                    <a:bodyPr/>
                    <a:lstStyle/>
                    <a:p>
                      <a:pPr algn="l" fontAlgn="b"/>
                      <a:r>
                        <a:rPr lang="fr-FR" sz="900" b="0" i="0" u="none" strike="noStrike" dirty="0">
                          <a:solidFill>
                            <a:srgbClr val="000000"/>
                          </a:solidFill>
                          <a:effectLst/>
                          <a:latin typeface="Calibri" panose="020F0502020204030204" pitchFamily="34" charset="0"/>
                        </a:rPr>
                        <a:t>63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dirty="0">
                          <a:solidFill>
                            <a:srgbClr val="000000"/>
                          </a:solidFill>
                          <a:effectLst/>
                          <a:latin typeface="Calibri" panose="020F0502020204030204" pitchFamily="34" charset="0"/>
                        </a:rPr>
                        <a:t>WHEELS_OFF</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65688450"/>
                  </a:ext>
                </a:extLst>
              </a:tr>
              <a:tr h="118874">
                <a:tc>
                  <a:txBody>
                    <a:bodyPr/>
                    <a:lstStyle/>
                    <a:p>
                      <a:pPr algn="l" fontAlgn="b"/>
                      <a:r>
                        <a:rPr lang="fr-FR" sz="900" b="0" i="0" u="none" strike="noStrike">
                          <a:solidFill>
                            <a:srgbClr val="000000"/>
                          </a:solidFill>
                          <a:effectLst/>
                          <a:latin typeface="Calibri" panose="020F0502020204030204" pitchFamily="34" charset="0"/>
                        </a:rPr>
                        <a:t>58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TAXI_OUT</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64779</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98,83</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62141119"/>
                  </a:ext>
                </a:extLst>
              </a:tr>
              <a:tr h="118874">
                <a:tc>
                  <a:txBody>
                    <a:bodyPr/>
                    <a:lstStyle/>
                    <a:p>
                      <a:pPr algn="l" fontAlgn="b"/>
                      <a:r>
                        <a:rPr lang="fr-FR" sz="900" b="0" i="0" u="none" strike="noStrike">
                          <a:solidFill>
                            <a:srgbClr val="000000"/>
                          </a:solidFill>
                          <a:effectLst/>
                          <a:latin typeface="Calibri" panose="020F0502020204030204" pitchFamily="34" charset="0"/>
                        </a:rPr>
                        <a:t>64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WHEELS_ON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71742031"/>
                  </a:ext>
                </a:extLst>
              </a:tr>
              <a:tr h="118874">
                <a:tc>
                  <a:txBody>
                    <a:bodyPr/>
                    <a:lstStyle/>
                    <a:p>
                      <a:pPr algn="l" fontAlgn="b"/>
                      <a:r>
                        <a:rPr lang="fr-FR" sz="900" b="0" i="0" u="none" strike="noStrike" dirty="0">
                          <a:solidFill>
                            <a:srgbClr val="000000"/>
                          </a:solidFill>
                          <a:effectLst/>
                          <a:latin typeface="Calibri" panose="020F0502020204030204" pitchFamily="34" charset="0"/>
                        </a:rPr>
                        <a:t>57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TAXI_IN</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67191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53732217"/>
                  </a:ext>
                </a:extLst>
              </a:tr>
              <a:tr h="118874">
                <a:tc>
                  <a:txBody>
                    <a:bodyPr/>
                    <a:lstStyle/>
                    <a:p>
                      <a:pPr algn="l" fontAlgn="b"/>
                      <a:r>
                        <a:rPr lang="fr-FR" sz="900" b="0" i="0" u="none" strike="noStrike">
                          <a:solidFill>
                            <a:srgbClr val="000000"/>
                          </a:solidFill>
                          <a:effectLst/>
                          <a:latin typeface="Calibri" panose="020F0502020204030204" pitchFamily="34" charset="0"/>
                        </a:rPr>
                        <a:t>8</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67192</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98,78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67407172"/>
                  </a:ext>
                </a:extLst>
              </a:tr>
              <a:tr h="118874">
                <a:tc>
                  <a:txBody>
                    <a:bodyPr/>
                    <a:lstStyle/>
                    <a:p>
                      <a:pPr algn="l" fontAlgn="b"/>
                      <a:r>
                        <a:rPr lang="fr-FR" sz="900" b="0" i="0" u="none" strike="noStrike" dirty="0">
                          <a:solidFill>
                            <a:srgbClr val="000000"/>
                          </a:solidFill>
                          <a:effectLst/>
                          <a:latin typeface="Calibri" panose="020F0502020204030204" pitchFamily="34" charset="0"/>
                        </a:rPr>
                        <a:t>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dirty="0">
                          <a:solidFill>
                            <a:srgbClr val="000000"/>
                          </a:solidFill>
                          <a:effectLst/>
                          <a:latin typeface="Calibri" panose="020F0502020204030204" pitchFamily="34" charset="0"/>
                        </a:rPr>
                        <a:t>ARR_DELAY_NEW</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11223331"/>
                  </a:ext>
                </a:extLst>
              </a:tr>
              <a:tr h="118874">
                <a:tc>
                  <a:txBody>
                    <a:bodyPr/>
                    <a:lstStyle/>
                    <a:p>
                      <a:pPr algn="l" fontAlgn="b"/>
                      <a:r>
                        <a:rPr lang="fr-FR" sz="900" b="0" i="0" u="none" strike="noStrike">
                          <a:solidFill>
                            <a:srgbClr val="000000"/>
                          </a:solidFill>
                          <a:effectLst/>
                          <a:latin typeface="Calibri" panose="020F0502020204030204" pitchFamily="34" charset="0"/>
                        </a:rPr>
                        <a:t>6</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ARR_DELAY_GROUP</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7236580"/>
                  </a:ext>
                </a:extLst>
              </a:tr>
              <a:tr h="118874">
                <a:tc>
                  <a:txBody>
                    <a:bodyPr/>
                    <a:lstStyle/>
                    <a:p>
                      <a:pPr algn="l" fontAlgn="b"/>
                      <a:r>
                        <a:rPr lang="fr-FR" sz="900" b="0" i="0" u="none" strike="noStrike">
                          <a:solidFill>
                            <a:srgbClr val="000000"/>
                          </a:solidFill>
                          <a:effectLst/>
                          <a:latin typeface="Calibri" panose="020F0502020204030204" pitchFamily="34" charset="0"/>
                        </a:rPr>
                        <a:t>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ARR_DELAY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14503210"/>
                  </a:ext>
                </a:extLst>
              </a:tr>
              <a:tr h="118874">
                <a:tc>
                  <a:txBody>
                    <a:bodyPr/>
                    <a:lstStyle/>
                    <a:p>
                      <a:pPr algn="l" fontAlgn="b"/>
                      <a:r>
                        <a:rPr lang="fr-FR" sz="900" b="0" i="0" u="none" strike="noStrike" dirty="0">
                          <a:solidFill>
                            <a:srgbClr val="000000"/>
                          </a:solidFill>
                          <a:effectLst/>
                          <a:latin typeface="Calibri" panose="020F0502020204030204" pitchFamily="34" charset="0"/>
                        </a:rPr>
                        <a:t>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ARR_DEL15</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58125081"/>
                  </a:ext>
                </a:extLst>
              </a:tr>
              <a:tr h="118874">
                <a:tc>
                  <a:txBody>
                    <a:bodyPr/>
                    <a:lstStyle/>
                    <a:p>
                      <a:pPr algn="l" fontAlgn="b"/>
                      <a:r>
                        <a:rPr lang="fr-FR" sz="900" b="0" i="0" u="none" strike="noStrike">
                          <a:solidFill>
                            <a:srgbClr val="000000"/>
                          </a:solidFill>
                          <a:effectLst/>
                          <a:latin typeface="Calibri" panose="020F0502020204030204" pitchFamily="34" charset="0"/>
                        </a:rPr>
                        <a:t>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AIR_TIME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689201196"/>
                  </a:ext>
                </a:extLst>
              </a:tr>
              <a:tr h="118874">
                <a:tc>
                  <a:txBody>
                    <a:bodyPr/>
                    <a:lstStyle/>
                    <a:p>
                      <a:pPr algn="l" fontAlgn="b"/>
                      <a:r>
                        <a:rPr lang="fr-FR" sz="900" b="0" i="0" u="none" strike="noStrike" dirty="0">
                          <a:solidFill>
                            <a:srgbClr val="000000"/>
                          </a:solidFill>
                          <a:effectLst/>
                          <a:latin typeface="Calibri" panose="020F0502020204030204" pitchFamily="34" charset="0"/>
                        </a:rPr>
                        <a:t>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ACTUAL_ELAPSED_TIME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78711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98,57</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6488052"/>
                  </a:ext>
                </a:extLst>
              </a:tr>
              <a:tr h="118874">
                <a:tc>
                  <a:txBody>
                    <a:bodyPr/>
                    <a:lstStyle/>
                    <a:p>
                      <a:pPr algn="l" fontAlgn="b"/>
                      <a:r>
                        <a:rPr lang="fr-FR" sz="900" b="0" i="0" u="none" strike="noStrike">
                          <a:solidFill>
                            <a:srgbClr val="000000"/>
                          </a:solidFill>
                          <a:effectLst/>
                          <a:latin typeface="Calibri" panose="020F0502020204030204" pitchFamily="34" charset="0"/>
                        </a:rPr>
                        <a:t>62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WEATHER_DELAY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756044374"/>
                  </a:ext>
                </a:extLst>
              </a:tr>
              <a:tr h="118874">
                <a:tc>
                  <a:txBody>
                    <a:bodyPr/>
                    <a:lstStyle/>
                    <a:p>
                      <a:pPr algn="l" fontAlgn="b"/>
                      <a:r>
                        <a:rPr lang="fr-FR" sz="900" b="0" i="0" u="none" strike="noStrike" dirty="0">
                          <a:solidFill>
                            <a:srgbClr val="000000"/>
                          </a:solidFill>
                          <a:effectLst/>
                          <a:latin typeface="Calibri" panose="020F0502020204030204" pitchFamily="34" charset="0"/>
                        </a:rPr>
                        <a:t>55</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SECURITY_DELAY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81842125"/>
                  </a:ext>
                </a:extLst>
              </a:tr>
              <a:tr h="118874">
                <a:tc>
                  <a:txBody>
                    <a:bodyPr/>
                    <a:lstStyle/>
                    <a:p>
                      <a:pPr algn="l" fontAlgn="b"/>
                      <a:r>
                        <a:rPr lang="fr-FR" sz="900" b="0" i="0" u="none" strike="noStrike" dirty="0">
                          <a:solidFill>
                            <a:srgbClr val="000000"/>
                          </a:solidFill>
                          <a:effectLst/>
                          <a:latin typeface="Calibri" panose="020F0502020204030204" pitchFamily="34" charset="0"/>
                        </a:rPr>
                        <a:t>44</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NAS_DELAY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66575021"/>
                  </a:ext>
                </a:extLst>
              </a:tr>
              <a:tr h="118874">
                <a:tc>
                  <a:txBody>
                    <a:bodyPr/>
                    <a:lstStyle/>
                    <a:p>
                      <a:pPr algn="l" fontAlgn="b"/>
                      <a:r>
                        <a:rPr lang="fr-FR" sz="900" b="0" i="0" u="none" strike="noStrike" dirty="0">
                          <a:solidFill>
                            <a:srgbClr val="000000"/>
                          </a:solidFill>
                          <a:effectLst/>
                          <a:latin typeface="Calibri" panose="020F0502020204030204" pitchFamily="34" charset="0"/>
                        </a:rPr>
                        <a:t>41</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LATE_AIRCRAFT_DELAY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8722844"/>
                  </a:ext>
                </a:extLst>
              </a:tr>
              <a:tr h="118874">
                <a:tc>
                  <a:txBody>
                    <a:bodyPr/>
                    <a:lstStyle/>
                    <a:p>
                      <a:pPr algn="l" fontAlgn="b"/>
                      <a:r>
                        <a:rPr lang="fr-FR" sz="900" b="0" i="0" u="none" strike="noStrike" dirty="0">
                          <a:solidFill>
                            <a:srgbClr val="000000"/>
                          </a:solidFill>
                          <a:effectLst/>
                          <a:latin typeface="Calibri" panose="020F0502020204030204" pitchFamily="34" charset="0"/>
                        </a:rPr>
                        <a:t>13</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CARRIER_DELAY</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4568714</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17,22</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565831842"/>
                  </a:ext>
                </a:extLst>
              </a:tr>
              <a:tr h="118874">
                <a:tc>
                  <a:txBody>
                    <a:bodyPr/>
                    <a:lstStyle/>
                    <a:p>
                      <a:pPr algn="l" fontAlgn="b"/>
                      <a:r>
                        <a:rPr lang="fr-FR" sz="900" b="0" i="0" u="none" strike="noStrike" dirty="0">
                          <a:solidFill>
                            <a:srgbClr val="000000"/>
                          </a:solidFill>
                          <a:effectLst/>
                          <a:latin typeface="Calibri" panose="020F0502020204030204" pitchFamily="34" charset="0"/>
                        </a:rPr>
                        <a:t>10</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CANCELLATION_CODE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5453640</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1,18</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6198457"/>
                  </a:ext>
                </a:extLst>
              </a:tr>
              <a:tr h="118874">
                <a:tc>
                  <a:txBody>
                    <a:bodyPr/>
                    <a:lstStyle/>
                    <a:p>
                      <a:pPr algn="l" fontAlgn="b"/>
                      <a:r>
                        <a:rPr lang="fr-FR" sz="900" b="0" i="0" u="none" strike="noStrike" dirty="0">
                          <a:solidFill>
                            <a:srgbClr val="000000"/>
                          </a:solidFill>
                          <a:effectLst/>
                          <a:latin typeface="Calibri" panose="020F0502020204030204" pitchFamily="34" charset="0"/>
                        </a:rPr>
                        <a:t>59</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TOTAL_ADD_GTIME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71690727"/>
                  </a:ext>
                </a:extLst>
              </a:tr>
              <a:tr h="118874">
                <a:tc>
                  <a:txBody>
                    <a:bodyPr/>
                    <a:lstStyle/>
                    <a:p>
                      <a:pPr algn="l" fontAlgn="b"/>
                      <a:r>
                        <a:rPr lang="fr-FR" sz="900" b="0" i="0" u="none" strike="noStrike" dirty="0">
                          <a:solidFill>
                            <a:srgbClr val="000000"/>
                          </a:solidFill>
                          <a:effectLst/>
                          <a:latin typeface="Calibri" panose="020F0502020204030204" pitchFamily="34" charset="0"/>
                        </a:rPr>
                        <a:t>42</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fr-FR" sz="900" b="0" i="0" u="none" strike="noStrike">
                          <a:solidFill>
                            <a:srgbClr val="000000"/>
                          </a:solidFill>
                          <a:effectLst/>
                          <a:latin typeface="Calibri" panose="020F0502020204030204" pitchFamily="34" charset="0"/>
                        </a:rPr>
                        <a:t>LONGEST_ADD_GTIME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900" b="0" i="0" u="none" strike="noStrike">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55301318"/>
                  </a:ext>
                </a:extLst>
              </a:tr>
              <a:tr h="118874">
                <a:tc>
                  <a:txBody>
                    <a:bodyPr/>
                    <a:lstStyle/>
                    <a:p>
                      <a:pPr algn="l" fontAlgn="b"/>
                      <a:r>
                        <a:rPr lang="fr-FR" sz="900" b="0" i="0" u="none" strike="noStrike" dirty="0">
                          <a:solidFill>
                            <a:srgbClr val="000000"/>
                          </a:solidFill>
                          <a:effectLst/>
                          <a:latin typeface="Calibri" panose="020F0502020204030204" pitchFamily="34" charset="0"/>
                        </a:rPr>
                        <a:t>37</a:t>
                      </a:r>
                    </a:p>
                  </a:txBody>
                  <a:tcPr marL="5170" marR="5170" marT="517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fr-FR" sz="900" b="0" i="0" u="none" strike="noStrike">
                          <a:solidFill>
                            <a:srgbClr val="000000"/>
                          </a:solidFill>
                          <a:effectLst/>
                          <a:latin typeface="Calibri" panose="020F0502020204030204" pitchFamily="34" charset="0"/>
                        </a:rPr>
                        <a:t>FIRST_DEP_TIME</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a:solidFill>
                            <a:srgbClr val="000000"/>
                          </a:solidFill>
                          <a:effectLst/>
                          <a:latin typeface="Calibri" panose="020F0502020204030204" pitchFamily="34" charset="0"/>
                        </a:rPr>
                        <a:t>5485051</a:t>
                      </a:r>
                    </a:p>
                  </a:txBody>
                  <a:tcPr marL="5170" marR="5170" marT="517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900" b="0" i="0" u="none" strike="noStrike" dirty="0">
                          <a:solidFill>
                            <a:srgbClr val="000000"/>
                          </a:solidFill>
                          <a:effectLst/>
                          <a:latin typeface="Calibri" panose="020F0502020204030204" pitchFamily="34" charset="0"/>
                        </a:rPr>
                        <a:t>0,61</a:t>
                      </a:r>
                    </a:p>
                  </a:txBody>
                  <a:tcPr marL="5170" marR="5170" marT="517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32374363"/>
                  </a:ext>
                </a:extLst>
              </a:tr>
            </a:tbl>
          </a:graphicData>
        </a:graphic>
      </p:graphicFrame>
      <p:sp>
        <p:nvSpPr>
          <p:cNvPr id="10" name="ZoneTexte 9">
            <a:extLst>
              <a:ext uri="{FF2B5EF4-FFF2-40B4-BE49-F238E27FC236}">
                <a16:creationId xmlns:a16="http://schemas.microsoft.com/office/drawing/2014/main" id="{5E035386-88CD-4EEE-99C5-3010E41BF600}"/>
              </a:ext>
            </a:extLst>
          </p:cNvPr>
          <p:cNvSpPr txBox="1"/>
          <p:nvPr/>
        </p:nvSpPr>
        <p:spPr>
          <a:xfrm>
            <a:off x="7919121" y="1399065"/>
            <a:ext cx="4133541" cy="4832092"/>
          </a:xfrm>
          <a:prstGeom prst="rect">
            <a:avLst/>
          </a:prstGeom>
          <a:noFill/>
        </p:spPr>
        <p:txBody>
          <a:bodyPr wrap="square" rtlCol="0">
            <a:spAutoFit/>
          </a:bodyPr>
          <a:lstStyle/>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Données assez complètes.</a:t>
            </a:r>
          </a:p>
          <a:p>
            <a:pPr marL="57150" indent="-228600">
              <a:spcBef>
                <a:spcPts val="600"/>
              </a:spcBef>
              <a:spcAft>
                <a:spcPts val="600"/>
              </a:spcAft>
              <a:buClr>
                <a:schemeClr val="accent2"/>
              </a:buClr>
              <a:buFont typeface="Arial" panose="020B0604020202020204" pitchFamily="34" charset="0"/>
              <a:buChar char="•"/>
            </a:pPr>
            <a:endParaRPr lang="fr-FR" sz="3200" dirty="0">
              <a:solidFill>
                <a:schemeClr val="tx1">
                  <a:lumMod val="85000"/>
                  <a:lumOff val="15000"/>
                </a:schemeClr>
              </a:solidFill>
            </a:endParaRPr>
          </a:p>
          <a:p>
            <a:pPr marL="57150" indent="-228600">
              <a:spcBef>
                <a:spcPts val="600"/>
              </a:spcBef>
              <a:spcAft>
                <a:spcPts val="600"/>
              </a:spcAft>
              <a:buClr>
                <a:schemeClr val="accent2"/>
              </a:buClr>
              <a:buFont typeface="Arial" panose="020B0604020202020204" pitchFamily="34" charset="0"/>
              <a:buChar char="•"/>
            </a:pPr>
            <a:r>
              <a:rPr lang="fr-FR" sz="3200" dirty="0">
                <a:solidFill>
                  <a:schemeClr val="tx1">
                    <a:lumMod val="85000"/>
                    <a:lumOff val="15000"/>
                  </a:schemeClr>
                </a:solidFill>
              </a:rPr>
              <a:t>Tous les délais inférieurs à 15 min ne sont pas justifiés, ce qui justifie le manque de données pour ces colonnes</a:t>
            </a:r>
            <a:r>
              <a:rPr lang="fr-FR" dirty="0"/>
              <a:t>.</a:t>
            </a:r>
          </a:p>
        </p:txBody>
      </p:sp>
      <p:sp>
        <p:nvSpPr>
          <p:cNvPr id="6" name="Flèche droite 4">
            <a:extLst>
              <a:ext uri="{FF2B5EF4-FFF2-40B4-BE49-F238E27FC236}">
                <a16:creationId xmlns:a16="http://schemas.microsoft.com/office/drawing/2014/main" id="{985245FB-B1AF-4B34-9719-EE1D7F504E02}"/>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3747404B-9A29-498A-B7CD-0703982614AE}"/>
              </a:ext>
            </a:extLst>
          </p:cNvPr>
          <p:cNvSpPr/>
          <p:nvPr/>
        </p:nvSpPr>
        <p:spPr>
          <a:xfrm>
            <a:off x="3320338" y="1564287"/>
            <a:ext cx="457134" cy="51458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5C0851C9-53C5-49B5-AD4D-21D302DAFB0E}"/>
              </a:ext>
            </a:extLst>
          </p:cNvPr>
          <p:cNvSpPr/>
          <p:nvPr/>
        </p:nvSpPr>
        <p:spPr>
          <a:xfrm>
            <a:off x="7139206" y="2055754"/>
            <a:ext cx="457134" cy="44330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441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EA912-D22D-4C26-9545-6DBB16AD07A0}"/>
              </a:ext>
            </a:extLst>
          </p:cNvPr>
          <p:cNvSpPr>
            <a:spLocks noGrp="1"/>
          </p:cNvSpPr>
          <p:nvPr>
            <p:ph type="title"/>
          </p:nvPr>
        </p:nvSpPr>
        <p:spPr/>
        <p:txBody>
          <a:bodyPr/>
          <a:lstStyle/>
          <a:p>
            <a:r>
              <a:rPr lang="fr-FR" dirty="0"/>
              <a:t>LES DONNEES</a:t>
            </a:r>
          </a:p>
        </p:txBody>
      </p:sp>
      <p:graphicFrame>
        <p:nvGraphicFramePr>
          <p:cNvPr id="4" name="Espace réservé du contenu 3">
            <a:extLst>
              <a:ext uri="{FF2B5EF4-FFF2-40B4-BE49-F238E27FC236}">
                <a16:creationId xmlns:a16="http://schemas.microsoft.com/office/drawing/2014/main" id="{31C878F7-2E2B-4CA7-8CDA-76334A5896D8}"/>
              </a:ext>
            </a:extLst>
          </p:cNvPr>
          <p:cNvGraphicFramePr>
            <a:graphicFrameLocks noGrp="1"/>
          </p:cNvGraphicFramePr>
          <p:nvPr>
            <p:ph idx="1"/>
          </p:nvPr>
        </p:nvGraphicFramePr>
        <p:xfrm>
          <a:off x="2024063" y="1341438"/>
          <a:ext cx="10025061" cy="3048000"/>
        </p:xfrm>
        <a:graphic>
          <a:graphicData uri="http://schemas.openxmlformats.org/drawingml/2006/table">
            <a:tbl>
              <a:tblPr/>
              <a:tblGrid>
                <a:gridCol w="1910341">
                  <a:extLst>
                    <a:ext uri="{9D8B030D-6E8A-4147-A177-3AD203B41FA5}">
                      <a16:colId xmlns:a16="http://schemas.microsoft.com/office/drawing/2014/main" val="4158372849"/>
                    </a:ext>
                  </a:extLst>
                </a:gridCol>
                <a:gridCol w="1014340">
                  <a:extLst>
                    <a:ext uri="{9D8B030D-6E8A-4147-A177-3AD203B41FA5}">
                      <a16:colId xmlns:a16="http://schemas.microsoft.com/office/drawing/2014/main" val="1379415942"/>
                    </a:ext>
                  </a:extLst>
                </a:gridCol>
                <a:gridCol w="1014340">
                  <a:extLst>
                    <a:ext uri="{9D8B030D-6E8A-4147-A177-3AD203B41FA5}">
                      <a16:colId xmlns:a16="http://schemas.microsoft.com/office/drawing/2014/main" val="2847345932"/>
                    </a:ext>
                  </a:extLst>
                </a:gridCol>
                <a:gridCol w="1014340">
                  <a:extLst>
                    <a:ext uri="{9D8B030D-6E8A-4147-A177-3AD203B41FA5}">
                      <a16:colId xmlns:a16="http://schemas.microsoft.com/office/drawing/2014/main" val="3325764457"/>
                    </a:ext>
                  </a:extLst>
                </a:gridCol>
                <a:gridCol w="1014340">
                  <a:extLst>
                    <a:ext uri="{9D8B030D-6E8A-4147-A177-3AD203B41FA5}">
                      <a16:colId xmlns:a16="http://schemas.microsoft.com/office/drawing/2014/main" val="964417949"/>
                    </a:ext>
                  </a:extLst>
                </a:gridCol>
                <a:gridCol w="1014340">
                  <a:extLst>
                    <a:ext uri="{9D8B030D-6E8A-4147-A177-3AD203B41FA5}">
                      <a16:colId xmlns:a16="http://schemas.microsoft.com/office/drawing/2014/main" val="1501580229"/>
                    </a:ext>
                  </a:extLst>
                </a:gridCol>
                <a:gridCol w="1014340">
                  <a:extLst>
                    <a:ext uri="{9D8B030D-6E8A-4147-A177-3AD203B41FA5}">
                      <a16:colId xmlns:a16="http://schemas.microsoft.com/office/drawing/2014/main" val="762628439"/>
                    </a:ext>
                  </a:extLst>
                </a:gridCol>
                <a:gridCol w="1014340">
                  <a:extLst>
                    <a:ext uri="{9D8B030D-6E8A-4147-A177-3AD203B41FA5}">
                      <a16:colId xmlns:a16="http://schemas.microsoft.com/office/drawing/2014/main" val="843518305"/>
                    </a:ext>
                  </a:extLst>
                </a:gridCol>
                <a:gridCol w="1014340">
                  <a:extLst>
                    <a:ext uri="{9D8B030D-6E8A-4147-A177-3AD203B41FA5}">
                      <a16:colId xmlns:a16="http://schemas.microsoft.com/office/drawing/2014/main" val="1676211745"/>
                    </a:ext>
                  </a:extLst>
                </a:gridCol>
              </a:tblGrid>
              <a:tr h="190500">
                <a:tc>
                  <a:txBody>
                    <a:bodyPr/>
                    <a:lstStyle/>
                    <a:p>
                      <a:pPr algn="l" fontAlgn="b"/>
                      <a:r>
                        <a:rPr lang="fr-FR" sz="1100" b="1" i="0" u="none" strike="noStrike" dirty="0">
                          <a:solidFill>
                            <a:srgbClr val="FFFFFF"/>
                          </a:solidFill>
                          <a:effectLst/>
                          <a:latin typeface="Calibri" panose="020F0502020204030204" pitchFamily="34" charset="0"/>
                        </a:rPr>
                        <a:t>index</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count</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mean</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std</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min</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25%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50%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75%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max</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724959216"/>
                  </a:ext>
                </a:extLst>
              </a:tr>
              <a:tr h="190500">
                <a:tc>
                  <a:txBody>
                    <a:bodyPr/>
                    <a:lstStyle/>
                    <a:p>
                      <a:pPr algn="l" fontAlgn="b"/>
                      <a:r>
                        <a:rPr lang="fr-FR" sz="1100" b="0" i="0" u="none" strike="noStrike">
                          <a:solidFill>
                            <a:srgbClr val="000000"/>
                          </a:solidFill>
                          <a:effectLst/>
                          <a:latin typeface="Calibri" panose="020F0502020204030204" pitchFamily="34" charset="0"/>
                        </a:rPr>
                        <a:t>AIRLINE_ID</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19898,12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380,56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19393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19790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19805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20304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21171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49939298"/>
                  </a:ext>
                </a:extLst>
              </a:tr>
              <a:tr h="190500">
                <a:tc>
                  <a:txBody>
                    <a:bodyPr/>
                    <a:lstStyle/>
                    <a:p>
                      <a:pPr algn="l" fontAlgn="b"/>
                      <a:r>
                        <a:rPr lang="fr-FR" sz="1100" b="0" i="0" u="none" strike="noStrike">
                          <a:solidFill>
                            <a:srgbClr val="000000"/>
                          </a:solidFill>
                          <a:effectLst/>
                          <a:latin typeface="Calibri" panose="020F0502020204030204" pitchFamily="34" charset="0"/>
                        </a:rPr>
                        <a:t>AIR_TIME</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116,40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73,42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723</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88270320"/>
                  </a:ext>
                </a:extLst>
              </a:tr>
              <a:tr h="190500">
                <a:tc>
                  <a:txBody>
                    <a:bodyPr/>
                    <a:lstStyle/>
                    <a:p>
                      <a:pPr algn="l" fontAlgn="b"/>
                      <a:r>
                        <a:rPr lang="fr-FR" sz="1100" b="0" i="0" u="none" strike="noStrike">
                          <a:solidFill>
                            <a:srgbClr val="000000"/>
                          </a:solidFill>
                          <a:effectLst/>
                          <a:latin typeface="Calibri" panose="020F0502020204030204" pitchFamily="34" charset="0"/>
                        </a:rPr>
                        <a:t>ARR_DELAY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5440148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3,58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41,97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81012047"/>
                  </a:ext>
                </a:extLst>
              </a:tr>
              <a:tr h="190500">
                <a:tc>
                  <a:txBody>
                    <a:bodyPr/>
                    <a:lstStyle/>
                    <a:p>
                      <a:pPr algn="l" fontAlgn="b"/>
                      <a:r>
                        <a:rPr lang="fr-FR" sz="1100" b="0" i="0" u="none" strike="noStrike">
                          <a:solidFill>
                            <a:srgbClr val="000000"/>
                          </a:solidFill>
                          <a:effectLst/>
                          <a:latin typeface="Calibri" panose="020F0502020204030204" pitchFamily="34" charset="0"/>
                        </a:rPr>
                        <a:t>CARRIER_DELAY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20,26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57,41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2142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78607232"/>
                  </a:ext>
                </a:extLst>
              </a:tr>
              <a:tr h="190500">
                <a:tc>
                  <a:txBody>
                    <a:bodyPr/>
                    <a:lstStyle/>
                    <a:p>
                      <a:pPr algn="l" fontAlgn="b"/>
                      <a:r>
                        <a:rPr lang="fr-FR" sz="1100" b="0" i="0" u="none" strike="noStrike">
                          <a:solidFill>
                            <a:srgbClr val="000000"/>
                          </a:solidFill>
                          <a:effectLst/>
                          <a:latin typeface="Calibri" panose="020F0502020204030204" pitchFamily="34" charset="0"/>
                        </a:rPr>
                        <a:t>DAY_OF_MONTH</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15,79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8,79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52291917"/>
                  </a:ext>
                </a:extLst>
              </a:tr>
              <a:tr h="190500">
                <a:tc>
                  <a:txBody>
                    <a:bodyPr/>
                    <a:lstStyle/>
                    <a:p>
                      <a:pPr algn="l" fontAlgn="b"/>
                      <a:r>
                        <a:rPr lang="fr-FR" sz="1100" b="0" i="0" u="none" strike="noStrike">
                          <a:solidFill>
                            <a:srgbClr val="000000"/>
                          </a:solidFill>
                          <a:effectLst/>
                          <a:latin typeface="Calibri" panose="020F0502020204030204" pitchFamily="34" charset="0"/>
                        </a:rPr>
                        <a:t>DAY_OF_WEEK</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12472164"/>
                  </a:ext>
                </a:extLst>
              </a:tr>
              <a:tr h="190500">
                <a:tc>
                  <a:txBody>
                    <a:bodyPr/>
                    <a:lstStyle/>
                    <a:p>
                      <a:pPr algn="l" fontAlgn="b"/>
                      <a:r>
                        <a:rPr lang="fr-FR" sz="1100" b="0" i="0" u="none" strike="noStrike">
                          <a:solidFill>
                            <a:srgbClr val="000000"/>
                          </a:solidFill>
                          <a:effectLst/>
                          <a:latin typeface="Calibri" panose="020F0502020204030204" pitchFamily="34" charset="0"/>
                        </a:rPr>
                        <a:t>DEP_DELAY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5456018</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9,01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39,87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-204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882492384"/>
                  </a:ext>
                </a:extLst>
              </a:tr>
              <a:tr h="190500">
                <a:tc>
                  <a:txBody>
                    <a:bodyPr/>
                    <a:lstStyle/>
                    <a:p>
                      <a:pPr algn="l" fontAlgn="b"/>
                      <a:r>
                        <a:rPr lang="fr-FR" sz="1100" b="0" i="0" u="none" strike="noStrike">
                          <a:solidFill>
                            <a:srgbClr val="000000"/>
                          </a:solidFill>
                          <a:effectLst/>
                          <a:latin typeface="Calibri" panose="020F0502020204030204" pitchFamily="34" charset="0"/>
                        </a:rPr>
                        <a:t>DISTANCE</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849,21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618,68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391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678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1091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4983</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978276928"/>
                  </a:ext>
                </a:extLst>
              </a:tr>
              <a:tr h="190500">
                <a:tc>
                  <a:txBody>
                    <a:bodyPr/>
                    <a:lstStyle/>
                    <a:p>
                      <a:pPr algn="l" fontAlgn="b"/>
                      <a:r>
                        <a:rPr lang="fr-FR" sz="1100" b="0" i="0" u="none" strike="noStrike">
                          <a:solidFill>
                            <a:srgbClr val="000000"/>
                          </a:solidFill>
                          <a:effectLst/>
                          <a:latin typeface="Calibri" panose="020F0502020204030204" pitchFamily="34" charset="0"/>
                        </a:rPr>
                        <a:t>DISTANCE_GROUP</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5518779</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3,87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2,43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08637864"/>
                  </a:ext>
                </a:extLst>
              </a:tr>
              <a:tr h="190500">
                <a:tc>
                  <a:txBody>
                    <a:bodyPr/>
                    <a:lstStyle/>
                    <a:p>
                      <a:pPr algn="l" fontAlgn="b"/>
                      <a:r>
                        <a:rPr lang="fr-FR" sz="1100" b="0" i="0" u="none" strike="noStrike">
                          <a:solidFill>
                            <a:srgbClr val="000000"/>
                          </a:solidFill>
                          <a:effectLst/>
                          <a:latin typeface="Calibri" panose="020F0502020204030204" pitchFamily="34" charset="0"/>
                        </a:rPr>
                        <a:t>LATE_AIRCRAFT_DELAY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24,37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45,99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1484</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6653962"/>
                  </a:ext>
                </a:extLst>
              </a:tr>
              <a:tr h="190500">
                <a:tc>
                  <a:txBody>
                    <a:bodyPr/>
                    <a:lstStyle/>
                    <a:p>
                      <a:pPr algn="l" fontAlgn="b"/>
                      <a:r>
                        <a:rPr lang="fr-FR" sz="1100" b="0" i="0" u="none" strike="noStrike">
                          <a:solidFill>
                            <a:srgbClr val="000000"/>
                          </a:solidFill>
                          <a:effectLst/>
                          <a:latin typeface="Calibri" panose="020F0502020204030204" pitchFamily="34" charset="0"/>
                        </a:rPr>
                        <a:t>MONTH</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6,58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3,41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65863719"/>
                  </a:ext>
                </a:extLst>
              </a:tr>
              <a:tr h="190500">
                <a:tc>
                  <a:txBody>
                    <a:bodyPr/>
                    <a:lstStyle/>
                    <a:p>
                      <a:pPr algn="l" fontAlgn="b"/>
                      <a:r>
                        <a:rPr lang="fr-FR" sz="1100" b="0" i="0" u="none" strike="noStrike">
                          <a:solidFill>
                            <a:srgbClr val="000000"/>
                          </a:solidFill>
                          <a:effectLst/>
                          <a:latin typeface="Calibri" panose="020F0502020204030204" pitchFamily="34" charset="0"/>
                        </a:rPr>
                        <a:t>NAS_DELAY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14,69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30,63</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1446</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97423849"/>
                  </a:ext>
                </a:extLst>
              </a:tr>
              <a:tr h="190500">
                <a:tc>
                  <a:txBody>
                    <a:bodyPr/>
                    <a:lstStyle/>
                    <a:p>
                      <a:pPr algn="l" fontAlgn="b"/>
                      <a:r>
                        <a:rPr lang="fr-FR" sz="1100" b="0" i="0" u="none" strike="noStrike">
                          <a:solidFill>
                            <a:srgbClr val="000000"/>
                          </a:solidFill>
                          <a:effectLst/>
                          <a:latin typeface="Calibri" panose="020F0502020204030204" pitchFamily="34" charset="0"/>
                        </a:rPr>
                        <a:t>ORIGIN_AIRPORT_ID</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5518782</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12682,11</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1534,18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11292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12889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14057</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16218</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71900589"/>
                  </a:ext>
                </a:extLst>
              </a:tr>
              <a:tr h="190500">
                <a:tc>
                  <a:txBody>
                    <a:bodyPr/>
                    <a:lstStyle/>
                    <a:p>
                      <a:pPr algn="l" fontAlgn="b"/>
                      <a:r>
                        <a:rPr lang="fr-FR" sz="1100" b="0" i="0" u="none" strike="noStrike">
                          <a:solidFill>
                            <a:srgbClr val="000000"/>
                          </a:solidFill>
                          <a:effectLst/>
                          <a:latin typeface="Calibri" panose="020F0502020204030204" pitchFamily="34" charset="0"/>
                        </a:rPr>
                        <a:t>SECURITY_DELAY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0,08</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474</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88421487"/>
                  </a:ext>
                </a:extLst>
              </a:tr>
              <a:tr h="190500">
                <a:tc>
                  <a:txBody>
                    <a:bodyPr/>
                    <a:lstStyle/>
                    <a:p>
                      <a:pPr algn="l" fontAlgn="b"/>
                      <a:r>
                        <a:rPr lang="fr-FR" sz="1100" b="0" i="0" u="none" strike="noStrike">
                          <a:solidFill>
                            <a:srgbClr val="000000"/>
                          </a:solidFill>
                          <a:effectLst/>
                          <a:latin typeface="Calibri" panose="020F0502020204030204" pitchFamily="34" charset="0"/>
                        </a:rPr>
                        <a:t>WEATHER_DELAY</a:t>
                      </a:r>
                    </a:p>
                  </a:txBody>
                  <a:tcPr marL="12679" marR="12679"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fr-FR" sz="1100" b="0" i="0" u="none" strike="noStrike">
                          <a:solidFill>
                            <a:srgbClr val="000000"/>
                          </a:solidFill>
                          <a:effectLst/>
                          <a:latin typeface="Calibri" panose="020F0502020204030204" pitchFamily="34" charset="0"/>
                        </a:rPr>
                        <a:t>950145</a:t>
                      </a:r>
                    </a:p>
                  </a:txBody>
                  <a:tcPr marL="12679" marR="12679"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2,72</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21,49</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0</a:t>
                      </a:r>
                    </a:p>
                  </a:txBody>
                  <a:tcPr marL="12679" marR="12679"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dirty="0">
                          <a:solidFill>
                            <a:srgbClr val="000000"/>
                          </a:solidFill>
                          <a:effectLst/>
                          <a:latin typeface="Calibri" panose="020F0502020204030204" pitchFamily="34" charset="0"/>
                        </a:rPr>
                        <a:t>1157</a:t>
                      </a:r>
                    </a:p>
                  </a:txBody>
                  <a:tcPr marL="12679" marR="12679" marT="9525"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5376903"/>
                  </a:ext>
                </a:extLst>
              </a:tr>
            </a:tbl>
          </a:graphicData>
        </a:graphic>
      </p:graphicFrame>
      <p:sp>
        <p:nvSpPr>
          <p:cNvPr id="5" name="Flèche droite 4">
            <a:extLst>
              <a:ext uri="{FF2B5EF4-FFF2-40B4-BE49-F238E27FC236}">
                <a16:creationId xmlns:a16="http://schemas.microsoft.com/office/drawing/2014/main" id="{0FC26D90-BEB9-46D1-946F-B18398F32D81}"/>
              </a:ext>
            </a:extLst>
          </p:cNvPr>
          <p:cNvSpPr/>
          <p:nvPr/>
        </p:nvSpPr>
        <p:spPr>
          <a:xfrm>
            <a:off x="11736625" y="6488757"/>
            <a:ext cx="432048" cy="36004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22EE988-7126-4082-84A9-1916FF1000A5}"/>
              </a:ext>
            </a:extLst>
          </p:cNvPr>
          <p:cNvSpPr/>
          <p:nvPr/>
        </p:nvSpPr>
        <p:spPr>
          <a:xfrm>
            <a:off x="2023542" y="1889274"/>
            <a:ext cx="10025060" cy="2382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889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1_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2047</TotalTime>
  <Words>2362</Words>
  <Application>Microsoft Office PowerPoint</Application>
  <PresentationFormat>Grand écran</PresentationFormat>
  <Paragraphs>617</Paragraphs>
  <Slides>43</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Calibri</vt:lpstr>
      <vt:lpstr>Gill Sans MT</vt:lpstr>
      <vt:lpstr>1_Colis</vt:lpstr>
      <vt:lpstr>Projet N°4</vt:lpstr>
      <vt:lpstr>Problématique</vt:lpstr>
      <vt:lpstr>Introduction de la problématique</vt:lpstr>
      <vt:lpstr>Introduction de la problématique</vt:lpstr>
      <vt:lpstr>SOMMAIRE</vt:lpstr>
      <vt:lpstr>Traitement des données</vt:lpstr>
      <vt:lpstr>LES DONNEES</vt:lpstr>
      <vt:lpstr>LES DONNEES</vt:lpstr>
      <vt:lpstr>LES DONNEES</vt:lpstr>
      <vt:lpstr>LES DONNEES</vt:lpstr>
      <vt:lpstr>Exploration des données</vt:lpstr>
      <vt:lpstr>Exploration des données</vt:lpstr>
      <vt:lpstr>Exploration des données</vt:lpstr>
      <vt:lpstr>Exploration des données</vt:lpstr>
      <vt:lpstr>Classification des retards</vt:lpstr>
      <vt:lpstr>Classification des retards</vt:lpstr>
      <vt:lpstr>Classification des retards</vt:lpstr>
      <vt:lpstr>Classification des retards</vt:lpstr>
      <vt:lpstr>différentes pistes de modélisation</vt:lpstr>
      <vt:lpstr>Confrontation d’algorithmes</vt:lpstr>
      <vt:lpstr>Ridge, LASSO et ELASTICNET</vt:lpstr>
      <vt:lpstr>Ridge, LASSO et ELASTICNET</vt:lpstr>
      <vt:lpstr>RANDOM FOREST REGRESSOR</vt:lpstr>
      <vt:lpstr>SGD Regressor</vt:lpstr>
      <vt:lpstr>CRITERE D'évaluation</vt:lpstr>
      <vt:lpstr>Différents Résultats</vt:lpstr>
      <vt:lpstr>Différents Résultats</vt:lpstr>
      <vt:lpstr>OPTIMISATION</vt:lpstr>
      <vt:lpstr>GRIDSEARCH</vt:lpstr>
      <vt:lpstr>Hyperparamètres</vt:lpstr>
      <vt:lpstr>HYPERPARAMètres du SGD REGRESSOR</vt:lpstr>
      <vt:lpstr>Différents résultats pour le SGD Regressor</vt:lpstr>
      <vt:lpstr>Différents résultats pour le SGD Regressor</vt:lpstr>
      <vt:lpstr>CONCLUSION</vt:lpstr>
      <vt:lpstr>modèle final sélectionné,  performances et améliorations effectuées</vt:lpstr>
      <vt:lpstr>Modèle final sélectionné</vt:lpstr>
      <vt:lpstr>Modèle final sélectionné</vt:lpstr>
      <vt:lpstr>Améliorations effectuées</vt:lpstr>
      <vt:lpstr>Pour aller plus loin</vt:lpstr>
      <vt:lpstr>API</vt:lpstr>
      <vt:lpstr>API</vt:lpstr>
      <vt:lpstr>API</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Toni</dc:creator>
  <cp:lastModifiedBy>Toni</cp:lastModifiedBy>
  <cp:revision>544</cp:revision>
  <dcterms:created xsi:type="dcterms:W3CDTF">2018-03-08T07:50:34Z</dcterms:created>
  <dcterms:modified xsi:type="dcterms:W3CDTF">2018-04-16T13:09:33Z</dcterms:modified>
</cp:coreProperties>
</file>