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6" r:id="rId3"/>
    <p:sldId id="258" r:id="rId4"/>
    <p:sldId id="444" r:id="rId5"/>
    <p:sldId id="412" r:id="rId6"/>
    <p:sldId id="395" r:id="rId7"/>
    <p:sldId id="426" r:id="rId8"/>
    <p:sldId id="427" r:id="rId9"/>
    <p:sldId id="445" r:id="rId10"/>
    <p:sldId id="446" r:id="rId11"/>
    <p:sldId id="447" r:id="rId12"/>
    <p:sldId id="428" r:id="rId13"/>
    <p:sldId id="430" r:id="rId14"/>
    <p:sldId id="448" r:id="rId15"/>
    <p:sldId id="425" r:id="rId16"/>
    <p:sldId id="433" r:id="rId17"/>
    <p:sldId id="432" r:id="rId18"/>
    <p:sldId id="450" r:id="rId19"/>
    <p:sldId id="451" r:id="rId20"/>
    <p:sldId id="431" r:id="rId21"/>
    <p:sldId id="437" r:id="rId22"/>
    <p:sldId id="438" r:id="rId23"/>
    <p:sldId id="455" r:id="rId24"/>
    <p:sldId id="456" r:id="rId25"/>
    <p:sldId id="459" r:id="rId26"/>
    <p:sldId id="457" r:id="rId27"/>
    <p:sldId id="435" r:id="rId28"/>
    <p:sldId id="439" r:id="rId29"/>
    <p:sldId id="440" r:id="rId30"/>
    <p:sldId id="460" r:id="rId31"/>
    <p:sldId id="436" r:id="rId32"/>
    <p:sldId id="442" r:id="rId33"/>
    <p:sldId id="443" r:id="rId34"/>
    <p:sldId id="461" r:id="rId35"/>
    <p:sldId id="441" r:id="rId36"/>
    <p:sldId id="387" r:id="rId37"/>
    <p:sldId id="424" r:id="rId38"/>
    <p:sldId id="33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4" d="100"/>
          <a:sy n="94" d="100"/>
        </p:scale>
        <p:origin x="294" y="6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2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8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3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80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6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2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1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6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3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8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4385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036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0961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24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484516"/>
            <a:ext cx="1560238" cy="432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59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060588"/>
            <a:ext cx="1560238" cy="450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202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09229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756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993277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tball-data.co.u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Effectuer une veille thématique 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training.</a:t>
            </a:r>
          </a:p>
          <a:p>
            <a:r>
              <a:rPr lang="fr-FR" dirty="0"/>
              <a:t>Confrontation de plusieurs algorithmes de classification.</a:t>
            </a:r>
          </a:p>
          <a:p>
            <a:r>
              <a:rPr lang="fr-FR" dirty="0"/>
              <a:t>Cross-validation avec un large panel d’hyperparamètres.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B31C321-87E3-421B-819E-8ABE861C608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719431-0FED-4F31-9139-0CBAE314B835}"/>
              </a:ext>
            </a:extLst>
          </p:cNvPr>
          <p:cNvSpPr/>
          <p:nvPr/>
        </p:nvSpPr>
        <p:spPr>
          <a:xfrm rot="5400000">
            <a:off x="744727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90012"/>
            <a:ext cx="10025122" cy="2551355"/>
          </a:xfrm>
        </p:spPr>
        <p:txBody>
          <a:bodyPr/>
          <a:lstStyle/>
          <a:p>
            <a:r>
              <a:rPr lang="fr-FR" dirty="0"/>
              <a:t>Création des métriques nécessaires.</a:t>
            </a:r>
          </a:p>
          <a:p>
            <a:r>
              <a:rPr lang="fr-FR" dirty="0"/>
              <a:t>Evaluation finale des modèles.</a:t>
            </a:r>
          </a:p>
          <a:p>
            <a:endParaRPr lang="fr-FR" dirty="0"/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0549F8A-5814-4CBF-9BCC-2D8CE5DEC6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7FD25C-3145-4432-B560-79B9C48C68EC}"/>
              </a:ext>
            </a:extLst>
          </p:cNvPr>
          <p:cNvSpPr/>
          <p:nvPr/>
        </p:nvSpPr>
        <p:spPr>
          <a:xfrm rot="5400000">
            <a:off x="901191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9B860-0EE4-4125-8679-B723496F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Pendant la coupe du monde 2014, </a:t>
            </a:r>
            <a:r>
              <a:rPr lang="en-US" dirty="0" err="1"/>
              <a:t>Brésil</a:t>
            </a:r>
            <a:r>
              <a:rPr lang="en-US" dirty="0"/>
              <a:t> vs </a:t>
            </a:r>
            <a:r>
              <a:rPr lang="en-US" dirty="0" err="1"/>
              <a:t>Allemagne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résultat</a:t>
            </a:r>
            <a:r>
              <a:rPr lang="en-US" dirty="0"/>
              <a:t> final </a:t>
            </a:r>
            <a:r>
              <a:rPr lang="en-US" dirty="0" err="1"/>
              <a:t>est</a:t>
            </a:r>
            <a:r>
              <a:rPr lang="en-US" dirty="0"/>
              <a:t> de 7-1 pour </a:t>
            </a:r>
            <a:r>
              <a:rPr lang="en-US" dirty="0" err="1"/>
              <a:t>l’Allemagne</a:t>
            </a:r>
            <a:r>
              <a:rPr lang="en-US" dirty="0"/>
              <a:t>.</a:t>
            </a:r>
          </a:p>
          <a:p>
            <a:r>
              <a:rPr lang="en-US" dirty="0" err="1"/>
              <a:t>Pourtant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statistiques</a:t>
            </a:r>
            <a:r>
              <a:rPr lang="en-US" dirty="0"/>
              <a:t> du match :</a:t>
            </a:r>
          </a:p>
          <a:p>
            <a:pPr lvl="1"/>
            <a:r>
              <a:rPr lang="en-US" dirty="0"/>
              <a:t>Frappes </a:t>
            </a:r>
            <a:r>
              <a:rPr lang="en-US" dirty="0" err="1"/>
              <a:t>totales</a:t>
            </a:r>
            <a:r>
              <a:rPr lang="en-US" dirty="0"/>
              <a:t> : 18 pour le </a:t>
            </a:r>
            <a:r>
              <a:rPr lang="en-US" dirty="0" err="1"/>
              <a:t>Brésil</a:t>
            </a:r>
            <a:r>
              <a:rPr lang="en-US" dirty="0"/>
              <a:t>, 14 pour </a:t>
            </a:r>
            <a:r>
              <a:rPr lang="en-US" dirty="0" err="1"/>
              <a:t>l’Allemagne</a:t>
            </a:r>
            <a:endParaRPr lang="en-US" dirty="0"/>
          </a:p>
          <a:p>
            <a:pPr lvl="1"/>
            <a:r>
              <a:rPr lang="en-US" dirty="0"/>
              <a:t>Frappes </a:t>
            </a:r>
            <a:r>
              <a:rPr lang="en-US" dirty="0" err="1"/>
              <a:t>cadrées</a:t>
            </a:r>
            <a:r>
              <a:rPr lang="en-US" dirty="0"/>
              <a:t> : 13 pour le </a:t>
            </a:r>
            <a:r>
              <a:rPr lang="en-US" dirty="0" err="1"/>
              <a:t>Brésil</a:t>
            </a:r>
            <a:r>
              <a:rPr lang="en-US" dirty="0"/>
              <a:t>, 12 pour </a:t>
            </a:r>
            <a:r>
              <a:rPr lang="en-US" dirty="0" err="1"/>
              <a:t>l’Allemagne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Toutes</a:t>
            </a:r>
            <a:r>
              <a:rPr lang="en-US" dirty="0"/>
              <a:t> les frappes ne se valent pas.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3A448195-DAB6-4967-8741-3753CC02577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A31E72-8ABB-48C3-A840-768170AE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Année 2012.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style de jeu de l’équipe est important.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E68356CD-A2D3-46F4-AF39-294439706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390927"/>
              </p:ext>
            </p:extLst>
          </p:nvPr>
        </p:nvGraphicFramePr>
        <p:xfrm>
          <a:off x="3606705" y="2611120"/>
          <a:ext cx="6858789" cy="2318862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979827">
                  <a:extLst>
                    <a:ext uri="{9D8B030D-6E8A-4147-A177-3AD203B41FA5}">
                      <a16:colId xmlns:a16="http://schemas.microsoft.com/office/drawing/2014/main" val="767624184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66534026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212743947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215139957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048381661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1068689798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477380192"/>
                    </a:ext>
                  </a:extLst>
                </a:gridCol>
              </a:tblGrid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Game </a:t>
                      </a:r>
                      <a:r>
                        <a:rPr lang="fr-FR" sz="1400" u="none" strike="noStrike" dirty="0" err="1">
                          <a:effectLst/>
                        </a:rPr>
                        <a:t>Context</a:t>
                      </a:r>
                      <a:r>
                        <a:rPr lang="fr-FR" sz="1400" u="none" strike="noStrike" dirty="0">
                          <a:effectLst/>
                        </a:rPr>
                        <a:t>: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Open-Play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Counter Attack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Corners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Penalties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Free-Kick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Set-Pieces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545601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Number (Goal)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6467 (534)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1116 (166)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1115 (100)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94 (67)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539 (26)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388 (39)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123395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Average Shot/Goal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8,26%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14,87%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8,97%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71,30%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4,82%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10,05%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621803"/>
                  </a:ext>
                </a:extLst>
              </a:tr>
            </a:tbl>
          </a:graphicData>
        </a:graphic>
      </p:graphicFrame>
      <p:sp>
        <p:nvSpPr>
          <p:cNvPr id="8" name="Flèche droite 4">
            <a:extLst>
              <a:ext uri="{FF2B5EF4-FFF2-40B4-BE49-F238E27FC236}">
                <a16:creationId xmlns:a16="http://schemas.microsoft.com/office/drawing/2014/main" id="{1EAF2C3C-8B3E-4DA0-9764-FF6FA6FE1D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D4BDC-4C6A-43CF-83E8-40929C39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Expected</a:t>
            </a:r>
            <a:r>
              <a:rPr lang="fr-FR" dirty="0"/>
              <a:t> Goal Value (EGV).</a:t>
            </a:r>
          </a:p>
          <a:p>
            <a:r>
              <a:rPr lang="fr-FR" dirty="0"/>
              <a:t>Erreur moyenne entre les buts marqués par l’équipe et les EGV.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nombre d’informations va diminuer l’erreur de prédiction.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E310FF0-EE0E-49C5-8C79-914FA4C1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39470"/>
              </p:ext>
            </p:extLst>
          </p:nvPr>
        </p:nvGraphicFramePr>
        <p:xfrm>
          <a:off x="2494580" y="3178491"/>
          <a:ext cx="9083040" cy="2257107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1201063">
                  <a:extLst>
                    <a:ext uri="{9D8B030D-6E8A-4147-A177-3AD203B41FA5}">
                      <a16:colId xmlns:a16="http://schemas.microsoft.com/office/drawing/2014/main" val="1721656598"/>
                    </a:ext>
                  </a:extLst>
                </a:gridCol>
                <a:gridCol w="1291143">
                  <a:extLst>
                    <a:ext uri="{9D8B030D-6E8A-4147-A177-3AD203B41FA5}">
                      <a16:colId xmlns:a16="http://schemas.microsoft.com/office/drawing/2014/main" val="1447053951"/>
                    </a:ext>
                  </a:extLst>
                </a:gridCol>
                <a:gridCol w="960851">
                  <a:extLst>
                    <a:ext uri="{9D8B030D-6E8A-4147-A177-3AD203B41FA5}">
                      <a16:colId xmlns:a16="http://schemas.microsoft.com/office/drawing/2014/main" val="2637029274"/>
                    </a:ext>
                  </a:extLst>
                </a:gridCol>
                <a:gridCol w="1156023">
                  <a:extLst>
                    <a:ext uri="{9D8B030D-6E8A-4147-A177-3AD203B41FA5}">
                      <a16:colId xmlns:a16="http://schemas.microsoft.com/office/drawing/2014/main" val="2496391826"/>
                    </a:ext>
                  </a:extLst>
                </a:gridCol>
                <a:gridCol w="2056821">
                  <a:extLst>
                    <a:ext uri="{9D8B030D-6E8A-4147-A177-3AD203B41FA5}">
                      <a16:colId xmlns:a16="http://schemas.microsoft.com/office/drawing/2014/main" val="4290022210"/>
                    </a:ext>
                  </a:extLst>
                </a:gridCol>
                <a:gridCol w="2417139">
                  <a:extLst>
                    <a:ext uri="{9D8B030D-6E8A-4147-A177-3AD203B41FA5}">
                      <a16:colId xmlns:a16="http://schemas.microsoft.com/office/drawing/2014/main" val="3282679313"/>
                    </a:ext>
                  </a:extLst>
                </a:gridCol>
              </a:tblGrid>
              <a:tr h="1310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Factor 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Average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Likelihood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Shot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Context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Location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r>
                        <a:rPr lang="fr-FR" sz="1400" dirty="0">
                          <a:effectLst/>
                        </a:rPr>
                        <a:t> + </a:t>
                      </a:r>
                      <a:r>
                        <a:rPr lang="fr-FR" sz="1400" dirty="0" err="1">
                          <a:effectLst/>
                        </a:rPr>
                        <a:t>Attacking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511873"/>
                  </a:ext>
                </a:extLst>
              </a:tr>
              <a:tr h="946529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</a:rPr>
                        <a:t>Average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Error</a:t>
                      </a:r>
                      <a:endParaRPr lang="fr-FR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0.1745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0.1662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0.1554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0.1545 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0.1439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3257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1B5DF0A-0DA7-4A7D-938E-77BDF634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71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C3DB72C7-5695-4FDC-99E0-FE83C4F4145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A34D8C-2F18-48C0-9296-C4591D8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A1C055-A120-47B8-9339-9F1B3755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http://www.football-data.co.uk/</a:t>
            </a:r>
            <a:endParaRPr lang="fr-FR" dirty="0"/>
          </a:p>
          <a:p>
            <a:r>
              <a:rPr lang="fr-FR" dirty="0"/>
              <a:t>Une des seules sources gratuite.</a:t>
            </a:r>
          </a:p>
          <a:p>
            <a:r>
              <a:rPr lang="fr-FR" dirty="0"/>
              <a:t>Qualité inégale suivant les championnats.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Angleterre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Espagne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Belgique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Grèce</a:t>
            </a:r>
          </a:p>
          <a:p>
            <a:r>
              <a:rPr lang="fr-FR" dirty="0"/>
              <a:t>Format csv, facilement exploitable.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61841FE3-6F58-4B7B-B7AC-C8936B3C19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390346-7F3C-42BD-8016-1EB3E40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781F8-32F1-4F68-94B4-9AE49EE0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fr-FR" dirty="0"/>
              <a:t>Div = Championnat</a:t>
            </a:r>
          </a:p>
          <a:p>
            <a:r>
              <a:rPr lang="fr-FR" dirty="0"/>
              <a:t>Date = Date du match</a:t>
            </a:r>
          </a:p>
          <a:p>
            <a:r>
              <a:rPr lang="fr-FR" dirty="0" err="1"/>
              <a:t>HomeTeam</a:t>
            </a:r>
            <a:r>
              <a:rPr lang="fr-FR" dirty="0"/>
              <a:t> = Equipe à domicile</a:t>
            </a:r>
          </a:p>
          <a:p>
            <a:r>
              <a:rPr lang="fr-FR" dirty="0" err="1"/>
              <a:t>AwayTeam</a:t>
            </a:r>
            <a:r>
              <a:rPr lang="fr-FR" dirty="0"/>
              <a:t> = Equipe à l’extérieur</a:t>
            </a:r>
          </a:p>
          <a:p>
            <a:r>
              <a:rPr lang="fr-FR" dirty="0"/>
              <a:t>F T HG = Nombre de buts de l’équipe à domicile</a:t>
            </a:r>
          </a:p>
          <a:p>
            <a:r>
              <a:rPr lang="fr-FR" dirty="0"/>
              <a:t>F T AG = Nombre de buts de l’équipe à l’extérieur</a:t>
            </a:r>
          </a:p>
          <a:p>
            <a:r>
              <a:rPr lang="fr-FR" dirty="0"/>
              <a:t>F T R = Résultat du match</a:t>
            </a:r>
          </a:p>
          <a:p>
            <a:r>
              <a:rPr lang="fr-FR" dirty="0"/>
              <a:t>HS = Nombre de tirs de l’équipe à domicile</a:t>
            </a:r>
          </a:p>
          <a:p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r>
              <a:rPr lang="fr-FR" dirty="0"/>
              <a:t>HST = Nombre de tirs cadrés de l’équipe à domicile</a:t>
            </a:r>
          </a:p>
          <a:p>
            <a:r>
              <a:rPr lang="fr-FR" dirty="0"/>
              <a:t>AST = Nombre de tirs cadrés de l’équipe à l’extérieur</a:t>
            </a:r>
          </a:p>
          <a:p>
            <a:r>
              <a:rPr lang="fr-FR" dirty="0"/>
              <a:t>HC = Corners en faveur de l’équipe à domicile</a:t>
            </a:r>
          </a:p>
          <a:p>
            <a:r>
              <a:rPr lang="fr-FR" dirty="0"/>
              <a:t>AC = Corners en faveur de l’équipe à l’extérieur</a:t>
            </a:r>
          </a:p>
          <a:p>
            <a:r>
              <a:rPr lang="fr-FR" dirty="0"/>
              <a:t>HF = Fautes commises par l’équipe à domicile</a:t>
            </a:r>
          </a:p>
          <a:p>
            <a:r>
              <a:rPr lang="fr-FR" dirty="0"/>
              <a:t>AF = Fautes commises par l’équipe à l’extérieur</a:t>
            </a:r>
          </a:p>
          <a:p>
            <a:r>
              <a:rPr lang="fr-FR" dirty="0"/>
              <a:t>HY = Nombre de cartons jaune reçu par l’équipe à domicile</a:t>
            </a:r>
          </a:p>
          <a:p>
            <a:r>
              <a:rPr lang="fr-FR" dirty="0"/>
              <a:t>AY = Nombre de cartons jaune reçu par l’équipe à l’extérieur</a:t>
            </a:r>
          </a:p>
          <a:p>
            <a:r>
              <a:rPr lang="fr-FR" dirty="0"/>
              <a:t>HR = Nombre de cartons rouge reçu par l’équipe à domicile</a:t>
            </a:r>
          </a:p>
          <a:p>
            <a:r>
              <a:rPr lang="fr-FR" dirty="0"/>
              <a:t>AR = Nombre de cartons rouge reçu par l’équipe à l’extérieur</a:t>
            </a:r>
          </a:p>
          <a:p>
            <a:r>
              <a:rPr lang="fr-FR" dirty="0" err="1"/>
              <a:t>BbAvH</a:t>
            </a:r>
            <a:r>
              <a:rPr lang="fr-FR" dirty="0"/>
              <a:t> = Mise moyenne en faveur de l’équipe à domicile</a:t>
            </a:r>
          </a:p>
          <a:p>
            <a:r>
              <a:rPr lang="fr-FR" dirty="0" err="1"/>
              <a:t>BbAvD</a:t>
            </a:r>
            <a:r>
              <a:rPr lang="fr-FR" dirty="0"/>
              <a:t> = Mise moyenne en faveur du match nul</a:t>
            </a:r>
          </a:p>
          <a:p>
            <a:r>
              <a:rPr lang="fr-FR" dirty="0" err="1"/>
              <a:t>BbAvA</a:t>
            </a:r>
            <a:r>
              <a:rPr lang="fr-FR" dirty="0"/>
              <a:t> = Mise moyenne en faveur de l’équipe à l’extérieur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886DBB-1918-4EA9-81B0-ECCC9D693DAA}"/>
              </a:ext>
            </a:extLst>
          </p:cNvPr>
          <p:cNvSpPr/>
          <p:nvPr/>
        </p:nvSpPr>
        <p:spPr>
          <a:xfrm rot="5400000">
            <a:off x="3406958" y="2387761"/>
            <a:ext cx="372721" cy="2627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9F078B9-A20D-429A-AA6A-F60340CA0D4B}"/>
              </a:ext>
            </a:extLst>
          </p:cNvPr>
          <p:cNvSpPr/>
          <p:nvPr/>
        </p:nvSpPr>
        <p:spPr>
          <a:xfrm rot="5400000">
            <a:off x="8768078" y="2824484"/>
            <a:ext cx="1493521" cy="4663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7978E1-20E3-4383-8D60-8357462671F3}"/>
              </a:ext>
            </a:extLst>
          </p:cNvPr>
          <p:cNvSpPr/>
          <p:nvPr/>
        </p:nvSpPr>
        <p:spPr>
          <a:xfrm rot="5400000">
            <a:off x="3352961" y="2814478"/>
            <a:ext cx="2634638" cy="4781845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0325DF-1DAE-4273-8C11-838D914B743C}"/>
              </a:ext>
            </a:extLst>
          </p:cNvPr>
          <p:cNvSpPr/>
          <p:nvPr/>
        </p:nvSpPr>
        <p:spPr>
          <a:xfrm rot="5400000">
            <a:off x="8005353" y="295016"/>
            <a:ext cx="2997554" cy="508906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1486338-DE0B-4531-BA76-23F30733ED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EDDB8-8FF4-4D42-874F-CE51BA5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244CB-E96A-4E6C-8A14-B17FCF6F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Deux parties :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dataset</a:t>
            </a:r>
            <a:r>
              <a:rPr lang="fr-FR" dirty="0"/>
              <a:t> qui sera utilisé dans le projet.</a:t>
            </a:r>
          </a:p>
          <a:p>
            <a:pPr lvl="2"/>
            <a:r>
              <a:rPr lang="fr-FR" dirty="0"/>
              <a:t>Récupération sur le site internet</a:t>
            </a:r>
          </a:p>
          <a:p>
            <a:pPr lvl="2"/>
            <a:r>
              <a:rPr lang="fr-FR" dirty="0"/>
              <a:t>Suppression des données sans intérêt</a:t>
            </a:r>
          </a:p>
          <a:p>
            <a:pPr lvl="1"/>
            <a:r>
              <a:rPr lang="fr-FR" dirty="0"/>
              <a:t>Création des nouvelles variables à partir de ce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Création d’une nouvelle famille de données de « forme ». </a:t>
            </a:r>
          </a:p>
          <a:p>
            <a:pPr lvl="3"/>
            <a:r>
              <a:rPr lang="fr-FR" dirty="0"/>
              <a:t>Cette famille agrège les données sur les 5 derniers matchs pour une équipe donnée pour tous les matchs disponibles. </a:t>
            </a:r>
          </a:p>
          <a:p>
            <a:pPr lvl="3"/>
            <a:r>
              <a:rPr lang="fr-FR" dirty="0"/>
              <a:t>Par exemple, pour une équipe A qui jouera un match lors de la journée n°30, les données des journées 29, 28, 27, 26 et 25 seront utilisées.</a:t>
            </a:r>
          </a:p>
          <a:p>
            <a:pPr lvl="2"/>
            <a:r>
              <a:rPr lang="fr-FR" dirty="0"/>
              <a:t>Création d’une donnée dénommée « </a:t>
            </a:r>
            <a:r>
              <a:rPr lang="fr-FR" dirty="0" err="1"/>
              <a:t>Expected</a:t>
            </a:r>
            <a:r>
              <a:rPr lang="fr-FR" dirty="0"/>
              <a:t> Goals ». Cette donnée est dérivée également des 5 derniers matchs.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F1CAAC-5A51-4A2E-B724-739DD8D32A0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9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51278AE-0806-4E6C-9BDF-647DC906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A80C590-D1C6-4D41-AFC1-4B9591DE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40768"/>
            <a:ext cx="5952661" cy="5400600"/>
          </a:xfrm>
        </p:spPr>
        <p:txBody>
          <a:bodyPr>
            <a:normAutofit fontScale="55000" lnSpcReduction="20000"/>
          </a:bodyPr>
          <a:lstStyle/>
          <a:p>
            <a:r>
              <a:rPr lang="fr-FR" sz="5100" dirty="0"/>
              <a:t>« </a:t>
            </a:r>
            <a:r>
              <a:rPr lang="fr-FR" sz="5100" dirty="0" err="1"/>
              <a:t>Expected</a:t>
            </a:r>
            <a:r>
              <a:rPr lang="fr-FR" sz="5100" dirty="0"/>
              <a:t> Goals »</a:t>
            </a:r>
          </a:p>
          <a:p>
            <a:pPr lvl="1"/>
            <a:r>
              <a:rPr lang="fr-FR" sz="4400" dirty="0"/>
              <a:t>Formule prenant en compte :</a:t>
            </a:r>
          </a:p>
          <a:p>
            <a:pPr lvl="2"/>
            <a:r>
              <a:rPr lang="fr-FR" dirty="0"/>
              <a:t>HS = Nombre de tirs de l’équipe à domicile</a:t>
            </a:r>
          </a:p>
          <a:p>
            <a:pPr lvl="2"/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pPr lvl="2"/>
            <a:r>
              <a:rPr lang="fr-FR" dirty="0"/>
              <a:t>HST = Nombre de tirs cadrés de l’équipe à domicile</a:t>
            </a:r>
          </a:p>
          <a:p>
            <a:pPr lvl="2"/>
            <a:r>
              <a:rPr lang="fr-FR" dirty="0"/>
              <a:t>AST = Nombre de tirs cadrés de l’équipe à l’extérieur</a:t>
            </a:r>
          </a:p>
          <a:p>
            <a:pPr lvl="2"/>
            <a:r>
              <a:rPr lang="fr-FR" dirty="0"/>
              <a:t>HC = Corners en faveur de l’équipe à domicile</a:t>
            </a:r>
          </a:p>
          <a:p>
            <a:pPr lvl="2"/>
            <a:r>
              <a:rPr lang="fr-FR" dirty="0"/>
              <a:t>AC = Corners en faveur de l’équipe à l’extérieur</a:t>
            </a:r>
          </a:p>
          <a:p>
            <a:pPr lvl="2"/>
            <a:r>
              <a:rPr lang="fr-FR" dirty="0"/>
              <a:t>HF = Fautes commises par l’équipe à domicile</a:t>
            </a:r>
          </a:p>
          <a:p>
            <a:pPr lvl="2"/>
            <a:r>
              <a:rPr lang="fr-FR" dirty="0"/>
              <a:t>AF = Fautes commises par l’équipe à l’extérieur</a:t>
            </a:r>
          </a:p>
          <a:p>
            <a:pPr lvl="2"/>
            <a:r>
              <a:rPr lang="fr-FR" dirty="0"/>
              <a:t>HY = Nombre de cartons jaune reçu par l’équipe à domicile</a:t>
            </a:r>
          </a:p>
          <a:p>
            <a:pPr lvl="2"/>
            <a:r>
              <a:rPr lang="fr-FR" dirty="0"/>
              <a:t>AY = Nombre de cartons jaune reçu par l’équipe à l’extérieur</a:t>
            </a:r>
          </a:p>
          <a:p>
            <a:pPr lvl="2"/>
            <a:r>
              <a:rPr lang="fr-FR" dirty="0"/>
              <a:t>HR = Nombre de cartons rouge reçu par l’équipe à domicile</a:t>
            </a:r>
          </a:p>
          <a:p>
            <a:pPr lvl="2"/>
            <a:r>
              <a:rPr lang="fr-FR" dirty="0"/>
              <a:t>AR = Nombre de cartons rouge reçu par l’équipe à l’extérieur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38446040-7984-47A9-BB32-0DB7AAC0B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200803"/>
              </p:ext>
            </p:extLst>
          </p:nvPr>
        </p:nvGraphicFramePr>
        <p:xfrm>
          <a:off x="3338354" y="2578418"/>
          <a:ext cx="1772126" cy="3212464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886063">
                  <a:extLst>
                    <a:ext uri="{9D8B030D-6E8A-4147-A177-3AD203B41FA5}">
                      <a16:colId xmlns:a16="http://schemas.microsoft.com/office/drawing/2014/main" val="3412313665"/>
                    </a:ext>
                  </a:extLst>
                </a:gridCol>
                <a:gridCol w="886063">
                  <a:extLst>
                    <a:ext uri="{9D8B030D-6E8A-4147-A177-3AD203B41FA5}">
                      <a16:colId xmlns:a16="http://schemas.microsoft.com/office/drawing/2014/main" val="167325147"/>
                    </a:ext>
                  </a:extLst>
                </a:gridCol>
              </a:tblGrid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Journée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819509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81936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00134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65942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762576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63246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71601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0933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E162C1-5555-498B-8E05-B3CB64D44CE3}"/>
              </a:ext>
            </a:extLst>
          </p:cNvPr>
          <p:cNvSpPr/>
          <p:nvPr/>
        </p:nvSpPr>
        <p:spPr>
          <a:xfrm rot="5400000">
            <a:off x="3994876" y="4706618"/>
            <a:ext cx="459081" cy="1871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C1F61F7-7A16-4D91-A322-2CBD8E07B18C}"/>
              </a:ext>
            </a:extLst>
          </p:cNvPr>
          <p:cNvSpPr/>
          <p:nvPr/>
        </p:nvSpPr>
        <p:spPr>
          <a:xfrm rot="5400000">
            <a:off x="3499046" y="3377132"/>
            <a:ext cx="2336801" cy="88606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FDB6CA38-6602-4757-B0DE-FBFE93D0A566}"/>
              </a:ext>
            </a:extLst>
          </p:cNvPr>
          <p:cNvSpPr txBox="1">
            <a:spLocks/>
          </p:cNvSpPr>
          <p:nvPr/>
        </p:nvSpPr>
        <p:spPr>
          <a:xfrm>
            <a:off x="2023543" y="1289968"/>
            <a:ext cx="407245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Forme</a:t>
            </a:r>
            <a:endParaRPr lang="fr-FR" sz="5100" dirty="0"/>
          </a:p>
        </p:txBody>
      </p:sp>
      <p:sp>
        <p:nvSpPr>
          <p:cNvPr id="12" name="Flèche droite 4">
            <a:extLst>
              <a:ext uri="{FF2B5EF4-FFF2-40B4-BE49-F238E27FC236}">
                <a16:creationId xmlns:a16="http://schemas.microsoft.com/office/drawing/2014/main" id="{ECEE69AF-F0E8-476F-9CB6-E5D41B5FD44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implémentée, comparaison avec la </a:t>
            </a:r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un point de comparaison avec les résultats finaux.</a:t>
            </a:r>
          </a:p>
          <a:p>
            <a:r>
              <a:rPr lang="fr-FR" dirty="0"/>
              <a:t>5 « profils de parieurs » :</a:t>
            </a:r>
          </a:p>
          <a:p>
            <a:pPr lvl="1"/>
            <a:r>
              <a:rPr lang="fr-FR" dirty="0"/>
              <a:t>Parier uniquement sur les victoires à domicile.</a:t>
            </a:r>
          </a:p>
          <a:p>
            <a:pPr lvl="1"/>
            <a:r>
              <a:rPr lang="fr-FR" dirty="0"/>
              <a:t>Parier uniquement sur les victoires à l’extérieur.</a:t>
            </a:r>
          </a:p>
          <a:p>
            <a:pPr lvl="1"/>
            <a:r>
              <a:rPr lang="fr-FR" dirty="0"/>
              <a:t>Parier uniquement sur les matchs nuls.</a:t>
            </a:r>
          </a:p>
          <a:p>
            <a:pPr lvl="1"/>
            <a:r>
              <a:rPr lang="fr-FR" dirty="0"/>
              <a:t>Parier uniquement sur la victoire de l’équipe favorite.</a:t>
            </a:r>
          </a:p>
          <a:p>
            <a:pPr lvl="1"/>
            <a:r>
              <a:rPr lang="fr-FR" dirty="0"/>
              <a:t>Parier uniquement sur la victoire de l’équipe non-favorite.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F8AC2A7F-B356-4058-833A-4186FC44B8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A62CAF2-2B5B-4207-A1BA-FC64BF4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ED2E6-8E55-46C2-867C-B28D4A6B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93AD587-69F0-45A8-89AA-731F329E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178"/>
              </p:ext>
            </p:extLst>
          </p:nvPr>
        </p:nvGraphicFramePr>
        <p:xfrm>
          <a:off x="1947122" y="3154099"/>
          <a:ext cx="7079822" cy="1773936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3301104">
                  <a:extLst>
                    <a:ext uri="{9D8B030D-6E8A-4147-A177-3AD203B41FA5}">
                      <a16:colId xmlns:a16="http://schemas.microsoft.com/office/drawing/2014/main" val="3023377326"/>
                    </a:ext>
                  </a:extLst>
                </a:gridCol>
                <a:gridCol w="1798000">
                  <a:extLst>
                    <a:ext uri="{9D8B030D-6E8A-4147-A177-3AD203B41FA5}">
                      <a16:colId xmlns:a16="http://schemas.microsoft.com/office/drawing/2014/main" val="2581108490"/>
                    </a:ext>
                  </a:extLst>
                </a:gridCol>
                <a:gridCol w="1980718">
                  <a:extLst>
                    <a:ext uri="{9D8B030D-6E8A-4147-A177-3AD203B41FA5}">
                      <a16:colId xmlns:a16="http://schemas.microsoft.com/office/drawing/2014/main" val="1916246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Gain (%)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Accuracy (%)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28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favoris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-5,8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49,2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945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</a:t>
                      </a:r>
                      <a:r>
                        <a:rPr lang="fr-FR" sz="1800" b="0" dirty="0" err="1">
                          <a:effectLst/>
                        </a:rPr>
                        <a:t>underdogs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-8,5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23,1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25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domicile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-13,5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42,2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87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l’extérieur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-6,1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matchs nuls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-5,9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29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17166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90A85E95-BE4A-44E1-8F8D-0C70EC921EE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/>
          <a:stretch/>
        </p:blipFill>
        <p:spPr bwMode="auto">
          <a:xfrm>
            <a:off x="8941032" y="1763045"/>
            <a:ext cx="3250968" cy="4843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F14DED20-92C4-4239-A0DB-A9950175A32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F1AE961-DC69-4ED9-912B-FB3FDFBA3D8B}"/>
              </a:ext>
            </a:extLst>
          </p:cNvPr>
          <p:cNvSpPr/>
          <p:nvPr/>
        </p:nvSpPr>
        <p:spPr>
          <a:xfrm rot="5400000">
            <a:off x="5137248" y="3531972"/>
            <a:ext cx="2053592" cy="1022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2CFBA8-F569-4D26-86D3-885C25410324}"/>
              </a:ext>
            </a:extLst>
          </p:cNvPr>
          <p:cNvSpPr/>
          <p:nvPr/>
        </p:nvSpPr>
        <p:spPr>
          <a:xfrm rot="5400000">
            <a:off x="2366552" y="3382554"/>
            <a:ext cx="1425551" cy="2111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CA9A20C-231A-4E75-A6DE-378349A260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/>
              <a:t>Cross validation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7F0D64-C469-4192-86FF-89FEFF627A12}"/>
              </a:ext>
            </a:extLst>
          </p:cNvPr>
          <p:cNvSpPr/>
          <p:nvPr/>
        </p:nvSpPr>
        <p:spPr>
          <a:xfrm rot="5400000">
            <a:off x="4989006" y="1778447"/>
            <a:ext cx="218947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DCF87D12-059C-4532-818A-11C67E5196B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C14D-E97C-4CE8-9690-E8D8F784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37118-5A85-442F-AC14-A547B747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lvl="0"/>
            <a:r>
              <a:rPr lang="fr-FR" dirty="0" err="1">
                <a:solidFill>
                  <a:srgbClr val="FF0000"/>
                </a:solidFill>
              </a:rPr>
              <a:t>RandomForestClassifier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max_depth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[None, 20, 35, 50, 65, 80, 110, 200]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n_estimators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[5, 20, 35, 50, 65, 80, 110, 200]</a:t>
            </a:r>
          </a:p>
          <a:p>
            <a:pPr lvl="1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Knn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 ‘</a:t>
            </a:r>
            <a:r>
              <a:rPr lang="fr-FR" dirty="0" err="1">
                <a:solidFill>
                  <a:srgbClr val="00B0F0"/>
                </a:solidFill>
              </a:rPr>
              <a:t>n_neighbours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[3, 7, 15, 30, 50, 100, 500]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LogisticRegression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'penalty’ : </a:t>
            </a:r>
            <a:r>
              <a:rPr lang="fr-FR" dirty="0"/>
              <a:t>[‘l1, ‘l2'],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'C’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class_weight</a:t>
            </a:r>
            <a:r>
              <a:rPr lang="fr-FR" dirty="0">
                <a:solidFill>
                  <a:srgbClr val="00B0F0"/>
                </a:solidFill>
              </a:rPr>
              <a:t>' : </a:t>
            </a:r>
            <a:r>
              <a:rPr lang="fr-FR" dirty="0"/>
              <a:t>[None, '</a:t>
            </a:r>
            <a:r>
              <a:rPr lang="fr-FR" dirty="0" err="1"/>
              <a:t>balanced</a:t>
            </a:r>
            <a:r>
              <a:rPr lang="fr-FR" dirty="0"/>
              <a:t>']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'solver' : </a:t>
            </a:r>
            <a:r>
              <a:rPr lang="fr-FR" dirty="0"/>
              <a:t>['</a:t>
            </a:r>
            <a:r>
              <a:rPr lang="fr-FR" dirty="0" err="1"/>
              <a:t>liblinear</a:t>
            </a:r>
            <a:r>
              <a:rPr lang="fr-FR" dirty="0"/>
              <a:t>', 'saga’, </a:t>
            </a:r>
            <a:r>
              <a:rPr lang="en-GB" dirty="0"/>
              <a:t>'newton-cg', '</a:t>
            </a:r>
            <a:r>
              <a:rPr lang="en-GB" dirty="0" err="1"/>
              <a:t>lbfgs</a:t>
            </a:r>
            <a:r>
              <a:rPr lang="en-GB" dirty="0"/>
              <a:t>',</a:t>
            </a:r>
            <a:r>
              <a:rPr lang="fr-FR" dirty="0"/>
              <a:t>]</a:t>
            </a:r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MultinomialNB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'alpha’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fit_prior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False]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38F156B-922D-4A6C-A7A2-34975C14157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/>
              <a:t> Confrontation des résultats :</a:t>
            </a:r>
          </a:p>
          <a:p>
            <a:pPr lvl="1"/>
            <a:r>
              <a:rPr lang="fr-FR" dirty="0"/>
              <a:t>Entre eux.</a:t>
            </a:r>
          </a:p>
          <a:p>
            <a:pPr lvl="1"/>
            <a:r>
              <a:rPr lang="fr-FR" dirty="0"/>
              <a:t>Avec la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BCF9E6-84F2-4F5B-974D-84332A0ADA92}"/>
              </a:ext>
            </a:extLst>
          </p:cNvPr>
          <p:cNvSpPr/>
          <p:nvPr/>
        </p:nvSpPr>
        <p:spPr>
          <a:xfrm rot="5400000">
            <a:off x="5777471" y="3367218"/>
            <a:ext cx="82549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865F087D-363E-4432-87C4-6C97757BF48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et métriques associées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4D965A-33A1-43FD-8B21-70066B2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L’</a:t>
                </a:r>
                <a:r>
                  <a:rPr lang="fr-FR" dirty="0" err="1"/>
                  <a:t>accuracy</a:t>
                </a:r>
                <a:r>
                  <a:rPr lang="fr-FR" dirty="0"/>
                  <a:t> représente le pourcentage des bons pronostics qui auront été fait par les algorithmes qui sont testés.</a:t>
                </a:r>
              </a:p>
              <a:p>
                <a:pPr/>
                <a14:m>
                  <m:oMath xmlns:m="http://schemas.openxmlformats.org/officeDocument/2006/math">
                    <m:r>
                      <a:rPr lang="fr-FR" i="1"/>
                      <m:t>𝐴𝑐𝑐𝑢𝑟𝑎𝑐𝑦</m:t>
                    </m:r>
                    <m:r>
                      <a:rPr lang="fr-FR" i="1"/>
                      <m:t>=</m:t>
                    </m:r>
                    <m:f>
                      <m:fPr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#</m:t>
                        </m:r>
                        <m:r>
                          <a:rPr lang="fr-FR" i="1"/>
                          <m:t>𝐶𝑜𝑟𝑟𝑒𝑐𝑡</m:t>
                        </m:r>
                      </m:num>
                      <m:den>
                        <m:r>
                          <a:rPr lang="fr-FR" i="1"/>
                          <m:t>#</m:t>
                        </m:r>
                        <m:r>
                          <a:rPr lang="fr-FR" i="1"/>
                          <m:t>𝑃𝑟</m:t>
                        </m:r>
                        <m:r>
                          <a:rPr lang="fr-FR" i="1"/>
                          <m:t>é</m:t>
                        </m:r>
                        <m:r>
                          <a:rPr lang="fr-FR" i="1"/>
                          <m:t>𝑑𝑖𝑐𝑡𝑖𝑜𝑛𝑠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9" t="-1467" r="-1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B889B6C9-71A8-413E-AC8B-15DF81783B6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75458F-6EA1-4F3C-A83A-7BE8A4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Valeur d’une mise unique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70C0"/>
                        </a:solidFill>
                      </a:rPr>
                      <m:t>𝑀𝑖𝑠𝑒</m:t>
                    </m:r>
                    <m:r>
                      <a:rPr lang="fr-FR" i="1"/>
                      <m:t>=</m:t>
                    </m:r>
                    <m:r>
                      <a:rPr lang="fr-FR" i="1"/>
                      <m:t>𝑣𝑎𝑙𝑒𝑢𝑟</m:t>
                    </m:r>
                    <m:r>
                      <a:rPr lang="fr-FR" i="1"/>
                      <m:t> </m:t>
                    </m:r>
                    <m:r>
                      <a:rPr lang="fr-FR" i="1"/>
                      <m:t>𝑐𝑜𝑛𝑠𝑡𝑎𝑛𝑡𝑒</m:t>
                    </m:r>
                    <m:r>
                      <a:rPr lang="fr-FR" i="1"/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bon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B050"/>
                        </a:solidFill>
                      </a:rPr>
                      <m:t>𝐺𝑎𝑖𝑛</m:t>
                    </m:r>
                    <m:r>
                      <a:rPr lang="fr-FR" i="1" smtClean="0">
                        <a:solidFill>
                          <a:srgbClr val="00B050"/>
                        </a:solidFill>
                      </a:rPr>
                      <m:t> </m:t>
                    </m:r>
                    <m:r>
                      <a:rPr lang="fr-FR" i="1" smtClean="0">
                        <a:solidFill>
                          <a:srgbClr val="00B050"/>
                        </a:solidFill>
                      </a:rPr>
                      <m:t>𝑝𝑜𝑠𝑖𝑡𝑖𝑓</m:t>
                    </m:r>
                    <m:r>
                      <a:rPr lang="fr-FR" i="1"/>
                      <m:t>=</m:t>
                    </m:r>
                    <m:r>
                      <a:rPr lang="fr-FR" i="1" smtClean="0">
                        <a:solidFill>
                          <a:srgbClr val="0070C0"/>
                        </a:solidFill>
                      </a:rPr>
                      <m:t>𝑀𝑖𝑠𝑒</m:t>
                    </m:r>
                    <m:r>
                      <a:rPr lang="fr-FR" i="1"/>
                      <m:t>∗(</m:t>
                    </m:r>
                    <m:r>
                      <a:rPr lang="fr-FR" i="1"/>
                      <m:t>𝐶𝑜𝑡𝑒</m:t>
                    </m:r>
                    <m:r>
                      <a:rPr lang="fr-FR" i="1"/>
                      <m:t>−1)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mauvais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</a:rPr>
                      <m:t>𝐺𝑎𝑖𝑛</m:t>
                    </m:r>
                    <m:r>
                      <a:rPr lang="fr-FR" i="1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fr-FR" i="1" smtClean="0">
                        <a:solidFill>
                          <a:srgbClr val="FF0000"/>
                        </a:solidFill>
                      </a:rPr>
                      <m:t>𝑛</m:t>
                    </m:r>
                    <m:r>
                      <a:rPr lang="fr-FR" i="1" smtClean="0">
                        <a:solidFill>
                          <a:srgbClr val="FF0000"/>
                        </a:solidFill>
                      </a:rPr>
                      <m:t>é</m:t>
                    </m:r>
                    <m:r>
                      <a:rPr lang="fr-FR" i="1" smtClean="0">
                        <a:solidFill>
                          <a:srgbClr val="FF0000"/>
                        </a:solidFill>
                      </a:rPr>
                      <m:t>𝑔𝑎𝑡𝑖𝑓</m:t>
                    </m:r>
                    <m:r>
                      <a:rPr lang="fr-FR" i="1"/>
                      <m:t>= −</m:t>
                    </m:r>
                    <m:r>
                      <a:rPr lang="fr-FR" i="1" smtClean="0">
                        <a:solidFill>
                          <a:srgbClr val="0070C0"/>
                        </a:solidFill>
                      </a:rPr>
                      <m:t>𝑀𝑖𝑠𝑒</m:t>
                    </m:r>
                  </m:oMath>
                </a14:m>
                <a:endParaRPr lang="fr-FR" dirty="0"/>
              </a:p>
              <a:p>
                <a:r>
                  <a:rPr lang="fr-FR" dirty="0"/>
                  <a:t>Gain final total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/>
                      <m:t>𝐺𝑎𝑖𝑛</m:t>
                    </m:r>
                    <m:r>
                      <a:rPr lang="fr-FR" i="1"/>
                      <m:t> </m:t>
                    </m:r>
                    <m:r>
                      <a:rPr lang="fr-FR" i="1"/>
                      <m:t>𝑡𝑜𝑡𝑎𝑙</m:t>
                    </m:r>
                    <m:r>
                      <a:rPr lang="fr-FR" i="1"/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/>
                        </m:ctrlPr>
                      </m:naryPr>
                      <m:sub/>
                      <m:sup/>
                      <m:e>
                        <m:r>
                          <a:rPr lang="fr-FR" i="1" smtClean="0">
                            <a:solidFill>
                              <a:srgbClr val="00B050"/>
                            </a:solidFill>
                          </a:rPr>
                          <m:t>𝐺𝑎𝑖𝑛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</a:rPr>
                          <m:t>𝑝𝑜𝑠𝑖𝑡𝑖𝑓</m:t>
                        </m:r>
                        <m:r>
                          <a:rPr lang="fr-FR" i="1"/>
                          <m:t>+ 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𝐺𝑎𝑖𝑛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é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𝑔𝑎𝑡𝑖𝑓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1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D063F124-4AAD-4AB4-870F-FCCE13BA09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9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domaine du machine </a:t>
            </a:r>
            <a:r>
              <a:rPr lang="fr-FR" dirty="0" err="1"/>
              <a:t>learning</a:t>
            </a:r>
            <a:r>
              <a:rPr lang="fr-FR" dirty="0"/>
              <a:t> et de la Data Science évolue très rapidement. </a:t>
            </a:r>
          </a:p>
          <a:p>
            <a:pPr algn="just"/>
            <a:r>
              <a:rPr lang="fr-FR" dirty="0"/>
              <a:t>Se tenir au courant des avancées dans le domaine en effectuant une veille thématique. </a:t>
            </a:r>
          </a:p>
          <a:p>
            <a:pPr algn="just"/>
            <a:r>
              <a:rPr lang="fr-FR" dirty="0"/>
              <a:t>Monter rapidement en compétence sur une nouvelle thématique.</a:t>
            </a:r>
          </a:p>
          <a:p>
            <a:pPr algn="just"/>
            <a:r>
              <a:rPr lang="fr-FR" dirty="0"/>
              <a:t>Proposer des POC.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0E50-E488-4241-A9CB-DEED3E78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1EF9E-8913-4773-9B66-91881A8C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deux sont importantes :</a:t>
            </a:r>
          </a:p>
          <a:p>
            <a:pPr lvl="1"/>
            <a:r>
              <a:rPr lang="fr-FR" dirty="0"/>
              <a:t>on pourrait facilement augmenter l’</a:t>
            </a:r>
            <a:r>
              <a:rPr lang="fr-FR" dirty="0" err="1"/>
              <a:t>accuracy</a:t>
            </a:r>
            <a:r>
              <a:rPr lang="fr-FR" dirty="0"/>
              <a:t> au détriment du gain (en ne pariant que sur les favoris, qui rapportent peu)</a:t>
            </a:r>
          </a:p>
          <a:p>
            <a:pPr lvl="1"/>
            <a:r>
              <a:rPr lang="fr-FR" dirty="0"/>
              <a:t>on peut augmenter le gain au détriment de l’</a:t>
            </a:r>
            <a:r>
              <a:rPr lang="fr-FR" dirty="0" err="1"/>
              <a:t>accuracy</a:t>
            </a:r>
            <a:r>
              <a:rPr lang="fr-FR" dirty="0"/>
              <a:t> (en ne pariant que sur les </a:t>
            </a:r>
            <a:r>
              <a:rPr lang="fr-FR" dirty="0" err="1"/>
              <a:t>underdogs</a:t>
            </a:r>
            <a:r>
              <a:rPr lang="fr-FR" dirty="0"/>
              <a:t>, qui rapportent beaucoup mais ne gagnent que peu souvent).</a:t>
            </a:r>
          </a:p>
          <a:p>
            <a:r>
              <a:rPr lang="fr-FR" dirty="0"/>
              <a:t>L’objectif de n’importe quel parieur est d’obtenir un gain élevé. </a:t>
            </a:r>
          </a:p>
          <a:p>
            <a:r>
              <a:rPr lang="fr-FR" dirty="0"/>
              <a:t>On peut donc penser que le gain sera le plus important à optimiser.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F53EB77-3665-40A2-95B8-A60A90ED4F2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22F691-088B-4952-A9C8-472313C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FCD6D92-D4E2-4194-AD58-D515EC3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résultats après améliorations via la recherche des meilleurs hyperparamètres.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CB7C11-B7B4-4B67-8E01-94B49C2ED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08707"/>
              </p:ext>
            </p:extLst>
          </p:nvPr>
        </p:nvGraphicFramePr>
        <p:xfrm>
          <a:off x="2288547" y="3228584"/>
          <a:ext cx="9495106" cy="1379604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514399">
                  <a:extLst>
                    <a:ext uri="{9D8B030D-6E8A-4147-A177-3AD203B41FA5}">
                      <a16:colId xmlns:a16="http://schemas.microsoft.com/office/drawing/2014/main" val="436093213"/>
                    </a:ext>
                  </a:extLst>
                </a:gridCol>
                <a:gridCol w="777771">
                  <a:extLst>
                    <a:ext uri="{9D8B030D-6E8A-4147-A177-3AD203B41FA5}">
                      <a16:colId xmlns:a16="http://schemas.microsoft.com/office/drawing/2014/main" val="1827848095"/>
                    </a:ext>
                  </a:extLst>
                </a:gridCol>
                <a:gridCol w="1060490">
                  <a:extLst>
                    <a:ext uri="{9D8B030D-6E8A-4147-A177-3AD203B41FA5}">
                      <a16:colId xmlns:a16="http://schemas.microsoft.com/office/drawing/2014/main" val="3458264962"/>
                    </a:ext>
                  </a:extLst>
                </a:gridCol>
                <a:gridCol w="5142446">
                  <a:extLst>
                    <a:ext uri="{9D8B030D-6E8A-4147-A177-3AD203B41FA5}">
                      <a16:colId xmlns:a16="http://schemas.microsoft.com/office/drawing/2014/main" val="3474838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Gain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Accuracy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Paramètres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58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fr-FR" sz="14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-1,12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51,08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{'n_neighbors':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5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RandomForestClassifier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53,23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{'max_depth': None, 'n_estimators':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3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-0,51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1, 'class_weight': 'balanced', 'penalty': 'l1',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8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(l2)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-0,31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0.1, 'class_weight': 'balanced', 'penalty': 'l2',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3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MultinomialNB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0,99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50,17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{'alpha': 10, '</a:t>
                      </a:r>
                      <a:r>
                        <a:rPr lang="en-GB" sz="1400" dirty="0" err="1">
                          <a:effectLst/>
                        </a:rPr>
                        <a:t>fit_prior</a:t>
                      </a:r>
                      <a:r>
                        <a:rPr lang="en-GB" sz="1400" dirty="0">
                          <a:effectLst/>
                        </a:rPr>
                        <a:t>': False}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24764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EE6A1DB-6BA6-4760-B287-9F400896A4EE}"/>
              </a:ext>
            </a:extLst>
          </p:cNvPr>
          <p:cNvSpPr/>
          <p:nvPr/>
        </p:nvSpPr>
        <p:spPr>
          <a:xfrm rot="5400000">
            <a:off x="4358640" y="3583106"/>
            <a:ext cx="1706880" cy="670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3D52CBDB-8E10-441E-9768-A6782446343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DB1366-A6CC-45E8-9395-0245367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A0DDE5-369F-451A-A240-4DA9675C1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34" y="1382005"/>
            <a:ext cx="3258185" cy="547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CB4F01D9-EB6F-4FE1-A6D0-96CB78883AD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34F9A-5FBC-4AC3-90FF-1BD36EC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0EEC4-C12A-457A-944B-3821C85A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ne sont pas exceptionnels.</a:t>
            </a:r>
          </a:p>
          <a:p>
            <a:r>
              <a:rPr lang="fr-FR" dirty="0"/>
              <a:t>Seul un algorithme (</a:t>
            </a:r>
            <a:r>
              <a:rPr lang="fr-FR" dirty="0" err="1"/>
              <a:t>MultinomialNB</a:t>
            </a:r>
            <a:r>
              <a:rPr lang="fr-FR" dirty="0"/>
              <a:t>) a un résultat positif.</a:t>
            </a:r>
          </a:p>
          <a:p>
            <a:r>
              <a:rPr lang="fr-FR" dirty="0"/>
              <a:t>Cependant, tous sont meilleurs que les 5 « profils de parieurs » servant de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  <a:p>
            <a:r>
              <a:rPr lang="fr-FR" dirty="0"/>
              <a:t>Positif pour la suite.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E4417A1-7832-4BB0-BDFC-0A52B08EB1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765DD2-9877-41C5-80AA-FDCA20E3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 semi-positifs.</a:t>
            </a:r>
          </a:p>
          <a:p>
            <a:r>
              <a:rPr lang="fr-FR" dirty="0"/>
              <a:t>POC fonctionnel.</a:t>
            </a:r>
          </a:p>
          <a:p>
            <a:r>
              <a:rPr lang="fr-FR" dirty="0"/>
              <a:t>Gain de temps de calcul entre VBA et Python.</a:t>
            </a:r>
          </a:p>
          <a:p>
            <a:r>
              <a:rPr lang="fr-FR" dirty="0"/>
              <a:t>Application de beaucoup de connaissances du parcours Data </a:t>
            </a:r>
            <a:r>
              <a:rPr lang="fr-FR" dirty="0" err="1"/>
              <a:t>Scientist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C23D6A-53EE-491F-9276-6A66EA7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Chercher un </a:t>
            </a:r>
            <a:r>
              <a:rPr lang="fr-FR" dirty="0" err="1"/>
              <a:t>dataset</a:t>
            </a:r>
            <a:r>
              <a:rPr lang="fr-FR" dirty="0"/>
              <a:t> plus complet (payant).</a:t>
            </a:r>
          </a:p>
          <a:p>
            <a:r>
              <a:rPr lang="fr-FR" dirty="0"/>
              <a:t>Tester d’autres algorithmes de classification.</a:t>
            </a:r>
          </a:p>
          <a:p>
            <a:r>
              <a:rPr lang="fr-FR" dirty="0"/>
              <a:t>Restreindre certaines parties du </a:t>
            </a:r>
            <a:r>
              <a:rPr lang="fr-FR" dirty="0" err="1"/>
              <a:t>dataset</a:t>
            </a:r>
            <a:r>
              <a:rPr lang="fr-FR" dirty="0"/>
              <a:t> pour viser une catégorie précise de résultat :</a:t>
            </a:r>
          </a:p>
          <a:p>
            <a:pPr lvl="1"/>
            <a:r>
              <a:rPr lang="fr-FR" dirty="0"/>
              <a:t>Matchs sans favoris (aucun côte &lt; 2,2).</a:t>
            </a:r>
          </a:p>
          <a:p>
            <a:pPr lvl="1"/>
            <a:r>
              <a:rPr lang="fr-FR" dirty="0"/>
              <a:t>Matchs avec un très large favori (côte de victoire &lt; 1,5).</a:t>
            </a:r>
          </a:p>
          <a:p>
            <a:r>
              <a:rPr lang="fr-FR" dirty="0"/>
              <a:t>Continuer à explorer d’autres méthodes déjà existantes pour les améliorer.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J’ai décidé de reprendre un projet personnel, celui qui m’a amené à la data science. </a:t>
            </a:r>
          </a:p>
          <a:p>
            <a:pPr lvl="1" algn="just"/>
            <a:r>
              <a:rPr lang="fr-FR" dirty="0"/>
              <a:t>Les paris sportifs.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Créer une méthode qui me permettra de parier plus efficacement sur n’importe quel match de football. </a:t>
            </a:r>
          </a:p>
          <a:p>
            <a:pPr algn="just"/>
            <a:r>
              <a:rPr lang="fr-FR" dirty="0"/>
              <a:t>Je vais m’appuyer sur les 15 dernières années de résultats pour entraîner des algorithmes de classification.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6BA445-E8BC-49E0-B278-4A0A4FD7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3" r="56583" b="4500"/>
          <a:stretch/>
        </p:blipFill>
        <p:spPr>
          <a:xfrm>
            <a:off x="5692192" y="1340768"/>
            <a:ext cx="6356469" cy="38431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8E4FFA-2607-4033-8D42-88B7BADB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" t="18269" r="15750"/>
          <a:stretch/>
        </p:blipFill>
        <p:spPr>
          <a:xfrm>
            <a:off x="2023539" y="3248411"/>
            <a:ext cx="6583679" cy="35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Pour déterminer l’état de l’art, je me suis appuyé sur deux articles :</a:t>
            </a:r>
          </a:p>
          <a:p>
            <a:pPr lvl="1"/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, Diogo Reis, Janvier 2018.</a:t>
            </a:r>
          </a:p>
          <a:p>
            <a:pPr lvl="1"/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 par Patrick Lucey, Alina </a:t>
            </a:r>
            <a:r>
              <a:rPr lang="fr-FR" dirty="0" err="1"/>
              <a:t>Bialkowski</a:t>
            </a:r>
            <a:r>
              <a:rPr lang="fr-FR" dirty="0"/>
              <a:t>, Mathew Monfort, Peter Carr and Iain Matthews, 2015.</a:t>
            </a:r>
          </a:p>
          <a:p>
            <a:r>
              <a:rPr lang="fr-FR" dirty="0"/>
              <a:t>Ce projet est le premier pas pour l’application numérique décrite dans l’article [1]. </a:t>
            </a:r>
          </a:p>
          <a:p>
            <a:r>
              <a:rPr lang="fr-FR" dirty="0"/>
              <a:t>Cet article est basé sur nos réflexions communes sur cette thématique. </a:t>
            </a:r>
          </a:p>
          <a:p>
            <a:r>
              <a:rPr lang="fr-FR" dirty="0"/>
              <a:t>L’objectif final étant de pouvoir écrire un deuxième article visant à présenter les conclusions de cette étude.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9E5BDB-ECFB-4F74-A1CC-EB9F68DED61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3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Extraction des données et traitement. </a:t>
            </a:r>
          </a:p>
          <a:p>
            <a:r>
              <a:rPr lang="fr-FR" dirty="0"/>
              <a:t>Création d’un </a:t>
            </a:r>
            <a:r>
              <a:rPr lang="fr-FR" dirty="0" err="1"/>
              <a:t>dataset</a:t>
            </a:r>
            <a:r>
              <a:rPr lang="fr-FR" dirty="0"/>
              <a:t> initial.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38BDD79E-2B3E-4E0A-ABC0-2C0F7BA17B8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6995CB3-3336-4AAA-986B-05B2D5234F74}"/>
              </a:ext>
            </a:extLst>
          </p:cNvPr>
          <p:cNvSpPr/>
          <p:nvPr/>
        </p:nvSpPr>
        <p:spPr>
          <a:xfrm rot="5400000">
            <a:off x="430783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</a:t>
            </a:r>
            <a:r>
              <a:rPr lang="fr-FR" dirty="0" err="1"/>
              <a:t>features</a:t>
            </a:r>
            <a:r>
              <a:rPr lang="fr-FR" dirty="0"/>
              <a:t> engineering.</a:t>
            </a:r>
          </a:p>
          <a:p>
            <a:r>
              <a:rPr lang="fr-FR" dirty="0"/>
              <a:t>Transformation des données d’origine.</a:t>
            </a:r>
          </a:p>
          <a:p>
            <a:r>
              <a:rPr lang="fr-FR" dirty="0"/>
              <a:t>Création de nouvelles variables.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675F8555-A2FF-43E8-B1B1-D472516F20E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D389BC-8C1E-4773-80AA-97B9C0DA25B5}"/>
              </a:ext>
            </a:extLst>
          </p:cNvPr>
          <p:cNvSpPr/>
          <p:nvPr/>
        </p:nvSpPr>
        <p:spPr>
          <a:xfrm rot="5400000">
            <a:off x="589279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1626</Words>
  <Application>Microsoft Office PowerPoint</Application>
  <PresentationFormat>Grand écran</PresentationFormat>
  <Paragraphs>305</Paragraphs>
  <Slides>38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Gill Sans MT</vt:lpstr>
      <vt:lpstr>Times New Roman</vt:lpstr>
      <vt:lpstr>1_Colis</vt:lpstr>
      <vt:lpstr>Projet N°8</vt:lpstr>
      <vt:lpstr>Problématique</vt:lpstr>
      <vt:lpstr>Introduction de la problématique</vt:lpstr>
      <vt:lpstr>Introduction de la problématique</vt:lpstr>
      <vt:lpstr>Introduction de la problématique</vt:lpstr>
      <vt:lpstr>Etat de l’art</vt:lpstr>
      <vt:lpstr>Etat de l’art</vt:lpstr>
      <vt:lpstr>Pattern Detection Applied to Soccer Results Forecast</vt:lpstr>
      <vt:lpstr>Pattern Detection Applied to Soccer Results Forecast</vt:lpstr>
      <vt:lpstr>Pattern Detection Applied to Soccer Results Forecast</vt:lpstr>
      <vt:lpstr>Pattern Detection Applied to Soccer Results Forecast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DATASET</vt:lpstr>
      <vt:lpstr>dataset</vt:lpstr>
      <vt:lpstr>dataset</vt:lpstr>
      <vt:lpstr>Features engineering</vt:lpstr>
      <vt:lpstr>Features engineering</vt:lpstr>
      <vt:lpstr>Méthode implémentée, comparaison avec la baseline</vt:lpstr>
      <vt:lpstr>baseline</vt:lpstr>
      <vt:lpstr>baseline</vt:lpstr>
      <vt:lpstr>Méthode implémentée</vt:lpstr>
      <vt:lpstr>Méthode implémentée</vt:lpstr>
      <vt:lpstr>Algorithmes de classification</vt:lpstr>
      <vt:lpstr>Méthode implémentée</vt:lpstr>
      <vt:lpstr>Evaluation et métriques associées</vt:lpstr>
      <vt:lpstr>Accuracy</vt:lpstr>
      <vt:lpstr>Gain</vt:lpstr>
      <vt:lpstr>métriques</vt:lpstr>
      <vt:lpstr>Analyse des résultats</vt:lpstr>
      <vt:lpstr>résultats</vt:lpstr>
      <vt:lpstr>résultats</vt:lpstr>
      <vt:lpstr>résultats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1318</cp:revision>
  <dcterms:created xsi:type="dcterms:W3CDTF">2018-03-08T07:50:34Z</dcterms:created>
  <dcterms:modified xsi:type="dcterms:W3CDTF">2018-11-04T23:15:20Z</dcterms:modified>
</cp:coreProperties>
</file>