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77" r:id="rId4"/>
    <p:sldId id="283" r:id="rId5"/>
    <p:sldId id="284" r:id="rId6"/>
    <p:sldId id="280" r:id="rId7"/>
    <p:sldId id="285" r:id="rId8"/>
    <p:sldId id="286" r:id="rId9"/>
    <p:sldId id="287" r:id="rId10"/>
    <p:sldId id="288" r:id="rId11"/>
    <p:sldId id="297" r:id="rId12"/>
    <p:sldId id="289" r:id="rId13"/>
    <p:sldId id="290" r:id="rId14"/>
    <p:sldId id="291" r:id="rId15"/>
    <p:sldId id="299" r:id="rId16"/>
    <p:sldId id="300" r:id="rId17"/>
    <p:sldId id="296" r:id="rId18"/>
    <p:sldId id="298" r:id="rId19"/>
    <p:sldId id="293" r:id="rId20"/>
    <p:sldId id="315" r:id="rId21"/>
    <p:sldId id="318" r:id="rId22"/>
    <p:sldId id="316" r:id="rId23"/>
    <p:sldId id="317" r:id="rId24"/>
    <p:sldId id="319" r:id="rId25"/>
    <p:sldId id="320" r:id="rId26"/>
    <p:sldId id="294" r:id="rId27"/>
    <p:sldId id="322" r:id="rId28"/>
    <p:sldId id="323" r:id="rId29"/>
    <p:sldId id="324" r:id="rId30"/>
    <p:sldId id="302" r:id="rId31"/>
    <p:sldId id="306" r:id="rId32"/>
    <p:sldId id="303" r:id="rId33"/>
    <p:sldId id="304" r:id="rId34"/>
    <p:sldId id="305" r:id="rId35"/>
    <p:sldId id="309" r:id="rId36"/>
    <p:sldId id="314" r:id="rId37"/>
    <p:sldId id="307" r:id="rId38"/>
    <p:sldId id="308" r:id="rId39"/>
    <p:sldId id="310" r:id="rId40"/>
    <p:sldId id="311" r:id="rId41"/>
    <p:sldId id="281" r:id="rId42"/>
    <p:sldId id="312" r:id="rId43"/>
    <p:sldId id="313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64" autoAdjust="0"/>
  </p:normalViewPr>
  <p:slideViewPr>
    <p:cSldViewPr>
      <p:cViewPr varScale="1">
        <p:scale>
          <a:sx n="96" d="100"/>
          <a:sy n="96" d="100"/>
        </p:scale>
        <p:origin x="1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1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7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5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1412776"/>
            <a:ext cx="1887717" cy="2789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4122302-7C9F-4629-8629-2CE5D9A64049}"/>
              </a:ext>
            </a:extLst>
          </p:cNvPr>
          <p:cNvSpPr/>
          <p:nvPr userDrawn="1"/>
        </p:nvSpPr>
        <p:spPr>
          <a:xfrm>
            <a:off x="107504" y="1916832"/>
            <a:ext cx="1887717" cy="441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Introduction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fr-FR" sz="1400" dirty="0">
                <a:solidFill>
                  <a:srgbClr val="0070C0"/>
                </a:solidFill>
              </a:rPr>
              <a:t>Présentation de la problématique.</a:t>
            </a:r>
          </a:p>
          <a:p>
            <a:r>
              <a:rPr lang="fr-FR" sz="1400" dirty="0">
                <a:solidFill>
                  <a:srgbClr val="0070C0"/>
                </a:solidFill>
              </a:rPr>
              <a:t>Ouverture vers la démarche menée.</a:t>
            </a:r>
          </a:p>
          <a:p>
            <a:endParaRPr lang="fr-FR" sz="2000" dirty="0">
              <a:solidFill>
                <a:srgbClr val="0070C0"/>
              </a:solidFill>
            </a:endParaRPr>
          </a:p>
          <a:p>
            <a:r>
              <a:rPr lang="fr-FR" sz="2000" dirty="0">
                <a:solidFill>
                  <a:srgbClr val="0070C0"/>
                </a:solidFill>
              </a:rPr>
              <a:t>Développement effectué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fr-FR" sz="1400" dirty="0">
                <a:solidFill>
                  <a:srgbClr val="0070C0"/>
                </a:solidFill>
              </a:rPr>
              <a:t>Recherche nutritionnelle</a:t>
            </a:r>
          </a:p>
          <a:p>
            <a:r>
              <a:rPr lang="fr-FR" sz="1400" dirty="0">
                <a:solidFill>
                  <a:srgbClr val="0070C0"/>
                </a:solidFill>
              </a:rPr>
              <a:t>Le « nettoyage » </a:t>
            </a:r>
          </a:p>
          <a:p>
            <a:r>
              <a:rPr lang="fr-FR" sz="1400" dirty="0">
                <a:solidFill>
                  <a:srgbClr val="0070C0"/>
                </a:solidFill>
              </a:rPr>
              <a:t>L’analyse exploratoire</a:t>
            </a:r>
          </a:p>
          <a:p>
            <a:r>
              <a:rPr lang="fr-FR" sz="1400" dirty="0">
                <a:solidFill>
                  <a:srgbClr val="0070C0"/>
                </a:solidFill>
              </a:rPr>
              <a:t>Le </a:t>
            </a:r>
            <a:r>
              <a:rPr lang="fr-FR" sz="1400" dirty="0" err="1">
                <a:solidFill>
                  <a:srgbClr val="0070C0"/>
                </a:solidFill>
              </a:rPr>
              <a:t>feature</a:t>
            </a:r>
            <a:r>
              <a:rPr lang="fr-FR" sz="1400" dirty="0">
                <a:solidFill>
                  <a:srgbClr val="0070C0"/>
                </a:solidFill>
              </a:rPr>
              <a:t> engineering </a:t>
            </a:r>
          </a:p>
          <a:p>
            <a:endParaRPr lang="fr-FR" sz="2000" dirty="0">
              <a:solidFill>
                <a:srgbClr val="0070C0"/>
              </a:solidFill>
            </a:endParaRPr>
          </a:p>
          <a:p>
            <a:r>
              <a:rPr lang="fr-FR" sz="20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446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1412776"/>
            <a:ext cx="1887717" cy="2789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4122302-7C9F-4629-8629-2CE5D9A64049}"/>
              </a:ext>
            </a:extLst>
          </p:cNvPr>
          <p:cNvSpPr/>
          <p:nvPr userDrawn="1"/>
        </p:nvSpPr>
        <p:spPr>
          <a:xfrm>
            <a:off x="107504" y="2339752"/>
            <a:ext cx="1887717" cy="441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05976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4848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3861048"/>
            <a:ext cx="1887717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83350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4293096"/>
            <a:ext cx="1887717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831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4509120"/>
            <a:ext cx="1887717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7768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3078088"/>
            <a:ext cx="1887717" cy="5669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37B75A-9BEF-4314-999A-86BD21F64E81}"/>
              </a:ext>
            </a:extLst>
          </p:cNvPr>
          <p:cNvSpPr/>
          <p:nvPr userDrawn="1"/>
        </p:nvSpPr>
        <p:spPr>
          <a:xfrm>
            <a:off x="107504" y="4725144"/>
            <a:ext cx="1887717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97564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205172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9022BE-C3B5-42A0-B17A-04D09A7A1571}"/>
              </a:ext>
            </a:extLst>
          </p:cNvPr>
          <p:cNvSpPr/>
          <p:nvPr userDrawn="1"/>
        </p:nvSpPr>
        <p:spPr>
          <a:xfrm>
            <a:off x="91989" y="5301208"/>
            <a:ext cx="1887717" cy="2160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C82626-9BF3-454F-8E53-261303C72976}"/>
              </a:ext>
            </a:extLst>
          </p:cNvPr>
          <p:cNvSpPr txBox="1"/>
          <p:nvPr userDrawn="1"/>
        </p:nvSpPr>
        <p:spPr>
          <a:xfrm>
            <a:off x="71499" y="1340768"/>
            <a:ext cx="19082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de la problématique.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Ouverture vers la démarche menée.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 effectué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Recherche nutritionnelle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« nettoyage 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L’analyse exploratoire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1540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85" y="188640"/>
            <a:ext cx="5937755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556794"/>
            <a:ext cx="8784975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3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0432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40" y="2638044"/>
            <a:ext cx="3288023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8" y="2638044"/>
            <a:ext cx="3290516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6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8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8" y="2313436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1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96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34" y="404666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404664"/>
            <a:ext cx="361188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1700808"/>
            <a:ext cx="284607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984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04664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1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1700808"/>
            <a:ext cx="284607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439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6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6" y="2638047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41" r:id="rId18"/>
    <p:sldLayoutId id="2147483739" r:id="rId1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5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9F94E-9E8A-45A5-AED5-CE3F4FF9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286D5-AB62-4B78-8676-DA070F38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Open Food </a:t>
            </a:r>
            <a:r>
              <a:rPr lang="fr-FR" dirty="0" err="1"/>
              <a:t>Facts</a:t>
            </a:r>
            <a:r>
              <a:rPr lang="fr-FR" dirty="0"/>
              <a:t> est une base de données sur les produits alimentaires faite par tout le monde, pour tout le monde. </a:t>
            </a:r>
          </a:p>
          <a:p>
            <a:r>
              <a:rPr lang="fr-FR" dirty="0">
                <a:solidFill>
                  <a:srgbClr val="FF0000"/>
                </a:solidFill>
              </a:rPr>
              <a:t>320 000 lignes x 162 colonnes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plus de 50 000 000 de cases de données.</a:t>
            </a:r>
          </a:p>
          <a:p>
            <a:r>
              <a:rPr lang="fr-FR" dirty="0"/>
              <a:t>Elle est donc forcément incomplète.</a:t>
            </a:r>
          </a:p>
          <a:p>
            <a:r>
              <a:rPr lang="fr-FR" dirty="0"/>
              <a:t>Avant de pouvoir l’utiliser de manière correcte, elle doit être nettoyée.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AA2F5F5-99D1-4B62-8E07-953A769D06A5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AD5F7-4D63-4324-8CE1-5AF4B535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A5CC45-31A2-49BB-9099-7C64C650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1340768"/>
            <a:ext cx="6911975" cy="5400600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EABFB65F-715D-4FA3-8FF1-FF898F449EA9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N°1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7277D-E927-4442-A47E-8BBE731C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Les ¾ des cases sont vides.</a:t>
            </a:r>
          </a:p>
          <a:p>
            <a:r>
              <a:rPr lang="fr-FR" dirty="0"/>
              <a:t>Un premier nettoyage de « gros » est fait afin de dégrossir très largement.</a:t>
            </a:r>
          </a:p>
          <a:p>
            <a:pPr lvl="1"/>
            <a:r>
              <a:rPr lang="fr-FR" dirty="0"/>
              <a:t>Colonnes et lignes vides.</a:t>
            </a:r>
          </a:p>
          <a:p>
            <a:pPr lvl="1"/>
            <a:endParaRPr lang="fr-FR" dirty="0"/>
          </a:p>
          <a:p>
            <a:r>
              <a:rPr lang="fr-FR" dirty="0"/>
              <a:t>Un choix a été fait ensuite de conserver les données nutritionnelles uniquement.</a:t>
            </a:r>
          </a:p>
          <a:p>
            <a:pPr lvl="1"/>
            <a:r>
              <a:rPr lang="fr-FR" dirty="0"/>
              <a:t>Toutes les valeurs qui sont définies « par 100g » sont gardées.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nutriscores</a:t>
            </a:r>
            <a:r>
              <a:rPr lang="fr-FR" dirty="0"/>
              <a:t> français.</a:t>
            </a:r>
          </a:p>
          <a:p>
            <a:r>
              <a:rPr lang="fr-FR" dirty="0"/>
              <a:t>On aura toujours la possibilité de rajouter par la suite les données importantes non numériques (par ex: le nom).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401AF714-54CE-4752-9386-B77BBDDC8086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245728-F755-44AD-B1DD-74216F5B1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80" r="72837" b="47120"/>
          <a:stretch/>
        </p:blipFill>
        <p:spPr>
          <a:xfrm>
            <a:off x="3344721" y="2956384"/>
            <a:ext cx="447078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N°2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7277D-E927-4442-A47E-8BBE731C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d’un taux de complétude pour l’utilisation de la donnée.</a:t>
            </a:r>
          </a:p>
          <a:p>
            <a:r>
              <a:rPr lang="fr-FR" dirty="0"/>
              <a:t>Suppression des colonnes qui ne le respectent pas.</a:t>
            </a:r>
          </a:p>
          <a:p>
            <a:pPr lvl="1"/>
            <a:r>
              <a:rPr lang="fr-FR" dirty="0"/>
              <a:t>Au dessus de </a:t>
            </a:r>
            <a:r>
              <a:rPr lang="fr-FR" dirty="0">
                <a:solidFill>
                  <a:srgbClr val="FF0000"/>
                </a:solidFill>
              </a:rPr>
              <a:t>40%.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Pourquoi ?</a:t>
            </a:r>
          </a:p>
          <a:p>
            <a:pPr lvl="2"/>
            <a:r>
              <a:rPr lang="fr-FR" dirty="0"/>
              <a:t>La base de données restante a une cassure à ce niveau.</a:t>
            </a:r>
          </a:p>
          <a:p>
            <a:pPr lvl="2"/>
            <a:r>
              <a:rPr lang="fr-FR" dirty="0"/>
              <a:t>Passage de 42 % à 3 % de remplissage.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0645194-98EB-4CD7-8408-3BF7C27F19B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N°3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7277D-E927-4442-A47E-8BBE731C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Certaines valeurs sont aberrantes : </a:t>
            </a:r>
          </a:p>
          <a:p>
            <a:pPr lvl="1"/>
            <a:r>
              <a:rPr lang="fr-FR" dirty="0"/>
              <a:t>Poids négatif.</a:t>
            </a:r>
          </a:p>
          <a:p>
            <a:pPr lvl="1"/>
            <a:r>
              <a:rPr lang="fr-FR" dirty="0"/>
              <a:t>Poids &gt;=100g.</a:t>
            </a:r>
          </a:p>
          <a:p>
            <a:r>
              <a:rPr lang="fr-FR" dirty="0"/>
              <a:t>D’autres ont demandées un choix :</a:t>
            </a:r>
          </a:p>
          <a:p>
            <a:pPr lvl="1"/>
            <a:r>
              <a:rPr lang="fr-FR" dirty="0"/>
              <a:t>Seules les valeurs qui étaient inférieures au 98ème quantile ont été gardées.</a:t>
            </a:r>
          </a:p>
          <a:p>
            <a:pPr lvl="2"/>
            <a:r>
              <a:rPr lang="fr-FR" dirty="0"/>
              <a:t>Aberrantes quand, par exemple, on trouvait 90g de graisses pour 100g de produit.</a:t>
            </a:r>
          </a:p>
          <a:p>
            <a:pPr lvl="2"/>
            <a:r>
              <a:rPr lang="fr-FR" dirty="0"/>
              <a:t>Hors-normes, pour les nutriments particuliers comme le miel.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BEB6F27F-B27B-4777-9122-F8744CD307C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953E2C-B7F7-4DCF-BE2E-5FE1C07C0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" t="53059" r="68900" b="37041"/>
          <a:stretch/>
        </p:blipFill>
        <p:spPr>
          <a:xfrm>
            <a:off x="4716015" y="2060848"/>
            <a:ext cx="435920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A35BC-0E8E-40F1-88D6-07C5EB68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quantile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CEF08C-9B3B-49C1-90DC-68E549FC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définition de quantile&quot;">
            <a:extLst>
              <a:ext uri="{FF2B5EF4-FFF2-40B4-BE49-F238E27FC236}">
                <a16:creationId xmlns:a16="http://schemas.microsoft.com/office/drawing/2014/main" id="{3D295472-AB65-4167-86B6-0B53A884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22" y="1957544"/>
            <a:ext cx="6911975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F1127DA8-65F9-4515-9CA1-E7A7F838A861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612BA-20DA-48D5-9EA7-EA488BB4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0BF79-DE1A-4EE4-AA87-0EB34B1B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faire des données manquantes ?</a:t>
            </a:r>
          </a:p>
          <a:p>
            <a:pPr lvl="1"/>
            <a:r>
              <a:rPr lang="fr-FR" dirty="0"/>
              <a:t>Grande base de données</a:t>
            </a:r>
          </a:p>
          <a:p>
            <a:r>
              <a:rPr lang="fr-FR" dirty="0"/>
              <a:t>Suppression des lignes incomplètes.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1 600 000 données</a:t>
            </a:r>
            <a:r>
              <a:rPr lang="fr-FR" dirty="0"/>
              <a:t> conservées.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A1EB7D-8EB5-4C3B-BBB1-4107D144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20" y="3789040"/>
            <a:ext cx="5042583" cy="3184918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DFEAA2F6-93AE-43B8-9BF2-09D0CE91CBD3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7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3FD9-35F0-45B4-BDD5-5828860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/ APRES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776A56A-1B41-4B9C-9DD8-AC63AB2DFA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72" y="1556792"/>
            <a:ext cx="3518248" cy="24377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331A80-32F0-4B6A-B78B-51D8E477A8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4260875"/>
            <a:ext cx="3518248" cy="2437725"/>
          </a:xfrm>
          <a:prstGeom prst="rect">
            <a:avLst/>
          </a:prstGeom>
        </p:spPr>
      </p:pic>
      <p:sp>
        <p:nvSpPr>
          <p:cNvPr id="7" name="Flèche : droite rayée 6">
            <a:extLst>
              <a:ext uri="{FF2B5EF4-FFF2-40B4-BE49-F238E27FC236}">
                <a16:creationId xmlns:a16="http://schemas.microsoft.com/office/drawing/2014/main" id="{CBE4561F-B860-4713-883D-373589E4F51B}"/>
              </a:ext>
            </a:extLst>
          </p:cNvPr>
          <p:cNvSpPr/>
          <p:nvPr/>
        </p:nvSpPr>
        <p:spPr>
          <a:xfrm rot="20111086">
            <a:off x="5526953" y="5026585"/>
            <a:ext cx="2088232" cy="54924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2BE4B2-9A6C-4147-AFB9-C31275F731E1}"/>
              </a:ext>
            </a:extLst>
          </p:cNvPr>
          <p:cNvSpPr txBox="1"/>
          <p:nvPr/>
        </p:nvSpPr>
        <p:spPr>
          <a:xfrm>
            <a:off x="5614596" y="1988840"/>
            <a:ext cx="34903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Sel</a:t>
            </a:r>
          </a:p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 Nutrition Score</a:t>
            </a:r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86576479-B3F8-4A02-8929-53DB01E21F2E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7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73C6D-015A-46F5-9981-2E41E408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/ APRES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FEFA016-B586-4FFF-A9B1-FFA6415E19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31" y="1628801"/>
            <a:ext cx="3456382" cy="23042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F671CB-9D39-4D49-BD14-882D89EA29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4302226"/>
            <a:ext cx="3240360" cy="2304256"/>
          </a:xfrm>
          <a:prstGeom prst="rect">
            <a:avLst/>
          </a:prstGeom>
        </p:spPr>
      </p:pic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2663C488-1B12-49DD-B829-729F4B1401E2}"/>
              </a:ext>
            </a:extLst>
          </p:cNvPr>
          <p:cNvSpPr/>
          <p:nvPr/>
        </p:nvSpPr>
        <p:spPr>
          <a:xfrm rot="1184247">
            <a:off x="5755530" y="5179731"/>
            <a:ext cx="2088232" cy="54924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07B4FF-E0BE-47D0-A619-5091832BEAF3}"/>
              </a:ext>
            </a:extLst>
          </p:cNvPr>
          <p:cNvSpPr txBox="1"/>
          <p:nvPr/>
        </p:nvSpPr>
        <p:spPr>
          <a:xfrm>
            <a:off x="5614596" y="1988840"/>
            <a:ext cx="34903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Vitamine C</a:t>
            </a:r>
          </a:p>
          <a:p>
            <a:pPr marL="228600" indent="-2286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 Nutrition Score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68315B11-FC97-42FB-B470-04E7F89431AF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56D0F14-64BD-44BB-BA5F-64458518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tendances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74A253-ECA1-4DE9-A709-43522AB9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2C693A51-8DDF-4BD6-B02C-4CAF822F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89" y="2348880"/>
            <a:ext cx="6930595" cy="3757813"/>
          </a:xfrm>
          <a:prstGeom prst="rect">
            <a:avLst/>
          </a:prstGeom>
        </p:spPr>
      </p:pic>
      <p:sp>
        <p:nvSpPr>
          <p:cNvPr id="8" name="Flèche droite 4">
            <a:extLst>
              <a:ext uri="{FF2B5EF4-FFF2-40B4-BE49-F238E27FC236}">
                <a16:creationId xmlns:a16="http://schemas.microsoft.com/office/drawing/2014/main" id="{D72DD478-6C03-4914-83B2-D7FB4F00C3F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6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Présentation de la problématique.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Ouverture vers la démarche menée.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Développement effectué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Recherche nutritionnelle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Le « nettoyage » 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L’analyse exploratoire</a:t>
            </a:r>
          </a:p>
          <a:p>
            <a:pPr marL="800100" lvl="1" indent="-571500" algn="just">
              <a:buFont typeface="+mj-lt"/>
              <a:buAutoNum type="romanLcPeriod"/>
            </a:pPr>
            <a:r>
              <a:rPr lang="fr-FR" dirty="0"/>
              <a:t>Le </a:t>
            </a:r>
            <a:r>
              <a:rPr lang="fr-FR" dirty="0" err="1"/>
              <a:t>feature</a:t>
            </a:r>
            <a:r>
              <a:rPr lang="fr-FR" dirty="0"/>
              <a:t> engineering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Conclusion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1B95538-1011-44AE-AFBB-190A0791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73348"/>
              </p:ext>
            </p:extLst>
          </p:nvPr>
        </p:nvGraphicFramePr>
        <p:xfrm>
          <a:off x="2249996" y="2492896"/>
          <a:ext cx="6660234" cy="41527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26336">
                  <a:extLst>
                    <a:ext uri="{9D8B030D-6E8A-4147-A177-3AD203B41FA5}">
                      <a16:colId xmlns:a16="http://schemas.microsoft.com/office/drawing/2014/main" val="2737095633"/>
                    </a:ext>
                  </a:extLst>
                </a:gridCol>
                <a:gridCol w="605912">
                  <a:extLst>
                    <a:ext uri="{9D8B030D-6E8A-4147-A177-3AD203B41FA5}">
                      <a16:colId xmlns:a16="http://schemas.microsoft.com/office/drawing/2014/main" val="34964038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21220898"/>
                    </a:ext>
                  </a:extLst>
                </a:gridCol>
                <a:gridCol w="548281">
                  <a:extLst>
                    <a:ext uri="{9D8B030D-6E8A-4147-A177-3AD203B41FA5}">
                      <a16:colId xmlns:a16="http://schemas.microsoft.com/office/drawing/2014/main" val="4257487139"/>
                    </a:ext>
                  </a:extLst>
                </a:gridCol>
                <a:gridCol w="526968">
                  <a:extLst>
                    <a:ext uri="{9D8B030D-6E8A-4147-A177-3AD203B41FA5}">
                      <a16:colId xmlns:a16="http://schemas.microsoft.com/office/drawing/2014/main" val="3558104409"/>
                    </a:ext>
                  </a:extLst>
                </a:gridCol>
                <a:gridCol w="553427">
                  <a:extLst>
                    <a:ext uri="{9D8B030D-6E8A-4147-A177-3AD203B41FA5}">
                      <a16:colId xmlns:a16="http://schemas.microsoft.com/office/drawing/2014/main" val="3337480014"/>
                    </a:ext>
                  </a:extLst>
                </a:gridCol>
                <a:gridCol w="665142">
                  <a:extLst>
                    <a:ext uri="{9D8B030D-6E8A-4147-A177-3AD203B41FA5}">
                      <a16:colId xmlns:a16="http://schemas.microsoft.com/office/drawing/2014/main" val="2534930522"/>
                    </a:ext>
                  </a:extLst>
                </a:gridCol>
                <a:gridCol w="665142">
                  <a:extLst>
                    <a:ext uri="{9D8B030D-6E8A-4147-A177-3AD203B41FA5}">
                      <a16:colId xmlns:a16="http://schemas.microsoft.com/office/drawing/2014/main" val="3999935327"/>
                    </a:ext>
                  </a:extLst>
                </a:gridCol>
                <a:gridCol w="820954">
                  <a:extLst>
                    <a:ext uri="{9D8B030D-6E8A-4147-A177-3AD203B41FA5}">
                      <a16:colId xmlns:a16="http://schemas.microsoft.com/office/drawing/2014/main" val="3743723637"/>
                    </a:ext>
                  </a:extLst>
                </a:gridCol>
              </a:tblGrid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index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mean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std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25%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75%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609038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energy_100g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1125,10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715,39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418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1117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1674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2870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435867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fat_100g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12,04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7,395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20,51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248759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saturated-fat_100g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4,20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5,50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1,79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6,67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766453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trans-fat_100g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834718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cholesterol_100g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0,107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698296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carbohydrates_100g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33,74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26,60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8,8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26,67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58,06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959501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sugars_100g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13,69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16,53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1,75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5,56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22,22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420567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fiber_100g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14,7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876668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proteins_100g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7,21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6,59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5,38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10,39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28,57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96047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salt_100g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0,81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0,15494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0,73406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1,35382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3,71856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939364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sodium_100g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0,35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0,32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0,061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0,289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0,533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1,464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665394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vitamin-a_100g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9,51E-05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0,0010713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02161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vitamin-c_100g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0,047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040567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calcium_100g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0,033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0,714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939650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iron_100g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0,0009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0,00212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0,00675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5295363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nutrition-score-fr_100g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97884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8,58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9,01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5094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73078A2-72FA-48C2-8704-B32633EAF23D}"/>
              </a:ext>
            </a:extLst>
          </p:cNvPr>
          <p:cNvSpPr/>
          <p:nvPr/>
        </p:nvSpPr>
        <p:spPr>
          <a:xfrm>
            <a:off x="2147868" y="1484784"/>
            <a:ext cx="67623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04040"/>
                </a:solidFill>
              </a:rPr>
              <a:t>La fonction </a:t>
            </a:r>
            <a:r>
              <a:rPr lang="fr-FR" sz="2400" dirty="0">
                <a:solidFill>
                  <a:srgbClr val="0070C0"/>
                </a:solidFill>
              </a:rPr>
              <a:t>describe</a:t>
            </a:r>
            <a:r>
              <a:rPr lang="fr-FR" sz="2400" dirty="0">
                <a:solidFill>
                  <a:srgbClr val="404040"/>
                </a:solidFill>
              </a:rPr>
              <a:t> permet d’en savoir un peu plus sur les colonnes numériques.</a:t>
            </a:r>
            <a:endParaRPr lang="fr-FR" sz="1400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44BB4003-A378-4AF8-98CD-025869915628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57059A8-0DB1-4369-86FD-E9C9E4A1B350}"/>
              </a:ext>
            </a:extLst>
          </p:cNvPr>
          <p:cNvSpPr/>
          <p:nvPr/>
        </p:nvSpPr>
        <p:spPr>
          <a:xfrm>
            <a:off x="3635896" y="2276872"/>
            <a:ext cx="936104" cy="44644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7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395D04F-DA04-46FD-827F-D525A7A6C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968183"/>
            <a:ext cx="6911975" cy="414718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5DD9CA-C435-441A-A8D4-449CAC7DEA27}"/>
              </a:ext>
            </a:extLst>
          </p:cNvPr>
          <p:cNvSpPr txBox="1"/>
          <p:nvPr/>
        </p:nvSpPr>
        <p:spPr>
          <a:xfrm>
            <a:off x="2195736" y="147139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spcBef>
                <a:spcPts val="600"/>
              </a:spcBef>
              <a:spcAft>
                <a:spcPts val="600"/>
              </a:spcAft>
              <a:buClr>
                <a:srgbClr val="418AB3"/>
              </a:buClr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Quelques exemples de visualisation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D83EB1-6CD3-47BB-BCB2-0905AAC8C396}"/>
              </a:ext>
            </a:extLst>
          </p:cNvPr>
          <p:cNvSpPr txBox="1"/>
          <p:nvPr/>
        </p:nvSpPr>
        <p:spPr>
          <a:xfrm>
            <a:off x="2339752" y="6046029"/>
            <a:ext cx="691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valeurs sont concentrées sur le point x=0. 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AED1F6E4-98C6-4773-81AE-9AE457C36FD2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50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</p:spPr>
        <p:txBody>
          <a:bodyPr/>
          <a:lstStyle/>
          <a:p>
            <a:r>
              <a:rPr lang="fr-FR"/>
              <a:t>ANALYSE UNIVARIEE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7E9CC1-D1A6-4259-B6D2-00B69CB41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968183"/>
            <a:ext cx="6911975" cy="4147185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6D87AFE-3072-4F68-8953-753A71D5E95A}"/>
              </a:ext>
            </a:extLst>
          </p:cNvPr>
          <p:cNvSpPr txBox="1"/>
          <p:nvPr/>
        </p:nvSpPr>
        <p:spPr>
          <a:xfrm>
            <a:off x="2339752" y="6046029"/>
            <a:ext cx="691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Ce n’est pas une distribution gaussienne.</a:t>
            </a:r>
          </a:p>
        </p:txBody>
      </p:sp>
      <p:sp>
        <p:nvSpPr>
          <p:cNvPr id="15" name="Flèche droite 4">
            <a:extLst>
              <a:ext uri="{FF2B5EF4-FFF2-40B4-BE49-F238E27FC236}">
                <a16:creationId xmlns:a16="http://schemas.microsoft.com/office/drawing/2014/main" id="{760BEADD-BF8E-4CDA-A646-1D06F2377B52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047B7A-26F9-454B-9E45-F0980826D023}"/>
              </a:ext>
            </a:extLst>
          </p:cNvPr>
          <p:cNvSpPr txBox="1"/>
          <p:nvPr/>
        </p:nvSpPr>
        <p:spPr>
          <a:xfrm>
            <a:off x="2195736" y="147139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spcBef>
                <a:spcPts val="600"/>
              </a:spcBef>
              <a:spcAft>
                <a:spcPts val="600"/>
              </a:spcAft>
              <a:buClr>
                <a:srgbClr val="418AB3"/>
              </a:buClr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Quelques exemples de visualisation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924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8651AF0-6637-474F-B746-A9B22DE09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968183"/>
            <a:ext cx="6911975" cy="414718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5BCAC3-D19C-4C4A-82E8-4F75878F9874}"/>
              </a:ext>
            </a:extLst>
          </p:cNvPr>
          <p:cNvSpPr txBox="1"/>
          <p:nvPr/>
        </p:nvSpPr>
        <p:spPr>
          <a:xfrm>
            <a:off x="2339753" y="6046029"/>
            <a:ext cx="691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Ce n’est pas une distribution gaussienne.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E27B0BB0-B4EA-4D0D-BFAB-E6387607F204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419310-ECAC-44BD-99EB-0EEDB98565F8}"/>
              </a:ext>
            </a:extLst>
          </p:cNvPr>
          <p:cNvSpPr txBox="1"/>
          <p:nvPr/>
        </p:nvSpPr>
        <p:spPr>
          <a:xfrm>
            <a:off x="2195736" y="147139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spcBef>
                <a:spcPts val="600"/>
              </a:spcBef>
              <a:spcAft>
                <a:spcPts val="600"/>
              </a:spcAft>
              <a:buClr>
                <a:srgbClr val="418AB3"/>
              </a:buClr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Quelques exemples de visualisation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153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Dans aucun des cas, on ne retrouve une distribution gaussienne.</a:t>
            </a:r>
          </a:p>
          <a:p>
            <a:r>
              <a:rPr lang="fr-FR" dirty="0"/>
              <a:t>Le calcul de la corrélation n'est donc pas vraiment applicable. </a:t>
            </a:r>
          </a:p>
          <a:p>
            <a:r>
              <a:rPr lang="fr-FR" dirty="0"/>
              <a:t>Ceci étant dit, en pratique, on le calcule quand même. C’est ce que l’on va faire par la suite.</a:t>
            </a:r>
          </a:p>
          <a:p>
            <a:r>
              <a:rPr lang="fr-FR" dirty="0"/>
              <a:t>Il reste un indicateur à ne prendre pas de manière isolée.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AD955619-6FA1-43B3-8DB9-12FFB7A01899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Toutes les données apparaissent le même nombre de fois (97884), </a:t>
            </a:r>
          </a:p>
          <a:p>
            <a:r>
              <a:rPr lang="fr-FR" dirty="0"/>
              <a:t>Le « ménage » effectué au chapitre précédent est respecté.</a:t>
            </a:r>
          </a:p>
          <a:p>
            <a:r>
              <a:rPr lang="fr-FR" dirty="0"/>
              <a:t>Certaines données ont énormément de valeurs nulles :</a:t>
            </a:r>
          </a:p>
          <a:p>
            <a:pPr lvl="1"/>
            <a:r>
              <a:rPr lang="fr-FR" dirty="0"/>
              <a:t>trans-fat_100g</a:t>
            </a:r>
          </a:p>
          <a:p>
            <a:pPr lvl="1"/>
            <a:r>
              <a:rPr lang="fr-FR" dirty="0"/>
              <a:t>vitamin-a_100g</a:t>
            </a:r>
          </a:p>
          <a:p>
            <a:pPr lvl="1"/>
            <a:r>
              <a:rPr lang="fr-FR" dirty="0"/>
              <a:t>vitamin-c_100g</a:t>
            </a:r>
          </a:p>
          <a:p>
            <a:pPr lvl="1"/>
            <a:r>
              <a:rPr lang="fr-FR" dirty="0"/>
              <a:t>iron_100g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462F23F-4305-49DD-BF45-3E551A8F460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01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95F86-9A09-4966-BFA0-D57C6711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98EBB-19C4-4F78-9DDB-969B24FD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L’analyse multivariée est basée sur </a:t>
            </a:r>
            <a:r>
              <a:rPr lang="fr-FR" u="sng" dirty="0"/>
              <a:t>deux</a:t>
            </a:r>
            <a:r>
              <a:rPr lang="fr-FR" dirty="0"/>
              <a:t> méthodes principales :</a:t>
            </a:r>
          </a:p>
          <a:p>
            <a:pPr lvl="1"/>
            <a:r>
              <a:rPr lang="fr-FR" dirty="0"/>
              <a:t>Régression linéaire</a:t>
            </a:r>
          </a:p>
          <a:p>
            <a:pPr lvl="1"/>
            <a:r>
              <a:rPr lang="fr-FR" dirty="0"/>
              <a:t>Matrice des corrélations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2416D6D9-5CE4-4B7D-A66D-26059E544AA1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Un modèle de régression linéaire est un modèle qui cherche à établir une relation linéaire entre des variables.</a:t>
            </a:r>
          </a:p>
          <a:p>
            <a:r>
              <a:rPr lang="fr-FR" dirty="0"/>
              <a:t>Le type le plus simple de liaison est la relation affine. </a:t>
            </a:r>
          </a:p>
          <a:p>
            <a:r>
              <a:rPr lang="fr-FR" dirty="0"/>
              <a:t>La mesure de la corrélation linéaire entre les deux se fait alors par le calcul du coefficient de corrélation linéaire. </a:t>
            </a:r>
          </a:p>
          <a:p>
            <a:r>
              <a:rPr lang="fr-FR" dirty="0"/>
              <a:t>Ce coefficient est égal au rapport de leur covariance (écarts conjoints par rapport à leurs espérances respectives) et du produit non nul de leurs écarts types. </a:t>
            </a:r>
          </a:p>
          <a:p>
            <a:r>
              <a:rPr lang="fr-FR" dirty="0">
                <a:solidFill>
                  <a:srgbClr val="0070C0"/>
                </a:solidFill>
              </a:rPr>
              <a:t>Le coefficient de corrélation est compris entre -1 et 1.</a:t>
            </a:r>
          </a:p>
          <a:p>
            <a:endParaRPr lang="fr-FR" dirty="0"/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BCAD54D5-4EFF-4FEA-8E68-19AFAC37D852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30" y="116632"/>
            <a:ext cx="6912767" cy="1143000"/>
          </a:xfrm>
        </p:spPr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1340768"/>
            <a:ext cx="6912768" cy="5400600"/>
          </a:xfrm>
        </p:spPr>
        <p:txBody>
          <a:bodyPr>
            <a:normAutofit/>
          </a:bodyPr>
          <a:lstStyle/>
          <a:p>
            <a:r>
              <a:rPr lang="fr-FR" dirty="0"/>
              <a:t>L’échelle suivante est adoptée pour les futures conclusions :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029DD6F-1E26-4BC4-81D5-E037D6E8E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92189"/>
              </p:ext>
            </p:extLst>
          </p:nvPr>
        </p:nvGraphicFramePr>
        <p:xfrm>
          <a:off x="2339752" y="3536102"/>
          <a:ext cx="5937249" cy="111703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79083">
                  <a:extLst>
                    <a:ext uri="{9D8B030D-6E8A-4147-A177-3AD203B41FA5}">
                      <a16:colId xmlns:a16="http://schemas.microsoft.com/office/drawing/2014/main" val="2280627599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850986360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1205221460"/>
                    </a:ext>
                  </a:extLst>
                </a:gridCol>
              </a:tblGrid>
              <a:tr h="372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Corrélation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Négative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Positive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407518"/>
                  </a:ext>
                </a:extLst>
              </a:tr>
              <a:tr h="372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Faible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-0,5 à 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 à 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4472179"/>
                  </a:ext>
                </a:extLst>
              </a:tr>
              <a:tr h="372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Forte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−1,0 à −0,5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0,5 à 1,0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146876"/>
                  </a:ext>
                </a:extLst>
              </a:tr>
            </a:tbl>
          </a:graphicData>
        </a:graphic>
      </p:graphicFrame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6BCBE71-4F45-4F14-958D-48B4E1C37440}"/>
              </a:ext>
            </a:extLst>
          </p:cNvPr>
          <p:cNvSpPr/>
          <p:nvPr/>
        </p:nvSpPr>
        <p:spPr>
          <a:xfrm>
            <a:off x="6516216" y="4293096"/>
            <a:ext cx="1512168" cy="360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96010BA-7010-49C3-8A5C-6284DA0C0C5B}"/>
              </a:ext>
            </a:extLst>
          </p:cNvPr>
          <p:cNvSpPr/>
          <p:nvPr/>
        </p:nvSpPr>
        <p:spPr>
          <a:xfrm>
            <a:off x="4572000" y="4293096"/>
            <a:ext cx="1512168" cy="360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FECEAAA-ED72-494E-A60D-E272EA65B26C}"/>
              </a:ext>
            </a:extLst>
          </p:cNvPr>
          <p:cNvSpPr/>
          <p:nvPr/>
        </p:nvSpPr>
        <p:spPr>
          <a:xfrm>
            <a:off x="6519632" y="3933058"/>
            <a:ext cx="1512168" cy="360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5C8BF1-53D4-4653-A7BF-9EFE9696E87E}"/>
              </a:ext>
            </a:extLst>
          </p:cNvPr>
          <p:cNvSpPr/>
          <p:nvPr/>
        </p:nvSpPr>
        <p:spPr>
          <a:xfrm>
            <a:off x="4552292" y="3892490"/>
            <a:ext cx="1512168" cy="3600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4">
            <a:extLst>
              <a:ext uri="{FF2B5EF4-FFF2-40B4-BE49-F238E27FC236}">
                <a16:creationId xmlns:a16="http://schemas.microsoft.com/office/drawing/2014/main" id="{275F68D3-96B4-42ED-8513-BDBBE9DB3E0B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01E3-9F41-4C2C-8E2F-9ACE58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56440-4EF5-4A2E-8408-1ED7808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Quelques exemples :</a:t>
            </a:r>
          </a:p>
          <a:p>
            <a:r>
              <a:rPr lang="fr-FR" dirty="0"/>
              <a:t>Entre </a:t>
            </a:r>
            <a:r>
              <a:rPr lang="fr-FR" dirty="0">
                <a:solidFill>
                  <a:srgbClr val="0070C0"/>
                </a:solidFill>
              </a:rPr>
              <a:t>nutrition-score-fr_100g </a:t>
            </a:r>
            <a:r>
              <a:rPr lang="fr-FR" dirty="0"/>
              <a:t>et </a:t>
            </a:r>
            <a:r>
              <a:rPr lang="fr-FR" dirty="0">
                <a:solidFill>
                  <a:srgbClr val="0070C0"/>
                </a:solidFill>
              </a:rPr>
              <a:t>energy_100g</a:t>
            </a:r>
          </a:p>
          <a:p>
            <a:pPr lvl="1"/>
            <a:r>
              <a:rPr lang="fr-FR" dirty="0"/>
              <a:t>Score : 0.65</a:t>
            </a:r>
          </a:p>
          <a:p>
            <a:r>
              <a:rPr lang="fr-FR" dirty="0"/>
              <a:t>Entre </a:t>
            </a:r>
            <a:r>
              <a:rPr lang="fr-FR" dirty="0">
                <a:solidFill>
                  <a:srgbClr val="0070C0"/>
                </a:solidFill>
              </a:rPr>
              <a:t>nutrition-score-fr_100g </a:t>
            </a:r>
            <a:r>
              <a:rPr lang="fr-FR" dirty="0"/>
              <a:t>et </a:t>
            </a:r>
            <a:r>
              <a:rPr lang="fr-FR" dirty="0">
                <a:solidFill>
                  <a:srgbClr val="0070C0"/>
                </a:solidFill>
              </a:rPr>
              <a:t>fat_100g</a:t>
            </a:r>
          </a:p>
          <a:p>
            <a:pPr lvl="1"/>
            <a:r>
              <a:rPr lang="fr-FR" dirty="0"/>
              <a:t>Score : 0.66</a:t>
            </a:r>
          </a:p>
          <a:p>
            <a:r>
              <a:rPr lang="fr-FR" dirty="0"/>
              <a:t>Entre </a:t>
            </a:r>
            <a:r>
              <a:rPr lang="fr-FR" dirty="0">
                <a:solidFill>
                  <a:srgbClr val="0070C0"/>
                </a:solidFill>
              </a:rPr>
              <a:t>energy_100g </a:t>
            </a:r>
            <a:r>
              <a:rPr lang="fr-FR" dirty="0"/>
              <a:t>et </a:t>
            </a:r>
            <a:r>
              <a:rPr lang="fr-FR" dirty="0">
                <a:solidFill>
                  <a:srgbClr val="0070C0"/>
                </a:solidFill>
              </a:rPr>
              <a:t>fat_100g</a:t>
            </a:r>
          </a:p>
          <a:p>
            <a:pPr lvl="1"/>
            <a:r>
              <a:rPr lang="fr-FR" dirty="0"/>
              <a:t>Score : 0.79</a:t>
            </a:r>
          </a:p>
          <a:p>
            <a:r>
              <a:rPr lang="fr-FR" dirty="0"/>
              <a:t>Entre </a:t>
            </a:r>
            <a:r>
              <a:rPr lang="fr-FR" dirty="0">
                <a:solidFill>
                  <a:srgbClr val="0070C0"/>
                </a:solidFill>
              </a:rPr>
              <a:t>fat_100g</a:t>
            </a:r>
            <a:r>
              <a:rPr lang="fr-FR" dirty="0"/>
              <a:t> et </a:t>
            </a:r>
            <a:r>
              <a:rPr lang="fr-FR" dirty="0">
                <a:solidFill>
                  <a:srgbClr val="0070C0"/>
                </a:solidFill>
              </a:rPr>
              <a:t>saturated-fat_100g</a:t>
            </a:r>
          </a:p>
          <a:p>
            <a:pPr lvl="1"/>
            <a:r>
              <a:rPr lang="fr-FR" dirty="0"/>
              <a:t>Score : 0.72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D8BAAAD-1851-4C34-B865-2C015E4D8A38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31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A436F-5C63-485C-9729-82A7E4FE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1D0CB-C983-4D70-B018-EE6EA89A8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4E939-1400-4485-8600-B4856F0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8F0D8-9DD1-4A52-8C31-D46A05B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matrice de corrélation est utilisée pour évaluer la dépendance entre plusieurs variables (2) en même temps. </a:t>
            </a:r>
          </a:p>
          <a:p>
            <a:r>
              <a:rPr lang="fr-FR" dirty="0"/>
              <a:t>Un corrélogramme est une représentation graphique mettant en évidence une ou plusieurs corrélations entre des séries de données.</a:t>
            </a:r>
          </a:p>
          <a:p>
            <a:r>
              <a:rPr lang="fr-FR" dirty="0"/>
              <a:t>Elle est créée par le calcul des scores de régressions linéaires 2 à 2.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1CD6B01F-8630-44D3-A1B8-4BA71FD5C03D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CE350-A4B8-41ED-9B2F-3782EC6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E72D9FD-AB63-49CD-BA5E-F54315309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1" t="32385" r="64725" b="33325"/>
          <a:stretch/>
        </p:blipFill>
        <p:spPr>
          <a:xfrm>
            <a:off x="2123730" y="1700808"/>
            <a:ext cx="6663796" cy="3528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6AC678-A3B5-438B-8281-276F101F4EC1}"/>
              </a:ext>
            </a:extLst>
          </p:cNvPr>
          <p:cNvSpPr/>
          <p:nvPr/>
        </p:nvSpPr>
        <p:spPr>
          <a:xfrm rot="2208055">
            <a:off x="3419872" y="2528900"/>
            <a:ext cx="7200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F90EB40-F40B-42AE-9FBC-AE46DFF878FA}"/>
              </a:ext>
            </a:extLst>
          </p:cNvPr>
          <p:cNvSpPr/>
          <p:nvPr/>
        </p:nvSpPr>
        <p:spPr>
          <a:xfrm>
            <a:off x="2843808" y="2492896"/>
            <a:ext cx="2088232" cy="3600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07BD1ADD-1202-4382-AB5E-AD4F7F46138D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4E939-1400-4485-8600-B4856F0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9E48DE22-EA45-4425-8B7F-2669F118342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50" y="1383916"/>
            <a:ext cx="5620525" cy="531422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4F50E16-DC75-4C7F-A746-C042E278592F}"/>
              </a:ext>
            </a:extLst>
          </p:cNvPr>
          <p:cNvSpPr/>
          <p:nvPr/>
        </p:nvSpPr>
        <p:spPr>
          <a:xfrm>
            <a:off x="5364088" y="4925731"/>
            <a:ext cx="471874" cy="513779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6A982C-7F17-4565-9E32-80992AA7BF40}"/>
              </a:ext>
            </a:extLst>
          </p:cNvPr>
          <p:cNvSpPr/>
          <p:nvPr/>
        </p:nvSpPr>
        <p:spPr>
          <a:xfrm>
            <a:off x="6389577" y="4925731"/>
            <a:ext cx="684843" cy="394605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B48D795-908B-4A8E-B178-E7C0EA1BEDEA}"/>
              </a:ext>
            </a:extLst>
          </p:cNvPr>
          <p:cNvSpPr/>
          <p:nvPr/>
        </p:nvSpPr>
        <p:spPr>
          <a:xfrm>
            <a:off x="4026253" y="4911498"/>
            <a:ext cx="1058193" cy="528012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AB4399C-4043-4604-9B3E-A06F5F8F1CF3}"/>
              </a:ext>
            </a:extLst>
          </p:cNvPr>
          <p:cNvSpPr/>
          <p:nvPr/>
        </p:nvSpPr>
        <p:spPr>
          <a:xfrm>
            <a:off x="6084643" y="2930805"/>
            <a:ext cx="504056" cy="528012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77979D4-9EE5-4469-A70C-41E25FD1FB65}"/>
              </a:ext>
            </a:extLst>
          </p:cNvPr>
          <p:cNvSpPr/>
          <p:nvPr/>
        </p:nvSpPr>
        <p:spPr>
          <a:xfrm rot="2594584">
            <a:off x="4179779" y="3268861"/>
            <a:ext cx="331236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FF2518D-108A-416D-A325-5E47FEAE6376}"/>
              </a:ext>
            </a:extLst>
          </p:cNvPr>
          <p:cNvSpPr/>
          <p:nvPr/>
        </p:nvSpPr>
        <p:spPr>
          <a:xfrm rot="5400000">
            <a:off x="7049545" y="3573016"/>
            <a:ext cx="331236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4">
            <a:extLst>
              <a:ext uri="{FF2B5EF4-FFF2-40B4-BE49-F238E27FC236}">
                <a16:creationId xmlns:a16="http://schemas.microsoft.com/office/drawing/2014/main" id="{FA425700-B232-4046-AAFC-114E3949B584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4E939-1400-4485-8600-B4856F0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DES CORRELATIONS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8F0D8-9DD1-4A52-8C31-D46A05B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Sont très corrélées :</a:t>
            </a:r>
          </a:p>
          <a:p>
            <a:pPr lvl="1"/>
            <a:r>
              <a:rPr lang="fr-FR" dirty="0"/>
              <a:t>Les quantités d’énergie et de graisse.</a:t>
            </a:r>
          </a:p>
          <a:p>
            <a:pPr lvl="1"/>
            <a:r>
              <a:rPr lang="fr-FR" dirty="0"/>
              <a:t>Les quantités de graisse et de graisses saturées.</a:t>
            </a:r>
          </a:p>
          <a:p>
            <a:r>
              <a:rPr lang="fr-FR" dirty="0"/>
              <a:t>Vont faire progresser </a:t>
            </a:r>
            <a:r>
              <a:rPr lang="fr-FR" dirty="0">
                <a:solidFill>
                  <a:srgbClr val="00B050"/>
                </a:solidFill>
              </a:rPr>
              <a:t>positivement</a:t>
            </a:r>
            <a:r>
              <a:rPr lang="fr-FR" dirty="0"/>
              <a:t> le score nutritionnel :</a:t>
            </a:r>
          </a:p>
          <a:p>
            <a:r>
              <a:rPr lang="fr-FR" dirty="0"/>
              <a:t>La corrélation est </a:t>
            </a:r>
            <a:r>
              <a:rPr lang="fr-FR" u="sng" dirty="0">
                <a:solidFill>
                  <a:srgbClr val="0070C0"/>
                </a:solidFill>
              </a:rPr>
              <a:t>négativement faible</a:t>
            </a:r>
            <a:r>
              <a:rPr lang="fr-FR" dirty="0">
                <a:solidFill>
                  <a:srgbClr val="0070C0"/>
                </a:solidFill>
              </a:rPr>
              <a:t> (entre 0 et -0,5).</a:t>
            </a:r>
          </a:p>
          <a:p>
            <a:pPr lvl="1"/>
            <a:r>
              <a:rPr lang="fr-FR" dirty="0"/>
              <a:t>La quantité de vitamine C.</a:t>
            </a:r>
          </a:p>
          <a:p>
            <a:pPr lvl="1"/>
            <a:r>
              <a:rPr lang="fr-FR" dirty="0"/>
              <a:t>La quantité de fibres</a:t>
            </a:r>
          </a:p>
          <a:p>
            <a:pPr lvl="1"/>
            <a:r>
              <a:rPr lang="fr-FR" dirty="0"/>
              <a:t>La quantité de protéines.</a:t>
            </a:r>
          </a:p>
          <a:p>
            <a:r>
              <a:rPr lang="fr-FR" dirty="0"/>
              <a:t>Vont faire progresser </a:t>
            </a:r>
            <a:r>
              <a:rPr lang="fr-FR" dirty="0">
                <a:solidFill>
                  <a:srgbClr val="FF0000"/>
                </a:solidFill>
              </a:rPr>
              <a:t>négativement</a:t>
            </a:r>
            <a:r>
              <a:rPr lang="fr-FR" dirty="0"/>
              <a:t> le score nutritionnel :</a:t>
            </a:r>
          </a:p>
          <a:p>
            <a:r>
              <a:rPr lang="fr-FR" dirty="0"/>
              <a:t>La corrélation est </a:t>
            </a:r>
            <a:r>
              <a:rPr lang="fr-FR" u="sng" dirty="0">
                <a:solidFill>
                  <a:srgbClr val="0070C0"/>
                </a:solidFill>
              </a:rPr>
              <a:t>positivement forte</a:t>
            </a:r>
            <a:r>
              <a:rPr lang="fr-FR" dirty="0">
                <a:solidFill>
                  <a:srgbClr val="0070C0"/>
                </a:solidFill>
              </a:rPr>
              <a:t> (entre 0,5 et 1).</a:t>
            </a:r>
          </a:p>
          <a:p>
            <a:pPr lvl="1"/>
            <a:r>
              <a:rPr lang="fr-FR" dirty="0"/>
              <a:t>La quantité d’énergie</a:t>
            </a:r>
          </a:p>
          <a:p>
            <a:pPr lvl="1"/>
            <a:r>
              <a:rPr lang="fr-FR" dirty="0"/>
              <a:t>La quantité de graisse.</a:t>
            </a:r>
          </a:p>
          <a:p>
            <a:pPr lvl="1"/>
            <a:r>
              <a:rPr lang="fr-FR" dirty="0"/>
              <a:t>La quantité de sucre.</a:t>
            </a:r>
          </a:p>
          <a:p>
            <a:pPr lvl="1"/>
            <a:r>
              <a:rPr lang="fr-FR" dirty="0"/>
              <a:t>La quantité de sel.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C39A1F4-5CDC-49F4-B73E-3296930120C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58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85DF6-CF9D-4A07-8024-880C513E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3FC91-A0CE-4AFF-A818-C3306BF6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Des variables ont été créées pour faciliter le travail de lecture immédiat :</a:t>
            </a:r>
          </a:p>
          <a:p>
            <a:pPr lvl="1"/>
            <a:r>
              <a:rPr lang="fr-FR" dirty="0"/>
              <a:t>Un score « de positivité ».</a:t>
            </a:r>
          </a:p>
          <a:p>
            <a:pPr lvl="1"/>
            <a:r>
              <a:rPr lang="fr-FR" dirty="0"/>
              <a:t>Un score « de négativité ».</a:t>
            </a:r>
          </a:p>
          <a:p>
            <a:pPr lvl="1"/>
            <a:r>
              <a:rPr lang="fr-FR" dirty="0"/>
              <a:t>Un rapport de ces deux scores.</a:t>
            </a:r>
          </a:p>
          <a:p>
            <a:r>
              <a:rPr lang="fr-FR" dirty="0"/>
              <a:t>Avec ces variables ci-dessus :</a:t>
            </a:r>
          </a:p>
          <a:p>
            <a:pPr lvl="1"/>
            <a:r>
              <a:rPr lang="fr-FR" dirty="0"/>
              <a:t>On recherche une correspondance avec le nutri score préexistant (pour se faire une idée de la précision).</a:t>
            </a:r>
          </a:p>
          <a:p>
            <a:pPr lvl="1"/>
            <a:r>
              <a:rPr lang="fr-FR" dirty="0"/>
              <a:t>On « fait » un Boolean qui détermine si un aliment est sain ou ne l’est pas.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AC18AE0-D2CF-4945-BED8-509F9652798F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39537-2A55-4589-977E-0DF60C14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le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89E1E22-F6DA-4FEF-A8E1-228F765D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« Equation simple »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Simplifiable</a:t>
            </a:r>
          </a:p>
          <a:p>
            <a:pPr lvl="1"/>
            <a:r>
              <a:rPr lang="fr-FR" dirty="0"/>
              <a:t>On retire/ajoute ce qu’on veut.</a:t>
            </a:r>
          </a:p>
          <a:p>
            <a:r>
              <a:rPr lang="fr-FR" dirty="0"/>
              <a:t>Personnalisable</a:t>
            </a:r>
          </a:p>
          <a:p>
            <a:pPr lvl="1"/>
            <a:r>
              <a:rPr lang="fr-FR" dirty="0"/>
              <a:t>Augmenter l’importance du sel dans le calcul, par exemple.</a:t>
            </a:r>
          </a:p>
          <a:p>
            <a:r>
              <a:rPr lang="fr-FR" dirty="0"/>
              <a:t>Puis définition de paliers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88BE13F9-7BAD-4C7A-85E0-46037C595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14" r="51041" b="47161"/>
          <a:stretch/>
        </p:blipFill>
        <p:spPr>
          <a:xfrm>
            <a:off x="2268438" y="2060848"/>
            <a:ext cx="6768058" cy="936104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70647001-4C3D-4C79-A112-19DDEDD29B06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2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39537-2A55-4589-977E-0DF60C14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le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89E1E22-F6DA-4FEF-A8E1-228F765D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Puis « définition » de paliers très simplistes.</a:t>
            </a:r>
          </a:p>
          <a:p>
            <a:pPr lvl="1"/>
            <a:r>
              <a:rPr lang="fr-FR" dirty="0"/>
              <a:t>Division de ce nouveau score en 5 parties.</a:t>
            </a:r>
          </a:p>
          <a:p>
            <a:pPr lvl="1"/>
            <a:r>
              <a:rPr lang="fr-FR" dirty="0"/>
              <a:t>Adaptation de la taille des paliers en fonction d’un facteur (1/i).</a:t>
            </a:r>
          </a:p>
          <a:p>
            <a:pPr lvl="1"/>
            <a:r>
              <a:rPr lang="fr-FR" dirty="0"/>
              <a:t>Courbe représentative pour 10 &lt; i &lt; 350.</a:t>
            </a:r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70647001-4C3D-4C79-A112-19DDEDD29B06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10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C370B-A47C-458D-A9E9-D1A0454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le </a:t>
            </a:r>
            <a:r>
              <a:rPr lang="fr-FR" dirty="0" err="1"/>
              <a:t>nutriscore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B4C201A-1785-474B-8E72-5B7CB1E09D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505" y="1745930"/>
            <a:ext cx="6735115" cy="4591691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BB7FFBB4-7FC7-4BAB-8543-4319C8B00E77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2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C370B-A47C-458D-A9E9-D1A0454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</a:t>
            </a:r>
            <a:r>
              <a:rPr lang="fr-FR" dirty="0" err="1"/>
              <a:t>sanité</a:t>
            </a:r>
            <a:r>
              <a:rPr lang="fr-FR" dirty="0"/>
              <a:t> d’un aliment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96DD2-1F33-4A6F-B979-1FD37A404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décider :</a:t>
            </a:r>
          </a:p>
          <a:p>
            <a:pPr lvl="1"/>
            <a:r>
              <a:rPr lang="fr-FR" dirty="0"/>
              <a:t>Que les aliments ‘a’ sont sains.</a:t>
            </a:r>
          </a:p>
          <a:p>
            <a:pPr lvl="1"/>
            <a:r>
              <a:rPr lang="fr-FR" dirty="0"/>
              <a:t>Que les aliments ‘a’ et ‘b’ sont sains.</a:t>
            </a:r>
          </a:p>
          <a:p>
            <a:pPr lvl="1"/>
            <a:r>
              <a:rPr lang="fr-FR" dirty="0"/>
              <a:t>Que les aliments ‘a’, ‘b’ et ‘c’ sont sains.</a:t>
            </a:r>
          </a:p>
          <a:p>
            <a:r>
              <a:rPr lang="fr-FR" dirty="0"/>
              <a:t>On crée une colonne qui sera « vraie » si l’aliment est sain.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A3DAC63-59BF-4580-B8F6-B1890E91DBB2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72BA-DF65-48C8-9D3D-2C24889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</a:t>
            </a:r>
            <a:r>
              <a:rPr lang="fr-FR" dirty="0" err="1"/>
              <a:t>sanité</a:t>
            </a:r>
            <a:r>
              <a:rPr lang="fr-FR" dirty="0"/>
              <a:t> d’un aliment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740813D-747A-471A-A502-BA0786B8B4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353" y="1484784"/>
            <a:ext cx="3391373" cy="23911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D7E4F64-E77C-4021-901B-0723562B95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5826" y="4136986"/>
            <a:ext cx="3390900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44A3FA-CA03-47AF-AF48-9A51A9E83A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69768" y="3068960"/>
            <a:ext cx="3390900" cy="2390775"/>
          </a:xfrm>
          <a:prstGeom prst="rect">
            <a:avLst/>
          </a:prstGeom>
        </p:spPr>
      </p:pic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E3C4F771-20A8-484F-A759-179638642469}"/>
              </a:ext>
            </a:extLst>
          </p:cNvPr>
          <p:cNvSpPr/>
          <p:nvPr/>
        </p:nvSpPr>
        <p:spPr>
          <a:xfrm>
            <a:off x="4644008" y="1755393"/>
            <a:ext cx="720080" cy="5760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 : avec coins arrondis en diagonale 8">
            <a:extLst>
              <a:ext uri="{FF2B5EF4-FFF2-40B4-BE49-F238E27FC236}">
                <a16:creationId xmlns:a16="http://schemas.microsoft.com/office/drawing/2014/main" id="{22EA6041-C5B3-466F-AB59-EDFF2B0D348B}"/>
              </a:ext>
            </a:extLst>
          </p:cNvPr>
          <p:cNvSpPr/>
          <p:nvPr/>
        </p:nvSpPr>
        <p:spPr>
          <a:xfrm>
            <a:off x="4644008" y="4437112"/>
            <a:ext cx="720080" cy="5760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8CCBFFD9-BFA0-4E09-928C-8CB2F8BC2EA9}"/>
              </a:ext>
            </a:extLst>
          </p:cNvPr>
          <p:cNvSpPr/>
          <p:nvPr/>
        </p:nvSpPr>
        <p:spPr>
          <a:xfrm>
            <a:off x="8236126" y="3403282"/>
            <a:ext cx="720080" cy="5760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 droite 4">
            <a:extLst>
              <a:ext uri="{FF2B5EF4-FFF2-40B4-BE49-F238E27FC236}">
                <a16:creationId xmlns:a16="http://schemas.microsoft.com/office/drawing/2014/main" id="{77B6B8BB-A665-4D8B-8FFE-5B48D599AF2E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3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333AE-1440-49A0-A98F-4432E65F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05DC4-8DFB-4F77-B059-13BDFFC8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Pourquoi :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 site </a:t>
            </a:r>
            <a:r>
              <a:rPr lang="fr-FR" dirty="0" err="1"/>
              <a:t>Lamarmite</a:t>
            </a:r>
            <a:r>
              <a:rPr lang="fr-FR" dirty="0"/>
              <a:t> souhaite construire un générateur de recettes saines. </a:t>
            </a:r>
          </a:p>
          <a:p>
            <a:r>
              <a:rPr lang="fr-FR" u="sng" dirty="0"/>
              <a:t>Source :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Base de données qui recense de nombreux produits de consommation.</a:t>
            </a:r>
          </a:p>
          <a:p>
            <a:r>
              <a:rPr lang="fr-FR" u="sng" dirty="0"/>
              <a:t>But :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Une analyse de données exploratoire.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2670F27A-D45E-4ADA-A0EC-D176F3F7EBEF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72BA-DF65-48C8-9D3D-2C24889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</a:t>
            </a:r>
            <a:r>
              <a:rPr lang="fr-FR" dirty="0" err="1"/>
              <a:t>sanité</a:t>
            </a:r>
            <a:r>
              <a:rPr lang="fr-FR" dirty="0"/>
              <a:t> d’un aliment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40C7B-E579-43BD-B217-A817CC32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facilement augmenter ou réduire la sévérité de l’échelle.</a:t>
            </a:r>
          </a:p>
          <a:p>
            <a:r>
              <a:rPr lang="fr-FR" dirty="0"/>
              <a:t>Il faut modifier « les équations » qui déterminent les éléments positifs ou négatifs d’un aliment.</a:t>
            </a:r>
          </a:p>
          <a:p>
            <a:endParaRPr lang="fr-FR" dirty="0"/>
          </a:p>
          <a:p>
            <a:r>
              <a:rPr lang="fr-FR" dirty="0"/>
              <a:t>Un seul et unique exemple.</a:t>
            </a:r>
          </a:p>
          <a:p>
            <a:r>
              <a:rPr lang="fr-FR" dirty="0"/>
              <a:t>Il serait très simple d’extrapoler avec d’autres paramètres d’entrées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C08E2F7-E688-4DA3-A9AB-349F15A546E1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D9A10-1961-4F70-B9A4-06D5C41D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362EF0-AA9E-458E-ADCD-EBE617F5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92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C4E53-F526-4CBF-8A5D-6F24A0C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AF49-44F8-46FF-BFF4-1CBEA77F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pistes pour le générateur de recettes :</a:t>
            </a:r>
          </a:p>
          <a:p>
            <a:pPr lvl="1"/>
            <a:r>
              <a:rPr lang="fr-FR" dirty="0"/>
              <a:t>Dans la recette finale :</a:t>
            </a:r>
          </a:p>
          <a:p>
            <a:pPr lvl="2"/>
            <a:r>
              <a:rPr lang="fr-FR" dirty="0"/>
              <a:t>Minimiser les nutriments dont le corrélogramme les associe au score nutritionnelle élevé.</a:t>
            </a:r>
          </a:p>
          <a:p>
            <a:pPr lvl="2"/>
            <a:r>
              <a:rPr lang="fr-FR" dirty="0"/>
              <a:t>Définir une échelle personnalisée.</a:t>
            </a:r>
          </a:p>
          <a:p>
            <a:pPr lvl="1"/>
            <a:r>
              <a:rPr lang="fr-FR" dirty="0"/>
              <a:t>On peut réutiliser le code de data </a:t>
            </a:r>
            <a:r>
              <a:rPr lang="fr-FR" dirty="0" err="1"/>
              <a:t>cleaning</a:t>
            </a:r>
            <a:r>
              <a:rPr lang="fr-FR" dirty="0"/>
              <a:t>, mais avec d’autres critères.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A535C2B-4FD6-426C-A634-A8E541C8EE6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64C0D-F641-4B68-8CF6-E02F95FB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7F5D4-C641-48D4-8169-DA33EAB9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Merci pour votre attention.</a:t>
            </a:r>
          </a:p>
          <a:p>
            <a:endParaRPr lang="fr-FR" dirty="0"/>
          </a:p>
          <a:p>
            <a:r>
              <a:rPr lang="fr-FR" dirty="0"/>
              <a:t>N’hésitez pas à poser vos questions.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46204D1A-4C5E-4DF9-AD8D-1237B2DBB7FC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92C48F4-10E8-47C7-9942-54885220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BE0E3-66E4-4B7A-9264-3DEE8A60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en ressort </a:t>
            </a:r>
            <a:r>
              <a:rPr lang="fr-FR" u="sng" dirty="0"/>
              <a:t>une question centrale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Quels sont les avantages et les désavantages nutritionnels des aliments ?</a:t>
            </a:r>
          </a:p>
          <a:p>
            <a:endParaRPr lang="fr-FR" dirty="0"/>
          </a:p>
          <a:p>
            <a:r>
              <a:rPr lang="fr-FR" dirty="0"/>
              <a:t>Pour y répondre :</a:t>
            </a:r>
          </a:p>
          <a:p>
            <a:pPr lvl="1"/>
            <a:r>
              <a:rPr lang="fr-FR" dirty="0"/>
              <a:t>Il faut déjà connaitre ce qui </a:t>
            </a:r>
            <a:r>
              <a:rPr lang="fr-FR" u="sng" dirty="0"/>
              <a:t>différencie</a:t>
            </a:r>
            <a:r>
              <a:rPr lang="fr-FR" dirty="0"/>
              <a:t> un « bon » aliment d’un « mauvais ».</a:t>
            </a:r>
          </a:p>
          <a:p>
            <a:pPr lvl="1"/>
            <a:r>
              <a:rPr lang="fr-FR" dirty="0"/>
              <a:t>Analyser les + et les – de chaque aliment.</a:t>
            </a:r>
          </a:p>
          <a:p>
            <a:pPr lvl="1"/>
            <a:r>
              <a:rPr lang="fr-FR" dirty="0"/>
              <a:t>Trouver un lien entre eux (existe-t-il ?).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88F43C45-4C81-4EBB-AD97-123F489302B8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8A52B-16FB-4112-B0B2-2AE0C7D7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DEVELOPPEMENT EFFECTUE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163EB-652B-4460-8441-45703DA5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5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A6158-F50E-451A-BAE4-F6F8EBED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apports de référence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804CC2C-DDA7-4648-98A3-D3A17200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DB4181BF-3023-43DC-80A4-D5D217A7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56507"/>
            <a:ext cx="10377091" cy="3076749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9291FAD3-94AD-48DC-8806-C84549930D94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CD1C4-E742-4D42-A5EF-065E6BE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Apports journaliers recommandés (AJR)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9C153F-1453-4219-A1A2-45BDC8C1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6912768" cy="5598368"/>
          </a:xfrm>
          <a:prstGeom prst="rect">
            <a:avLst/>
          </a:prstGeom>
        </p:spPr>
      </p:pic>
      <p:sp>
        <p:nvSpPr>
          <p:cNvPr id="9" name="Flèche droite 4">
            <a:extLst>
              <a:ext uri="{FF2B5EF4-FFF2-40B4-BE49-F238E27FC236}">
                <a16:creationId xmlns:a16="http://schemas.microsoft.com/office/drawing/2014/main" id="{C82C58AD-5B9A-4D3D-A9E2-AB5B73C99297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1BF32-B7D9-4FE4-92F8-04AC781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de nutrition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B4D66-2557-4E49-984D-AD229A03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Ces scores varient (suivant les échelles) de -10 pour les mieux notés à 30 (ou plus) pour les moins recommandables. </a:t>
            </a:r>
          </a:p>
          <a:p>
            <a:r>
              <a:rPr lang="fr-FR" dirty="0"/>
              <a:t>Ce calcul de score (ou points) attribué à chacun des nutriments de la composante du produit est dit « négatif »</a:t>
            </a:r>
          </a:p>
          <a:p>
            <a:r>
              <a:rPr lang="fr-FR" dirty="0"/>
              <a:t>Le score final de l’aliment est la somme de ces nutriments.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9128242-2995-42BD-9EFE-55B921D27499}"/>
              </a:ext>
            </a:extLst>
          </p:cNvPr>
          <p:cNvSpPr/>
          <p:nvPr/>
        </p:nvSpPr>
        <p:spPr>
          <a:xfrm>
            <a:off x="8604448" y="6381328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1320</Words>
  <Application>Microsoft Office PowerPoint</Application>
  <PresentationFormat>Affichage à l'écran (4:3)</PresentationFormat>
  <Paragraphs>357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Calibri</vt:lpstr>
      <vt:lpstr>Gill Sans MT</vt:lpstr>
      <vt:lpstr>Times New Roman</vt:lpstr>
      <vt:lpstr>1_Colis</vt:lpstr>
      <vt:lpstr>PROJET 2</vt:lpstr>
      <vt:lpstr>Sommaire</vt:lpstr>
      <vt:lpstr>introduction</vt:lpstr>
      <vt:lpstr>introduction</vt:lpstr>
      <vt:lpstr>introduction</vt:lpstr>
      <vt:lpstr>DEVELOPPEMENT EFFECTUE</vt:lpstr>
      <vt:lpstr>Les apports de référence</vt:lpstr>
      <vt:lpstr>Apports journaliers recommandés (AJR) </vt:lpstr>
      <vt:lpstr>Score de nutrition</vt:lpstr>
      <vt:lpstr>Base de données</vt:lpstr>
      <vt:lpstr>Base de données</vt:lpstr>
      <vt:lpstr>NETTOYAGE N°1</vt:lpstr>
      <vt:lpstr>NETTOYAGE N°2</vt:lpstr>
      <vt:lpstr>NETTOYAGE N°3</vt:lpstr>
      <vt:lpstr>Définition du quantile</vt:lpstr>
      <vt:lpstr>Les données manquantes</vt:lpstr>
      <vt:lpstr>AVANT / APRES</vt:lpstr>
      <vt:lpstr>AVANT / APRES</vt:lpstr>
      <vt:lpstr>Premières tendances</vt:lpstr>
      <vt:lpstr>ANALYSE UNIVARIEE</vt:lpstr>
      <vt:lpstr>ANALYSE UNIVARIEE</vt:lpstr>
      <vt:lpstr>ANALYSE UNIVARIEE</vt:lpstr>
      <vt:lpstr>ANALYSE UNIVARIEE</vt:lpstr>
      <vt:lpstr>ANALYSE UNIVARIEE</vt:lpstr>
      <vt:lpstr>ANALYSE UNIVARIEE</vt:lpstr>
      <vt:lpstr>ANALYSE MULTIVARIEE</vt:lpstr>
      <vt:lpstr>Régression linéaire</vt:lpstr>
      <vt:lpstr>Régression linéaire</vt:lpstr>
      <vt:lpstr>Régression linéaire</vt:lpstr>
      <vt:lpstr>MATRICE DES CORRELATIONS</vt:lpstr>
      <vt:lpstr>MATRICE DES CORRELATIONS</vt:lpstr>
      <vt:lpstr>MATRICE DES CORRELATIONS</vt:lpstr>
      <vt:lpstr>MATRICE DES CORRELATIONS</vt:lpstr>
      <vt:lpstr>Le feature engineering</vt:lpstr>
      <vt:lpstr>Correspondance avec le nutriscore</vt:lpstr>
      <vt:lpstr>Correspondance avec le nutriscore</vt:lpstr>
      <vt:lpstr>Correspondance avec le nutriscore</vt:lpstr>
      <vt:lpstr>Détermination de la sanité d’un aliment</vt:lpstr>
      <vt:lpstr>Détermination de la sanité d’un aliment</vt:lpstr>
      <vt:lpstr>Détermination de la sanité d’un aliment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Toni</dc:creator>
  <cp:lastModifiedBy>Toni</cp:lastModifiedBy>
  <cp:revision>377</cp:revision>
  <dcterms:created xsi:type="dcterms:W3CDTF">2014-10-26T13:36:23Z</dcterms:created>
  <dcterms:modified xsi:type="dcterms:W3CDTF">2018-01-22T17:40:46Z</dcterms:modified>
</cp:coreProperties>
</file>