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8895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0" roundtripDataSignature="AMtx7mhuSILxfkKMgoum4HIXDpURlDiD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ab63ad67_6_6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2ab63ad67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2ab63ad67_2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2ab63ad67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2ab63ad67_2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2ab63ad67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2ab63ad67_2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2ab63ad67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2ab63ad67_2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2ab63ad67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2ab63ad67_2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2ab63ad67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2ab63ad67_2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2ab63ad67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2ab63ad67_6_5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2ab63ad67_6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2ab63ad67_6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2ab63ad67_6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2ab63ad67_6_5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2ab63ad67_6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2ab63ad67_7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2ab63ad67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2ab63ad67_2_6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2ab63ad6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2ab63ad67_7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2ab63ad67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2ab63ad67_6_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2ab63ad67_6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2ab63ad67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2ab63ad6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2ab63ad67_6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2ab63ad67_6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2ab63ad67_6_5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2ab63ad67_6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2ab63ad67_6_5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2ab63ad67_6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2ab63ad67_6_5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2ab63ad67_6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2ab63ad67_6_5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62ab63ad67_6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2ab63ad67_6_5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62ab63ad67_6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2ab63ad67_6_5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2ab63ad67_6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2ab63ad67_6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2ab63ad67_6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2ab63ad67_6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2ab63ad67_6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2ab63ad67_6_7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2ab63ad67_6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2ab63ad67_6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62ab63ad67_6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2ab63ad67_6_7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2ab63ad67_6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62ab63ad67_6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62ab63ad67_6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2ab63ad67_6_7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62ab63ad67_6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2ab63ad67_6_7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62ab63ad67_6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62ab63ad67_6_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62ab63ad67_6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2ab63ad67_6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2ab63ad67_6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62ab63ad67_6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62ab63ad67_6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2ab63ad6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2ab63ad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2ab63ad67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2ab63ad67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2ab63ad67_7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2ab63ad67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2ab63ad67_7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62ab63ad67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2ab63ad67_6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2ab63ad67_6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2ab63ad67_6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2ab63ad67_6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2ab63ad67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2ab63ad6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2ab63ad67_6_62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62ab63ad67_6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2ab63ad67_6_4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2ab63ad67_6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2ab63ad67_6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2ab63ad67_6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2ab63ad67_6_4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2ab63ad67_6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ab63ad67_2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2ab63ad67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ab63ad67_2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ab63ad6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b57c3684d_0_4"/>
          <p:cNvSpPr/>
          <p:nvPr/>
        </p:nvSpPr>
        <p:spPr>
          <a:xfrm rot="5400000">
            <a:off x="9997600" y="823"/>
            <a:ext cx="2191500" cy="21912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6b57c3684d_0_4"/>
          <p:cNvGrpSpPr/>
          <p:nvPr/>
        </p:nvGrpSpPr>
        <p:grpSpPr>
          <a:xfrm>
            <a:off x="0" y="654"/>
            <a:ext cx="6869889" cy="6845694"/>
            <a:chOff x="0" y="75"/>
            <a:chExt cx="5153705" cy="5152950"/>
          </a:xfrm>
        </p:grpSpPr>
        <p:sp>
          <p:nvSpPr>
            <p:cNvPr id="12" name="Google Shape;12;g36b57c3684d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6b57c3684d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6b57c3684d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6b57c3684d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6b57c3684d_0_4"/>
          <p:cNvSpPr txBox="1"/>
          <p:nvPr>
            <p:ph type="ctrTitle"/>
          </p:nvPr>
        </p:nvSpPr>
        <p:spPr>
          <a:xfrm>
            <a:off x="4715020" y="2104533"/>
            <a:ext cx="6688200" cy="210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36b57c3684d_0_4"/>
          <p:cNvSpPr txBox="1"/>
          <p:nvPr>
            <p:ph idx="1" type="subTitle"/>
          </p:nvPr>
        </p:nvSpPr>
        <p:spPr>
          <a:xfrm>
            <a:off x="6776904" y="5233233"/>
            <a:ext cx="4626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36b57c3684d_0_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6b57c3684d_0_100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107" name="Google Shape;107;g36b57c3684d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6b57c3684d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6b57c3684d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6b57c3684d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6b57c3684d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6b57c3684d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6b57c3684d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6b57c3684d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6b57c3684d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6b57c3684d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6b57c3684d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6b57c3684d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6b57c3684d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6b57c3684d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6b57c3684d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6b57c3684d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6b57c3684d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6b57c3684d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6b57c3684d_0_100"/>
          <p:cNvSpPr txBox="1"/>
          <p:nvPr>
            <p:ph hasCustomPrompt="1" type="title"/>
          </p:nvPr>
        </p:nvSpPr>
        <p:spPr>
          <a:xfrm>
            <a:off x="1098192" y="1712900"/>
            <a:ext cx="63663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6b57c3684d_0_100"/>
          <p:cNvSpPr txBox="1"/>
          <p:nvPr>
            <p:ph idx="1" type="body"/>
          </p:nvPr>
        </p:nvSpPr>
        <p:spPr>
          <a:xfrm>
            <a:off x="1098192" y="3524166"/>
            <a:ext cx="6366300" cy="162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36b57c3684d_0_10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b57c3684d_0_12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ab63ad67_6_14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62ab63ad67_6_145"/>
          <p:cNvSpPr/>
          <p:nvPr/>
        </p:nvSpPr>
        <p:spPr>
          <a:xfrm>
            <a:off x="0" y="2241400"/>
            <a:ext cx="12189000" cy="237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2ab63ad67_6_145"/>
          <p:cNvSpPr txBox="1"/>
          <p:nvPr>
            <p:ph type="ctrTitle"/>
          </p:nvPr>
        </p:nvSpPr>
        <p:spPr>
          <a:xfrm>
            <a:off x="415496" y="2609800"/>
            <a:ext cx="11358000" cy="1638300"/>
          </a:xfrm>
          <a:prstGeom prst="rect">
            <a:avLst/>
          </a:prstGeom>
          <a:noFill/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g362ab63ad67_6_14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 1">
  <p:cSld name="AUTOLAYOUT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2ab63ad67_6_31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62ab63ad67_6_314"/>
          <p:cNvSpPr/>
          <p:nvPr/>
        </p:nvSpPr>
        <p:spPr>
          <a:xfrm>
            <a:off x="33" y="0"/>
            <a:ext cx="12188934" cy="4370382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62ab63ad67_6_314"/>
          <p:cNvSpPr txBox="1"/>
          <p:nvPr>
            <p:ph type="ctrTitle"/>
          </p:nvPr>
        </p:nvSpPr>
        <p:spPr>
          <a:xfrm>
            <a:off x="415496" y="4717067"/>
            <a:ext cx="10794000" cy="1341300"/>
          </a:xfrm>
          <a:prstGeom prst="rect">
            <a:avLst/>
          </a:prstGeom>
          <a:noFill/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g362ab63ad67_6_31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6b57c3684d_0_14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21" name="Google Shape;21;g36b57c3684d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6b57c3684d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6b57c3684d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6b57c3684d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6b57c3684d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6b57c3684d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6b57c3684d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6b57c3684d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6b57c3684d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6b57c3684d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6b57c3684d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6b57c3684d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6b57c3684d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6b57c3684d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6b57c3684d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6b57c3684d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6b57c3684d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6b57c3684d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6b57c3684d_0_14"/>
          <p:cNvSpPr txBox="1"/>
          <p:nvPr>
            <p:ph type="title"/>
          </p:nvPr>
        </p:nvSpPr>
        <p:spPr>
          <a:xfrm>
            <a:off x="1098192" y="2737333"/>
            <a:ext cx="6114600" cy="15315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36b57c3684d_0_1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6b57c3684d_0_36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43" name="Google Shape;43;g36b57c3684d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6b57c3684d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6b57c3684d_0_36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36b57c3684d_0_36"/>
          <p:cNvSpPr txBox="1"/>
          <p:nvPr>
            <p:ph idx="1" type="body"/>
          </p:nvPr>
        </p:nvSpPr>
        <p:spPr>
          <a:xfrm>
            <a:off x="1729567" y="2090067"/>
            <a:ext cx="93828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36b57c3684d_0_3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6b57c3684d_0_43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50" name="Google Shape;50;g36b57c3684d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6b57c3684d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6b57c3684d_0_43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36b57c3684d_0_43"/>
          <p:cNvSpPr txBox="1"/>
          <p:nvPr>
            <p:ph idx="1" type="body"/>
          </p:nvPr>
        </p:nvSpPr>
        <p:spPr>
          <a:xfrm>
            <a:off x="1729567" y="2090067"/>
            <a:ext cx="45366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6b57c3684d_0_43"/>
          <p:cNvSpPr txBox="1"/>
          <p:nvPr>
            <p:ph idx="2" type="body"/>
          </p:nvPr>
        </p:nvSpPr>
        <p:spPr>
          <a:xfrm>
            <a:off x="6575983" y="2090067"/>
            <a:ext cx="45366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36b57c3684d_0_4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6b57c3684d_0_51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58" name="Google Shape;58;g36b57c3684d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6b57c3684d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6b57c3684d_0_5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36b57c3684d_0_5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6b57c3684d_0_57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64" name="Google Shape;64;g36b57c3684d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6b57c3684d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6b57c3684d_0_57"/>
          <p:cNvSpPr txBox="1"/>
          <p:nvPr>
            <p:ph type="title"/>
          </p:nvPr>
        </p:nvSpPr>
        <p:spPr>
          <a:xfrm>
            <a:off x="1729567" y="525000"/>
            <a:ext cx="5064000" cy="19908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36b57c3684d_0_57"/>
          <p:cNvSpPr txBox="1"/>
          <p:nvPr>
            <p:ph idx="1" type="body"/>
          </p:nvPr>
        </p:nvSpPr>
        <p:spPr>
          <a:xfrm>
            <a:off x="1729567" y="2630067"/>
            <a:ext cx="5064000" cy="3221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36b57c3684d_0_57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6b57c3684d_0_64"/>
          <p:cNvGrpSpPr/>
          <p:nvPr/>
        </p:nvGrpSpPr>
        <p:grpSpPr>
          <a:xfrm>
            <a:off x="5873731" y="0"/>
            <a:ext cx="6315221" cy="6857829"/>
            <a:chOff x="4406400" y="0"/>
            <a:chExt cx="4737600" cy="5143500"/>
          </a:xfrm>
        </p:grpSpPr>
        <p:sp>
          <p:nvSpPr>
            <p:cNvPr id="71" name="Google Shape;71;g36b57c3684d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6b57c3684d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6b57c3684d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6b57c3684d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6b57c3684d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6b57c3684d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6b57c3684d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6b57c3684d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6b57c3684d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6b57c3684d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6b57c3684d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6b57c3684d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6b57c3684d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6b57c3684d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6b57c3684d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6b57c3684d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6b57c3684d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6b57c3684d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6b57c3684d_0_64"/>
          <p:cNvSpPr txBox="1"/>
          <p:nvPr>
            <p:ph type="title"/>
          </p:nvPr>
        </p:nvSpPr>
        <p:spPr>
          <a:xfrm>
            <a:off x="1098192" y="1155700"/>
            <a:ext cx="6114600" cy="469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6b57c3684d_0_6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6b57c3684d_0_86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93" name="Google Shape;93;g36b57c3684d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6b57c3684d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6b57c3684d_0_86"/>
          <p:cNvSpPr txBox="1"/>
          <p:nvPr>
            <p:ph type="title"/>
          </p:nvPr>
        </p:nvSpPr>
        <p:spPr>
          <a:xfrm>
            <a:off x="1729567" y="2211100"/>
            <a:ext cx="4047300" cy="2335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36b57c3684d_0_86"/>
          <p:cNvSpPr txBox="1"/>
          <p:nvPr>
            <p:ph idx="1" type="subTitle"/>
          </p:nvPr>
        </p:nvSpPr>
        <p:spPr>
          <a:xfrm>
            <a:off x="1729567" y="4717333"/>
            <a:ext cx="4047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36b57c3684d_0_86"/>
          <p:cNvSpPr txBox="1"/>
          <p:nvPr>
            <p:ph idx="2" type="body"/>
          </p:nvPr>
        </p:nvSpPr>
        <p:spPr>
          <a:xfrm>
            <a:off x="6196050" y="2262133"/>
            <a:ext cx="4901100" cy="3129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36b57c3684d_0_8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6b57c3684d_0_94"/>
          <p:cNvGrpSpPr/>
          <p:nvPr/>
        </p:nvGrpSpPr>
        <p:grpSpPr>
          <a:xfrm>
            <a:off x="0" y="5504636"/>
            <a:ext cx="931667" cy="912853"/>
            <a:chOff x="0" y="3785672"/>
            <a:chExt cx="698925" cy="684657"/>
          </a:xfrm>
        </p:grpSpPr>
        <p:sp>
          <p:nvSpPr>
            <p:cNvPr id="101" name="Google Shape;101;g36b57c3684d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6b57c3684d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6b57c3684d_0_94"/>
          <p:cNvSpPr txBox="1"/>
          <p:nvPr>
            <p:ph idx="1" type="body"/>
          </p:nvPr>
        </p:nvSpPr>
        <p:spPr>
          <a:xfrm>
            <a:off x="1083362" y="5740500"/>
            <a:ext cx="9245700" cy="6984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36b57c3684d_0_9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b57c3684d_0_0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6b57c3684d_0_0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6b57c3684d_0_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I2_w-rg0-zP5wVFezounYubbH9xTBOS9/view" TargetMode="External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Relationship Id="rId7" Type="http://schemas.openxmlformats.org/officeDocument/2006/relationships/image" Target="../media/image16.png"/><Relationship Id="rId8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ZEP4UMmBiFEd4HbjVi4iMhQKK5j-6aWW/view" TargetMode="External"/><Relationship Id="rId4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HoJiYFwSHOooLrSDqT7IrBh0gbLKP3Ub/view" TargetMode="External"/><Relationship Id="rId4" Type="http://schemas.openxmlformats.org/officeDocument/2006/relationships/image" Target="../media/image4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2.png"/><Relationship Id="rId4" Type="http://schemas.openxmlformats.org/officeDocument/2006/relationships/image" Target="../media/image35.png"/><Relationship Id="rId5" Type="http://schemas.openxmlformats.org/officeDocument/2006/relationships/image" Target="../media/image4.png"/><Relationship Id="rId6" Type="http://schemas.openxmlformats.org/officeDocument/2006/relationships/image" Target="../media/image50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2ab63ad67_6_6"/>
          <p:cNvSpPr txBox="1"/>
          <p:nvPr>
            <p:ph type="ctrTitle"/>
          </p:nvPr>
        </p:nvSpPr>
        <p:spPr>
          <a:xfrm>
            <a:off x="236475" y="2609800"/>
            <a:ext cx="11749500" cy="1638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Parallelisierung des Wave Function Collapse Algo-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rithmus in einem Kubernetes Cluster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62ab63ad67_2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5" cy="4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62ab63ad67_2_167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08" name="Google Shape;208;g362ab63ad67_2_167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62ab63ad67_2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5" cy="4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62ab63ad67_2_17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15" name="Google Shape;215;g362ab63ad67_2_174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362ab63ad67_2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5" cy="4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62ab63ad67_2_18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22" name="Google Shape;222;g362ab63ad67_2_181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362ab63ad67_2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6" cy="43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62ab63ad67_2_203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29" name="Google Shape;229;g362ab63ad67_2_203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362ab63ad67_2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6" cy="43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62ab63ad67_2_21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36" name="Google Shape;236;g362ab63ad67_2_210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362ab63ad67_2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6" cy="43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62ab63ad67_2_217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43" name="Google Shape;243;g362ab63ad67_2_217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g362ab63ad67_2_217"/>
          <p:cNvSpPr txBox="1"/>
          <p:nvPr/>
        </p:nvSpPr>
        <p:spPr>
          <a:xfrm>
            <a:off x="9060050" y="1996650"/>
            <a:ext cx="5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FFFF00"/>
                </a:solidFill>
              </a:rPr>
              <a:t>↯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2ab63ad67_6_50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Anwendungsbereiche</a:t>
            </a:r>
            <a:endParaRPr sz="4000"/>
          </a:p>
        </p:txBody>
      </p:sp>
      <p:sp>
        <p:nvSpPr>
          <p:cNvPr id="250" name="Google Shape;250;g362ab63ad67_6_505"/>
          <p:cNvSpPr txBox="1"/>
          <p:nvPr/>
        </p:nvSpPr>
        <p:spPr>
          <a:xfrm>
            <a:off x="1729575" y="2091000"/>
            <a:ext cx="91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g362ab63ad67_6_505" title="wfc-ezgif.com-gif-to-mp4-conver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000" y="1237875"/>
            <a:ext cx="5060725" cy="50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62ab63ad67_6_505"/>
          <p:cNvSpPr txBox="1"/>
          <p:nvPr/>
        </p:nvSpPr>
        <p:spPr>
          <a:xfrm>
            <a:off x="8637875" y="5802400"/>
            <a:ext cx="328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 Gumin: https://github.com/mxgmn/WaveFunctionCollapse</a:t>
            </a:r>
            <a:b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2ab63ad67_6_51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Maps / Tiles</a:t>
            </a:r>
            <a:endParaRPr sz="4000"/>
          </a:p>
        </p:txBody>
      </p:sp>
      <p:pic>
        <p:nvPicPr>
          <p:cNvPr id="258" name="Google Shape;258;g362ab63ad67_6_510" title="128_16_2_et0_t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75" y="1547800"/>
            <a:ext cx="4818749" cy="4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62ab63ad67_6_510" title="64_4_4_et1_t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74" y="1547800"/>
            <a:ext cx="4847095" cy="4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ab63ad67_6_54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Sprites</a:t>
            </a:r>
            <a:endParaRPr sz="4000"/>
          </a:p>
        </p:txBody>
      </p:sp>
      <p:pic>
        <p:nvPicPr>
          <p:cNvPr id="265" name="Google Shape;265;g362ab63ad67_6_540" title="gra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75" y="1373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62ab63ad67_6_540" title="wal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175" y="1373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62ab63ad67_6_540" title="kuh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175" y="1373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62ab63ad67_6_540" title="wass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175" y="39270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62ab63ad67_6_540" title="fisch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7975" y="39643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62ab63ad67_6_540" title="ber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00175" y="1373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62ab63ad67_6_540" title="schneemann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7175" y="39643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62ab63ad67_6_540" title="bergschnee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82575" y="39643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2ab63ad67_7_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Video Demo</a:t>
            </a:r>
            <a:endParaRPr sz="4000"/>
          </a:p>
        </p:txBody>
      </p:sp>
      <p:sp>
        <p:nvSpPr>
          <p:cNvPr id="278" name="Google Shape;278;g362ab63ad67_7_1"/>
          <p:cNvSpPr txBox="1"/>
          <p:nvPr/>
        </p:nvSpPr>
        <p:spPr>
          <a:xfrm>
            <a:off x="1729575" y="2091000"/>
            <a:ext cx="91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g362ab63ad67_7_1" title="60fps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475" y="1281975"/>
            <a:ext cx="9552899" cy="53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362ab63ad67_2_6" title="128_16_2_et4_ts2.PNG"/>
          <p:cNvPicPr preferRelativeResize="0"/>
          <p:nvPr/>
        </p:nvPicPr>
        <p:blipFill rotWithShape="1">
          <a:blip r:embed="rId3">
            <a:alphaModFix/>
          </a:blip>
          <a:srcRect b="32591" l="0" r="0" t="32588"/>
          <a:stretch/>
        </p:blipFill>
        <p:spPr>
          <a:xfrm>
            <a:off x="33" y="15040"/>
            <a:ext cx="12188934" cy="4269240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150" name="Google Shape;150;g362ab63ad67_2_6"/>
          <p:cNvSpPr txBox="1"/>
          <p:nvPr>
            <p:ph type="ctrTitle"/>
          </p:nvPr>
        </p:nvSpPr>
        <p:spPr>
          <a:xfrm>
            <a:off x="510300" y="4459775"/>
            <a:ext cx="11164500" cy="1788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Generierung von Landkarten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2ab63ad67_7_5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Video Demo</a:t>
            </a:r>
            <a:endParaRPr sz="4000"/>
          </a:p>
        </p:txBody>
      </p:sp>
      <p:sp>
        <p:nvSpPr>
          <p:cNvPr id="285" name="Google Shape;285;g362ab63ad67_7_54"/>
          <p:cNvSpPr txBox="1"/>
          <p:nvPr/>
        </p:nvSpPr>
        <p:spPr>
          <a:xfrm>
            <a:off x="1729575" y="2091000"/>
            <a:ext cx="91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g362ab63ad67_7_54" title="10fps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275" y="1276725"/>
            <a:ext cx="9638198" cy="54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2ab63ad67_6_48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Parallelisierung</a:t>
            </a:r>
            <a:endParaRPr sz="4000"/>
          </a:p>
        </p:txBody>
      </p:sp>
      <p:sp>
        <p:nvSpPr>
          <p:cNvPr id="292" name="Google Shape;292;g362ab63ad67_6_480"/>
          <p:cNvSpPr txBox="1"/>
          <p:nvPr/>
        </p:nvSpPr>
        <p:spPr>
          <a:xfrm>
            <a:off x="1729575" y="1369100"/>
            <a:ext cx="919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Maps werden in Chunks unterteilt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Chunks mit vorberechneten Rändern unabhängig berechnet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Verarbeitung durch mehrere Worker parallel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Zusammenführung zu konsistenter Map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g362ab63ad67_6_480" title="mapchunk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5" y="3183800"/>
            <a:ext cx="3508070" cy="35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62ab63ad67_6_480" title="mapchunk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182" y="3183800"/>
            <a:ext cx="3508096" cy="35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62ab63ad67_6_480" title="wfc_19_mapsize64x64_numberofparts1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66" y="3183800"/>
            <a:ext cx="3514935" cy="3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2ab63ad67_7_1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Parallelisierung - Limitation</a:t>
            </a:r>
            <a:endParaRPr sz="4000"/>
          </a:p>
        </p:txBody>
      </p:sp>
      <p:sp>
        <p:nvSpPr>
          <p:cNvPr id="301" name="Google Shape;301;g362ab63ad67_7_11"/>
          <p:cNvSpPr txBox="1"/>
          <p:nvPr/>
        </p:nvSpPr>
        <p:spPr>
          <a:xfrm>
            <a:off x="1729575" y="2091000"/>
            <a:ext cx="91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Maps können nicht in beliebig viele Parts geteilt werden: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g362ab63ad67_7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625" y="3023100"/>
            <a:ext cx="623370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2ab63ad67_6_53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Rules</a:t>
            </a:r>
            <a:endParaRPr sz="4000"/>
          </a:p>
        </p:txBody>
      </p:sp>
      <p:sp>
        <p:nvSpPr>
          <p:cNvPr id="308" name="Google Shape;308;g362ab63ad67_6_535"/>
          <p:cNvSpPr txBox="1"/>
          <p:nvPr/>
        </p:nvSpPr>
        <p:spPr>
          <a:xfrm>
            <a:off x="1729575" y="2091000"/>
            <a:ext cx="9198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Tiles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Parts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Entropy Tolerance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Workers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g362ab63ad67_6_535" title="sign-14089_960_72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75" y="1743900"/>
            <a:ext cx="4758674" cy="3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2ab63ad67_6_56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Restrictions</a:t>
            </a:r>
            <a:endParaRPr sz="4000"/>
          </a:p>
        </p:txBody>
      </p:sp>
      <p:sp>
        <p:nvSpPr>
          <p:cNvPr id="315" name="Google Shape;315;g362ab63ad67_6_560"/>
          <p:cNvSpPr txBox="1"/>
          <p:nvPr/>
        </p:nvSpPr>
        <p:spPr>
          <a:xfrm>
            <a:off x="1729575" y="2091000"/>
            <a:ext cx="91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g362ab63ad67_6_560" title="restrictions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75" y="2297850"/>
            <a:ext cx="8017975" cy="25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62ab63ad67_6_560" title="restrictions_binä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8800" y="2297850"/>
            <a:ext cx="2543744" cy="25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2ab63ad67_6_57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Restricted Maps</a:t>
            </a:r>
            <a:endParaRPr sz="4000"/>
          </a:p>
        </p:txBody>
      </p:sp>
      <p:sp>
        <p:nvSpPr>
          <p:cNvPr id="323" name="Google Shape;323;g362ab63ad67_6_574"/>
          <p:cNvSpPr txBox="1"/>
          <p:nvPr/>
        </p:nvSpPr>
        <p:spPr>
          <a:xfrm>
            <a:off x="1729575" y="2091000"/>
            <a:ext cx="91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g362ab63ad67_6_574" title="8_4_2_et0_t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475" y="1743900"/>
            <a:ext cx="4029600" cy="4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62ab63ad67_6_574" title="128_16_2_et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600" y="1742925"/>
            <a:ext cx="4007972" cy="4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2ab63ad67_6_51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Architektur</a:t>
            </a:r>
            <a:endParaRPr sz="4000"/>
          </a:p>
        </p:txBody>
      </p:sp>
      <p:pic>
        <p:nvPicPr>
          <p:cNvPr id="331" name="Google Shape;331;g362ab63ad67_6_515" title="Paulkh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675" y="1535375"/>
            <a:ext cx="7263603" cy="4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362ab63ad67_6_521" title="wfc_architecture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0"/>
            <a:ext cx="963982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2ab63ad67_6_55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Aufbau und Methodik</a:t>
            </a:r>
            <a:endParaRPr sz="4000"/>
          </a:p>
        </p:txBody>
      </p:sp>
      <p:sp>
        <p:nvSpPr>
          <p:cNvPr id="342" name="Google Shape;342;g362ab63ad67_6_555"/>
          <p:cNvSpPr txBox="1"/>
          <p:nvPr/>
        </p:nvSpPr>
        <p:spPr>
          <a:xfrm>
            <a:off x="1729575" y="2091000"/>
            <a:ext cx="9198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Systeme: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Cluster: 8x Linux Ubuntu Server 22.04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Extern: 1x MacOS 12.6.6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g362ab63ad67_6_555" title="mac_hardw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713" y="3762325"/>
            <a:ext cx="5534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2ab63ad67_6_59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Aufbau und Methodik</a:t>
            </a:r>
            <a:endParaRPr sz="4000"/>
          </a:p>
        </p:txBody>
      </p:sp>
      <p:sp>
        <p:nvSpPr>
          <p:cNvPr id="349" name="Google Shape;349;g362ab63ad67_6_590"/>
          <p:cNvSpPr txBox="1"/>
          <p:nvPr/>
        </p:nvSpPr>
        <p:spPr>
          <a:xfrm>
            <a:off x="1729575" y="1555800"/>
            <a:ext cx="91983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Parameter: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Mapgröße (16, 32, 48, … ,  256)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Anzahl Parts (1, 4, 16, … , 256)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Anzahl Worker (1, 2, 4, … , 256)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(Entropietoleranz)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Jede Messung 3x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676 Maps / 50540 Chunks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ab63ad67_6_15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Motivation</a:t>
            </a:r>
            <a:endParaRPr sz="4000"/>
          </a:p>
        </p:txBody>
      </p:sp>
      <p:sp>
        <p:nvSpPr>
          <p:cNvPr id="156" name="Google Shape;156;g362ab63ad67_6_155"/>
          <p:cNvSpPr txBox="1"/>
          <p:nvPr/>
        </p:nvSpPr>
        <p:spPr>
          <a:xfrm>
            <a:off x="1729575" y="2091000"/>
            <a:ext cx="9820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🎮 </a:t>
            </a: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Prozedurale Generierung in Games &amp; Simulationen</a:t>
            </a:r>
            <a:endParaRPr sz="2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🗺️ WFC erzeugt lokal konsistente, global plausible Karten</a:t>
            </a:r>
            <a:endParaRPr sz="2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📈 Ziel: effiziente, skalierbare Lösung durch Parallelisierung</a:t>
            </a:r>
            <a:endParaRPr sz="2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☁️ Einsatz in Kubernetes-Cluster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2ab63ad67_6_569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Messreihe</a:t>
            </a:r>
            <a:endParaRPr sz="4000"/>
          </a:p>
        </p:txBody>
      </p:sp>
      <p:sp>
        <p:nvSpPr>
          <p:cNvPr id="355" name="Google Shape;355;g362ab63ad67_6_569"/>
          <p:cNvSpPr txBox="1"/>
          <p:nvPr/>
        </p:nvSpPr>
        <p:spPr>
          <a:xfrm>
            <a:off x="1729575" y="2091000"/>
            <a:ext cx="91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g362ab63ad67_6_569" title="messreihen_ausschnitt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00" y="2091000"/>
            <a:ext cx="7576874" cy="29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62ab63ad67_6_569"/>
          <p:cNvSpPr txBox="1"/>
          <p:nvPr/>
        </p:nvSpPr>
        <p:spPr>
          <a:xfrm>
            <a:off x="8871975" y="5912075"/>
            <a:ext cx="22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messreihen.csv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2ab63ad67_6_76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63" name="Google Shape;363;g362ab63ad67_6_764" title="1-1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25" y="1498025"/>
            <a:ext cx="6984511" cy="4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2ab63ad67_6_58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69" name="Google Shape;369;g362ab63ad67_6_581" title="1-1_average_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38" y="1473125"/>
            <a:ext cx="7040479" cy="48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2ab63ad67_6_769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75" name="Google Shape;375;g362ab63ad67_6_769" title="16-4_16-8_16-16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50" y="1508925"/>
            <a:ext cx="6977038" cy="48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2ab63ad67_6_78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81" name="Google Shape;381;g362ab63ad67_6_784" title="64-16_64-32_64-64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800" y="1485550"/>
            <a:ext cx="6989356" cy="48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62ab63ad67_6_789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87" name="Google Shape;387;g362ab63ad67_6_789" title="256-64_256-128_256-256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950" y="1535350"/>
            <a:ext cx="7017042" cy="48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2ab63ad67_6_774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93" name="Google Shape;393;g362ab63ad67_6_774" title="16-16_64-16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88" y="1485575"/>
            <a:ext cx="7019785" cy="48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2ab63ad67_6_778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Auswertung</a:t>
            </a:r>
            <a:endParaRPr sz="4000"/>
          </a:p>
        </p:txBody>
      </p:sp>
      <p:pic>
        <p:nvPicPr>
          <p:cNvPr id="399" name="Google Shape;399;g362ab63ad67_6_778" title="64-144-256-1024_average_chunk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50" y="1499550"/>
            <a:ext cx="6999675" cy="48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2ab63ad67_6_596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Evaluation - Ergebnisse</a:t>
            </a:r>
            <a:endParaRPr sz="4000"/>
          </a:p>
        </p:txBody>
      </p:sp>
      <p:sp>
        <p:nvSpPr>
          <p:cNvPr id="405" name="Google Shape;405;g362ab63ad67_6_596"/>
          <p:cNvSpPr txBox="1"/>
          <p:nvPr/>
        </p:nvSpPr>
        <p:spPr>
          <a:xfrm>
            <a:off x="1729575" y="2091000"/>
            <a:ext cx="9198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Signifikante Beschleunigung durch Parallelisierung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Größere Maps profitieren stärker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Entropie-Toleranz beeinflusst Vielfalt &amp; Konsistenz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Diagramme zeigen lineare bis polynomiale Optimierung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2ab63ad67_6_60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Herausforderungen und Limitationen</a:t>
            </a:r>
            <a:endParaRPr sz="4000"/>
          </a:p>
        </p:txBody>
      </p:sp>
      <p:sp>
        <p:nvSpPr>
          <p:cNvPr id="411" name="Google Shape;411;g362ab63ad67_6_601"/>
          <p:cNvSpPr txBox="1"/>
          <p:nvPr/>
        </p:nvSpPr>
        <p:spPr>
          <a:xfrm>
            <a:off x="1729575" y="2091000"/>
            <a:ext cx="9198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Broker vs. Message-Queue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Dockerfile Layer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Robustheit Worker/RabbitMQ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Invalide Messungen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ab63ad67_2_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Zielsetzung der Arbeit</a:t>
            </a:r>
            <a:endParaRPr sz="4000"/>
          </a:p>
        </p:txBody>
      </p:sp>
      <p:sp>
        <p:nvSpPr>
          <p:cNvPr id="162" name="Google Shape;162;g362ab63ad67_2_0"/>
          <p:cNvSpPr txBox="1"/>
          <p:nvPr/>
        </p:nvSpPr>
        <p:spPr>
          <a:xfrm>
            <a:off x="1729575" y="2091000"/>
            <a:ext cx="9198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☁️</a:t>
            </a: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Skalierbare Softwarelösung in Kubernetes entwickeln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🧠⚡WFC-Algorithmus parallelisieren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📈Effizienz, Skalierbarkeit und Vielfalt evaluieren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62ab63ad67_7_26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Herausforderungen und Limitationen</a:t>
            </a:r>
            <a:endParaRPr sz="4000"/>
          </a:p>
        </p:txBody>
      </p:sp>
      <p:sp>
        <p:nvSpPr>
          <p:cNvPr id="417" name="Google Shape;417;g362ab63ad67_7_26"/>
          <p:cNvSpPr txBox="1"/>
          <p:nvPr/>
        </p:nvSpPr>
        <p:spPr>
          <a:xfrm>
            <a:off x="1729575" y="2091000"/>
            <a:ext cx="9198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Distributor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Quadratische Maps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Parallelisierung / </a:t>
            </a: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 Tolerance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62ab63ad67_7_37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Herausforderungen und Limitationen</a:t>
            </a:r>
            <a:endParaRPr sz="4000"/>
          </a:p>
        </p:txBody>
      </p:sp>
      <p:sp>
        <p:nvSpPr>
          <p:cNvPr id="423" name="Google Shape;423;g362ab63ad67_7_37"/>
          <p:cNvSpPr txBox="1"/>
          <p:nvPr/>
        </p:nvSpPr>
        <p:spPr>
          <a:xfrm>
            <a:off x="1729575" y="2091000"/>
            <a:ext cx="919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g362ab63ad67_7_37" title="256_4_1_etolerance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25" y="1351300"/>
            <a:ext cx="5308075" cy="5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2ab63ad67_7_3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Herausforderungen und Limitationen</a:t>
            </a:r>
            <a:endParaRPr sz="4000"/>
          </a:p>
        </p:txBody>
      </p:sp>
      <p:sp>
        <p:nvSpPr>
          <p:cNvPr id="430" name="Google Shape;430;g362ab63ad67_7_31"/>
          <p:cNvSpPr txBox="1"/>
          <p:nvPr/>
        </p:nvSpPr>
        <p:spPr>
          <a:xfrm>
            <a:off x="1729575" y="2091000"/>
            <a:ext cx="919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362ab63ad67_7_31" title="256_64_2_et0_t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25" y="1314850"/>
            <a:ext cx="5303450" cy="5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2ab63ad67_6_165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Fazit</a:t>
            </a:r>
            <a:endParaRPr sz="4000"/>
          </a:p>
        </p:txBody>
      </p:sp>
      <p:sp>
        <p:nvSpPr>
          <p:cNvPr id="437" name="Google Shape;437;g362ab63ad67_6_165"/>
          <p:cNvSpPr txBox="1"/>
          <p:nvPr/>
        </p:nvSpPr>
        <p:spPr>
          <a:xfrm>
            <a:off x="1729575" y="2091000"/>
            <a:ext cx="919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WFC erfolgreich parallelisiert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Kubernetes als geeignete Infrastruktur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Hohe Skalierbarkeit &amp; Effizienz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Gute Basis für zukünftige Forschung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2ab63ad67_6_611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Ausblick</a:t>
            </a:r>
            <a:endParaRPr sz="4000"/>
          </a:p>
        </p:txBody>
      </p:sp>
      <p:sp>
        <p:nvSpPr>
          <p:cNvPr id="443" name="Google Shape;443;g362ab63ad67_6_611"/>
          <p:cNvSpPr txBox="1"/>
          <p:nvPr/>
        </p:nvSpPr>
        <p:spPr>
          <a:xfrm>
            <a:off x="1729575" y="2091000"/>
            <a:ext cx="9198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Nicht-quadratische Maps / </a:t>
            </a: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Adaptive Chunkgröße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Erweiterung des Tilesets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Verschachtelung des Distributors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GPU-basierte Beschleunigung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Einsatz in Echtzeitumgebungen (Games, Simulationen)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3D-Map-Generierung mit WFC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Erweiterung der Evaluation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2ab63ad67_8_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Ausblick</a:t>
            </a:r>
            <a:endParaRPr sz="4000"/>
          </a:p>
        </p:txBody>
      </p:sp>
      <p:pic>
        <p:nvPicPr>
          <p:cNvPr id="449" name="Google Shape;449;g362ab63ad67_8_0" title="64-144-256-1024_average_chunk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50" y="1499550"/>
            <a:ext cx="6999675" cy="48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2ab63ad67_6_622"/>
          <p:cNvSpPr txBox="1"/>
          <p:nvPr>
            <p:ph type="title"/>
          </p:nvPr>
        </p:nvSpPr>
        <p:spPr>
          <a:xfrm>
            <a:off x="3660284" y="861100"/>
            <a:ext cx="48684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600"/>
              <a:t>Vielen Dank</a:t>
            </a:r>
            <a:endParaRPr sz="6600"/>
          </a:p>
        </p:txBody>
      </p:sp>
      <p:sp>
        <p:nvSpPr>
          <p:cNvPr id="455" name="Google Shape;455;g362ab63ad67_6_622"/>
          <p:cNvSpPr txBox="1"/>
          <p:nvPr/>
        </p:nvSpPr>
        <p:spPr>
          <a:xfrm>
            <a:off x="2857485" y="1922467"/>
            <a:ext cx="6474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 folgt nun eine Live-Demonstration 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6" name="Google Shape;456;g362ab63ad67_6_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301" y="2781433"/>
            <a:ext cx="5129560" cy="384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ab63ad67_6_46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Technologien</a:t>
            </a:r>
            <a:endParaRPr sz="4000"/>
          </a:p>
        </p:txBody>
      </p:sp>
      <p:sp>
        <p:nvSpPr>
          <p:cNvPr id="168" name="Google Shape;168;g362ab63ad67_6_460"/>
          <p:cNvSpPr txBox="1"/>
          <p:nvPr/>
        </p:nvSpPr>
        <p:spPr>
          <a:xfrm>
            <a:off x="1729575" y="2091000"/>
            <a:ext cx="9198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&amp; Flask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Kubernetes &amp; Docker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RabbitMQ (Message Queue)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-"/>
            </a:pPr>
            <a:r>
              <a:rPr lang="de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&amp; Oracle VirtualBox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g362ab63ad67_6_460" title="2d172e7098b5f9b415dc210bf45ead0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975" y="4521613"/>
            <a:ext cx="1615002" cy="161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62ab63ad67_6_460" title="a397c318927d52f6bdb974221e57a7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2" y="4214025"/>
            <a:ext cx="2230200" cy="22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62ab63ad67_6_460" title="icons8-flask-5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900" y="4398888"/>
            <a:ext cx="1860450" cy="18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62ab63ad67_6_460" title="Kubernetes_logo_without_workmark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312" y="4459900"/>
            <a:ext cx="1787650" cy="17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62ab63ad67_6_460" title="rabbitmq-logo-png-transparen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8900" y="4474465"/>
            <a:ext cx="1614999" cy="170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ab63ad67_6_469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Wave Function Collapse Algorithmus</a:t>
            </a:r>
            <a:endParaRPr sz="4000"/>
          </a:p>
        </p:txBody>
      </p:sp>
      <p:sp>
        <p:nvSpPr>
          <p:cNvPr id="179" name="Google Shape;179;g362ab63ad67_6_469"/>
          <p:cNvSpPr txBox="1"/>
          <p:nvPr/>
        </p:nvSpPr>
        <p:spPr>
          <a:xfrm>
            <a:off x="1729575" y="2091000"/>
            <a:ext cx="9198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-"/>
            </a:pP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Idee b</a:t>
            </a: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asierend auf Superposition und Entropie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-"/>
            </a:pP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Kollaps des wahrscheinlichsten Potential → Constraint Propagation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-"/>
            </a:pPr>
            <a:r>
              <a:rPr lang="de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Anwendungsbereiche: Texturen, Karten, 2D/3D-Welten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2ab63ad67_6_49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185" name="Google Shape;185;g362ab63ad67_6_490"/>
          <p:cNvSpPr txBox="1"/>
          <p:nvPr/>
        </p:nvSpPr>
        <p:spPr>
          <a:xfrm>
            <a:off x="1729575" y="2091000"/>
            <a:ext cx="91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g362ab63ad67_6_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325" y="2537400"/>
            <a:ext cx="3475925" cy="34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62ab63ad67_6_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725" y="2537400"/>
            <a:ext cx="3475925" cy="3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2ab63ad67_2_152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193" name="Google Shape;193;g362ab63ad67_2_152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g362ab63ad67_2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5" cy="43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62ab63ad67_2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525" y="1963950"/>
            <a:ext cx="4334775" cy="4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62ab63ad67_2_160"/>
          <p:cNvSpPr txBox="1"/>
          <p:nvPr>
            <p:ph type="title"/>
          </p:nvPr>
        </p:nvSpPr>
        <p:spPr>
          <a:xfrm>
            <a:off x="1729567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Beispiel: Sudoku</a:t>
            </a:r>
            <a:endParaRPr sz="4000"/>
          </a:p>
        </p:txBody>
      </p:sp>
      <p:sp>
        <p:nvSpPr>
          <p:cNvPr id="201" name="Google Shape;201;g362ab63ad67_2_160"/>
          <p:cNvSpPr txBox="1"/>
          <p:nvPr/>
        </p:nvSpPr>
        <p:spPr>
          <a:xfrm>
            <a:off x="1729575" y="2091000"/>
            <a:ext cx="919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Potential: ein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Entropie: Anzahl der möglichen Zahlen in einem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Feld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Constraint: keine wiederholenden Zahlen in: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Reihe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Spalte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      - Block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