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53" autoAdjust="0"/>
    <p:restoredTop sz="94660"/>
  </p:normalViewPr>
  <p:slideViewPr>
    <p:cSldViewPr snapToGrid="0">
      <p:cViewPr varScale="1">
        <p:scale>
          <a:sx n="74" d="100"/>
          <a:sy n="74" d="100"/>
        </p:scale>
        <p:origin x="5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9B90E6-6174-45A3-A360-E5BB326736AB}" type="datetimeFigureOut">
              <a:rPr lang="pt-BR" smtClean="0"/>
              <a:t>03/04/2018</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A98D1A-2185-4851-A6E2-7F6D9378F3DD}" type="slidenum">
              <a:rPr lang="pt-BR" smtClean="0"/>
              <a:t>‹nº›</a:t>
            </a:fld>
            <a:endParaRPr lang="pt-BR"/>
          </a:p>
        </p:txBody>
      </p:sp>
    </p:spTree>
    <p:extLst>
      <p:ext uri="{BB962C8B-B14F-4D97-AF65-F5344CB8AC3E}">
        <p14:creationId xmlns:p14="http://schemas.microsoft.com/office/powerpoint/2010/main" val="191080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2CA98D1A-2185-4851-A6E2-7F6D9378F3DD}" type="slidenum">
              <a:rPr lang="pt-BR" smtClean="0"/>
              <a:t>1</a:t>
            </a:fld>
            <a:endParaRPr lang="pt-BR"/>
          </a:p>
        </p:txBody>
      </p:sp>
    </p:spTree>
    <p:extLst>
      <p:ext uri="{BB962C8B-B14F-4D97-AF65-F5344CB8AC3E}">
        <p14:creationId xmlns:p14="http://schemas.microsoft.com/office/powerpoint/2010/main" val="1595282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BE4F69DD-E0A2-4FE2-A864-08A1752D617E}" type="datetime1">
              <a:rPr lang="pt-BR" smtClean="0"/>
              <a:t>03/04/2018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8DC26CE-BBB6-45B7-9F3A-E5E61D13719D}" type="slidenum">
              <a:rPr lang="pt-BR" smtClean="0"/>
              <a:t>‹nº›</a:t>
            </a:fld>
            <a:endParaRPr lang="pt-BR"/>
          </a:p>
        </p:txBody>
      </p:sp>
    </p:spTree>
    <p:extLst>
      <p:ext uri="{BB962C8B-B14F-4D97-AF65-F5344CB8AC3E}">
        <p14:creationId xmlns:p14="http://schemas.microsoft.com/office/powerpoint/2010/main" val="1354470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4C009EBC-E2C0-486D-BFBE-918543EA5ED5}" type="datetime1">
              <a:rPr lang="pt-BR" smtClean="0"/>
              <a:t>03/04/2018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8DC26CE-BBB6-45B7-9F3A-E5E61D13719D}" type="slidenum">
              <a:rPr lang="pt-BR" smtClean="0"/>
              <a:t>‹nº›</a:t>
            </a:fld>
            <a:endParaRPr lang="pt-BR"/>
          </a:p>
        </p:txBody>
      </p:sp>
    </p:spTree>
    <p:extLst>
      <p:ext uri="{BB962C8B-B14F-4D97-AF65-F5344CB8AC3E}">
        <p14:creationId xmlns:p14="http://schemas.microsoft.com/office/powerpoint/2010/main" val="1467185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4598E03D-E374-4F8C-B6FD-08E4DEB7A0BE}" type="datetime1">
              <a:rPr lang="pt-BR" smtClean="0"/>
              <a:t>03/04/2018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8DC26CE-BBB6-45B7-9F3A-E5E61D13719D}" type="slidenum">
              <a:rPr lang="pt-BR" smtClean="0"/>
              <a:t>‹nº›</a:t>
            </a:fld>
            <a:endParaRPr lang="pt-BR"/>
          </a:p>
        </p:txBody>
      </p:sp>
    </p:spTree>
    <p:extLst>
      <p:ext uri="{BB962C8B-B14F-4D97-AF65-F5344CB8AC3E}">
        <p14:creationId xmlns:p14="http://schemas.microsoft.com/office/powerpoint/2010/main" val="3193866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48D9BC99-3258-4021-B2D6-3CDBD9221450}" type="datetime1">
              <a:rPr lang="pt-BR" smtClean="0"/>
              <a:t>03/04/2018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8DC26CE-BBB6-45B7-9F3A-E5E61D13719D}" type="slidenum">
              <a:rPr lang="pt-BR" smtClean="0"/>
              <a:t>‹nº›</a:t>
            </a:fld>
            <a:endParaRPr lang="pt-BR"/>
          </a:p>
        </p:txBody>
      </p:sp>
    </p:spTree>
    <p:extLst>
      <p:ext uri="{BB962C8B-B14F-4D97-AF65-F5344CB8AC3E}">
        <p14:creationId xmlns:p14="http://schemas.microsoft.com/office/powerpoint/2010/main" val="2236288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996BAFD8-B588-4AFA-932B-6788A55445A8}" type="datetime1">
              <a:rPr lang="pt-BR" smtClean="0"/>
              <a:t>03/04/2018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8DC26CE-BBB6-45B7-9F3A-E5E61D13719D}" type="slidenum">
              <a:rPr lang="pt-BR" smtClean="0"/>
              <a:t>‹nº›</a:t>
            </a:fld>
            <a:endParaRPr lang="pt-BR"/>
          </a:p>
        </p:txBody>
      </p:sp>
    </p:spTree>
    <p:extLst>
      <p:ext uri="{BB962C8B-B14F-4D97-AF65-F5344CB8AC3E}">
        <p14:creationId xmlns:p14="http://schemas.microsoft.com/office/powerpoint/2010/main" val="9280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FDF7ADD3-CBA2-4AEA-B226-E7166EDC6513}" type="datetime1">
              <a:rPr lang="pt-BR" smtClean="0"/>
              <a:t>03/04/2018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8DC26CE-BBB6-45B7-9F3A-E5E61D13719D}" type="slidenum">
              <a:rPr lang="pt-BR" smtClean="0"/>
              <a:t>‹nº›</a:t>
            </a:fld>
            <a:endParaRPr lang="pt-BR"/>
          </a:p>
        </p:txBody>
      </p:sp>
    </p:spTree>
    <p:extLst>
      <p:ext uri="{BB962C8B-B14F-4D97-AF65-F5344CB8AC3E}">
        <p14:creationId xmlns:p14="http://schemas.microsoft.com/office/powerpoint/2010/main" val="258334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E4304C94-CF1E-45FF-82AD-A66B1694EA6D}" type="datetime1">
              <a:rPr lang="pt-BR" smtClean="0"/>
              <a:t>03/04/2018</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48DC26CE-BBB6-45B7-9F3A-E5E61D13719D}" type="slidenum">
              <a:rPr lang="pt-BR" smtClean="0"/>
              <a:t>‹nº›</a:t>
            </a:fld>
            <a:endParaRPr lang="pt-BR"/>
          </a:p>
        </p:txBody>
      </p:sp>
    </p:spTree>
    <p:extLst>
      <p:ext uri="{BB962C8B-B14F-4D97-AF65-F5344CB8AC3E}">
        <p14:creationId xmlns:p14="http://schemas.microsoft.com/office/powerpoint/2010/main" val="3745935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7A66CD8A-D395-4648-BA73-8A25CD461832}" type="datetime1">
              <a:rPr lang="pt-BR" smtClean="0"/>
              <a:t>03/04/2018</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48DC26CE-BBB6-45B7-9F3A-E5E61D13719D}" type="slidenum">
              <a:rPr lang="pt-BR" smtClean="0"/>
              <a:t>‹nº›</a:t>
            </a:fld>
            <a:endParaRPr lang="pt-BR"/>
          </a:p>
        </p:txBody>
      </p:sp>
    </p:spTree>
    <p:extLst>
      <p:ext uri="{BB962C8B-B14F-4D97-AF65-F5344CB8AC3E}">
        <p14:creationId xmlns:p14="http://schemas.microsoft.com/office/powerpoint/2010/main" val="3536400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745B5C17-7DE7-422A-B557-8ED74E7A5A8A}" type="datetime1">
              <a:rPr lang="pt-BR" smtClean="0"/>
              <a:t>03/04/2018</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48DC26CE-BBB6-45B7-9F3A-E5E61D13719D}" type="slidenum">
              <a:rPr lang="pt-BR" smtClean="0"/>
              <a:t>‹nº›</a:t>
            </a:fld>
            <a:endParaRPr lang="pt-BR"/>
          </a:p>
        </p:txBody>
      </p:sp>
    </p:spTree>
    <p:extLst>
      <p:ext uri="{BB962C8B-B14F-4D97-AF65-F5344CB8AC3E}">
        <p14:creationId xmlns:p14="http://schemas.microsoft.com/office/powerpoint/2010/main" val="1163100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80516E94-963B-4079-BEF7-89FF4F78A94C}" type="datetime1">
              <a:rPr lang="pt-BR" smtClean="0"/>
              <a:t>03/04/2018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8DC26CE-BBB6-45B7-9F3A-E5E61D13719D}" type="slidenum">
              <a:rPr lang="pt-BR" smtClean="0"/>
              <a:t>‹nº›</a:t>
            </a:fld>
            <a:endParaRPr lang="pt-BR"/>
          </a:p>
        </p:txBody>
      </p:sp>
    </p:spTree>
    <p:extLst>
      <p:ext uri="{BB962C8B-B14F-4D97-AF65-F5344CB8AC3E}">
        <p14:creationId xmlns:p14="http://schemas.microsoft.com/office/powerpoint/2010/main" val="1871597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BC93FAA0-CDA0-4A19-83A8-2A6AAFE70704}" type="datetime1">
              <a:rPr lang="pt-BR" smtClean="0"/>
              <a:t>03/04/2018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8DC26CE-BBB6-45B7-9F3A-E5E61D13719D}" type="slidenum">
              <a:rPr lang="pt-BR" smtClean="0"/>
              <a:t>‹nº›</a:t>
            </a:fld>
            <a:endParaRPr lang="pt-BR"/>
          </a:p>
        </p:txBody>
      </p:sp>
    </p:spTree>
    <p:extLst>
      <p:ext uri="{BB962C8B-B14F-4D97-AF65-F5344CB8AC3E}">
        <p14:creationId xmlns:p14="http://schemas.microsoft.com/office/powerpoint/2010/main" val="3461594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950F4F-A37E-4830-8EEA-8416728C6651}" type="datetime1">
              <a:rPr lang="pt-BR" smtClean="0"/>
              <a:t>03/04/2018</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DC26CE-BBB6-45B7-9F3A-E5E61D13719D}" type="slidenum">
              <a:rPr lang="pt-BR" smtClean="0"/>
              <a:t>‹nº›</a:t>
            </a:fld>
            <a:endParaRPr lang="pt-BR"/>
          </a:p>
        </p:txBody>
      </p:sp>
    </p:spTree>
    <p:extLst>
      <p:ext uri="{BB962C8B-B14F-4D97-AF65-F5344CB8AC3E}">
        <p14:creationId xmlns:p14="http://schemas.microsoft.com/office/powerpoint/2010/main" val="1489866472"/>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6000"/>
            <a:lum/>
          </a:blip>
          <a:srcRect/>
          <a:stretch>
            <a:fillRect t="-9000" b="-9000"/>
          </a:stretch>
        </a:blipFill>
        <a:effectLst/>
      </p:bgPr>
    </p:bg>
    <p:spTree>
      <p:nvGrpSpPr>
        <p:cNvPr id="1" name=""/>
        <p:cNvGrpSpPr/>
        <p:nvPr/>
      </p:nvGrpSpPr>
      <p:grpSpPr>
        <a:xfrm>
          <a:off x="0" y="0"/>
          <a:ext cx="0" cy="0"/>
          <a:chOff x="0" y="0"/>
          <a:chExt cx="0" cy="0"/>
        </a:xfrm>
      </p:grpSpPr>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6794" y="228263"/>
            <a:ext cx="3799402" cy="1193801"/>
          </a:xfrm>
          <a:prstGeom prst="rect">
            <a:avLst/>
          </a:prstGeom>
        </p:spPr>
      </p:pic>
      <p:sp>
        <p:nvSpPr>
          <p:cNvPr id="5" name="Retângulo 4"/>
          <p:cNvSpPr/>
          <p:nvPr/>
        </p:nvSpPr>
        <p:spPr>
          <a:xfrm>
            <a:off x="1828801" y="3422839"/>
            <a:ext cx="8823158" cy="830997"/>
          </a:xfrm>
          <a:prstGeom prst="rect">
            <a:avLst/>
          </a:prstGeom>
          <a:noFill/>
        </p:spPr>
        <p:txBody>
          <a:bodyPr wrap="square" lIns="91440" tIns="45720" rIns="91440" bIns="45720">
            <a:spAutoFit/>
          </a:bodyPr>
          <a:lstStyle/>
          <a:p>
            <a:pPr algn="ctr"/>
            <a:r>
              <a:rPr lang="pt-BR" sz="2400" b="1" dirty="0"/>
              <a:t>PERCEPÇÃO DE PUÉRPERAS QUE CONVIVEM COM HIV FRENTE AO ATO DE AMAMENTAR: UMA REVISÃO INTEGRATIVA DA LITERATURA</a:t>
            </a:r>
            <a:endParaRPr lang="pt-BR" sz="2400" dirty="0"/>
          </a:p>
        </p:txBody>
      </p:sp>
      <p:sp>
        <p:nvSpPr>
          <p:cNvPr id="6" name="CaixaDeTexto 5"/>
          <p:cNvSpPr txBox="1"/>
          <p:nvPr/>
        </p:nvSpPr>
        <p:spPr>
          <a:xfrm flipH="1">
            <a:off x="3906253" y="5403164"/>
            <a:ext cx="4217291" cy="461665"/>
          </a:xfrm>
          <a:prstGeom prst="rect">
            <a:avLst/>
          </a:prstGeom>
          <a:noFill/>
        </p:spPr>
        <p:txBody>
          <a:bodyPr wrap="square" rtlCol="0">
            <a:spAutoFit/>
          </a:bodyPr>
          <a:lstStyle/>
          <a:p>
            <a:r>
              <a:rPr lang="pt-BR" sz="2400" dirty="0" smtClean="0">
                <a:latin typeface="Times New Roman" panose="02020603050405020304" pitchFamily="18" charset="0"/>
                <a:cs typeface="Times New Roman" panose="02020603050405020304" pitchFamily="18" charset="0"/>
              </a:rPr>
              <a:t>Orientador: Igor Castro Tavares</a:t>
            </a:r>
            <a:endParaRPr lang="pt-BR" sz="2400" dirty="0">
              <a:latin typeface="Times New Roman" panose="02020603050405020304" pitchFamily="18" charset="0"/>
              <a:cs typeface="Times New Roman" panose="02020603050405020304" pitchFamily="18" charset="0"/>
            </a:endParaRPr>
          </a:p>
        </p:txBody>
      </p:sp>
      <p:sp>
        <p:nvSpPr>
          <p:cNvPr id="7" name="CaixaDeTexto 6"/>
          <p:cNvSpPr txBox="1"/>
          <p:nvPr/>
        </p:nvSpPr>
        <p:spPr>
          <a:xfrm>
            <a:off x="3906253" y="1881951"/>
            <a:ext cx="4668254" cy="830997"/>
          </a:xfrm>
          <a:prstGeom prst="rect">
            <a:avLst/>
          </a:prstGeom>
          <a:noFill/>
        </p:spPr>
        <p:txBody>
          <a:bodyPr wrap="square" rtlCol="0">
            <a:spAutoFit/>
          </a:bodyPr>
          <a:lstStyle/>
          <a:p>
            <a:pPr algn="ctr"/>
            <a:r>
              <a:rPr lang="pt-BR" sz="2400" dirty="0" smtClean="0">
                <a:latin typeface="Times New Roman" panose="02020603050405020304" pitchFamily="18" charset="0"/>
                <a:cs typeface="Times New Roman" panose="02020603050405020304" pitchFamily="18" charset="0"/>
              </a:rPr>
              <a:t>Patrícia </a:t>
            </a:r>
            <a:r>
              <a:rPr lang="pt-BR" sz="2400" dirty="0" smtClean="0">
                <a:latin typeface="Times New Roman" panose="02020603050405020304" pitchFamily="18" charset="0"/>
                <a:cs typeface="Times New Roman" panose="02020603050405020304" pitchFamily="18" charset="0"/>
              </a:rPr>
              <a:t>Ferreira </a:t>
            </a:r>
            <a:r>
              <a:rPr lang="pt-BR" sz="2400" dirty="0" smtClean="0">
                <a:latin typeface="Times New Roman" panose="02020603050405020304" pitchFamily="18" charset="0"/>
                <a:cs typeface="Times New Roman" panose="02020603050405020304" pitchFamily="18" charset="0"/>
              </a:rPr>
              <a:t>Saraiva</a:t>
            </a:r>
          </a:p>
          <a:p>
            <a:pPr algn="ctr"/>
            <a:r>
              <a:rPr lang="pt-BR" sz="2400" dirty="0" smtClean="0">
                <a:latin typeface="Times New Roman" panose="02020603050405020304" pitchFamily="18" charset="0"/>
                <a:cs typeface="Times New Roman" panose="02020603050405020304" pitchFamily="18" charset="0"/>
              </a:rPr>
              <a:t>Tatiane </a:t>
            </a:r>
            <a:r>
              <a:rPr lang="pt-BR" sz="2400" dirty="0" smtClean="0">
                <a:latin typeface="Times New Roman" panose="02020603050405020304" pitchFamily="18" charset="0"/>
                <a:cs typeface="Times New Roman" panose="02020603050405020304" pitchFamily="18" charset="0"/>
              </a:rPr>
              <a:t>da Silva Mota</a:t>
            </a:r>
            <a:endParaRPr lang="pt-BR" sz="2400" dirty="0">
              <a:latin typeface="Times New Roman" panose="02020603050405020304" pitchFamily="18" charset="0"/>
              <a:cs typeface="Times New Roman" panose="02020603050405020304" pitchFamily="18" charset="0"/>
            </a:endParaRPr>
          </a:p>
        </p:txBody>
      </p:sp>
      <p:sp>
        <p:nvSpPr>
          <p:cNvPr id="8" name="Espaço Reservado para Número de Slide 7"/>
          <p:cNvSpPr>
            <a:spLocks noGrp="1"/>
          </p:cNvSpPr>
          <p:nvPr>
            <p:ph type="sldNum" sz="quarter" idx="12"/>
          </p:nvPr>
        </p:nvSpPr>
        <p:spPr/>
        <p:txBody>
          <a:bodyPr/>
          <a:lstStyle/>
          <a:p>
            <a:fld id="{48DC26CE-BBB6-45B7-9F3A-E5E61D13719D}" type="slidenum">
              <a:rPr lang="pt-BR" smtClean="0"/>
              <a:pPr/>
              <a:t>1</a:t>
            </a:fld>
            <a:endParaRPr lang="pt-BR"/>
          </a:p>
        </p:txBody>
      </p:sp>
    </p:spTree>
    <p:extLst>
      <p:ext uri="{BB962C8B-B14F-4D97-AF65-F5344CB8AC3E}">
        <p14:creationId xmlns:p14="http://schemas.microsoft.com/office/powerpoint/2010/main" val="377024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1000"/>
            <a:lum/>
          </a:blip>
          <a:srcRect/>
          <a:stretch>
            <a:fillRect l="-1000" r="-1000"/>
          </a:stretch>
        </a:blipFill>
        <a:effectLst/>
      </p:bgPr>
    </p:bg>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48DC26CE-BBB6-45B7-9F3A-E5E61D13719D}" type="slidenum">
              <a:rPr lang="pt-BR" smtClean="0"/>
              <a:t>10</a:t>
            </a:fld>
            <a:endParaRPr lang="pt-BR"/>
          </a:p>
        </p:txBody>
      </p:sp>
      <p:sp>
        <p:nvSpPr>
          <p:cNvPr id="4" name="Retângulo 3"/>
          <p:cNvSpPr/>
          <p:nvPr/>
        </p:nvSpPr>
        <p:spPr>
          <a:xfrm>
            <a:off x="159147" y="0"/>
            <a:ext cx="11424557" cy="6940361"/>
          </a:xfrm>
          <a:prstGeom prst="rect">
            <a:avLst/>
          </a:prstGeom>
        </p:spPr>
        <p:txBody>
          <a:bodyPr wrap="square">
            <a:spAutoFit/>
          </a:bodyPr>
          <a:lstStyle/>
          <a:p>
            <a:pPr marL="342900" lvl="0" indent="-342900" algn="just">
              <a:lnSpc>
                <a:spcPct val="150000"/>
              </a:lnSpc>
              <a:spcAft>
                <a:spcPts val="1000"/>
              </a:spcAft>
              <a:buFont typeface="+mj-lt"/>
              <a:buAutoNum type="alphaUcPeriod"/>
            </a:pPr>
            <a:r>
              <a:rPr lang="pt-BR" sz="2000" dirty="0" smtClean="0">
                <a:effectLst/>
                <a:latin typeface="Times New Roman" panose="02020603050405020304" pitchFamily="18" charset="0"/>
                <a:ea typeface="Calibri" panose="020F0502020204030204" pitchFamily="34" charset="0"/>
                <a:cs typeface="Times New Roman" panose="02020603050405020304" pitchFamily="18" charset="0"/>
              </a:rPr>
              <a:t>LANA FCF, LIMA AS. Avaliação da prevenção da transmissão vertical do HIV em Belo Horizonte, MG, Brasil. </a:t>
            </a:r>
            <a:r>
              <a:rPr lang="pt-BR" sz="2000" dirty="0" err="1" smtClean="0">
                <a:effectLst/>
                <a:latin typeface="Times New Roman" panose="02020603050405020304" pitchFamily="18" charset="0"/>
                <a:ea typeface="Calibri" panose="020F0502020204030204" pitchFamily="34" charset="0"/>
                <a:cs typeface="Times New Roman" panose="02020603050405020304" pitchFamily="18" charset="0"/>
              </a:rPr>
              <a:t>RevBrasEnferm</a:t>
            </a:r>
            <a:r>
              <a:rPr lang="pt-BR" sz="2000" dirty="0" smtClean="0">
                <a:effectLst/>
                <a:latin typeface="Times New Roman" panose="02020603050405020304" pitchFamily="18" charset="0"/>
                <a:ea typeface="Calibri" panose="020F0502020204030204" pitchFamily="34" charset="0"/>
                <a:cs typeface="Times New Roman" panose="02020603050405020304" pitchFamily="18" charset="0"/>
              </a:rPr>
              <a:t>. 2010; 63 (4): 14-22</a:t>
            </a:r>
            <a:endParaRPr lang="pt-BR"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lphaUcPeriod"/>
            </a:pPr>
            <a:r>
              <a:rPr lang="pt-BR" sz="2000" dirty="0" smtClean="0">
                <a:effectLst/>
                <a:latin typeface="Times New Roman" panose="02020603050405020304" pitchFamily="18" charset="0"/>
                <a:ea typeface="Calibri" panose="020F0502020204030204" pitchFamily="34" charset="0"/>
                <a:cs typeface="Times New Roman" panose="02020603050405020304" pitchFamily="18" charset="0"/>
              </a:rPr>
              <a:t>BRASIL. Ministério da Saúde. Secretaria de Atenção à Saúde. Departamento de Atenção Básica. HIV/Aids, hepatites e outras DST. Brasília: Ministério da Saúde [periódico na Internet]. 2006. Acesso em: 09 Set. 2017. Disponível </a:t>
            </a:r>
            <a:r>
              <a:rPr lang="pt-BR" sz="2000" dirty="0" err="1" smtClean="0">
                <a:effectLst/>
                <a:latin typeface="Times New Roman" panose="02020603050405020304" pitchFamily="18" charset="0"/>
                <a:ea typeface="Calibri" panose="020F0502020204030204" pitchFamily="34" charset="0"/>
                <a:cs typeface="Times New Roman" panose="02020603050405020304" pitchFamily="18" charset="0"/>
              </a:rPr>
              <a:t>em:http</a:t>
            </a:r>
            <a:r>
              <a:rPr lang="pt-BR" sz="2000" dirty="0" smtClean="0">
                <a:effectLst/>
                <a:latin typeface="Times New Roman" panose="02020603050405020304" pitchFamily="18" charset="0"/>
                <a:ea typeface="Calibri" panose="020F0502020204030204" pitchFamily="34" charset="0"/>
                <a:cs typeface="Times New Roman" panose="02020603050405020304" pitchFamily="18" charset="0"/>
              </a:rPr>
              <a:t>://bvsms.saude.gov.br/</a:t>
            </a:r>
            <a:r>
              <a:rPr lang="pt-BR" sz="2000" dirty="0" err="1" smtClean="0">
                <a:effectLst/>
                <a:latin typeface="Times New Roman" panose="02020603050405020304" pitchFamily="18" charset="0"/>
                <a:ea typeface="Calibri" panose="020F0502020204030204" pitchFamily="34" charset="0"/>
                <a:cs typeface="Times New Roman" panose="02020603050405020304" pitchFamily="18" charset="0"/>
              </a:rPr>
              <a:t>bvs</a:t>
            </a:r>
            <a:r>
              <a:rPr lang="pt-BR" sz="2000" dirty="0" smtClean="0">
                <a:effectLst/>
                <a:latin typeface="Times New Roman" panose="02020603050405020304" pitchFamily="18" charset="0"/>
                <a:ea typeface="Calibri" panose="020F0502020204030204" pitchFamily="34" charset="0"/>
                <a:cs typeface="Times New Roman" panose="02020603050405020304" pitchFamily="18" charset="0"/>
              </a:rPr>
              <a:t>/</a:t>
            </a:r>
            <a:r>
              <a:rPr lang="pt-BR" sz="2000" dirty="0" err="1" smtClean="0">
                <a:effectLst/>
                <a:latin typeface="Times New Roman" panose="02020603050405020304" pitchFamily="18" charset="0"/>
                <a:ea typeface="Calibri" panose="020F0502020204030204" pitchFamily="34" charset="0"/>
                <a:cs typeface="Times New Roman" panose="02020603050405020304" pitchFamily="18" charset="0"/>
              </a:rPr>
              <a:t>publicacoes</a:t>
            </a:r>
            <a:r>
              <a:rPr lang="pt-BR" sz="2000" dirty="0" smtClean="0">
                <a:effectLst/>
                <a:latin typeface="Times New Roman" panose="02020603050405020304" pitchFamily="18" charset="0"/>
                <a:ea typeface="Calibri" panose="020F0502020204030204" pitchFamily="34" charset="0"/>
                <a:cs typeface="Times New Roman" panose="02020603050405020304" pitchFamily="18" charset="0"/>
              </a:rPr>
              <a:t>/ abcad18.pdf</a:t>
            </a:r>
            <a:endParaRPr lang="pt-BR"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lphaUcPeriod"/>
            </a:pPr>
            <a:r>
              <a:rPr lang="pt-BR" sz="2000" dirty="0" smtClean="0">
                <a:effectLst/>
                <a:latin typeface="Times New Roman" panose="02020603050405020304" pitchFamily="18" charset="0"/>
                <a:ea typeface="Calibri" panose="020F0502020204030204" pitchFamily="34" charset="0"/>
                <a:cs typeface="Times New Roman" panose="02020603050405020304" pitchFamily="18" charset="0"/>
              </a:rPr>
              <a:t>CARNEIRO LTV. A vivência da maternidade um estudo com gestantes portadoras do HIV. 2010. [tese]. Ribeirão Preto: Universidade de São Paulo; 2010.</a:t>
            </a:r>
            <a:r>
              <a:rPr lang="pt-BR"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pt-BR" sz="2000" dirty="0" smtClean="0">
                <a:effectLst/>
                <a:latin typeface="Times New Roman" panose="02020603050405020304" pitchFamily="18" charset="0"/>
                <a:ea typeface="Calibri" panose="020F0502020204030204" pitchFamily="34" charset="0"/>
                <a:cs typeface="Times New Roman" panose="02020603050405020304" pitchFamily="18" charset="0"/>
              </a:rPr>
              <a:t>BRASIL. Ministério da Saúde. Departamento de DST, AIDS e Hepatites Virais. Protocolo clínico e diretrizes terapêuticas para manejo da infecção pelo HIV em crianças e adolescentes [Internet]. 2014 acesso em: 09 set 2017 ; Disponível em: http://www.aids.gov.br/pcdt/pediatrico/1.</a:t>
            </a:r>
            <a:endParaRPr lang="pt-BR"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lphaUcPeriod"/>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MULUYE D, WOLDEYOHANNES D, GIZACHEW M, TIRUNEH </a:t>
            </a:r>
            <a:r>
              <a:rPr lang="en-US" sz="2000" dirty="0" err="1" smtClean="0">
                <a:effectLst/>
                <a:latin typeface="Times New Roman" panose="02020603050405020304" pitchFamily="18" charset="0"/>
                <a:ea typeface="Calibri" panose="020F0502020204030204" pitchFamily="34" charset="0"/>
                <a:cs typeface="Times New Roman" panose="02020603050405020304" pitchFamily="18" charset="0"/>
              </a:rPr>
              <a:t>M.Infantfeedingpracticeandassociatedfactorsof</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 HIV positive mothersattendingpreventionofmothertochildtransmissionandantirretroviraltheraphyclinics in Gondar Town </a:t>
            </a:r>
            <a:r>
              <a:rPr lang="en-US" sz="2000" dirty="0" err="1" smtClean="0">
                <a:effectLst/>
                <a:latin typeface="Times New Roman" panose="02020603050405020304" pitchFamily="18" charset="0"/>
                <a:ea typeface="Calibri" panose="020F0502020204030204" pitchFamily="34" charset="0"/>
                <a:cs typeface="Times New Roman" panose="02020603050405020304" pitchFamily="18" charset="0"/>
              </a:rPr>
              <a:t>healthinstitutions</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effectLst/>
                <a:latin typeface="Times New Roman" panose="02020603050405020304" pitchFamily="18" charset="0"/>
                <a:ea typeface="Calibri" panose="020F0502020204030204" pitchFamily="34" charset="0"/>
                <a:cs typeface="Times New Roman" panose="02020603050405020304" pitchFamily="18" charset="0"/>
              </a:rPr>
              <a:t>NorthwestEthiopia</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pt-BR" sz="2000" dirty="0" smtClean="0">
                <a:effectLst/>
                <a:latin typeface="Times New Roman" panose="02020603050405020304" pitchFamily="18" charset="0"/>
                <a:ea typeface="Calibri" panose="020F0502020204030204" pitchFamily="34" charset="0"/>
                <a:cs typeface="Times New Roman" panose="02020603050405020304" pitchFamily="18" charset="0"/>
              </a:rPr>
              <a:t>BMC </a:t>
            </a:r>
            <a:r>
              <a:rPr lang="pt-BR" sz="2000" dirty="0" err="1" smtClean="0">
                <a:effectLst/>
                <a:latin typeface="Times New Roman" panose="02020603050405020304" pitchFamily="18" charset="0"/>
                <a:ea typeface="Calibri" panose="020F0502020204030204" pitchFamily="34" charset="0"/>
                <a:cs typeface="Times New Roman" panose="02020603050405020304" pitchFamily="18" charset="0"/>
              </a:rPr>
              <a:t>Public</a:t>
            </a:r>
            <a:r>
              <a:rPr lang="pt-BR" sz="2000" dirty="0" smtClean="0">
                <a:effectLst/>
                <a:latin typeface="Times New Roman" panose="02020603050405020304" pitchFamily="18" charset="0"/>
                <a:ea typeface="Calibri" panose="020F0502020204030204" pitchFamily="34" charset="0"/>
                <a:cs typeface="Times New Roman" panose="02020603050405020304" pitchFamily="18" charset="0"/>
              </a:rPr>
              <a:t> Health. 2012;12:240.</a:t>
            </a:r>
            <a:endParaRPr lang="pt-BR" dirty="0" smtClean="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772139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1000"/>
            <a:lum/>
          </a:blip>
          <a:srcRect/>
          <a:stretch>
            <a:fillRect t="-9000" b="-9000"/>
          </a:stretch>
        </a:blipFill>
        <a:effectLst/>
      </p:bgPr>
    </p:bg>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48DC26CE-BBB6-45B7-9F3A-E5E61D13719D}" type="slidenum">
              <a:rPr lang="pt-BR" smtClean="0"/>
              <a:t>11</a:t>
            </a:fld>
            <a:endParaRPr lang="pt-BR"/>
          </a:p>
        </p:txBody>
      </p:sp>
      <p:sp>
        <p:nvSpPr>
          <p:cNvPr id="3" name="Retângulo 2"/>
          <p:cNvSpPr/>
          <p:nvPr/>
        </p:nvSpPr>
        <p:spPr>
          <a:xfrm>
            <a:off x="538843" y="170964"/>
            <a:ext cx="11005457" cy="6550511"/>
          </a:xfrm>
          <a:prstGeom prst="rect">
            <a:avLst/>
          </a:prstGeom>
        </p:spPr>
        <p:txBody>
          <a:bodyPr wrap="square">
            <a:spAutoFit/>
          </a:bodyPr>
          <a:lstStyle/>
          <a:p>
            <a:pPr marL="342900" lvl="0" indent="-342900" algn="just">
              <a:lnSpc>
                <a:spcPct val="150000"/>
              </a:lnSpc>
              <a:spcAft>
                <a:spcPts val="1000"/>
              </a:spcAft>
              <a:buFont typeface="+mj-lt"/>
              <a:buAutoNum type="alphaUcPeriod"/>
            </a:pPr>
            <a:r>
              <a:rPr lang="pt-BR" dirty="0" smtClean="0">
                <a:effectLst/>
                <a:latin typeface="Times New Roman" panose="02020603050405020304" pitchFamily="18" charset="0"/>
                <a:ea typeface="Calibri" panose="020F0502020204030204" pitchFamily="34" charset="0"/>
                <a:cs typeface="Times New Roman" panose="02020603050405020304" pitchFamily="18" charset="0"/>
              </a:rPr>
              <a:t>SILVA MJM, MENDES WS, GAMA MEAG, CHEIN MBC, VERAS DS. Perfil clínico-laboratorial de crianças vivendo com HIV/AIDS por transmissão vertical em uma cidade do Nordeste brasileiro. Rev. Soc. Bras. Med. Trop. 2010;43(1):32-35</a:t>
            </a:r>
            <a:endParaRPr lang="pt-BR" sz="16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lphaUcPeriod"/>
            </a:pPr>
            <a:r>
              <a:rPr lang="pt-BR" dirty="0" smtClean="0">
                <a:effectLst/>
                <a:latin typeface="Times New Roman" panose="02020603050405020304" pitchFamily="18" charset="0"/>
                <a:ea typeface="Calibri" panose="020F0502020204030204" pitchFamily="34" charset="0"/>
                <a:cs typeface="Times New Roman" panose="02020603050405020304" pitchFamily="18" charset="0"/>
              </a:rPr>
              <a:t>MACHADO MMT, BRAGA MQC, GALVÃO MTG. Problemas com a mama puerperal revelados por mães soropositivas. Rev. Esc. </a:t>
            </a:r>
            <a:r>
              <a:rPr lang="pt-BR" dirty="0" err="1" smtClean="0">
                <a:effectLst/>
                <a:latin typeface="Times New Roman" panose="02020603050405020304" pitchFamily="18" charset="0"/>
                <a:ea typeface="Calibri" panose="020F0502020204030204" pitchFamily="34" charset="0"/>
                <a:cs typeface="Times New Roman" panose="02020603050405020304" pitchFamily="18" charset="0"/>
              </a:rPr>
              <a:t>Enferm</a:t>
            </a:r>
            <a:r>
              <a:rPr lang="pt-BR" dirty="0" smtClean="0">
                <a:effectLst/>
                <a:latin typeface="Times New Roman" panose="02020603050405020304" pitchFamily="18" charset="0"/>
                <a:ea typeface="Calibri" panose="020F0502020204030204" pitchFamily="34" charset="0"/>
                <a:cs typeface="Times New Roman" panose="02020603050405020304" pitchFamily="18" charset="0"/>
              </a:rPr>
              <a:t>. USP. 2010;44(1):120-125.</a:t>
            </a:r>
            <a:endParaRPr lang="pt-BR" sz="16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lphaUcPeriod"/>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YOUNG SL, MBUYA MN, CHANTRY CJ, GEUBBELS EP, ISRAELBALLARD K, COHAN D, ET AL.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Currentknowledgeand</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future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researchoninfantfeeding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in the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contexto</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of HIV: basic, clinical, behavioral,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andprogrammatic</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perspectives. </a:t>
            </a:r>
            <a:r>
              <a:rPr lang="pt-BR" dirty="0" err="1" smtClean="0">
                <a:effectLst/>
                <a:latin typeface="Times New Roman" panose="02020603050405020304" pitchFamily="18" charset="0"/>
                <a:ea typeface="Calibri" panose="020F0502020204030204" pitchFamily="34" charset="0"/>
                <a:cs typeface="Times New Roman" panose="02020603050405020304" pitchFamily="18" charset="0"/>
              </a:rPr>
              <a:t>Adv</a:t>
            </a:r>
            <a:r>
              <a:rPr lang="pt-BR" dirty="0" smtClean="0">
                <a:effectLst/>
                <a:latin typeface="Times New Roman" panose="02020603050405020304" pitchFamily="18" charset="0"/>
                <a:ea typeface="Calibri" panose="020F0502020204030204" pitchFamily="34" charset="0"/>
                <a:cs typeface="Times New Roman" panose="02020603050405020304" pitchFamily="18" charset="0"/>
              </a:rPr>
              <a:t> Nutr. 2011;2(3):225-243.</a:t>
            </a:r>
            <a:endParaRPr lang="pt-BR" sz="16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lphaUcPeriod"/>
            </a:pPr>
            <a:r>
              <a:rPr lang="pt-BR" dirty="0" smtClean="0">
                <a:effectLst/>
                <a:latin typeface="Times New Roman" panose="02020603050405020304" pitchFamily="18" charset="0"/>
                <a:ea typeface="Calibri" panose="020F0502020204030204" pitchFamily="34" charset="0"/>
                <a:cs typeface="Times New Roman" panose="02020603050405020304" pitchFamily="18" charset="0"/>
              </a:rPr>
              <a:t>Carvalho CML, Galvão MTG, Silva RM. Alterações na vida de mulheres com Síndrome da Imunodeficiência Adquirida em face da doença. Acta Paul </a:t>
            </a:r>
            <a:r>
              <a:rPr lang="pt-BR" dirty="0" err="1" smtClean="0">
                <a:effectLst/>
                <a:latin typeface="Times New Roman" panose="02020603050405020304" pitchFamily="18" charset="0"/>
                <a:ea typeface="Calibri" panose="020F0502020204030204" pitchFamily="34" charset="0"/>
                <a:cs typeface="Times New Roman" panose="02020603050405020304" pitchFamily="18" charset="0"/>
              </a:rPr>
              <a:t>Enferm</a:t>
            </a:r>
            <a:r>
              <a:rPr lang="pt-BR" dirty="0" smtClean="0">
                <a:effectLst/>
                <a:latin typeface="Times New Roman" panose="02020603050405020304" pitchFamily="18" charset="0"/>
                <a:ea typeface="Calibri" panose="020F0502020204030204" pitchFamily="34" charset="0"/>
                <a:cs typeface="Times New Roman" panose="02020603050405020304" pitchFamily="18" charset="0"/>
              </a:rPr>
              <a:t>. 2010;23(1):94-100.</a:t>
            </a:r>
            <a:endParaRPr lang="pt-BR" sz="16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lphaUcPeriod"/>
            </a:pPr>
            <a:r>
              <a:rPr lang="pt-BR" dirty="0" smtClean="0">
                <a:effectLst/>
                <a:latin typeface="Times New Roman" panose="02020603050405020304" pitchFamily="18" charset="0"/>
                <a:ea typeface="Calibri" panose="020F0502020204030204" pitchFamily="34" charset="0"/>
                <a:cs typeface="Times New Roman" panose="02020603050405020304" pitchFamily="18" charset="0"/>
              </a:rPr>
              <a:t>MORENO CCGS, REA MF, FILIPE EV. Mães HIV positivo e a </a:t>
            </a:r>
            <a:r>
              <a:rPr lang="pt-BR" dirty="0" err="1" smtClean="0">
                <a:effectLst/>
                <a:latin typeface="Times New Roman" panose="02020603050405020304" pitchFamily="18" charset="0"/>
                <a:ea typeface="Calibri" panose="020F0502020204030204" pitchFamily="34" charset="0"/>
                <a:cs typeface="Times New Roman" panose="02020603050405020304" pitchFamily="18" charset="0"/>
              </a:rPr>
              <a:t>nãoamamentação</a:t>
            </a:r>
            <a:r>
              <a:rPr lang="pt-BR" dirty="0" smtClean="0">
                <a:effectLst/>
                <a:latin typeface="Times New Roman" panose="02020603050405020304" pitchFamily="18" charset="0"/>
                <a:ea typeface="Calibri" panose="020F0502020204030204" pitchFamily="34" charset="0"/>
                <a:cs typeface="Times New Roman" panose="02020603050405020304" pitchFamily="18" charset="0"/>
              </a:rPr>
              <a:t>. Rev. bras. </a:t>
            </a:r>
            <a:r>
              <a:rPr lang="pt-BR" dirty="0" err="1" smtClean="0">
                <a:effectLst/>
                <a:latin typeface="Times New Roman" panose="02020603050405020304" pitchFamily="18" charset="0"/>
                <a:ea typeface="Calibri" panose="020F0502020204030204" pitchFamily="34" charset="0"/>
                <a:cs typeface="Times New Roman" panose="02020603050405020304" pitchFamily="18" charset="0"/>
              </a:rPr>
              <a:t>saude</a:t>
            </a:r>
            <a:r>
              <a:rPr lang="pt-BR" dirty="0" smtClean="0">
                <a:effectLst/>
                <a:latin typeface="Times New Roman" panose="02020603050405020304" pitchFamily="18" charset="0"/>
                <a:ea typeface="Calibri" panose="020F0502020204030204" pitchFamily="34" charset="0"/>
                <a:cs typeface="Times New Roman" panose="02020603050405020304" pitchFamily="18" charset="0"/>
              </a:rPr>
              <a:t> mater. infant. 2010;6(2):199- 208.</a:t>
            </a:r>
            <a:endParaRPr lang="pt-BR" sz="16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lphaUcPeriod"/>
            </a:pPr>
            <a:r>
              <a:rPr lang="pt-BR" dirty="0" smtClean="0">
                <a:effectLst/>
                <a:latin typeface="Times New Roman" panose="02020603050405020304" pitchFamily="18" charset="0"/>
                <a:ea typeface="Calibri" panose="020F0502020204030204" pitchFamily="34" charset="0"/>
                <a:cs typeface="Times New Roman" panose="02020603050405020304" pitchFamily="18" charset="0"/>
              </a:rPr>
              <a:t>PADOIN SMM, SOUZA IEO, PAULA CC. Cotidianidade da mulher que tem HIV/aids: modo de ser diante da impossibilidade de amamentar. Rev. </a:t>
            </a:r>
            <a:r>
              <a:rPr lang="pt-BR" dirty="0" err="1" smtClean="0">
                <a:effectLst/>
                <a:latin typeface="Times New Roman" panose="02020603050405020304" pitchFamily="18" charset="0"/>
                <a:ea typeface="Calibri" panose="020F0502020204030204" pitchFamily="34" charset="0"/>
                <a:cs typeface="Times New Roman" panose="02020603050405020304" pitchFamily="18" charset="0"/>
              </a:rPr>
              <a:t>gauch</a:t>
            </a:r>
            <a:r>
              <a:rPr lang="pt-BR"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pt-BR" dirty="0" err="1" smtClean="0">
                <a:effectLst/>
                <a:latin typeface="Times New Roman" panose="02020603050405020304" pitchFamily="18" charset="0"/>
                <a:ea typeface="Calibri" panose="020F0502020204030204" pitchFamily="34" charset="0"/>
                <a:cs typeface="Times New Roman" panose="02020603050405020304" pitchFamily="18" charset="0"/>
              </a:rPr>
              <a:t>enferm</a:t>
            </a:r>
            <a:r>
              <a:rPr lang="pt-BR" dirty="0" smtClean="0">
                <a:effectLst/>
                <a:latin typeface="Times New Roman" panose="02020603050405020304" pitchFamily="18" charset="0"/>
                <a:ea typeface="Calibri" panose="020F0502020204030204" pitchFamily="34" charset="0"/>
                <a:cs typeface="Times New Roman" panose="02020603050405020304" pitchFamily="18" charset="0"/>
              </a:rPr>
              <a:t>. 2010;31(1):77-83.</a:t>
            </a:r>
            <a:endParaRPr lang="pt-BR"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037912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l="-1000" r="-1000"/>
          </a:stretch>
        </a:blipFill>
        <a:effectLst/>
      </p:bgPr>
    </p:bg>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48DC26CE-BBB6-45B7-9F3A-E5E61D13719D}" type="slidenum">
              <a:rPr lang="pt-BR" smtClean="0"/>
              <a:t>2</a:t>
            </a:fld>
            <a:endParaRPr lang="pt-BR"/>
          </a:p>
        </p:txBody>
      </p:sp>
      <p:sp>
        <p:nvSpPr>
          <p:cNvPr id="5" name="CaixaDeTexto 4"/>
          <p:cNvSpPr txBox="1"/>
          <p:nvPr/>
        </p:nvSpPr>
        <p:spPr>
          <a:xfrm flipH="1">
            <a:off x="417094" y="320840"/>
            <a:ext cx="11646565" cy="6186309"/>
          </a:xfrm>
          <a:prstGeom prst="rect">
            <a:avLst/>
          </a:prstGeom>
          <a:noFill/>
        </p:spPr>
        <p:txBody>
          <a:bodyPr wrap="square" rtlCol="0">
            <a:spAutoFit/>
          </a:bodyPr>
          <a:lstStyle/>
          <a:p>
            <a:pPr algn="just">
              <a:lnSpc>
                <a:spcPct val="150000"/>
              </a:lnSpc>
            </a:pPr>
            <a:r>
              <a:rPr lang="pt-BR" sz="2200" b="1" dirty="0" smtClean="0">
                <a:latin typeface="Times New Roman" panose="02020603050405020304" pitchFamily="18" charset="0"/>
                <a:cs typeface="Times New Roman" panose="02020603050405020304" pitchFamily="18" charset="0"/>
              </a:rPr>
              <a:t>INTRODUÇÃO</a:t>
            </a:r>
            <a:endParaRPr lang="pt-BR" sz="2200"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pt-BR" sz="2200" dirty="0" smtClean="0">
                <a:latin typeface="Times New Roman" panose="02020603050405020304" pitchFamily="18" charset="0"/>
                <a:cs typeface="Times New Roman" panose="02020603050405020304" pitchFamily="18" charset="0"/>
              </a:rPr>
              <a:t>Em meados do século XX surgiram os primeiros casos de AIDS.</a:t>
            </a:r>
          </a:p>
          <a:p>
            <a:pPr marL="285750" indent="-285750" algn="just">
              <a:lnSpc>
                <a:spcPct val="150000"/>
              </a:lnSpc>
              <a:buFont typeface="Arial" panose="020B0604020202020204" pitchFamily="34" charset="0"/>
              <a:buChar char="•"/>
            </a:pPr>
            <a:r>
              <a:rPr lang="pt-BR" sz="2200" dirty="0" smtClean="0">
                <a:latin typeface="Times New Roman" panose="02020603050405020304" pitchFamily="18" charset="0"/>
                <a:cs typeface="Times New Roman" panose="02020603050405020304" pitchFamily="18" charset="0"/>
              </a:rPr>
              <a:t>Investigações </a:t>
            </a:r>
            <a:r>
              <a:rPr lang="pt-BR" sz="2200" dirty="0">
                <a:latin typeface="Times New Roman" panose="02020603050405020304" pitchFamily="18" charset="0"/>
                <a:cs typeface="Times New Roman" panose="02020603050405020304" pitchFamily="18" charset="0"/>
              </a:rPr>
              <a:t>clínicas demonstraram fragilidade imunológica entre os indivíduos acometidos e conduziram as pesquisas à descoberta de um agente infeccioso, o HIV (</a:t>
            </a:r>
            <a:r>
              <a:rPr lang="pt-BR" sz="2200" dirty="0" err="1" smtClean="0">
                <a:latin typeface="Times New Roman" panose="02020603050405020304" pitchFamily="18" charset="0"/>
                <a:cs typeface="Times New Roman" panose="02020603050405020304" pitchFamily="18" charset="0"/>
              </a:rPr>
              <a:t>Human</a:t>
            </a:r>
            <a:r>
              <a:rPr lang="pt-BR" sz="2200" dirty="0" smtClean="0">
                <a:latin typeface="Times New Roman" panose="02020603050405020304" pitchFamily="18" charset="0"/>
                <a:cs typeface="Times New Roman" panose="02020603050405020304" pitchFamily="18" charset="0"/>
              </a:rPr>
              <a:t> </a:t>
            </a:r>
            <a:r>
              <a:rPr lang="pt-BR" sz="2200" dirty="0" err="1" smtClean="0">
                <a:latin typeface="Times New Roman" panose="02020603050405020304" pitchFamily="18" charset="0"/>
                <a:cs typeface="Times New Roman" panose="02020603050405020304" pitchFamily="18" charset="0"/>
              </a:rPr>
              <a:t>Immunodeficiency</a:t>
            </a:r>
            <a:r>
              <a:rPr lang="pt-BR" sz="2200" dirty="0" smtClean="0">
                <a:latin typeface="Times New Roman" panose="02020603050405020304" pitchFamily="18" charset="0"/>
                <a:cs typeface="Times New Roman" panose="02020603050405020304" pitchFamily="18" charset="0"/>
              </a:rPr>
              <a:t> </a:t>
            </a:r>
            <a:r>
              <a:rPr lang="pt-BR" sz="2200" dirty="0" err="1" smtClean="0">
                <a:latin typeface="Times New Roman" panose="02020603050405020304" pitchFamily="18" charset="0"/>
                <a:cs typeface="Times New Roman" panose="02020603050405020304" pitchFamily="18" charset="0"/>
              </a:rPr>
              <a:t>Virus</a:t>
            </a:r>
            <a:r>
              <a:rPr lang="pt-BR" sz="2200" dirty="0" smtClean="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pt-BR" sz="2200" dirty="0" smtClean="0">
                <a:latin typeface="Times New Roman" panose="02020603050405020304" pitchFamily="18" charset="0"/>
                <a:cs typeface="Times New Roman" panose="02020603050405020304" pitchFamily="18" charset="0"/>
              </a:rPr>
              <a:t>Transmissão: sexual (homo, </a:t>
            </a:r>
            <a:r>
              <a:rPr lang="pt-BR" sz="2200" dirty="0" err="1" smtClean="0">
                <a:latin typeface="Times New Roman" panose="02020603050405020304" pitchFamily="18" charset="0"/>
                <a:cs typeface="Times New Roman" panose="02020603050405020304" pitchFamily="18" charset="0"/>
              </a:rPr>
              <a:t>hetero</a:t>
            </a:r>
            <a:r>
              <a:rPr lang="pt-BR" sz="2200" dirty="0">
                <a:latin typeface="Times New Roman" panose="02020603050405020304" pitchFamily="18" charset="0"/>
                <a:cs typeface="Times New Roman" panose="02020603050405020304" pitchFamily="18" charset="0"/>
              </a:rPr>
              <a:t> </a:t>
            </a:r>
            <a:r>
              <a:rPr lang="pt-BR" sz="2200" dirty="0" smtClean="0">
                <a:latin typeface="Times New Roman" panose="02020603050405020304" pitchFamily="18" charset="0"/>
                <a:cs typeface="Times New Roman" panose="02020603050405020304" pitchFamily="18" charset="0"/>
              </a:rPr>
              <a:t>ou bissexual), exposição parenteral, mucosas, sangue, hemoderivados ou instrumentos </a:t>
            </a:r>
            <a:r>
              <a:rPr lang="pt-BR" sz="2200" dirty="0" err="1" smtClean="0">
                <a:latin typeface="Times New Roman" panose="02020603050405020304" pitchFamily="18" charset="0"/>
                <a:cs typeface="Times New Roman" panose="02020603050405020304" pitchFamily="18" charset="0"/>
              </a:rPr>
              <a:t>perfurocortantes</a:t>
            </a:r>
            <a:r>
              <a:rPr lang="pt-BR" sz="2200" dirty="0" smtClean="0">
                <a:latin typeface="Times New Roman" panose="02020603050405020304" pitchFamily="18" charset="0"/>
                <a:cs typeface="Times New Roman" panose="02020603050405020304" pitchFamily="18" charset="0"/>
              </a:rPr>
              <a:t> contaminados e através da transmissão vertical (TV).</a:t>
            </a:r>
          </a:p>
          <a:p>
            <a:pPr marL="285750" indent="-285750" algn="just">
              <a:lnSpc>
                <a:spcPct val="150000"/>
              </a:lnSpc>
              <a:buFont typeface="Arial" panose="020B0604020202020204" pitchFamily="34" charset="0"/>
              <a:buChar char="•"/>
            </a:pPr>
            <a:r>
              <a:rPr lang="pt-BR" sz="2200" dirty="0">
                <a:latin typeface="Times New Roman" panose="02020603050405020304" pitchFamily="18" charset="0"/>
                <a:cs typeface="Times New Roman" panose="02020603050405020304" pitchFamily="18" charset="0"/>
              </a:rPr>
              <a:t>O processo acelerado de mulheres infectadas trouxe como principal consequência o crescimento nas taxas de transmissão vertical (TV) do </a:t>
            </a:r>
            <a:r>
              <a:rPr lang="pt-BR" sz="2200" dirty="0" smtClean="0">
                <a:latin typeface="Times New Roman" panose="02020603050405020304" pitchFamily="18" charset="0"/>
                <a:cs typeface="Times New Roman" panose="02020603050405020304" pitchFamily="18" charset="0"/>
              </a:rPr>
              <a:t>Vírus HIV.</a:t>
            </a:r>
          </a:p>
          <a:p>
            <a:pPr marL="285750" indent="-285750" algn="just">
              <a:lnSpc>
                <a:spcPct val="150000"/>
              </a:lnSpc>
              <a:buFont typeface="Arial" panose="020B0604020202020204" pitchFamily="34" charset="0"/>
              <a:buChar char="•"/>
            </a:pPr>
            <a:r>
              <a:rPr lang="pt-BR" sz="2200" dirty="0" smtClean="0">
                <a:latin typeface="Times New Roman" panose="02020603050405020304" pitchFamily="18" charset="0"/>
                <a:cs typeface="Times New Roman" panose="02020603050405020304" pitchFamily="18" charset="0"/>
              </a:rPr>
              <a:t>Palavras chave: percepção, gestantes, </a:t>
            </a:r>
            <a:r>
              <a:rPr lang="pt-BR" sz="2200" dirty="0" err="1" smtClean="0">
                <a:latin typeface="Times New Roman" panose="02020603050405020304" pitchFamily="18" charset="0"/>
                <a:cs typeface="Times New Roman" panose="02020603050405020304" pitchFamily="18" charset="0"/>
              </a:rPr>
              <a:t>soroprevalencia</a:t>
            </a:r>
            <a:r>
              <a:rPr lang="pt-BR" sz="2200" dirty="0" smtClean="0">
                <a:latin typeface="Times New Roman" panose="02020603050405020304" pitchFamily="18" charset="0"/>
                <a:cs typeface="Times New Roman" panose="02020603050405020304" pitchFamily="18" charset="0"/>
              </a:rPr>
              <a:t> de HIV, aleitamento materno.</a:t>
            </a:r>
          </a:p>
          <a:p>
            <a:pPr algn="r">
              <a:lnSpc>
                <a:spcPct val="150000"/>
              </a:lnSpc>
            </a:pPr>
            <a:r>
              <a:rPr lang="pt-BR" sz="2200" dirty="0">
                <a:latin typeface="Times New Roman" panose="02020603050405020304" pitchFamily="18" charset="0"/>
                <a:cs typeface="Times New Roman" panose="02020603050405020304" pitchFamily="18" charset="0"/>
              </a:rPr>
              <a:t>( FERREIRA-BERTAGNOLI, M.S.F.  2012)</a:t>
            </a:r>
          </a:p>
        </p:txBody>
      </p:sp>
    </p:spTree>
    <p:extLst>
      <p:ext uri="{BB962C8B-B14F-4D97-AF65-F5344CB8AC3E}">
        <p14:creationId xmlns:p14="http://schemas.microsoft.com/office/powerpoint/2010/main" val="19189714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t="-9000" b="-9000"/>
          </a:stretch>
        </a:blipFill>
        <a:effectLst/>
      </p:bgPr>
    </p:bg>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48DC26CE-BBB6-45B7-9F3A-E5E61D13719D}" type="slidenum">
              <a:rPr lang="pt-BR" smtClean="0"/>
              <a:t>3</a:t>
            </a:fld>
            <a:endParaRPr lang="pt-BR"/>
          </a:p>
        </p:txBody>
      </p:sp>
      <p:sp>
        <p:nvSpPr>
          <p:cNvPr id="7" name="CaixaDeTexto 6"/>
          <p:cNvSpPr txBox="1"/>
          <p:nvPr/>
        </p:nvSpPr>
        <p:spPr>
          <a:xfrm>
            <a:off x="401052" y="170041"/>
            <a:ext cx="11325727" cy="6186309"/>
          </a:xfrm>
          <a:prstGeom prst="rect">
            <a:avLst/>
          </a:prstGeom>
          <a:noFill/>
        </p:spPr>
        <p:txBody>
          <a:bodyPr wrap="square" rtlCol="0">
            <a:spAutoFit/>
          </a:bodyPr>
          <a:lstStyle/>
          <a:p>
            <a:pPr lvl="0" algn="just">
              <a:lnSpc>
                <a:spcPct val="150000"/>
              </a:lnSpc>
            </a:pPr>
            <a:r>
              <a:rPr lang="pt-BR" sz="2200" b="1" dirty="0" smtClean="0">
                <a:latin typeface="Times New Roman" panose="02020603050405020304" pitchFamily="18" charset="0"/>
                <a:cs typeface="Times New Roman" panose="02020603050405020304" pitchFamily="18" charset="0"/>
              </a:rPr>
              <a:t>OBJETIVOS</a:t>
            </a:r>
          </a:p>
          <a:p>
            <a:pPr lvl="0" algn="just">
              <a:lnSpc>
                <a:spcPct val="150000"/>
              </a:lnSpc>
            </a:pPr>
            <a:endParaRPr lang="pt-BR" sz="2200" dirty="0">
              <a:latin typeface="Times New Roman" panose="02020603050405020304" pitchFamily="18" charset="0"/>
              <a:cs typeface="Times New Roman" panose="02020603050405020304" pitchFamily="18" charset="0"/>
            </a:endParaRPr>
          </a:p>
          <a:p>
            <a:pPr lvl="1" algn="just">
              <a:lnSpc>
                <a:spcPct val="150000"/>
              </a:lnSpc>
            </a:pPr>
            <a:r>
              <a:rPr lang="pt-BR" sz="2200" b="1" dirty="0">
                <a:latin typeface="Times New Roman" panose="02020603050405020304" pitchFamily="18" charset="0"/>
                <a:cs typeface="Times New Roman" panose="02020603050405020304" pitchFamily="18" charset="0"/>
              </a:rPr>
              <a:t>Objetivo geral</a:t>
            </a:r>
            <a:endParaRPr lang="pt-BR" sz="2200" dirty="0">
              <a:latin typeface="Times New Roman" panose="02020603050405020304" pitchFamily="18" charset="0"/>
              <a:cs typeface="Times New Roman" panose="02020603050405020304" pitchFamily="18" charset="0"/>
            </a:endParaRPr>
          </a:p>
          <a:p>
            <a:pPr algn="just">
              <a:lnSpc>
                <a:spcPct val="150000"/>
              </a:lnSpc>
            </a:pPr>
            <a:r>
              <a:rPr lang="pt-BR" sz="2200" dirty="0" smtClean="0">
                <a:latin typeface="Times New Roman" panose="02020603050405020304" pitchFamily="18" charset="0"/>
                <a:cs typeface="Times New Roman" panose="02020603050405020304" pitchFamily="18" charset="0"/>
              </a:rPr>
              <a:t>	Analisar </a:t>
            </a:r>
            <a:r>
              <a:rPr lang="pt-BR" sz="2200" dirty="0">
                <a:latin typeface="Times New Roman" panose="02020603050405020304" pitchFamily="18" charset="0"/>
                <a:cs typeface="Times New Roman" panose="02020603050405020304" pitchFamily="18" charset="0"/>
              </a:rPr>
              <a:t>a percepção de puérperas </a:t>
            </a:r>
            <a:r>
              <a:rPr lang="pt-BR" sz="2200" dirty="0" smtClean="0">
                <a:latin typeface="Times New Roman" panose="02020603050405020304" pitchFamily="18" charset="0"/>
                <a:cs typeface="Times New Roman" panose="02020603050405020304" pitchFamily="18" charset="0"/>
              </a:rPr>
              <a:t>soropositivas </a:t>
            </a:r>
            <a:r>
              <a:rPr lang="pt-BR" sz="2200" dirty="0">
                <a:latin typeface="Times New Roman" panose="02020603050405020304" pitchFamily="18" charset="0"/>
                <a:cs typeface="Times New Roman" panose="02020603050405020304" pitchFamily="18" charset="0"/>
              </a:rPr>
              <a:t>diante da impossibilidade de amamentação</a:t>
            </a:r>
            <a:r>
              <a:rPr lang="pt-BR" sz="2200" dirty="0" smtClean="0">
                <a:latin typeface="Times New Roman" panose="02020603050405020304" pitchFamily="18" charset="0"/>
                <a:cs typeface="Times New Roman" panose="02020603050405020304" pitchFamily="18" charset="0"/>
              </a:rPr>
              <a:t>.</a:t>
            </a:r>
            <a:endParaRPr lang="pt-BR" sz="2200" dirty="0" smtClean="0">
              <a:effectLst/>
              <a:latin typeface="Times New Roman" panose="02020603050405020304" pitchFamily="18" charset="0"/>
              <a:cs typeface="Times New Roman" panose="02020603050405020304" pitchFamily="18" charset="0"/>
            </a:endParaRPr>
          </a:p>
          <a:p>
            <a:pPr lvl="1" algn="just">
              <a:lnSpc>
                <a:spcPct val="150000"/>
              </a:lnSpc>
            </a:pPr>
            <a:r>
              <a:rPr lang="pt-BR" sz="2200" b="1" dirty="0">
                <a:latin typeface="Times New Roman" panose="02020603050405020304" pitchFamily="18" charset="0"/>
                <a:cs typeface="Times New Roman" panose="02020603050405020304" pitchFamily="18" charset="0"/>
              </a:rPr>
              <a:t>Objetivos </a:t>
            </a:r>
            <a:r>
              <a:rPr lang="pt-BR" sz="2200" b="1" dirty="0" smtClean="0">
                <a:latin typeface="Times New Roman" panose="02020603050405020304" pitchFamily="18" charset="0"/>
                <a:cs typeface="Times New Roman" panose="02020603050405020304" pitchFamily="18" charset="0"/>
              </a:rPr>
              <a:t>específicos</a:t>
            </a:r>
            <a:endParaRPr lang="pt-BR" sz="2200" dirty="0">
              <a:latin typeface="Times New Roman" panose="02020603050405020304" pitchFamily="18" charset="0"/>
              <a:cs typeface="Times New Roman" panose="02020603050405020304" pitchFamily="18" charset="0"/>
            </a:endParaRPr>
          </a:p>
          <a:p>
            <a:pPr marL="342900" lvl="0" indent="-342900" algn="just">
              <a:lnSpc>
                <a:spcPct val="150000"/>
              </a:lnSpc>
              <a:buFont typeface="Arial" panose="020B0604020202020204" pitchFamily="34" charset="0"/>
              <a:buChar char="•"/>
            </a:pPr>
            <a:r>
              <a:rPr lang="pt-BR" sz="2200" dirty="0">
                <a:latin typeface="Times New Roman" panose="02020603050405020304" pitchFamily="18" charset="0"/>
                <a:cs typeface="Times New Roman" panose="02020603050405020304" pitchFamily="18" charset="0"/>
              </a:rPr>
              <a:t>Identificar por meio dos artigos, quais os maiores obstáculos vivenciados por essas puérperas, tendo que enfrentar/vivenciar uma gravidez com a doença e o fato de não poder amamentar seu bebe;</a:t>
            </a:r>
          </a:p>
          <a:p>
            <a:pPr marL="342900" lvl="0" indent="-342900" algn="just">
              <a:lnSpc>
                <a:spcPct val="150000"/>
              </a:lnSpc>
              <a:buFont typeface="Arial" panose="020B0604020202020204" pitchFamily="34" charset="0"/>
              <a:buChar char="•"/>
            </a:pPr>
            <a:r>
              <a:rPr lang="pt-BR" sz="2200" dirty="0">
                <a:latin typeface="Times New Roman" panose="02020603050405020304" pitchFamily="18" charset="0"/>
                <a:cs typeface="Times New Roman" panose="02020603050405020304" pitchFamily="18" charset="0"/>
              </a:rPr>
              <a:t>Traçar o padrão do aumento de casos de puérperas </a:t>
            </a:r>
            <a:r>
              <a:rPr lang="pt-BR" sz="2200" dirty="0" smtClean="0">
                <a:latin typeface="Times New Roman" panose="02020603050405020304" pitchFamily="18" charset="0"/>
                <a:cs typeface="Times New Roman" panose="02020603050405020304" pitchFamily="18" charset="0"/>
              </a:rPr>
              <a:t>soropositivas com </a:t>
            </a:r>
            <a:r>
              <a:rPr lang="pt-BR" sz="2200" dirty="0">
                <a:latin typeface="Times New Roman" panose="02020603050405020304" pitchFamily="18" charset="0"/>
                <a:cs typeface="Times New Roman" panose="02020603050405020304" pitchFamily="18" charset="0"/>
              </a:rPr>
              <a:t>possível transmissão vertical. </a:t>
            </a:r>
          </a:p>
          <a:p>
            <a:pPr marL="342900" lvl="0" indent="-342900" algn="just">
              <a:lnSpc>
                <a:spcPct val="150000"/>
              </a:lnSpc>
              <a:buFont typeface="Arial" panose="020B0604020202020204" pitchFamily="34" charset="0"/>
              <a:buChar char="•"/>
            </a:pPr>
            <a:r>
              <a:rPr lang="pt-BR" sz="2200" dirty="0">
                <a:latin typeface="Times New Roman" panose="02020603050405020304" pitchFamily="18" charset="0"/>
                <a:cs typeface="Times New Roman" panose="02020603050405020304" pitchFamily="18" charset="0"/>
              </a:rPr>
              <a:t>Abordar a importância e significado da gestação na vida da mulher</a:t>
            </a:r>
            <a:r>
              <a:rPr lang="pt-BR" sz="2200" dirty="0" smtClean="0">
                <a:latin typeface="Times New Roman" panose="02020603050405020304" pitchFamily="18" charset="0"/>
                <a:cs typeface="Times New Roman" panose="02020603050405020304" pitchFamily="18" charset="0"/>
              </a:rPr>
              <a:t>.</a:t>
            </a:r>
            <a:endParaRPr lang="pt-BR"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9185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t="-9000" b="-9000"/>
          </a:stretch>
        </a:blipFill>
        <a:effectLst/>
      </p:bgPr>
    </p:bg>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48DC26CE-BBB6-45B7-9F3A-E5E61D13719D}" type="slidenum">
              <a:rPr lang="pt-BR" smtClean="0"/>
              <a:t>4</a:t>
            </a:fld>
            <a:endParaRPr lang="pt-BR"/>
          </a:p>
        </p:txBody>
      </p:sp>
      <p:sp>
        <p:nvSpPr>
          <p:cNvPr id="3" name="CaixaDeTexto 2"/>
          <p:cNvSpPr txBox="1"/>
          <p:nvPr/>
        </p:nvSpPr>
        <p:spPr>
          <a:xfrm>
            <a:off x="401053" y="368971"/>
            <a:ext cx="11293642" cy="5170646"/>
          </a:xfrm>
          <a:prstGeom prst="rect">
            <a:avLst/>
          </a:prstGeom>
          <a:noFill/>
        </p:spPr>
        <p:txBody>
          <a:bodyPr wrap="square" rtlCol="0">
            <a:spAutoFit/>
          </a:bodyPr>
          <a:lstStyle/>
          <a:p>
            <a:pPr lvl="0" algn="just">
              <a:lnSpc>
                <a:spcPct val="150000"/>
              </a:lnSpc>
            </a:pPr>
            <a:r>
              <a:rPr lang="pt-BR" sz="2200" b="1" dirty="0" smtClean="0">
                <a:latin typeface="Times New Roman" panose="02020603050405020304" pitchFamily="18" charset="0"/>
                <a:cs typeface="Times New Roman" panose="02020603050405020304" pitchFamily="18" charset="0"/>
              </a:rPr>
              <a:t>METODOLOGIA</a:t>
            </a:r>
          </a:p>
          <a:p>
            <a:pPr lvl="0" algn="just">
              <a:lnSpc>
                <a:spcPct val="150000"/>
              </a:lnSpc>
            </a:pPr>
            <a:endParaRPr lang="pt-BR" sz="2200" dirty="0">
              <a:latin typeface="Times New Roman" panose="02020603050405020304" pitchFamily="18" charset="0"/>
              <a:cs typeface="Times New Roman" panose="02020603050405020304" pitchFamily="18" charset="0"/>
            </a:endParaRPr>
          </a:p>
          <a:p>
            <a:pPr algn="just">
              <a:lnSpc>
                <a:spcPct val="150000"/>
              </a:lnSpc>
            </a:pPr>
            <a:r>
              <a:rPr lang="pt-BR" sz="2200" dirty="0" smtClean="0">
                <a:latin typeface="Times New Roman" panose="02020603050405020304" pitchFamily="18" charset="0"/>
                <a:cs typeface="Times New Roman" panose="02020603050405020304" pitchFamily="18" charset="0"/>
              </a:rPr>
              <a:t>	Trata-se </a:t>
            </a:r>
            <a:r>
              <a:rPr lang="pt-BR" sz="2200" dirty="0">
                <a:latin typeface="Times New Roman" panose="02020603050405020304" pitchFamily="18" charset="0"/>
                <a:cs typeface="Times New Roman" panose="02020603050405020304" pitchFamily="18" charset="0"/>
              </a:rPr>
              <a:t>de uma revisão integrativa da literatura na qual foram </a:t>
            </a:r>
            <a:r>
              <a:rPr lang="pt-BR" sz="2200" dirty="0" smtClean="0">
                <a:latin typeface="Times New Roman" panose="02020603050405020304" pitchFamily="18" charset="0"/>
                <a:cs typeface="Times New Roman" panose="02020603050405020304" pitchFamily="18" charset="0"/>
              </a:rPr>
              <a:t>utilizados vinte e seis artigos e consideradas </a:t>
            </a:r>
            <a:r>
              <a:rPr lang="pt-BR" sz="2200" dirty="0">
                <a:latin typeface="Times New Roman" panose="02020603050405020304" pitchFamily="18" charset="0"/>
                <a:cs typeface="Times New Roman" panose="02020603050405020304" pitchFamily="18" charset="0"/>
              </a:rPr>
              <a:t>as seguintes etapas de seleção: identificação das questões da pesquisa, busca na literatura, categorização e avaliação dos estudos, interpretação dos resultados e síntese do conhecimento. Para o desenvolvimento do estudo optou-se por </a:t>
            </a:r>
            <a:r>
              <a:rPr lang="pt-BR" sz="2200" dirty="0" err="1">
                <a:latin typeface="Times New Roman" panose="02020603050405020304" pitchFamily="18" charset="0"/>
                <a:cs typeface="Times New Roman" panose="02020603050405020304" pitchFamily="18" charset="0"/>
              </a:rPr>
              <a:t>tres</a:t>
            </a:r>
            <a:r>
              <a:rPr lang="pt-BR" sz="2200" dirty="0">
                <a:latin typeface="Times New Roman" panose="02020603050405020304" pitchFamily="18" charset="0"/>
                <a:cs typeface="Times New Roman" panose="02020603050405020304" pitchFamily="18" charset="0"/>
              </a:rPr>
              <a:t> bases de dados</a:t>
            </a:r>
            <a:r>
              <a:rPr lang="pt-BR" sz="2200" dirty="0" smtClean="0">
                <a:latin typeface="Times New Roman" panose="02020603050405020304" pitchFamily="18" charset="0"/>
                <a:cs typeface="Times New Roman" panose="02020603050405020304" pitchFamily="18" charset="0"/>
              </a:rPr>
              <a:t>: </a:t>
            </a:r>
            <a:r>
              <a:rPr lang="pt-BR" sz="2200" dirty="0" err="1" smtClean="0">
                <a:latin typeface="Times New Roman" panose="02020603050405020304" pitchFamily="18" charset="0"/>
                <a:cs typeface="Times New Roman" panose="02020603050405020304" pitchFamily="18" charset="0"/>
              </a:rPr>
              <a:t>Medline</a:t>
            </a:r>
            <a:r>
              <a:rPr lang="pt-BR" sz="2200" dirty="0" smtClean="0">
                <a:latin typeface="Times New Roman" panose="02020603050405020304" pitchFamily="18" charset="0"/>
                <a:cs typeface="Times New Roman" panose="02020603050405020304" pitchFamily="18" charset="0"/>
              </a:rPr>
              <a:t> </a:t>
            </a:r>
            <a:r>
              <a:rPr lang="pt-BR" sz="2200" dirty="0">
                <a:latin typeface="Times New Roman" panose="02020603050405020304" pitchFamily="18" charset="0"/>
                <a:cs typeface="Times New Roman" panose="02020603050405020304" pitchFamily="18" charset="0"/>
              </a:rPr>
              <a:t>(Medical </a:t>
            </a:r>
            <a:r>
              <a:rPr lang="pt-BR" sz="2200" dirty="0" err="1">
                <a:latin typeface="Times New Roman" panose="02020603050405020304" pitchFamily="18" charset="0"/>
                <a:cs typeface="Times New Roman" panose="02020603050405020304" pitchFamily="18" charset="0"/>
              </a:rPr>
              <a:t>Literature</a:t>
            </a:r>
            <a:r>
              <a:rPr lang="pt-BR" sz="2200" dirty="0">
                <a:latin typeface="Times New Roman" panose="02020603050405020304" pitchFamily="18" charset="0"/>
                <a:cs typeface="Times New Roman" panose="02020603050405020304" pitchFamily="18" charset="0"/>
              </a:rPr>
              <a:t> </a:t>
            </a:r>
            <a:r>
              <a:rPr lang="pt-BR" sz="2200" dirty="0" err="1">
                <a:latin typeface="Times New Roman" panose="02020603050405020304" pitchFamily="18" charset="0"/>
                <a:cs typeface="Times New Roman" panose="02020603050405020304" pitchFamily="18" charset="0"/>
              </a:rPr>
              <a:t>Analysis</a:t>
            </a:r>
            <a:r>
              <a:rPr lang="pt-BR" sz="2200" dirty="0">
                <a:latin typeface="Times New Roman" panose="02020603050405020304" pitchFamily="18" charset="0"/>
                <a:cs typeface="Times New Roman" panose="02020603050405020304" pitchFamily="18" charset="0"/>
              </a:rPr>
              <a:t> </a:t>
            </a:r>
            <a:r>
              <a:rPr lang="pt-BR" sz="2200" dirty="0" err="1">
                <a:latin typeface="Times New Roman" panose="02020603050405020304" pitchFamily="18" charset="0"/>
                <a:cs typeface="Times New Roman" panose="02020603050405020304" pitchFamily="18" charset="0"/>
              </a:rPr>
              <a:t>and</a:t>
            </a:r>
            <a:r>
              <a:rPr lang="pt-BR" sz="2200" dirty="0">
                <a:latin typeface="Times New Roman" panose="02020603050405020304" pitchFamily="18" charset="0"/>
                <a:cs typeface="Times New Roman" panose="02020603050405020304" pitchFamily="18" charset="0"/>
              </a:rPr>
              <a:t> </a:t>
            </a:r>
            <a:r>
              <a:rPr lang="pt-BR" sz="2200" dirty="0" err="1">
                <a:latin typeface="Times New Roman" panose="02020603050405020304" pitchFamily="18" charset="0"/>
                <a:cs typeface="Times New Roman" panose="02020603050405020304" pitchFamily="18" charset="0"/>
              </a:rPr>
              <a:t>Retrieval</a:t>
            </a:r>
            <a:r>
              <a:rPr lang="pt-BR" sz="2200" dirty="0">
                <a:latin typeface="Times New Roman" panose="02020603050405020304" pitchFamily="18" charset="0"/>
                <a:cs typeface="Times New Roman" panose="02020603050405020304" pitchFamily="18" charset="0"/>
              </a:rPr>
              <a:t> System </a:t>
            </a:r>
            <a:r>
              <a:rPr lang="pt-BR" sz="2200" dirty="0" err="1">
                <a:latin typeface="Times New Roman" panose="02020603050405020304" pitchFamily="18" charset="0"/>
                <a:cs typeface="Times New Roman" panose="02020603050405020304" pitchFamily="18" charset="0"/>
              </a:rPr>
              <a:t>oline</a:t>
            </a:r>
            <a:r>
              <a:rPr lang="pt-BR" sz="2200" dirty="0">
                <a:latin typeface="Times New Roman" panose="02020603050405020304" pitchFamily="18" charset="0"/>
                <a:cs typeface="Times New Roman" panose="02020603050405020304" pitchFamily="18" charset="0"/>
              </a:rPr>
              <a:t>), </a:t>
            </a:r>
            <a:r>
              <a:rPr lang="pt-BR" sz="2200" dirty="0" err="1" smtClean="0">
                <a:latin typeface="Times New Roman" panose="02020603050405020304" pitchFamily="18" charset="0"/>
                <a:cs typeface="Times New Roman" panose="02020603050405020304" pitchFamily="18" charset="0"/>
              </a:rPr>
              <a:t>Lilacs</a:t>
            </a:r>
            <a:r>
              <a:rPr lang="pt-BR" sz="2200" dirty="0" smtClean="0">
                <a:latin typeface="Times New Roman" panose="02020603050405020304" pitchFamily="18" charset="0"/>
                <a:cs typeface="Times New Roman" panose="02020603050405020304" pitchFamily="18" charset="0"/>
              </a:rPr>
              <a:t> (Literatura Latino – Americana e do Caribe em ciência da saúde, </a:t>
            </a:r>
            <a:r>
              <a:rPr lang="pt-BR" sz="2200" dirty="0" err="1">
                <a:latin typeface="Times New Roman" panose="02020603050405020304" pitchFamily="18" charset="0"/>
                <a:cs typeface="Times New Roman" panose="02020603050405020304" pitchFamily="18" charset="0"/>
              </a:rPr>
              <a:t>Scielo</a:t>
            </a:r>
            <a:r>
              <a:rPr lang="pt-BR" sz="2200" dirty="0">
                <a:latin typeface="Times New Roman" panose="02020603050405020304" pitchFamily="18" charset="0"/>
                <a:cs typeface="Times New Roman" panose="02020603050405020304" pitchFamily="18" charset="0"/>
              </a:rPr>
              <a:t> (</a:t>
            </a:r>
            <a:r>
              <a:rPr lang="pt-BR" sz="2200" dirty="0" err="1">
                <a:latin typeface="Times New Roman" panose="02020603050405020304" pitchFamily="18" charset="0"/>
                <a:cs typeface="Times New Roman" panose="02020603050405020304" pitchFamily="18" charset="0"/>
              </a:rPr>
              <a:t>Scientific</a:t>
            </a:r>
            <a:r>
              <a:rPr lang="pt-BR" sz="2200" dirty="0">
                <a:latin typeface="Times New Roman" panose="02020603050405020304" pitchFamily="18" charset="0"/>
                <a:cs typeface="Times New Roman" panose="02020603050405020304" pitchFamily="18" charset="0"/>
              </a:rPr>
              <a:t> </a:t>
            </a:r>
            <a:r>
              <a:rPr lang="pt-BR" sz="2200" dirty="0" err="1">
                <a:latin typeface="Times New Roman" panose="02020603050405020304" pitchFamily="18" charset="0"/>
                <a:cs typeface="Times New Roman" panose="02020603050405020304" pitchFamily="18" charset="0"/>
              </a:rPr>
              <a:t>Electronic</a:t>
            </a:r>
            <a:r>
              <a:rPr lang="pt-BR" sz="2200" dirty="0">
                <a:latin typeface="Times New Roman" panose="02020603050405020304" pitchFamily="18" charset="0"/>
                <a:cs typeface="Times New Roman" panose="02020603050405020304" pitchFamily="18" charset="0"/>
              </a:rPr>
              <a:t> Library Online), seguindo o critério de elegibilidade, artigos publicados de 2010 a 2017</a:t>
            </a:r>
            <a:r>
              <a:rPr lang="pt-BR" sz="2200" dirty="0" smtClean="0">
                <a:latin typeface="Times New Roman" panose="02020603050405020304" pitchFamily="18" charset="0"/>
                <a:cs typeface="Times New Roman" panose="02020603050405020304" pitchFamily="18" charset="0"/>
              </a:rPr>
              <a:t>. </a:t>
            </a:r>
            <a:r>
              <a:rPr lang="pt-BR" sz="2200" dirty="0">
                <a:latin typeface="Times New Roman" panose="02020603050405020304" pitchFamily="18" charset="0"/>
                <a:cs typeface="Times New Roman" panose="02020603050405020304" pitchFamily="18" charset="0"/>
              </a:rPr>
              <a:t>Foram critérios de não elegibilidade: artigos publicados antes de 2010.</a:t>
            </a:r>
          </a:p>
        </p:txBody>
      </p:sp>
    </p:spTree>
    <p:extLst>
      <p:ext uri="{BB962C8B-B14F-4D97-AF65-F5344CB8AC3E}">
        <p14:creationId xmlns:p14="http://schemas.microsoft.com/office/powerpoint/2010/main" val="20549630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t="-9000" b="-9000"/>
          </a:stretch>
        </a:blipFill>
        <a:effectLst/>
      </p:bgPr>
    </p:bg>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a:xfrm>
            <a:off x="9368590" y="6492875"/>
            <a:ext cx="2743200" cy="365125"/>
          </a:xfrm>
        </p:spPr>
        <p:txBody>
          <a:bodyPr/>
          <a:lstStyle/>
          <a:p>
            <a:fld id="{48DC26CE-BBB6-45B7-9F3A-E5E61D13719D}" type="slidenum">
              <a:rPr lang="pt-BR" smtClean="0"/>
              <a:t>5</a:t>
            </a:fld>
            <a:endParaRPr lang="pt-BR"/>
          </a:p>
        </p:txBody>
      </p:sp>
      <p:sp>
        <p:nvSpPr>
          <p:cNvPr id="3" name="CaixaDeTexto 2"/>
          <p:cNvSpPr txBox="1"/>
          <p:nvPr/>
        </p:nvSpPr>
        <p:spPr>
          <a:xfrm>
            <a:off x="316831" y="163860"/>
            <a:ext cx="11425990" cy="6694140"/>
          </a:xfrm>
          <a:prstGeom prst="rect">
            <a:avLst/>
          </a:prstGeom>
          <a:noFill/>
        </p:spPr>
        <p:txBody>
          <a:bodyPr wrap="square" rtlCol="0">
            <a:spAutoFit/>
          </a:bodyPr>
          <a:lstStyle/>
          <a:p>
            <a:pPr algn="just">
              <a:lnSpc>
                <a:spcPct val="150000"/>
              </a:lnSpc>
            </a:pPr>
            <a:r>
              <a:rPr lang="pt-BR" sz="2200" b="1" dirty="0" smtClean="0">
                <a:latin typeface="Times New Roman" panose="02020603050405020304" pitchFamily="18" charset="0"/>
                <a:cs typeface="Times New Roman" panose="02020603050405020304" pitchFamily="18" charset="0"/>
              </a:rPr>
              <a:t>DISCURSÃO E RESULTADO</a:t>
            </a:r>
          </a:p>
          <a:p>
            <a:pPr algn="just">
              <a:lnSpc>
                <a:spcPct val="150000"/>
              </a:lnSpc>
            </a:pPr>
            <a:endParaRPr lang="pt-BR" sz="2200" b="1"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pt-BR" sz="2200" dirty="0">
                <a:latin typeface="Times New Roman" panose="02020603050405020304" pitchFamily="18" charset="0"/>
                <a:cs typeface="Times New Roman" panose="02020603050405020304" pitchFamily="18" charset="0"/>
              </a:rPr>
              <a:t>Para tentar impedir a transmissão do HIV da mãe para filho, os cuidados começam durante o período </a:t>
            </a:r>
            <a:r>
              <a:rPr lang="pt-BR" sz="2200" dirty="0" err="1">
                <a:latin typeface="Times New Roman" panose="02020603050405020304" pitchFamily="18" charset="0"/>
                <a:cs typeface="Times New Roman" panose="02020603050405020304" pitchFamily="18" charset="0"/>
              </a:rPr>
              <a:t>intra-uterino</a:t>
            </a:r>
            <a:r>
              <a:rPr lang="pt-BR" sz="2200" dirty="0">
                <a:latin typeface="Times New Roman" panose="02020603050405020304" pitchFamily="18" charset="0"/>
                <a:cs typeface="Times New Roman" panose="02020603050405020304" pitchFamily="18" charset="0"/>
              </a:rPr>
              <a:t>, quando a gestante soropositiva deve seguir um </a:t>
            </a:r>
            <a:r>
              <a:rPr lang="pt-BR" sz="2200" dirty="0" smtClean="0">
                <a:latin typeface="Times New Roman" panose="02020603050405020304" pitchFamily="18" charset="0"/>
                <a:cs typeface="Times New Roman" panose="02020603050405020304" pitchFamily="18" charset="0"/>
              </a:rPr>
              <a:t>esquema ARV.</a:t>
            </a:r>
          </a:p>
          <a:p>
            <a:pPr marL="342900" indent="-342900" algn="just">
              <a:lnSpc>
                <a:spcPct val="150000"/>
              </a:lnSpc>
              <a:buFont typeface="Arial" panose="020B0604020202020204" pitchFamily="34" charset="0"/>
              <a:buChar char="•"/>
            </a:pPr>
            <a:r>
              <a:rPr lang="pt-BR" sz="2200" dirty="0" smtClean="0">
                <a:latin typeface="Times New Roman" panose="02020603050405020304" pitchFamily="18" charset="0"/>
                <a:cs typeface="Times New Roman" panose="02020603050405020304" pitchFamily="18" charset="0"/>
              </a:rPr>
              <a:t>O </a:t>
            </a:r>
            <a:r>
              <a:rPr lang="pt-BR" sz="2200" dirty="0">
                <a:latin typeface="Times New Roman" panose="02020603050405020304" pitchFamily="18" charset="0"/>
                <a:cs typeface="Times New Roman" panose="02020603050405020304" pitchFamily="18" charset="0"/>
              </a:rPr>
              <a:t>Ministério da Saúde recomenda a suspensão total do </a:t>
            </a:r>
            <a:r>
              <a:rPr lang="pt-BR" sz="2200" dirty="0" smtClean="0">
                <a:latin typeface="Times New Roman" panose="02020603050405020304" pitchFamily="18" charset="0"/>
                <a:cs typeface="Times New Roman" panose="02020603050405020304" pitchFamily="18" charset="0"/>
              </a:rPr>
              <a:t>aleitamento materno em caso de mãe soropositiva. </a:t>
            </a:r>
          </a:p>
          <a:p>
            <a:pPr marL="342900" indent="-342900" algn="just">
              <a:lnSpc>
                <a:spcPct val="150000"/>
              </a:lnSpc>
              <a:buFont typeface="Arial" panose="020B0604020202020204" pitchFamily="34" charset="0"/>
              <a:buChar char="•"/>
            </a:pPr>
            <a:r>
              <a:rPr lang="pt-BR" sz="2200" dirty="0">
                <a:latin typeface="Times New Roman" panose="02020603050405020304" pitchFamily="18" charset="0"/>
                <a:cs typeface="Times New Roman" panose="02020603050405020304" pitchFamily="18" charset="0"/>
              </a:rPr>
              <a:t>O </a:t>
            </a:r>
            <a:r>
              <a:rPr lang="pt-BR" sz="2200" dirty="0" smtClean="0">
                <a:latin typeface="Times New Roman" panose="02020603050405020304" pitchFamily="18" charset="0"/>
                <a:cs typeface="Times New Roman" panose="02020603050405020304" pitchFamily="18" charset="0"/>
              </a:rPr>
              <a:t>leite materno </a:t>
            </a:r>
            <a:r>
              <a:rPr lang="pt-BR" sz="2200" dirty="0">
                <a:latin typeface="Times New Roman" panose="02020603050405020304" pitchFamily="18" charset="0"/>
                <a:cs typeface="Times New Roman" panose="02020603050405020304" pitchFamily="18" charset="0"/>
              </a:rPr>
              <a:t>é ideal para o RN e a sua complexidade imunológica o torna uma substância viva ativamente protetora. Ele é um alimento completo e essencial,  e adequa-se às mudanças e necessidades nutricionais, imunológicas e afetivas da criança durante o seu desenvolvimento e crescimento</a:t>
            </a:r>
            <a:r>
              <a:rPr lang="pt-BR" sz="2200" dirty="0" smtClean="0">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pt-BR" sz="2200" dirty="0">
                <a:latin typeface="Times New Roman" panose="02020603050405020304" pitchFamily="18" charset="0"/>
                <a:cs typeface="Times New Roman" panose="02020603050405020304" pitchFamily="18" charset="0"/>
              </a:rPr>
              <a:t>Os </a:t>
            </a:r>
            <a:r>
              <a:rPr lang="pt-BR" sz="2200" dirty="0" err="1">
                <a:latin typeface="Times New Roman" panose="02020603050405020304" pitchFamily="18" charset="0"/>
                <a:cs typeface="Times New Roman" panose="02020603050405020304" pitchFamily="18" charset="0"/>
              </a:rPr>
              <a:t>RNs</a:t>
            </a:r>
            <a:r>
              <a:rPr lang="pt-BR" sz="2200" dirty="0">
                <a:latin typeface="Times New Roman" panose="02020603050405020304" pitchFamily="18" charset="0"/>
                <a:cs typeface="Times New Roman" panose="02020603050405020304" pitchFamily="18" charset="0"/>
              </a:rPr>
              <a:t> nascem com uma deficiência ou janela imunológica e ao receberem as imunoglobulinas do colostro e estas assim atingirem a corrente sanguínea os tornam </a:t>
            </a:r>
            <a:r>
              <a:rPr lang="pt-BR" sz="2200" dirty="0" smtClean="0">
                <a:latin typeface="Times New Roman" panose="02020603050405020304" pitchFamily="18" charset="0"/>
                <a:cs typeface="Times New Roman" panose="02020603050405020304" pitchFamily="18" charset="0"/>
              </a:rPr>
              <a:t>competentes.</a:t>
            </a:r>
          </a:p>
          <a:p>
            <a:pPr algn="r">
              <a:lnSpc>
                <a:spcPct val="150000"/>
              </a:lnSpc>
            </a:pPr>
            <a:r>
              <a:rPr lang="pt-BR" sz="2400" dirty="0"/>
              <a:t>(ABDALA, 2011).</a:t>
            </a:r>
            <a:endParaRPr lang="pt-BR"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40633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t="-9000" b="-9000"/>
          </a:stretch>
        </a:blipFill>
        <a:effectLst/>
      </p:bgPr>
    </p:bg>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48DC26CE-BBB6-45B7-9F3A-E5E61D13719D}" type="slidenum">
              <a:rPr lang="pt-BR" smtClean="0"/>
              <a:t>6</a:t>
            </a:fld>
            <a:endParaRPr lang="pt-BR"/>
          </a:p>
        </p:txBody>
      </p:sp>
      <p:sp>
        <p:nvSpPr>
          <p:cNvPr id="4" name="CaixaDeTexto 3"/>
          <p:cNvSpPr txBox="1"/>
          <p:nvPr/>
        </p:nvSpPr>
        <p:spPr>
          <a:xfrm>
            <a:off x="433137" y="449179"/>
            <a:ext cx="11181348" cy="618630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pt-BR" sz="2200" dirty="0">
                <a:latin typeface="Times New Roman" panose="02020603050405020304" pitchFamily="18" charset="0"/>
                <a:cs typeface="Times New Roman" panose="02020603050405020304" pitchFamily="18" charset="0"/>
              </a:rPr>
              <a:t>A amamentação materna, além de fortalecer os laços afetivos entre mãe e filho, o envolvimento dos familiares e do pai, favorecerá a duração mais prolongada da amamentação</a:t>
            </a:r>
            <a:r>
              <a:rPr lang="pt-BR" sz="2200" dirty="0" smtClean="0">
                <a:latin typeface="Times New Roman" panose="02020603050405020304" pitchFamily="18" charset="0"/>
                <a:cs typeface="Times New Roman" panose="02020603050405020304" pitchFamily="18" charset="0"/>
              </a:rPr>
              <a:t>.                                                                 (UNICEF</a:t>
            </a:r>
            <a:r>
              <a:rPr lang="pt-BR" sz="2200" dirty="0">
                <a:latin typeface="Times New Roman" panose="02020603050405020304" pitchFamily="18" charset="0"/>
                <a:cs typeface="Times New Roman" panose="02020603050405020304" pitchFamily="18" charset="0"/>
              </a:rPr>
              <a:t>, </a:t>
            </a:r>
            <a:r>
              <a:rPr lang="pt-BR" sz="2200" dirty="0" smtClean="0">
                <a:latin typeface="Times New Roman" panose="02020603050405020304" pitchFamily="18" charset="0"/>
                <a:cs typeface="Times New Roman" panose="02020603050405020304" pitchFamily="18" charset="0"/>
              </a:rPr>
              <a:t>2014).</a:t>
            </a:r>
          </a:p>
          <a:p>
            <a:pPr marL="342900" indent="-342900" algn="just">
              <a:lnSpc>
                <a:spcPct val="150000"/>
              </a:lnSpc>
              <a:buFont typeface="Arial" panose="020B0604020202020204" pitchFamily="34" charset="0"/>
              <a:buChar char="•"/>
            </a:pPr>
            <a:r>
              <a:rPr lang="pt-BR" sz="2200" dirty="0">
                <a:latin typeface="Times New Roman" panose="02020603050405020304" pitchFamily="18" charset="0"/>
                <a:cs typeface="Times New Roman" panose="02020603050405020304" pitchFamily="18" charset="0"/>
              </a:rPr>
              <a:t>Mulheres com infecção pelo HIV na fase avançada da doença já </a:t>
            </a:r>
            <a:r>
              <a:rPr lang="pt-BR" sz="2200" dirty="0" smtClean="0">
                <a:latin typeface="Times New Roman" panose="02020603050405020304" pitchFamily="18" charset="0"/>
                <a:cs typeface="Times New Roman" panose="02020603050405020304" pitchFamily="18" charset="0"/>
              </a:rPr>
              <a:t>passam por </a:t>
            </a:r>
            <a:r>
              <a:rPr lang="pt-BR" sz="2200" dirty="0">
                <a:latin typeface="Times New Roman" panose="02020603050405020304" pitchFamily="18" charset="0"/>
                <a:cs typeface="Times New Roman" panose="02020603050405020304" pitchFamily="18" charset="0"/>
              </a:rPr>
              <a:t>modificações no seu cotidiano pelo seu diagnóstico, como restrições de atividades no lar, saída do emprego, além das perdas relacionadas ao comprometimento físico, o que gera/acentua sentimento de angústia/depressão. </a:t>
            </a:r>
            <a:endParaRPr lang="pt-BR" sz="22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pt-BR" sz="2200" dirty="0">
                <a:latin typeface="Times New Roman" panose="02020603050405020304" pitchFamily="18" charset="0"/>
                <a:cs typeface="Times New Roman" panose="02020603050405020304" pitchFamily="18" charset="0"/>
              </a:rPr>
              <a:t>Tudo isso acompanhado de uma sensação de inutilidade pelo fato de não conseguirem desempenhar algumas atividades diárias corriqueiras</a:t>
            </a:r>
            <a:r>
              <a:rPr lang="pt-BR" sz="2200" dirty="0" smtClean="0">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endParaRPr lang="pt-BR" sz="2200" dirty="0" smtClean="0">
              <a:latin typeface="Times New Roman" panose="02020603050405020304" pitchFamily="18" charset="0"/>
              <a:cs typeface="Times New Roman" panose="02020603050405020304" pitchFamily="18" charset="0"/>
            </a:endParaRPr>
          </a:p>
          <a:p>
            <a:pPr algn="r">
              <a:lnSpc>
                <a:spcPct val="150000"/>
              </a:lnSpc>
            </a:pPr>
            <a:r>
              <a:rPr lang="pt-BR" sz="2200" dirty="0">
                <a:latin typeface="Times New Roman" panose="02020603050405020304" pitchFamily="18" charset="0"/>
                <a:cs typeface="Times New Roman" panose="02020603050405020304" pitchFamily="18" charset="0"/>
              </a:rPr>
              <a:t>(CARVALHO CML, GALVÃO MTG, SILVA RM, 2010)</a:t>
            </a:r>
          </a:p>
          <a:p>
            <a:pPr algn="r">
              <a:lnSpc>
                <a:spcPct val="150000"/>
              </a:lnSpc>
            </a:pPr>
            <a:endParaRPr lang="pt-BR"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8944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1000"/>
            <a:lum/>
          </a:blip>
          <a:srcRect/>
          <a:stretch>
            <a:fillRect l="-1000" r="-1000"/>
          </a:stretch>
        </a:blipFill>
        <a:effectLst/>
      </p:bgPr>
    </p:bg>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48DC26CE-BBB6-45B7-9F3A-E5E61D13719D}" type="slidenum">
              <a:rPr lang="pt-BR" smtClean="0"/>
              <a:t>7</a:t>
            </a:fld>
            <a:endParaRPr lang="pt-BR"/>
          </a:p>
        </p:txBody>
      </p:sp>
      <p:sp>
        <p:nvSpPr>
          <p:cNvPr id="3" name="CaixaDeTexto 2"/>
          <p:cNvSpPr txBox="1"/>
          <p:nvPr/>
        </p:nvSpPr>
        <p:spPr>
          <a:xfrm>
            <a:off x="352926" y="112295"/>
            <a:ext cx="11357810" cy="6694140"/>
          </a:xfrm>
          <a:prstGeom prst="rect">
            <a:avLst/>
          </a:prstGeom>
          <a:noFill/>
        </p:spPr>
        <p:txBody>
          <a:bodyPr wrap="square" rtlCol="0">
            <a:spAutoFit/>
          </a:bodyPr>
          <a:lstStyle/>
          <a:p>
            <a:pPr algn="just">
              <a:lnSpc>
                <a:spcPct val="150000"/>
              </a:lnSpc>
            </a:pPr>
            <a:r>
              <a:rPr lang="pt-BR" sz="2200" dirty="0" smtClean="0">
                <a:latin typeface="Times New Roman" panose="02020603050405020304" pitchFamily="18" charset="0"/>
                <a:cs typeface="Times New Roman" panose="02020603050405020304" pitchFamily="18" charset="0"/>
              </a:rPr>
              <a:t>“No começo foi muito difícil porque eu gosto de amamentar, e já na gravidez me doía pensar que não ia poder, ainda mais que já amamentei meu primeiro bebê. A gente fica triste, o ruim é quando as pessoas lhe perguntam: Porque  ele não é amamentado? Eu me sinto triste, envergonhada [...] [fala interrompida por choro]” </a:t>
            </a:r>
          </a:p>
          <a:p>
            <a:pPr algn="just">
              <a:lnSpc>
                <a:spcPct val="150000"/>
              </a:lnSpc>
            </a:pPr>
            <a:endParaRPr lang="pt-BR" sz="2200" dirty="0">
              <a:latin typeface="Times New Roman" panose="02020603050405020304" pitchFamily="18" charset="0"/>
              <a:cs typeface="Times New Roman" panose="02020603050405020304" pitchFamily="18" charset="0"/>
            </a:endParaRPr>
          </a:p>
          <a:p>
            <a:pPr algn="just">
              <a:lnSpc>
                <a:spcPct val="150000"/>
              </a:lnSpc>
            </a:pPr>
            <a:r>
              <a:rPr lang="pt-BR" sz="2200" dirty="0" smtClean="0">
                <a:latin typeface="Times New Roman" panose="02020603050405020304" pitchFamily="18" charset="0"/>
                <a:cs typeface="Times New Roman" panose="02020603050405020304" pitchFamily="18" charset="0"/>
              </a:rPr>
              <a:t>“Foi </a:t>
            </a:r>
            <a:r>
              <a:rPr lang="pt-BR" sz="2200" dirty="0" smtClean="0">
                <a:latin typeface="Times New Roman" panose="02020603050405020304" pitchFamily="18" charset="0"/>
                <a:cs typeface="Times New Roman" panose="02020603050405020304" pitchFamily="18" charset="0"/>
              </a:rPr>
              <a:t>muito difícil, minhas mamas </a:t>
            </a:r>
            <a:r>
              <a:rPr lang="pt-BR" sz="2200" dirty="0" smtClean="0">
                <a:latin typeface="Times New Roman" panose="02020603050405020304" pitchFamily="18" charset="0"/>
                <a:cs typeface="Times New Roman" panose="02020603050405020304" pitchFamily="18" charset="0"/>
              </a:rPr>
              <a:t>ficaram </a:t>
            </a:r>
            <a:r>
              <a:rPr lang="pt-BR" sz="2200" dirty="0" smtClean="0">
                <a:latin typeface="Times New Roman" panose="02020603050405020304" pitchFamily="18" charset="0"/>
                <a:cs typeface="Times New Roman" panose="02020603050405020304" pitchFamily="18" charset="0"/>
              </a:rPr>
              <a:t>empedradas, vermelhas , </a:t>
            </a:r>
            <a:r>
              <a:rPr lang="pt-BR" sz="2200" dirty="0" smtClean="0">
                <a:latin typeface="Times New Roman" panose="02020603050405020304" pitchFamily="18" charset="0"/>
                <a:cs typeface="Times New Roman" panose="02020603050405020304" pitchFamily="18" charset="0"/>
              </a:rPr>
              <a:t>cheias, </a:t>
            </a:r>
            <a:r>
              <a:rPr lang="pt-BR" sz="2200" dirty="0" smtClean="0">
                <a:latin typeface="Times New Roman" panose="02020603050405020304" pitchFamily="18" charset="0"/>
                <a:cs typeface="Times New Roman" panose="02020603050405020304" pitchFamily="18" charset="0"/>
              </a:rPr>
              <a:t>eu sofria muito. Tive febre, dor de cabeça. Além disso tive dificuldade em conseguir o leite da criança, nem eu tinha o que comer, teve um dia que não  aguentei ver ele chorando e dei de mamar, dei bem rápido, estava com medo. Eu não gosto da hora de dar a alimentação de jeito nenhum”</a:t>
            </a:r>
          </a:p>
          <a:p>
            <a:pPr algn="just">
              <a:lnSpc>
                <a:spcPct val="150000"/>
              </a:lnSpc>
            </a:pPr>
            <a:endParaRPr lang="pt-BR" sz="2200" dirty="0">
              <a:latin typeface="Times New Roman" panose="02020603050405020304" pitchFamily="18" charset="0"/>
              <a:cs typeface="Times New Roman" panose="02020603050405020304" pitchFamily="18" charset="0"/>
            </a:endParaRPr>
          </a:p>
          <a:p>
            <a:pPr algn="just">
              <a:lnSpc>
                <a:spcPct val="150000"/>
              </a:lnSpc>
            </a:pPr>
            <a:r>
              <a:rPr lang="pt-BR" sz="2200" dirty="0" smtClean="0">
                <a:latin typeface="Times New Roman" panose="02020603050405020304" pitchFamily="18" charset="0"/>
                <a:cs typeface="Times New Roman" panose="02020603050405020304" pitchFamily="18" charset="0"/>
              </a:rPr>
              <a:t>“Cada </a:t>
            </a:r>
            <a:r>
              <a:rPr lang="pt-BR" sz="2200" dirty="0" smtClean="0">
                <a:latin typeface="Times New Roman" panose="02020603050405020304" pitchFamily="18" charset="0"/>
                <a:cs typeface="Times New Roman" panose="02020603050405020304" pitchFamily="18" charset="0"/>
              </a:rPr>
              <a:t>vez que ele </a:t>
            </a:r>
            <a:r>
              <a:rPr lang="pt-BR" sz="2200" dirty="0" smtClean="0">
                <a:latin typeface="Times New Roman" panose="02020603050405020304" pitchFamily="18" charset="0"/>
                <a:cs typeface="Times New Roman" panose="02020603050405020304" pitchFamily="18" charset="0"/>
              </a:rPr>
              <a:t>toma a </a:t>
            </a:r>
            <a:r>
              <a:rPr lang="pt-BR" sz="2200" dirty="0" smtClean="0">
                <a:latin typeface="Times New Roman" panose="02020603050405020304" pitchFamily="18" charset="0"/>
                <a:cs typeface="Times New Roman" panose="02020603050405020304" pitchFamily="18" charset="0"/>
              </a:rPr>
              <a:t>chuquinha podendo ser </a:t>
            </a:r>
            <a:r>
              <a:rPr lang="pt-BR" sz="2200" dirty="0" smtClean="0">
                <a:latin typeface="Times New Roman" panose="02020603050405020304" pitchFamily="18" charset="0"/>
                <a:cs typeface="Times New Roman" panose="02020603050405020304" pitchFamily="18" charset="0"/>
              </a:rPr>
              <a:t>o meu </a:t>
            </a:r>
            <a:r>
              <a:rPr lang="pt-BR" sz="2200" dirty="0" smtClean="0">
                <a:latin typeface="Times New Roman" panose="02020603050405020304" pitchFamily="18" charset="0"/>
                <a:cs typeface="Times New Roman" panose="02020603050405020304" pitchFamily="18" charset="0"/>
              </a:rPr>
              <a:t>seio, eu me sinto mal. Sei que é para o bem dele então não vou amamentar. Até evito pôr ele encostado nos meus seios, ele gosta de dormir assim, mas não consigo, me retraio”.                                             (PAIVA E GALVÃO, 2012)          </a:t>
            </a:r>
          </a:p>
        </p:txBody>
      </p:sp>
    </p:spTree>
    <p:extLst>
      <p:ext uri="{BB962C8B-B14F-4D97-AF65-F5344CB8AC3E}">
        <p14:creationId xmlns:p14="http://schemas.microsoft.com/office/powerpoint/2010/main" val="3888585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1000"/>
            <a:lum/>
          </a:blip>
          <a:srcRect/>
          <a:stretch>
            <a:fillRect t="-9000" b="-9000"/>
          </a:stretch>
        </a:blipFill>
        <a:effectLst/>
      </p:bgPr>
    </p:bg>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48DC26CE-BBB6-45B7-9F3A-E5E61D13719D}" type="slidenum">
              <a:rPr lang="pt-BR" smtClean="0"/>
              <a:t>8</a:t>
            </a:fld>
            <a:endParaRPr lang="pt-BR"/>
          </a:p>
        </p:txBody>
      </p:sp>
      <p:sp>
        <p:nvSpPr>
          <p:cNvPr id="3" name="CaixaDeTexto 2"/>
          <p:cNvSpPr txBox="1"/>
          <p:nvPr/>
        </p:nvSpPr>
        <p:spPr>
          <a:xfrm>
            <a:off x="450325" y="497878"/>
            <a:ext cx="11309684" cy="5170646"/>
          </a:xfrm>
          <a:prstGeom prst="rect">
            <a:avLst/>
          </a:prstGeom>
          <a:noFill/>
        </p:spPr>
        <p:txBody>
          <a:bodyPr wrap="square" rtlCol="0">
            <a:spAutoFit/>
          </a:bodyPr>
          <a:lstStyle/>
          <a:p>
            <a:pPr algn="just">
              <a:lnSpc>
                <a:spcPct val="150000"/>
              </a:lnSpc>
            </a:pPr>
            <a:r>
              <a:rPr lang="pt-BR" sz="2200" b="1" dirty="0" smtClean="0">
                <a:latin typeface="Times New Roman" panose="02020603050405020304" pitchFamily="18" charset="0"/>
                <a:cs typeface="Times New Roman" panose="02020603050405020304" pitchFamily="18" charset="0"/>
              </a:rPr>
              <a:t>CONCLUSÃO</a:t>
            </a:r>
          </a:p>
          <a:p>
            <a:pPr algn="just">
              <a:lnSpc>
                <a:spcPct val="150000"/>
              </a:lnSpc>
            </a:pPr>
            <a:endParaRPr lang="pt-BR" sz="2200" dirty="0">
              <a:latin typeface="Times New Roman" panose="02020603050405020304" pitchFamily="18" charset="0"/>
              <a:cs typeface="Times New Roman" panose="02020603050405020304" pitchFamily="18" charset="0"/>
            </a:endParaRPr>
          </a:p>
          <a:p>
            <a:pPr algn="just">
              <a:lnSpc>
                <a:spcPct val="150000"/>
              </a:lnSpc>
            </a:pPr>
            <a:r>
              <a:rPr lang="pt-BR" sz="2200" dirty="0" smtClean="0">
                <a:latin typeface="Times New Roman" panose="02020603050405020304" pitchFamily="18" charset="0"/>
                <a:cs typeface="Times New Roman" panose="02020603050405020304" pitchFamily="18" charset="0"/>
              </a:rPr>
              <a:t>	Muitas </a:t>
            </a:r>
            <a:r>
              <a:rPr lang="pt-BR" sz="2200" dirty="0">
                <a:latin typeface="Times New Roman" panose="02020603050405020304" pitchFamily="18" charset="0"/>
                <a:cs typeface="Times New Roman" panose="02020603050405020304" pitchFamily="18" charset="0"/>
              </a:rPr>
              <a:t>são as indagações relacionadas ao tema em questão, por isso vê-se a necessidade de um acompanhamento mais a fundo da realidade vivida por essas mulheres que necessitam de uma assistência a saúde diferenciada. A vivencia da cliente é influenciada pelo cuidado </a:t>
            </a:r>
            <a:r>
              <a:rPr lang="pt-BR" sz="2200" dirty="0" smtClean="0">
                <a:latin typeface="Times New Roman" panose="02020603050405020304" pitchFamily="18" charset="0"/>
                <a:cs typeface="Times New Roman" panose="02020603050405020304" pitchFamily="18" charset="0"/>
              </a:rPr>
              <a:t>recebido, </a:t>
            </a:r>
            <a:r>
              <a:rPr lang="pt-BR" sz="2200" dirty="0">
                <a:latin typeface="Times New Roman" panose="02020603050405020304" pitchFamily="18" charset="0"/>
                <a:cs typeface="Times New Roman" panose="02020603050405020304" pitchFamily="18" charset="0"/>
              </a:rPr>
              <a:t>pois esse é o somatório de um grande número de pequenos cuidados parciais que vão se complementando, de maneira consciente e negociada, entre os vários cuidadores que circulam e produzem a vida do hospital. </a:t>
            </a:r>
            <a:endParaRPr lang="pt-BR" sz="2200" dirty="0" smtClean="0">
              <a:latin typeface="Times New Roman" panose="02020603050405020304" pitchFamily="18" charset="0"/>
              <a:cs typeface="Times New Roman" panose="02020603050405020304" pitchFamily="18" charset="0"/>
            </a:endParaRPr>
          </a:p>
          <a:p>
            <a:pPr algn="r">
              <a:lnSpc>
                <a:spcPct val="150000"/>
              </a:lnSpc>
            </a:pPr>
            <a:r>
              <a:rPr lang="pt-BR" sz="2200" dirty="0" smtClean="0">
                <a:latin typeface="Times New Roman" panose="02020603050405020304" pitchFamily="18" charset="0"/>
                <a:cs typeface="Times New Roman" panose="02020603050405020304" pitchFamily="18" charset="0"/>
              </a:rPr>
              <a:t>(</a:t>
            </a:r>
            <a:r>
              <a:rPr lang="pt-BR" sz="2200" dirty="0">
                <a:latin typeface="Times New Roman" panose="02020603050405020304" pitchFamily="18" charset="0"/>
                <a:cs typeface="Times New Roman" panose="02020603050405020304" pitchFamily="18" charset="0"/>
              </a:rPr>
              <a:t>CARNEIRO LTV.2010)</a:t>
            </a:r>
          </a:p>
          <a:p>
            <a:pPr algn="just">
              <a:lnSpc>
                <a:spcPct val="150000"/>
              </a:lnSpc>
            </a:pPr>
            <a:endParaRPr lang="pt-BR"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60387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1000"/>
            <a:lum/>
          </a:blip>
          <a:srcRect/>
          <a:stretch>
            <a:fillRect t="-9000" b="-9000"/>
          </a:stretch>
        </a:blipFill>
        <a:effectLst/>
      </p:bgPr>
    </p:bg>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48DC26CE-BBB6-45B7-9F3A-E5E61D13719D}" type="slidenum">
              <a:rPr lang="pt-BR" smtClean="0"/>
              <a:t>9</a:t>
            </a:fld>
            <a:endParaRPr lang="pt-BR"/>
          </a:p>
        </p:txBody>
      </p:sp>
      <p:sp>
        <p:nvSpPr>
          <p:cNvPr id="3" name="CaixaDeTexto 2"/>
          <p:cNvSpPr txBox="1"/>
          <p:nvPr/>
        </p:nvSpPr>
        <p:spPr>
          <a:xfrm>
            <a:off x="303079" y="92239"/>
            <a:ext cx="11502478" cy="6694140"/>
          </a:xfrm>
          <a:prstGeom prst="rect">
            <a:avLst/>
          </a:prstGeom>
          <a:noFill/>
        </p:spPr>
        <p:txBody>
          <a:bodyPr wrap="square" rtlCol="0">
            <a:spAutoFit/>
          </a:bodyPr>
          <a:lstStyle/>
          <a:p>
            <a:pPr algn="just">
              <a:lnSpc>
                <a:spcPct val="150000"/>
              </a:lnSpc>
            </a:pPr>
            <a:r>
              <a:rPr lang="pt-BR" sz="2200" b="1" dirty="0" smtClean="0">
                <a:latin typeface="Times New Roman" panose="02020603050405020304" pitchFamily="18" charset="0"/>
                <a:cs typeface="Times New Roman" panose="02020603050405020304" pitchFamily="18" charset="0"/>
              </a:rPr>
              <a:t>REFERENCIAS BIBLIOGRAFICAS</a:t>
            </a:r>
          </a:p>
          <a:p>
            <a:pPr algn="just">
              <a:lnSpc>
                <a:spcPct val="150000"/>
              </a:lnSpc>
            </a:pPr>
            <a:endParaRPr lang="pt-BR" sz="2200" dirty="0" smtClean="0">
              <a:latin typeface="Times New Roman" panose="02020603050405020304" pitchFamily="18" charset="0"/>
              <a:cs typeface="Times New Roman" panose="02020603050405020304" pitchFamily="18" charset="0"/>
            </a:endParaRPr>
          </a:p>
          <a:p>
            <a:pPr marL="457200" lvl="0" indent="-457200" algn="just">
              <a:lnSpc>
                <a:spcPct val="150000"/>
              </a:lnSpc>
              <a:buFont typeface="+mj-lt"/>
              <a:buAutoNum type="alphaUcPeriod"/>
            </a:pPr>
            <a:r>
              <a:rPr lang="pt-BR" sz="2200" dirty="0">
                <a:latin typeface="Times New Roman" panose="02020603050405020304" pitchFamily="18" charset="0"/>
                <a:cs typeface="Times New Roman" panose="02020603050405020304" pitchFamily="18" charset="0"/>
              </a:rPr>
              <a:t>ABDALA, Maria Aparecida Pantaleão. Aleitamento Materno como programa de ação de saúde preventiva no Programa de Saúde da Família. Universidade Federal de Minas Gerais. Faculdade de Medicina. Núcleo de Educação em Saúde Coletiva. Uberaba, 2011. 57f. Monografia (especialização em Saúde da Família).</a:t>
            </a:r>
          </a:p>
          <a:p>
            <a:pPr marL="457200" lvl="0" indent="-457200" algn="just">
              <a:lnSpc>
                <a:spcPct val="150000"/>
              </a:lnSpc>
              <a:buFont typeface="+mj-lt"/>
              <a:buAutoNum type="alphaUcPeriod"/>
            </a:pPr>
            <a:r>
              <a:rPr lang="pt-BR" sz="2200" dirty="0">
                <a:latin typeface="Times New Roman" panose="02020603050405020304" pitchFamily="18" charset="0"/>
                <a:cs typeface="Times New Roman" panose="02020603050405020304" pitchFamily="18" charset="0"/>
              </a:rPr>
              <a:t>MUNIZ, </a:t>
            </a:r>
            <a:r>
              <a:rPr lang="pt-BR" sz="2200" dirty="0" err="1">
                <a:latin typeface="Times New Roman" panose="02020603050405020304" pitchFamily="18" charset="0"/>
                <a:cs typeface="Times New Roman" panose="02020603050405020304" pitchFamily="18" charset="0"/>
              </a:rPr>
              <a:t>Marden</a:t>
            </a:r>
            <a:r>
              <a:rPr lang="pt-BR" sz="2200" dirty="0">
                <a:latin typeface="Times New Roman" panose="02020603050405020304" pitchFamily="18" charset="0"/>
                <a:cs typeface="Times New Roman" panose="02020603050405020304" pitchFamily="18" charset="0"/>
              </a:rPr>
              <a:t> Daniel. Benefícios do aleitamento materno para a puérpera e o neonato: A atuação da equipe de saúde da família. Universidade Federal de Minas Gerais. Faculdade de medicina. Núcleo de Educação em Saúde Coletiva. Formiga, 2010.</a:t>
            </a:r>
          </a:p>
          <a:p>
            <a:pPr marL="457200" lvl="0" indent="-457200" algn="just">
              <a:lnSpc>
                <a:spcPct val="150000"/>
              </a:lnSpc>
              <a:buFont typeface="+mj-lt"/>
              <a:buAutoNum type="alphaUcPeriod"/>
            </a:pPr>
            <a:r>
              <a:rPr lang="pt-BR" sz="2200" dirty="0">
                <a:latin typeface="Times New Roman" panose="02020603050405020304" pitchFamily="18" charset="0"/>
                <a:cs typeface="Times New Roman" panose="02020603050405020304" pitchFamily="18" charset="0"/>
              </a:rPr>
              <a:t>NASCIMENTO, Patrícia Flávia Santos do. Aleitamento materno: fatores </a:t>
            </a:r>
            <a:r>
              <a:rPr lang="pt-BR" sz="2200" dirty="0" err="1">
                <a:latin typeface="Times New Roman" panose="02020603050405020304" pitchFamily="18" charset="0"/>
                <a:cs typeface="Times New Roman" panose="02020603050405020304" pitchFamily="18" charset="0"/>
              </a:rPr>
              <a:t>contribuites</a:t>
            </a:r>
            <a:r>
              <a:rPr lang="pt-BR" sz="2200" dirty="0">
                <a:latin typeface="Times New Roman" panose="02020603050405020304" pitchFamily="18" charset="0"/>
                <a:cs typeface="Times New Roman" panose="02020603050405020304" pitchFamily="18" charset="0"/>
              </a:rPr>
              <a:t> na prevenção do câncer de mama. Universidade Federal de Minas Gerais. Faculdade de medicina núcleo de educação em saúde coletiva. Formiga, 2011. 20f. monografia (Especialização em Atenção Básica em Saúde da Família </a:t>
            </a:r>
            <a:r>
              <a:rPr lang="pt-BR" sz="2200" dirty="0" smtClean="0">
                <a:latin typeface="Times New Roman" panose="02020603050405020304" pitchFamily="18" charset="0"/>
                <a:cs typeface="Times New Roman" panose="02020603050405020304" pitchFamily="18" charset="0"/>
              </a:rPr>
              <a:t>).</a:t>
            </a:r>
            <a:endParaRPr lang="pt-BR"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8506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248</TotalTime>
  <Words>1169</Words>
  <Application>Microsoft Office PowerPoint</Application>
  <PresentationFormat>Widescreen</PresentationFormat>
  <Paragraphs>70</Paragraphs>
  <Slides>11</Slides>
  <Notes>1</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11</vt:i4>
      </vt:variant>
    </vt:vector>
  </HeadingPairs>
  <TitlesOfParts>
    <vt:vector size="16" baseType="lpstr">
      <vt:lpstr>Arial</vt:lpstr>
      <vt:lpstr>Calibri</vt:lpstr>
      <vt:lpstr>Calibri Light</vt:lpstr>
      <vt:lpstr>Times New Roman</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Conta da Microsoft</dc:creator>
  <cp:lastModifiedBy>Conta da Microsoft</cp:lastModifiedBy>
  <cp:revision>32</cp:revision>
  <dcterms:created xsi:type="dcterms:W3CDTF">2018-03-27T17:22:29Z</dcterms:created>
  <dcterms:modified xsi:type="dcterms:W3CDTF">2018-04-03T23:01:21Z</dcterms:modified>
</cp:coreProperties>
</file>