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25"/>
  </p:handoutMasterIdLst>
  <p:sldIdLst>
    <p:sldId id="267" r:id="rId5"/>
    <p:sldId id="257" r:id="rId6"/>
    <p:sldId id="269" r:id="rId7"/>
    <p:sldId id="270" r:id="rId8"/>
    <p:sldId id="262" r:id="rId9"/>
    <p:sldId id="263" r:id="rId10"/>
    <p:sldId id="271" r:id="rId11"/>
    <p:sldId id="266" r:id="rId12"/>
    <p:sldId id="268" r:id="rId13"/>
    <p:sldId id="273" r:id="rId14"/>
    <p:sldId id="274" r:id="rId15"/>
    <p:sldId id="275" r:id="rId16"/>
    <p:sldId id="276" r:id="rId17"/>
    <p:sldId id="277" r:id="rId18"/>
    <p:sldId id="284" r:id="rId19"/>
    <p:sldId id="278" r:id="rId20"/>
    <p:sldId id="283"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8/13/2022</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8/13/2022</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8/13/2022</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8/13/2022</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8/13/2022</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8/13/2022</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8/13/2022</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8/13/2022</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8/13/2022</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8/13/2022</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8/13/2022</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8/13/2022</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8/13/2022</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8/13/2022</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8/13/2022</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razorpay.com/payroll/learn/leave-management-system/" TargetMode="External"/><Relationship Id="rId2" Type="http://schemas.openxmlformats.org/officeDocument/2006/relationships/hyperlink" Target="https://www.lovelycoding.org/leave-management-system/" TargetMode="External"/><Relationship Id="rId1" Type="http://schemas.openxmlformats.org/officeDocument/2006/relationships/slideLayout" Target="../slideLayouts/slideLayout8.xml"/><Relationship Id="rId6" Type="http://schemas.openxmlformats.org/officeDocument/2006/relationships/hyperlink" Target="https://www.youtube.com/watch?v=g8Qub6twpX4" TargetMode="External"/><Relationship Id="rId5" Type="http://schemas.openxmlformats.org/officeDocument/2006/relationships/hyperlink" Target="https://factohr.com/leave-management-guide/" TargetMode="External"/><Relationship Id="rId4" Type="http://schemas.openxmlformats.org/officeDocument/2006/relationships/hyperlink" Target="https://www.slideshare.net/muzammilsiddiq/leave-management-system-documentation-4492472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a:xfrm>
            <a:off x="1192307" y="1111624"/>
            <a:ext cx="9710156" cy="2832847"/>
          </a:xfrm>
        </p:spPr>
        <p:txBody>
          <a:bodyPr/>
          <a:lstStyle/>
          <a:p>
            <a:r>
              <a:rPr lang="en-US" dirty="0"/>
              <a:t>PYTHON FULL STACK DEVELOPMENT</a:t>
            </a:r>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926390" y="744072"/>
            <a:ext cx="9612971" cy="564776"/>
          </a:xfrm>
        </p:spPr>
        <p:txBody>
          <a:bodyPr>
            <a:normAutofit fontScale="90000"/>
          </a:bodyPr>
          <a:lstStyle/>
          <a:p>
            <a:pPr algn="ctr"/>
            <a:r>
              <a:rPr lang="en-US" sz="6000" dirty="0"/>
              <a:t>MODULES DESCRIPTION</a:t>
            </a:r>
          </a:p>
        </p:txBody>
      </p:sp>
      <p:sp>
        <p:nvSpPr>
          <p:cNvPr id="6" name="TextBox 5">
            <a:extLst>
              <a:ext uri="{FF2B5EF4-FFF2-40B4-BE49-F238E27FC236}">
                <a16:creationId xmlns:a16="http://schemas.microsoft.com/office/drawing/2014/main" id="{6D2675EF-B1E7-C3BF-FC8B-883F629E60BD}"/>
              </a:ext>
            </a:extLst>
          </p:cNvPr>
          <p:cNvSpPr txBox="1"/>
          <p:nvPr/>
        </p:nvSpPr>
        <p:spPr>
          <a:xfrm>
            <a:off x="3048000" y="1305342"/>
            <a:ext cx="6096000" cy="4308872"/>
          </a:xfrm>
          <a:prstGeom prst="rect">
            <a:avLst/>
          </a:prstGeom>
          <a:noFill/>
        </p:spPr>
        <p:txBody>
          <a:bodyPr wrap="square">
            <a:spAutoFit/>
          </a:bodyPr>
          <a:lstStyle/>
          <a:p>
            <a:r>
              <a:rPr lang="en-IN" sz="2000" b="1" dirty="0">
                <a:solidFill>
                  <a:srgbClr val="FF0000"/>
                </a:solidFill>
              </a:rPr>
              <a:t>Register:</a:t>
            </a:r>
          </a:p>
          <a:p>
            <a:r>
              <a:rPr lang="en-IN" dirty="0"/>
              <a:t>One user has to register on this interface with its actual data to be filled and applied in the same interface, then press enters to be saved in the database. Further, move to log in.</a:t>
            </a:r>
          </a:p>
          <a:p>
            <a:endParaRPr lang="en-IN" dirty="0"/>
          </a:p>
          <a:p>
            <a:r>
              <a:rPr lang="en-IN" sz="2000" b="1" dirty="0">
                <a:solidFill>
                  <a:srgbClr val="FF0000"/>
                </a:solidFill>
              </a:rPr>
              <a:t>Login:</a:t>
            </a:r>
          </a:p>
          <a:p>
            <a:r>
              <a:rPr lang="en-IN" dirty="0"/>
              <a:t>The user inputs its secure user id and password and enters the system. The user can log in multiple times as many times he wants.</a:t>
            </a:r>
          </a:p>
          <a:p>
            <a:endParaRPr lang="en-IN" dirty="0"/>
          </a:p>
          <a:p>
            <a:r>
              <a:rPr lang="en-IN" sz="2000" b="1" dirty="0">
                <a:solidFill>
                  <a:srgbClr val="FF0000"/>
                </a:solidFill>
              </a:rPr>
              <a:t>Leave applies:</a:t>
            </a:r>
          </a:p>
          <a:p>
            <a:r>
              <a:rPr lang="en-IN" dirty="0"/>
              <a:t>Here is the module for applying for leave to the interface. One has to enter his details about the leave like the reason for the leave.</a:t>
            </a:r>
          </a:p>
        </p:txBody>
      </p:sp>
    </p:spTree>
    <p:extLst>
      <p:ext uri="{BB962C8B-B14F-4D97-AF65-F5344CB8AC3E}">
        <p14:creationId xmlns:p14="http://schemas.microsoft.com/office/powerpoint/2010/main" val="148184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765025" y="479288"/>
            <a:ext cx="9612971" cy="5347770"/>
          </a:xfrm>
        </p:spPr>
        <p:txBody>
          <a:bodyPr>
            <a:normAutofit/>
          </a:bodyPr>
          <a:lstStyle/>
          <a:p>
            <a:pPr algn="l"/>
            <a:r>
              <a:rPr lang="en-US" sz="2000" b="1" dirty="0">
                <a:solidFill>
                  <a:srgbClr val="FF0000"/>
                </a:solidFill>
                <a:latin typeface="+mn-lt"/>
              </a:rPr>
              <a:t>Choose the dates of the leave:</a:t>
            </a:r>
            <a:br>
              <a:rPr lang="en-US" sz="2000" dirty="0">
                <a:latin typeface="+mn-lt"/>
              </a:rPr>
            </a:br>
            <a:r>
              <a:rPr lang="en-US" sz="2000" dirty="0">
                <a:latin typeface="+mn-lt"/>
              </a:rPr>
              <a:t> Depending upon the user’s account and policy of the company or premise the cost of the leave is calculated and shown to the interface.</a:t>
            </a:r>
            <a:br>
              <a:rPr lang="en-US" sz="2000" dirty="0">
                <a:latin typeface="+mn-lt"/>
              </a:rPr>
            </a:br>
            <a:br>
              <a:rPr lang="en-US" sz="2000" dirty="0">
                <a:latin typeface="+mn-lt"/>
              </a:rPr>
            </a:br>
            <a:r>
              <a:rPr lang="en-US" sz="2000" b="1" dirty="0">
                <a:solidFill>
                  <a:srgbClr val="FF0000"/>
                </a:solidFill>
                <a:latin typeface="+mn-lt"/>
              </a:rPr>
              <a:t>Live review:</a:t>
            </a:r>
            <a:br>
              <a:rPr lang="en-US" sz="2000" dirty="0">
                <a:latin typeface="+mn-lt"/>
              </a:rPr>
            </a:br>
            <a:r>
              <a:rPr lang="en-US" sz="2000" dirty="0">
                <a:latin typeface="+mn-lt"/>
              </a:rPr>
              <a:t>After successful application of the leave application is will come under scrutiny done by an admin. According to his need, he will review it and take necessary action in the next module.</a:t>
            </a:r>
            <a:br>
              <a:rPr lang="en-US" sz="2000" dirty="0">
                <a:latin typeface="+mn-lt"/>
              </a:rPr>
            </a:br>
            <a:br>
              <a:rPr lang="en-US" sz="2000" dirty="0">
                <a:latin typeface="+mn-lt"/>
              </a:rPr>
            </a:br>
            <a:r>
              <a:rPr lang="en-US" sz="2000" b="1" dirty="0">
                <a:solidFill>
                  <a:srgbClr val="FF0000"/>
                </a:solidFill>
                <a:latin typeface="+mn-lt"/>
              </a:rPr>
              <a:t>Leave approval:</a:t>
            </a:r>
            <a:br>
              <a:rPr lang="en-US" sz="2000" dirty="0">
                <a:latin typeface="+mn-lt"/>
              </a:rPr>
            </a:br>
            <a:r>
              <a:rPr lang="en-US" sz="2000" dirty="0">
                <a:latin typeface="+mn-lt"/>
              </a:rPr>
              <a:t>Here admin approves the leave or not is reflected by admin to the users. Here all the real-time updates will be shown to the users. Users can see only their own leave requests there.</a:t>
            </a:r>
            <a:br>
              <a:rPr lang="en-US" sz="2000" dirty="0">
                <a:latin typeface="+mn-lt"/>
              </a:rPr>
            </a:br>
            <a:br>
              <a:rPr lang="en-US" sz="2000" dirty="0">
                <a:latin typeface="+mn-lt"/>
              </a:rPr>
            </a:br>
            <a:r>
              <a:rPr lang="en-US" sz="2000" b="1" dirty="0">
                <a:solidFill>
                  <a:srgbClr val="FF0000"/>
                </a:solidFill>
                <a:latin typeface="+mn-lt"/>
              </a:rPr>
              <a:t>Log out:</a:t>
            </a:r>
            <a:br>
              <a:rPr lang="en-US" sz="2000" dirty="0">
                <a:latin typeface="+mn-lt"/>
              </a:rPr>
            </a:br>
            <a:r>
              <a:rPr lang="en-US" sz="2000" dirty="0">
                <a:latin typeface="+mn-lt"/>
              </a:rPr>
              <a:t>In the end, the user can log out the system to release the resources held for the purpose of anything else.</a:t>
            </a:r>
          </a:p>
        </p:txBody>
      </p:sp>
    </p:spTree>
    <p:extLst>
      <p:ext uri="{BB962C8B-B14F-4D97-AF65-F5344CB8AC3E}">
        <p14:creationId xmlns:p14="http://schemas.microsoft.com/office/powerpoint/2010/main" val="370790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371600" y="685800"/>
            <a:ext cx="9601200" cy="824753"/>
          </a:xfrm>
        </p:spPr>
        <p:txBody>
          <a:bodyPr>
            <a:normAutofit fontScale="90000"/>
          </a:bodyPr>
          <a:lstStyle/>
          <a:p>
            <a:pPr algn="ctr"/>
            <a:r>
              <a:rPr lang="en-US" sz="6700" dirty="0"/>
              <a:t>GITHUB SETUP</a:t>
            </a:r>
            <a:br>
              <a:rPr lang="en-US" dirty="0"/>
            </a:br>
            <a:endParaRPr lang="en-US" dirty="0"/>
          </a:p>
        </p:txBody>
      </p:sp>
      <p:sp>
        <p:nvSpPr>
          <p:cNvPr id="2" name="Text Placeholder 1">
            <a:extLst>
              <a:ext uri="{FF2B5EF4-FFF2-40B4-BE49-F238E27FC236}">
                <a16:creationId xmlns:a16="http://schemas.microsoft.com/office/drawing/2014/main" id="{4BCA1FD6-532D-4102-8DA1-ABC46A17A1CA}"/>
              </a:ext>
            </a:extLst>
          </p:cNvPr>
          <p:cNvSpPr>
            <a:spLocks noGrp="1"/>
          </p:cNvSpPr>
          <p:nvPr>
            <p:ph type="body" sz="quarter" idx="13"/>
          </p:nvPr>
        </p:nvSpPr>
        <p:spPr>
          <a:xfrm>
            <a:off x="1613647" y="2043952"/>
            <a:ext cx="9017883" cy="824753"/>
          </a:xfrm>
        </p:spPr>
        <p:txBody>
          <a:bodyPr/>
          <a:lstStyle/>
          <a:p>
            <a:pPr>
              <a:lnSpc>
                <a:spcPct val="100000"/>
              </a:lnSpc>
            </a:pPr>
            <a:r>
              <a:rPr lang="en-US" sz="2000" u="sng" dirty="0">
                <a:solidFill>
                  <a:srgbClr val="0070C0"/>
                </a:solidFill>
              </a:rPr>
              <a:t>https://github.com/pfsd-2-1</a:t>
            </a:r>
          </a:p>
        </p:txBody>
      </p:sp>
      <p:pic>
        <p:nvPicPr>
          <p:cNvPr id="6" name="Picture 5">
            <a:extLst>
              <a:ext uri="{FF2B5EF4-FFF2-40B4-BE49-F238E27FC236}">
                <a16:creationId xmlns:a16="http://schemas.microsoft.com/office/drawing/2014/main" id="{41D7FE08-6AFB-CA56-E90E-7F2F66AA5830}"/>
              </a:ext>
            </a:extLst>
          </p:cNvPr>
          <p:cNvPicPr>
            <a:picLocks noChangeAspect="1"/>
          </p:cNvPicPr>
          <p:nvPr/>
        </p:nvPicPr>
        <p:blipFill>
          <a:blip r:embed="rId2"/>
          <a:stretch>
            <a:fillRect/>
          </a:stretch>
        </p:blipFill>
        <p:spPr>
          <a:xfrm>
            <a:off x="1111623" y="2868705"/>
            <a:ext cx="10148047" cy="3733240"/>
          </a:xfrm>
          <a:prstGeom prst="rect">
            <a:avLst/>
          </a:prstGeom>
        </p:spPr>
      </p:pic>
      <p:pic>
        <p:nvPicPr>
          <p:cNvPr id="1026" name="Picture 2" descr="Image result for github logo">
            <a:extLst>
              <a:ext uri="{FF2B5EF4-FFF2-40B4-BE49-F238E27FC236}">
                <a16:creationId xmlns:a16="http://schemas.microsoft.com/office/drawing/2014/main" id="{0C3D9EF6-FCB1-BA44-B66B-1C34FF92B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4752" y="158561"/>
            <a:ext cx="1963271" cy="161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765025" y="1301360"/>
            <a:ext cx="9612971" cy="312287"/>
          </a:xfrm>
        </p:spPr>
        <p:txBody>
          <a:bodyPr>
            <a:normAutofit fontScale="90000"/>
          </a:bodyPr>
          <a:lstStyle/>
          <a:p>
            <a:pPr algn="ctr"/>
            <a:r>
              <a:rPr lang="en-US" dirty="0"/>
              <a:t>GITHUB LINKS</a:t>
            </a:r>
          </a:p>
        </p:txBody>
      </p:sp>
      <p:sp>
        <p:nvSpPr>
          <p:cNvPr id="5" name="Text Placeholder 4">
            <a:extLst>
              <a:ext uri="{FF2B5EF4-FFF2-40B4-BE49-F238E27FC236}">
                <a16:creationId xmlns:a16="http://schemas.microsoft.com/office/drawing/2014/main" id="{A4B1E135-0073-0322-7208-30E798865E4A}"/>
              </a:ext>
            </a:extLst>
          </p:cNvPr>
          <p:cNvSpPr>
            <a:spLocks noGrp="1"/>
          </p:cNvSpPr>
          <p:nvPr>
            <p:ph type="body" idx="1"/>
          </p:nvPr>
        </p:nvSpPr>
        <p:spPr>
          <a:xfrm>
            <a:off x="765025" y="1900518"/>
            <a:ext cx="9612971" cy="3459134"/>
          </a:xfrm>
        </p:spPr>
        <p:txBody>
          <a:bodyPr/>
          <a:lstStyle/>
          <a:p>
            <a:pPr algn="ctr"/>
            <a:r>
              <a:rPr lang="en-IN" dirty="0"/>
              <a:t>https://github.com/2110030054</a:t>
            </a:r>
          </a:p>
          <a:p>
            <a:pPr algn="ctr"/>
            <a:r>
              <a:rPr lang="en-IN" dirty="0"/>
              <a:t>https://github.com/Manisrireddy</a:t>
            </a:r>
          </a:p>
          <a:p>
            <a:pPr algn="ctr"/>
            <a:r>
              <a:rPr lang="en-IN" dirty="0"/>
              <a:t>https://github.com/2110030218</a:t>
            </a:r>
          </a:p>
          <a:p>
            <a:pPr algn="ctr"/>
            <a:r>
              <a:rPr lang="en-IN" dirty="0"/>
              <a:t>https://github.com/2110030233</a:t>
            </a:r>
          </a:p>
        </p:txBody>
      </p:sp>
    </p:spTree>
    <p:extLst>
      <p:ext uri="{BB962C8B-B14F-4D97-AF65-F5344CB8AC3E}">
        <p14:creationId xmlns:p14="http://schemas.microsoft.com/office/powerpoint/2010/main" val="370698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765025" y="470324"/>
            <a:ext cx="9612971" cy="1143324"/>
          </a:xfrm>
        </p:spPr>
        <p:txBody>
          <a:bodyPr>
            <a:normAutofit fontScale="90000"/>
          </a:bodyPr>
          <a:lstStyle/>
          <a:p>
            <a:pPr algn="ctr"/>
            <a:r>
              <a:rPr lang="en-US" sz="5400" dirty="0"/>
              <a:t>Data set collection </a:t>
            </a:r>
            <a:br>
              <a:rPr lang="en-US" sz="5400" dirty="0"/>
            </a:br>
            <a:endParaRPr lang="en-US" sz="5400" dirty="0"/>
          </a:p>
        </p:txBody>
      </p:sp>
      <p:sp>
        <p:nvSpPr>
          <p:cNvPr id="5" name="Text Placeholder 4">
            <a:extLst>
              <a:ext uri="{FF2B5EF4-FFF2-40B4-BE49-F238E27FC236}">
                <a16:creationId xmlns:a16="http://schemas.microsoft.com/office/drawing/2014/main" id="{A4B1E135-0073-0322-7208-30E798865E4A}"/>
              </a:ext>
            </a:extLst>
          </p:cNvPr>
          <p:cNvSpPr>
            <a:spLocks noGrp="1"/>
          </p:cNvSpPr>
          <p:nvPr>
            <p:ph type="body" idx="1"/>
          </p:nvPr>
        </p:nvSpPr>
        <p:spPr>
          <a:xfrm>
            <a:off x="765025" y="1613648"/>
            <a:ext cx="10153987" cy="3746004"/>
          </a:xfrm>
        </p:spPr>
        <p:txBody>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have done research on various department </a:t>
            </a:r>
            <a:r>
              <a:rPr lang="en-IN" sz="2400" dirty="0" err="1">
                <a:latin typeface="Times New Roman" panose="02020603050405020304" pitchFamily="18" charset="0"/>
                <a:cs typeface="Times New Roman" panose="02020603050405020304" pitchFamily="18" charset="0"/>
              </a:rPr>
              <a:t>employes</a:t>
            </a:r>
            <a:r>
              <a:rPr lang="en-IN" sz="2400" dirty="0">
                <a:latin typeface="Times New Roman" panose="02020603050405020304" pitchFamily="18" charset="0"/>
                <a:cs typeface="Times New Roman" panose="02020603050405020304" pitchFamily="18" charset="0"/>
              </a:rPr>
              <a:t> and found that  they are facing issues in maintaining the record of applying </a:t>
            </a:r>
            <a:r>
              <a:rPr lang="en-IN" dirty="0">
                <a:latin typeface="Times New Roman" panose="02020603050405020304" pitchFamily="18" charset="0"/>
                <a:cs typeface="Times New Roman" panose="02020603050405020304" pitchFamily="18" charset="0"/>
              </a:rPr>
              <a:t>leaves </a:t>
            </a:r>
            <a:r>
              <a:rPr lang="en-IN" sz="2400" dirty="0">
                <a:latin typeface="Times New Roman" panose="02020603050405020304" pitchFamily="18" charset="0"/>
                <a:cs typeface="Times New Roman" panose="02020603050405020304" pitchFamily="18" charset="0"/>
              </a:rPr>
              <a:t>and administering them.</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 we decided to collect the data from the employee department </a:t>
            </a:r>
            <a:r>
              <a:rPr lang="en-IN"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conduct surveys and develop this system.</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makes it easier for them to help the </a:t>
            </a:r>
            <a:r>
              <a:rPr lang="en-IN" sz="2400" dirty="0" err="1">
                <a:latin typeface="Times New Roman" panose="02020603050405020304" pitchFamily="18" charset="0"/>
                <a:cs typeface="Times New Roman" panose="02020603050405020304" pitchFamily="18" charset="0"/>
              </a:rPr>
              <a:t>employes</a:t>
            </a:r>
            <a:r>
              <a:rPr lang="en-IN" dirty="0">
                <a:latin typeface="Times New Roman" panose="02020603050405020304" pitchFamily="18" charset="0"/>
                <a:cs typeface="Times New Roman" panose="02020603050405020304" pitchFamily="18" charset="0"/>
              </a:rPr>
              <a:t> and head of department to</a:t>
            </a:r>
            <a:r>
              <a:rPr lang="en-IN" sz="2400" dirty="0">
                <a:latin typeface="Times New Roman" panose="02020603050405020304" pitchFamily="18" charset="0"/>
                <a:cs typeface="Times New Roman" panose="02020603050405020304" pitchFamily="18" charset="0"/>
              </a:rPr>
              <a:t> carry out their work comfortably in an easy way.</a:t>
            </a:r>
          </a:p>
          <a:p>
            <a:pPr marL="342900" indent="-3429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80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12BB-B71B-0F9D-6763-89EDC47F4737}"/>
              </a:ext>
            </a:extLst>
          </p:cNvPr>
          <p:cNvSpPr>
            <a:spLocks noGrp="1"/>
          </p:cNvSpPr>
          <p:nvPr>
            <p:ph type="title"/>
          </p:nvPr>
        </p:nvSpPr>
        <p:spPr>
          <a:xfrm>
            <a:off x="765025" y="322728"/>
            <a:ext cx="9696787" cy="1828801"/>
          </a:xfrm>
        </p:spPr>
        <p:txBody>
          <a:bodyPr>
            <a:normAutofit fontScale="90000"/>
          </a:bodyPr>
          <a:lstStyle/>
          <a:p>
            <a:pPr algn="ctr"/>
            <a:r>
              <a:rPr lang="en-IN" dirty="0"/>
              <a:t>USE CASE DIAGRAM</a:t>
            </a:r>
            <a:br>
              <a:rPr lang="en-IN" dirty="0"/>
            </a:br>
            <a:endParaRPr lang="en-IN" dirty="0"/>
          </a:p>
        </p:txBody>
      </p:sp>
      <p:pic>
        <p:nvPicPr>
          <p:cNvPr id="5" name="Picture 4">
            <a:extLst>
              <a:ext uri="{FF2B5EF4-FFF2-40B4-BE49-F238E27FC236}">
                <a16:creationId xmlns:a16="http://schemas.microsoft.com/office/drawing/2014/main" id="{0E7D9AF6-8030-385A-B983-2B34BD63D131}"/>
              </a:ext>
            </a:extLst>
          </p:cNvPr>
          <p:cNvPicPr>
            <a:picLocks noChangeAspect="1"/>
          </p:cNvPicPr>
          <p:nvPr/>
        </p:nvPicPr>
        <p:blipFill>
          <a:blip r:embed="rId2"/>
          <a:stretch>
            <a:fillRect/>
          </a:stretch>
        </p:blipFill>
        <p:spPr>
          <a:xfrm>
            <a:off x="2106705" y="1185022"/>
            <a:ext cx="7978589" cy="4487956"/>
          </a:xfrm>
          <a:prstGeom prst="rect">
            <a:avLst/>
          </a:prstGeom>
        </p:spPr>
      </p:pic>
    </p:spTree>
    <p:extLst>
      <p:ext uri="{BB962C8B-B14F-4D97-AF65-F5344CB8AC3E}">
        <p14:creationId xmlns:p14="http://schemas.microsoft.com/office/powerpoint/2010/main" val="134167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371600" y="685800"/>
            <a:ext cx="9601200" cy="824753"/>
          </a:xfrm>
        </p:spPr>
        <p:txBody>
          <a:bodyPr>
            <a:normAutofit fontScale="90000"/>
          </a:bodyPr>
          <a:lstStyle/>
          <a:p>
            <a:pPr algn="ctr"/>
            <a:br>
              <a:rPr lang="en-US" dirty="0"/>
            </a:br>
            <a:endParaRPr lang="en-US" dirty="0"/>
          </a:p>
        </p:txBody>
      </p:sp>
      <p:sp>
        <p:nvSpPr>
          <p:cNvPr id="2" name="Text Placeholder 1">
            <a:extLst>
              <a:ext uri="{FF2B5EF4-FFF2-40B4-BE49-F238E27FC236}">
                <a16:creationId xmlns:a16="http://schemas.microsoft.com/office/drawing/2014/main" id="{4BCA1FD6-532D-4102-8DA1-ABC46A17A1CA}"/>
              </a:ext>
            </a:extLst>
          </p:cNvPr>
          <p:cNvSpPr>
            <a:spLocks noGrp="1"/>
          </p:cNvSpPr>
          <p:nvPr>
            <p:ph type="body" sz="quarter" idx="13"/>
          </p:nvPr>
        </p:nvSpPr>
        <p:spPr>
          <a:xfrm>
            <a:off x="2465905" y="125506"/>
            <a:ext cx="8354495" cy="1290918"/>
          </a:xfrm>
        </p:spPr>
        <p:txBody>
          <a:bodyPr/>
          <a:lstStyle/>
          <a:p>
            <a:pPr>
              <a:lnSpc>
                <a:spcPct val="100000"/>
              </a:lnSpc>
            </a:pPr>
            <a:r>
              <a:rPr lang="en-US" sz="4800" b="1" u="sng" dirty="0">
                <a:solidFill>
                  <a:srgbClr val="0070C0"/>
                </a:solidFill>
              </a:rPr>
              <a:t>TOOLS  REQUIRED</a:t>
            </a:r>
          </a:p>
        </p:txBody>
      </p:sp>
      <p:sp>
        <p:nvSpPr>
          <p:cNvPr id="3" name="Rectangle: Rounded Corners 2">
            <a:extLst>
              <a:ext uri="{FF2B5EF4-FFF2-40B4-BE49-F238E27FC236}">
                <a16:creationId xmlns:a16="http://schemas.microsoft.com/office/drawing/2014/main" id="{6305BDC2-089A-DF08-B5A8-0093CA8A0F67}"/>
              </a:ext>
            </a:extLst>
          </p:cNvPr>
          <p:cNvSpPr/>
          <p:nvPr/>
        </p:nvSpPr>
        <p:spPr>
          <a:xfrm>
            <a:off x="2196354" y="1510553"/>
            <a:ext cx="6069106" cy="42896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a:t>CASE STUDIES</a:t>
            </a:r>
          </a:p>
          <a:p>
            <a:pPr marL="285750" indent="-285750" algn="ctr">
              <a:buFont typeface="Arial" panose="020B0604020202020204" pitchFamily="34" charset="0"/>
              <a:buChar char="•"/>
            </a:pPr>
            <a:r>
              <a:rPr lang="en-US" dirty="0"/>
              <a:t>INTERVIEWS</a:t>
            </a:r>
          </a:p>
          <a:p>
            <a:pPr marL="285750" indent="-285750" algn="ctr">
              <a:buFont typeface="Arial" panose="020B0604020202020204" pitchFamily="34" charset="0"/>
              <a:buChar char="•"/>
            </a:pPr>
            <a:r>
              <a:rPr lang="en-US" dirty="0"/>
              <a:t>SURVEYS</a:t>
            </a:r>
          </a:p>
          <a:p>
            <a:pPr marL="285750" indent="-285750" algn="ctr">
              <a:buFont typeface="Arial" panose="020B0604020202020204" pitchFamily="34" charset="0"/>
              <a:buChar char="•"/>
            </a:pPr>
            <a:r>
              <a:rPr lang="en-US" dirty="0"/>
              <a:t>LITERARTURE REVIEWS</a:t>
            </a:r>
          </a:p>
          <a:p>
            <a:pPr marL="285750" indent="-285750" algn="ctr">
              <a:buFont typeface="Arial" panose="020B0604020202020204" pitchFamily="34" charset="0"/>
              <a:buChar char="•"/>
            </a:pPr>
            <a:r>
              <a:rPr lang="en-US" dirty="0"/>
              <a:t>DJANGO</a:t>
            </a:r>
            <a:endParaRPr lang="en-IN" dirty="0"/>
          </a:p>
          <a:p>
            <a:pPr marL="285750" indent="-285750" algn="ctr">
              <a:buFont typeface="Arial" panose="020B0604020202020204" pitchFamily="34" charset="0"/>
              <a:buChar char="•"/>
            </a:pPr>
            <a:r>
              <a:rPr lang="en-IN" dirty="0"/>
              <a:t>VISUAL STUDIO CODE</a:t>
            </a:r>
            <a:endParaRPr lang="en-US" dirty="0"/>
          </a:p>
        </p:txBody>
      </p:sp>
    </p:spTree>
    <p:extLst>
      <p:ext uri="{BB962C8B-B14F-4D97-AF65-F5344CB8AC3E}">
        <p14:creationId xmlns:p14="http://schemas.microsoft.com/office/powerpoint/2010/main" val="342040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897B-2798-217F-1724-BC0F2B6B2D90}"/>
              </a:ext>
            </a:extLst>
          </p:cNvPr>
          <p:cNvSpPr>
            <a:spLocks noGrp="1"/>
          </p:cNvSpPr>
          <p:nvPr>
            <p:ph type="title"/>
          </p:nvPr>
        </p:nvSpPr>
        <p:spPr/>
        <p:txBody>
          <a:bodyPr/>
          <a:lstStyle/>
          <a:p>
            <a:pPr algn="ctr"/>
            <a:r>
              <a:rPr lang="en-US" dirty="0"/>
              <a:t>REFERRED ARTICLE:</a:t>
            </a:r>
            <a:endParaRPr lang="en-IN" dirty="0"/>
          </a:p>
        </p:txBody>
      </p:sp>
      <p:pic>
        <p:nvPicPr>
          <p:cNvPr id="5" name="Picture 4">
            <a:extLst>
              <a:ext uri="{FF2B5EF4-FFF2-40B4-BE49-F238E27FC236}">
                <a16:creationId xmlns:a16="http://schemas.microsoft.com/office/drawing/2014/main" id="{E71C3B42-686C-01EC-D28E-708215D5ADC0}"/>
              </a:ext>
            </a:extLst>
          </p:cNvPr>
          <p:cNvPicPr>
            <a:picLocks noChangeAspect="1"/>
          </p:cNvPicPr>
          <p:nvPr/>
        </p:nvPicPr>
        <p:blipFill>
          <a:blip r:embed="rId2"/>
          <a:stretch>
            <a:fillRect/>
          </a:stretch>
        </p:blipFill>
        <p:spPr>
          <a:xfrm>
            <a:off x="4328836" y="1559267"/>
            <a:ext cx="3686728" cy="5218049"/>
          </a:xfrm>
          <a:prstGeom prst="rect">
            <a:avLst/>
          </a:prstGeom>
        </p:spPr>
      </p:pic>
    </p:spTree>
    <p:extLst>
      <p:ext uri="{BB962C8B-B14F-4D97-AF65-F5344CB8AC3E}">
        <p14:creationId xmlns:p14="http://schemas.microsoft.com/office/powerpoint/2010/main" val="302752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FDAC-F0EE-7079-F974-859864D31140}"/>
              </a:ext>
            </a:extLst>
          </p:cNvPr>
          <p:cNvSpPr>
            <a:spLocks noGrp="1"/>
          </p:cNvSpPr>
          <p:nvPr>
            <p:ph type="title"/>
          </p:nvPr>
        </p:nvSpPr>
        <p:spPr/>
        <p:txBody>
          <a:bodyPr/>
          <a:lstStyle/>
          <a:p>
            <a:r>
              <a:rPr lang="en-US" dirty="0"/>
              <a:t>WORK ALLOCATION TO TEAM MEMBERS</a:t>
            </a:r>
            <a:br>
              <a:rPr lang="en-US" dirty="0"/>
            </a:br>
            <a:endParaRPr lang="en-IN" dirty="0"/>
          </a:p>
        </p:txBody>
      </p:sp>
      <p:graphicFrame>
        <p:nvGraphicFramePr>
          <p:cNvPr id="4" name="Table 4">
            <a:extLst>
              <a:ext uri="{FF2B5EF4-FFF2-40B4-BE49-F238E27FC236}">
                <a16:creationId xmlns:a16="http://schemas.microsoft.com/office/drawing/2014/main" id="{A1585577-542E-38AC-673C-1BC064518494}"/>
              </a:ext>
            </a:extLst>
          </p:cNvPr>
          <p:cNvGraphicFramePr>
            <a:graphicFrameLocks noGrp="1"/>
          </p:cNvGraphicFramePr>
          <p:nvPr>
            <p:extLst>
              <p:ext uri="{D42A27DB-BD31-4B8C-83A1-F6EECF244321}">
                <p14:modId xmlns:p14="http://schemas.microsoft.com/office/powerpoint/2010/main" val="3987051844"/>
              </p:ext>
            </p:extLst>
          </p:nvPr>
        </p:nvGraphicFramePr>
        <p:xfrm>
          <a:off x="1819834" y="1963272"/>
          <a:ext cx="8340164" cy="3008638"/>
        </p:xfrm>
        <a:graphic>
          <a:graphicData uri="http://schemas.openxmlformats.org/drawingml/2006/table">
            <a:tbl>
              <a:tblPr firstRow="1" bandRow="1">
                <a:tableStyleId>{D113A9D2-9D6B-4929-AA2D-F23B5EE8CBE7}</a:tableStyleId>
              </a:tblPr>
              <a:tblGrid>
                <a:gridCol w="2085041">
                  <a:extLst>
                    <a:ext uri="{9D8B030D-6E8A-4147-A177-3AD203B41FA5}">
                      <a16:colId xmlns:a16="http://schemas.microsoft.com/office/drawing/2014/main" val="3404545453"/>
                    </a:ext>
                  </a:extLst>
                </a:gridCol>
                <a:gridCol w="2085041">
                  <a:extLst>
                    <a:ext uri="{9D8B030D-6E8A-4147-A177-3AD203B41FA5}">
                      <a16:colId xmlns:a16="http://schemas.microsoft.com/office/drawing/2014/main" val="317862525"/>
                    </a:ext>
                  </a:extLst>
                </a:gridCol>
                <a:gridCol w="2085041">
                  <a:extLst>
                    <a:ext uri="{9D8B030D-6E8A-4147-A177-3AD203B41FA5}">
                      <a16:colId xmlns:a16="http://schemas.microsoft.com/office/drawing/2014/main" val="1206470905"/>
                    </a:ext>
                  </a:extLst>
                </a:gridCol>
                <a:gridCol w="2085041">
                  <a:extLst>
                    <a:ext uri="{9D8B030D-6E8A-4147-A177-3AD203B41FA5}">
                      <a16:colId xmlns:a16="http://schemas.microsoft.com/office/drawing/2014/main" val="3143240306"/>
                    </a:ext>
                  </a:extLst>
                </a:gridCol>
              </a:tblGrid>
              <a:tr h="424314">
                <a:tc>
                  <a:txBody>
                    <a:bodyPr/>
                    <a:lstStyle/>
                    <a:p>
                      <a:r>
                        <a:rPr lang="en-US" dirty="0"/>
                        <a:t>S.NO</a:t>
                      </a:r>
                      <a:endParaRPr lang="en-IN" dirty="0"/>
                    </a:p>
                  </a:txBody>
                  <a:tcPr/>
                </a:tc>
                <a:tc>
                  <a:txBody>
                    <a:bodyPr/>
                    <a:lstStyle/>
                    <a:p>
                      <a:r>
                        <a:rPr lang="en-US" dirty="0"/>
                        <a:t>ROLL.NO</a:t>
                      </a:r>
                      <a:endParaRPr lang="en-IN" dirty="0"/>
                    </a:p>
                  </a:txBody>
                  <a:tcPr/>
                </a:tc>
                <a:tc>
                  <a:txBody>
                    <a:bodyPr/>
                    <a:lstStyle/>
                    <a:p>
                      <a:r>
                        <a:rPr lang="en-US" dirty="0"/>
                        <a:t>NAME</a:t>
                      </a:r>
                      <a:endParaRPr lang="en-IN" dirty="0"/>
                    </a:p>
                  </a:txBody>
                  <a:tcPr/>
                </a:tc>
                <a:tc>
                  <a:txBody>
                    <a:bodyPr/>
                    <a:lstStyle/>
                    <a:p>
                      <a:r>
                        <a:rPr lang="en-US" dirty="0"/>
                        <a:t>WORK ALLOCATION</a:t>
                      </a:r>
                      <a:endParaRPr lang="en-IN" dirty="0"/>
                    </a:p>
                  </a:txBody>
                  <a:tcPr/>
                </a:tc>
                <a:extLst>
                  <a:ext uri="{0D108BD9-81ED-4DB2-BD59-A6C34878D82A}">
                    <a16:rowId xmlns:a16="http://schemas.microsoft.com/office/drawing/2014/main" val="526513790"/>
                  </a:ext>
                </a:extLst>
              </a:tr>
              <a:tr h="574679">
                <a:tc>
                  <a:txBody>
                    <a:bodyPr/>
                    <a:lstStyle/>
                    <a:p>
                      <a:r>
                        <a:rPr lang="en-US" dirty="0"/>
                        <a:t>1</a:t>
                      </a:r>
                      <a:endParaRPr lang="en-IN" dirty="0"/>
                    </a:p>
                  </a:txBody>
                  <a:tcPr/>
                </a:tc>
                <a:tc>
                  <a:txBody>
                    <a:bodyPr/>
                    <a:lstStyle/>
                    <a:p>
                      <a:r>
                        <a:rPr lang="en-US" dirty="0"/>
                        <a:t>2110030054</a:t>
                      </a:r>
                      <a:endParaRPr lang="en-IN" dirty="0"/>
                    </a:p>
                  </a:txBody>
                  <a:tcPr/>
                </a:tc>
                <a:tc>
                  <a:txBody>
                    <a:bodyPr/>
                    <a:lstStyle/>
                    <a:p>
                      <a:r>
                        <a:rPr lang="en-US" dirty="0"/>
                        <a:t>PILLI VAISHNAVI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REASEARCH&amp;PPT</a:t>
                      </a:r>
                      <a:endParaRPr lang="en-IN" sz="1600" dirty="0"/>
                    </a:p>
                    <a:p>
                      <a:endParaRPr lang="en-IN" dirty="0"/>
                    </a:p>
                  </a:txBody>
                  <a:tcPr/>
                </a:tc>
                <a:extLst>
                  <a:ext uri="{0D108BD9-81ED-4DB2-BD59-A6C34878D82A}">
                    <a16:rowId xmlns:a16="http://schemas.microsoft.com/office/drawing/2014/main" val="2545138201"/>
                  </a:ext>
                </a:extLst>
              </a:tr>
              <a:tr h="574679">
                <a:tc>
                  <a:txBody>
                    <a:bodyPr/>
                    <a:lstStyle/>
                    <a:p>
                      <a:r>
                        <a:rPr lang="en-US" dirty="0"/>
                        <a:t>2</a:t>
                      </a:r>
                      <a:endParaRPr lang="en-IN" dirty="0"/>
                    </a:p>
                  </a:txBody>
                  <a:tcPr/>
                </a:tc>
                <a:tc>
                  <a:txBody>
                    <a:bodyPr/>
                    <a:lstStyle/>
                    <a:p>
                      <a:r>
                        <a:rPr lang="en-US" dirty="0"/>
                        <a:t>2110030203</a:t>
                      </a:r>
                      <a:endParaRPr lang="en-IN" dirty="0"/>
                    </a:p>
                  </a:txBody>
                  <a:tcPr/>
                </a:tc>
                <a:tc>
                  <a:txBody>
                    <a:bodyPr/>
                    <a:lstStyle/>
                    <a:p>
                      <a:r>
                        <a:rPr lang="en-US" dirty="0"/>
                        <a:t>MANISRI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REASEARCH&amp;PPT</a:t>
                      </a:r>
                      <a:endParaRPr lang="en-IN" sz="1600" dirty="0"/>
                    </a:p>
                    <a:p>
                      <a:endParaRPr lang="en-IN" dirty="0"/>
                    </a:p>
                  </a:txBody>
                  <a:tcPr/>
                </a:tc>
                <a:extLst>
                  <a:ext uri="{0D108BD9-81ED-4DB2-BD59-A6C34878D82A}">
                    <a16:rowId xmlns:a16="http://schemas.microsoft.com/office/drawing/2014/main" val="3223595309"/>
                  </a:ext>
                </a:extLst>
              </a:tr>
              <a:tr h="574679">
                <a:tc>
                  <a:txBody>
                    <a:bodyPr/>
                    <a:lstStyle/>
                    <a:p>
                      <a:r>
                        <a:rPr lang="en-US" dirty="0"/>
                        <a:t>3</a:t>
                      </a:r>
                      <a:endParaRPr lang="en-IN" dirty="0"/>
                    </a:p>
                  </a:txBody>
                  <a:tcPr/>
                </a:tc>
                <a:tc>
                  <a:txBody>
                    <a:bodyPr/>
                    <a:lstStyle/>
                    <a:p>
                      <a:r>
                        <a:rPr lang="en-US" dirty="0"/>
                        <a:t>2110030218</a:t>
                      </a:r>
                      <a:endParaRPr lang="en-IN" dirty="0"/>
                    </a:p>
                  </a:txBody>
                  <a:tcPr/>
                </a:tc>
                <a:tc>
                  <a:txBody>
                    <a:bodyPr/>
                    <a:lstStyle/>
                    <a:p>
                      <a:r>
                        <a:rPr lang="en-US" dirty="0"/>
                        <a:t>NAVYA</a:t>
                      </a:r>
                      <a:endParaRPr lang="en-IN" dirty="0"/>
                    </a:p>
                  </a:txBody>
                  <a:tcPr/>
                </a:tc>
                <a:tc>
                  <a:txBody>
                    <a:bodyPr/>
                    <a:lstStyle/>
                    <a:p>
                      <a:r>
                        <a:rPr lang="en-US" sz="1600" dirty="0"/>
                        <a:t>REASEARCH&amp;PPT</a:t>
                      </a:r>
                      <a:endParaRPr lang="en-IN" sz="1600" dirty="0"/>
                    </a:p>
                  </a:txBody>
                  <a:tcPr/>
                </a:tc>
                <a:extLst>
                  <a:ext uri="{0D108BD9-81ED-4DB2-BD59-A6C34878D82A}">
                    <a16:rowId xmlns:a16="http://schemas.microsoft.com/office/drawing/2014/main" val="1617892348"/>
                  </a:ext>
                </a:extLst>
              </a:tr>
              <a:tr h="574679">
                <a:tc>
                  <a:txBody>
                    <a:bodyPr/>
                    <a:lstStyle/>
                    <a:p>
                      <a:r>
                        <a:rPr lang="en-US" dirty="0"/>
                        <a:t>4</a:t>
                      </a:r>
                      <a:endParaRPr lang="en-IN" dirty="0"/>
                    </a:p>
                  </a:txBody>
                  <a:tcPr/>
                </a:tc>
                <a:tc>
                  <a:txBody>
                    <a:bodyPr/>
                    <a:lstStyle/>
                    <a:p>
                      <a:r>
                        <a:rPr lang="en-US" dirty="0"/>
                        <a:t>2110030233</a:t>
                      </a:r>
                      <a:endParaRPr lang="en-IN" dirty="0"/>
                    </a:p>
                  </a:txBody>
                  <a:tcPr/>
                </a:tc>
                <a:tc>
                  <a:txBody>
                    <a:bodyPr/>
                    <a:lstStyle/>
                    <a:p>
                      <a:r>
                        <a:rPr lang="en-US" dirty="0"/>
                        <a:t>RISHIKA</a:t>
                      </a:r>
                      <a:endParaRPr lang="en-IN" dirty="0"/>
                    </a:p>
                  </a:txBody>
                  <a:tcPr/>
                </a:tc>
                <a:tc>
                  <a:txBody>
                    <a:bodyPr/>
                    <a:lstStyle/>
                    <a:p>
                      <a:r>
                        <a:rPr lang="en-US" sz="1600" dirty="0"/>
                        <a:t>REASEARCH&amp;PPT</a:t>
                      </a:r>
                      <a:endParaRPr lang="en-IN" sz="1600" dirty="0"/>
                    </a:p>
                  </a:txBody>
                  <a:tcPr/>
                </a:tc>
                <a:extLst>
                  <a:ext uri="{0D108BD9-81ED-4DB2-BD59-A6C34878D82A}">
                    <a16:rowId xmlns:a16="http://schemas.microsoft.com/office/drawing/2014/main" val="478624810"/>
                  </a:ext>
                </a:extLst>
              </a:tr>
            </a:tbl>
          </a:graphicData>
        </a:graphic>
      </p:graphicFrame>
    </p:spTree>
    <p:extLst>
      <p:ext uri="{BB962C8B-B14F-4D97-AF65-F5344CB8AC3E}">
        <p14:creationId xmlns:p14="http://schemas.microsoft.com/office/powerpoint/2010/main" val="3964259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765025" y="1301360"/>
            <a:ext cx="9612971" cy="312287"/>
          </a:xfrm>
        </p:spPr>
        <p:txBody>
          <a:bodyPr>
            <a:normAutofit fontScale="90000"/>
          </a:bodyPr>
          <a:lstStyle/>
          <a:p>
            <a:pPr algn="ctr"/>
            <a:r>
              <a:rPr lang="en-US" dirty="0"/>
              <a:t>REFERENCES</a:t>
            </a:r>
          </a:p>
        </p:txBody>
      </p:sp>
      <p:sp>
        <p:nvSpPr>
          <p:cNvPr id="5" name="Text Placeholder 4">
            <a:extLst>
              <a:ext uri="{FF2B5EF4-FFF2-40B4-BE49-F238E27FC236}">
                <a16:creationId xmlns:a16="http://schemas.microsoft.com/office/drawing/2014/main" id="{A4B1E135-0073-0322-7208-30E798865E4A}"/>
              </a:ext>
            </a:extLst>
          </p:cNvPr>
          <p:cNvSpPr>
            <a:spLocks noGrp="1"/>
          </p:cNvSpPr>
          <p:nvPr>
            <p:ph type="body" idx="1"/>
          </p:nvPr>
        </p:nvSpPr>
        <p:spPr>
          <a:xfrm>
            <a:off x="765025" y="2034988"/>
            <a:ext cx="9612971" cy="3324664"/>
          </a:xfrm>
        </p:spPr>
        <p:txBody>
          <a:bodyPr/>
          <a:lstStyle/>
          <a:p>
            <a:pPr marL="1200150" lvl="2" indent="-285750" algn="ctr">
              <a:buFont typeface="Wingdings" panose="05000000000000000000" pitchFamily="2" charset="2"/>
              <a:buChar char="§"/>
            </a:pPr>
            <a:r>
              <a:rPr lang="en-IN" sz="2400" dirty="0">
                <a:solidFill>
                  <a:schemeClr val="tx1"/>
                </a:solidFill>
                <a:hlinkClick r:id="rId2">
                  <a:extLst>
                    <a:ext uri="{A12FA001-AC4F-418D-AE19-62706E023703}">
                      <ahyp:hlinkClr xmlns:ahyp="http://schemas.microsoft.com/office/drawing/2018/hyperlinkcolor" val="tx"/>
                    </a:ext>
                  </a:extLst>
                </a:hlinkClick>
              </a:rPr>
              <a:t>https://www.lovelycoding.org/leave-management-system/</a:t>
            </a:r>
            <a:endParaRPr lang="en-IN" sz="2400" dirty="0">
              <a:solidFill>
                <a:schemeClr val="tx1"/>
              </a:solidFill>
            </a:endParaRPr>
          </a:p>
          <a:p>
            <a:pPr marL="285750" indent="-285750" algn="ctr">
              <a:buFont typeface="Wingdings" panose="05000000000000000000" pitchFamily="2" charset="2"/>
              <a:buChar char="§"/>
            </a:pPr>
            <a:r>
              <a:rPr lang="en-IN" dirty="0">
                <a:hlinkClick r:id="rId3">
                  <a:extLst>
                    <a:ext uri="{A12FA001-AC4F-418D-AE19-62706E023703}">
                      <ahyp:hlinkClr xmlns:ahyp="http://schemas.microsoft.com/office/drawing/2018/hyperlinkcolor" val="tx"/>
                    </a:ext>
                  </a:extLst>
                </a:hlinkClick>
              </a:rPr>
              <a:t>https://razorpay.com/payroll/learn/leave-management-system/</a:t>
            </a:r>
            <a:endParaRPr lang="en-IN" dirty="0"/>
          </a:p>
          <a:p>
            <a:pPr marL="285750" indent="-285750" algn="ctr">
              <a:buFont typeface="Wingdings" panose="05000000000000000000" pitchFamily="2" charset="2"/>
              <a:buChar char="§"/>
            </a:pPr>
            <a:r>
              <a:rPr lang="en-IN" dirty="0">
                <a:hlinkClick r:id="rId4">
                  <a:extLst>
                    <a:ext uri="{A12FA001-AC4F-418D-AE19-62706E023703}">
                      <ahyp:hlinkClr xmlns:ahyp="http://schemas.microsoft.com/office/drawing/2018/hyperlinkcolor" val="tx"/>
                    </a:ext>
                  </a:extLst>
                </a:hlinkClick>
              </a:rPr>
              <a:t>https://www.slideshare.net/muzammilsiddiq/leave-management-system-documentation-44924723</a:t>
            </a:r>
            <a:endParaRPr lang="en-IN" dirty="0"/>
          </a:p>
          <a:p>
            <a:pPr marL="285750" indent="-285750" algn="ctr">
              <a:buFont typeface="Wingdings" panose="05000000000000000000" pitchFamily="2" charset="2"/>
              <a:buChar char="§"/>
            </a:pPr>
            <a:r>
              <a:rPr lang="en-IN" dirty="0">
                <a:hlinkClick r:id="rId5">
                  <a:extLst>
                    <a:ext uri="{A12FA001-AC4F-418D-AE19-62706E023703}">
                      <ahyp:hlinkClr xmlns:ahyp="http://schemas.microsoft.com/office/drawing/2018/hyperlinkcolor" val="tx"/>
                    </a:ext>
                  </a:extLst>
                </a:hlinkClick>
              </a:rPr>
              <a:t>https://factohr.com/leave-management-guide/</a:t>
            </a:r>
            <a:endParaRPr lang="en-IN" dirty="0"/>
          </a:p>
          <a:p>
            <a:pPr marL="285750" indent="-285750" algn="ctr">
              <a:buFont typeface="Wingdings" panose="05000000000000000000" pitchFamily="2" charset="2"/>
              <a:buChar char="§"/>
            </a:pPr>
            <a:r>
              <a:rPr lang="en-IN" dirty="0">
                <a:hlinkClick r:id="rId6">
                  <a:extLst>
                    <a:ext uri="{A12FA001-AC4F-418D-AE19-62706E023703}">
                      <ahyp:hlinkClr xmlns:ahyp="http://schemas.microsoft.com/office/drawing/2018/hyperlinkcolor" val="tx"/>
                    </a:ext>
                  </a:extLst>
                </a:hlinkClick>
              </a:rPr>
              <a:t>https://www.youtube.com/watch?v=g8Qub6twpX4</a:t>
            </a:r>
            <a:endParaRPr lang="en-IN" dirty="0"/>
          </a:p>
          <a:p>
            <a:pPr algn="ctr"/>
            <a:endParaRPr lang="en-IN" dirty="0"/>
          </a:p>
        </p:txBody>
      </p:sp>
    </p:spTree>
    <p:extLst>
      <p:ext uri="{BB962C8B-B14F-4D97-AF65-F5344CB8AC3E}">
        <p14:creationId xmlns:p14="http://schemas.microsoft.com/office/powerpoint/2010/main" val="392958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62635" y="627530"/>
            <a:ext cx="9619130" cy="2689412"/>
          </a:xfrm>
        </p:spPr>
        <p:txBody>
          <a:bodyPr/>
          <a:lstStyle/>
          <a:p>
            <a:r>
              <a:rPr lang="en-US" dirty="0"/>
              <a:t>LEAVE MANAGEMENT SYSTEM</a:t>
            </a:r>
          </a:p>
        </p:txBody>
      </p:sp>
      <p:pic>
        <p:nvPicPr>
          <p:cNvPr id="7" name="Picture 6">
            <a:extLst>
              <a:ext uri="{FF2B5EF4-FFF2-40B4-BE49-F238E27FC236}">
                <a16:creationId xmlns:a16="http://schemas.microsoft.com/office/drawing/2014/main" id="{8399071C-7C5E-C4A3-77C1-77A358D106D2}"/>
              </a:ext>
            </a:extLst>
          </p:cNvPr>
          <p:cNvPicPr>
            <a:picLocks noChangeAspect="1"/>
          </p:cNvPicPr>
          <p:nvPr/>
        </p:nvPicPr>
        <p:blipFill>
          <a:blip r:embed="rId2"/>
          <a:stretch>
            <a:fillRect/>
          </a:stretch>
        </p:blipFill>
        <p:spPr>
          <a:xfrm>
            <a:off x="1461249" y="2070847"/>
            <a:ext cx="5950655" cy="3514166"/>
          </a:xfrm>
          <a:prstGeom prst="rect">
            <a:avLst/>
          </a:prstGeom>
        </p:spPr>
      </p:pic>
      <p:sp>
        <p:nvSpPr>
          <p:cNvPr id="8" name="Rectangle: Rounded Corners 7">
            <a:extLst>
              <a:ext uri="{FF2B5EF4-FFF2-40B4-BE49-F238E27FC236}">
                <a16:creationId xmlns:a16="http://schemas.microsoft.com/office/drawing/2014/main" id="{B2E4C308-E3DF-25D9-B8E4-7C16DC4D214F}"/>
              </a:ext>
            </a:extLst>
          </p:cNvPr>
          <p:cNvSpPr/>
          <p:nvPr/>
        </p:nvSpPr>
        <p:spPr>
          <a:xfrm>
            <a:off x="8633012" y="4365812"/>
            <a:ext cx="3110753" cy="14881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UNDER THE GUIDENCE OF</a:t>
            </a:r>
          </a:p>
          <a:p>
            <a:pPr algn="ctr"/>
            <a:r>
              <a:rPr lang="en-IN" dirty="0"/>
              <a:t>Madhu Priya Mam</a:t>
            </a:r>
          </a:p>
        </p:txBody>
      </p:sp>
    </p:spTree>
    <p:extLst>
      <p:ext uri="{BB962C8B-B14F-4D97-AF65-F5344CB8AC3E}">
        <p14:creationId xmlns:p14="http://schemas.microsoft.com/office/powerpoint/2010/main" val="268453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EFE9-5F60-7FA1-C4AE-BCCB4F2AF41E}"/>
              </a:ext>
            </a:extLst>
          </p:cNvPr>
          <p:cNvSpPr>
            <a:spLocks noGrp="1"/>
          </p:cNvSpPr>
          <p:nvPr>
            <p:ph type="title"/>
          </p:nvPr>
        </p:nvSpPr>
        <p:spPr/>
        <p:txBody>
          <a:bodyPr/>
          <a:lstStyle/>
          <a:p>
            <a:pPr algn="ctr"/>
            <a:r>
              <a:rPr lang="en-US" sz="8800" dirty="0"/>
              <a:t>THANK</a:t>
            </a:r>
            <a:r>
              <a:rPr lang="en-US" dirty="0"/>
              <a:t> </a:t>
            </a:r>
            <a:r>
              <a:rPr lang="en-US" sz="8800" dirty="0"/>
              <a:t>YOU</a:t>
            </a:r>
            <a:endParaRPr lang="en-IN" sz="8800" dirty="0"/>
          </a:p>
        </p:txBody>
      </p:sp>
    </p:spTree>
    <p:extLst>
      <p:ext uri="{BB962C8B-B14F-4D97-AF65-F5344CB8AC3E}">
        <p14:creationId xmlns:p14="http://schemas.microsoft.com/office/powerpoint/2010/main" val="79059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1140B6-E57D-82B1-4BF4-A62FA3E7FF3B}"/>
              </a:ext>
            </a:extLst>
          </p:cNvPr>
          <p:cNvSpPr>
            <a:spLocks noGrp="1"/>
          </p:cNvSpPr>
          <p:nvPr>
            <p:ph type="title"/>
          </p:nvPr>
        </p:nvSpPr>
        <p:spPr>
          <a:xfrm>
            <a:off x="765025" y="1301361"/>
            <a:ext cx="5913681" cy="1143324"/>
          </a:xfrm>
        </p:spPr>
        <p:txBody>
          <a:bodyPr>
            <a:normAutofit fontScale="90000"/>
          </a:bodyPr>
          <a:lstStyle/>
          <a:p>
            <a:r>
              <a:rPr lang="en-IN" dirty="0"/>
              <a:t>TEAM MEMBERS</a:t>
            </a:r>
            <a:br>
              <a:rPr lang="en-IN" dirty="0"/>
            </a:br>
            <a:endParaRPr lang="en-IN" dirty="0"/>
          </a:p>
        </p:txBody>
      </p:sp>
      <p:sp>
        <p:nvSpPr>
          <p:cNvPr id="8" name="Rectangle: Rounded Corners 7">
            <a:extLst>
              <a:ext uri="{FF2B5EF4-FFF2-40B4-BE49-F238E27FC236}">
                <a16:creationId xmlns:a16="http://schemas.microsoft.com/office/drawing/2014/main" id="{D798F9B1-FA3A-EF40-2C78-4E02155EC192}"/>
              </a:ext>
            </a:extLst>
          </p:cNvPr>
          <p:cNvSpPr/>
          <p:nvPr/>
        </p:nvSpPr>
        <p:spPr>
          <a:xfrm>
            <a:off x="573742" y="1589896"/>
            <a:ext cx="9744635" cy="38637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DA1781BF-E694-30A7-E6BC-E362DF6EDDE4}"/>
              </a:ext>
            </a:extLst>
          </p:cNvPr>
          <p:cNvSpPr/>
          <p:nvPr/>
        </p:nvSpPr>
        <p:spPr>
          <a:xfrm>
            <a:off x="1766047" y="2008094"/>
            <a:ext cx="2671482" cy="4482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2110030054</a:t>
            </a:r>
          </a:p>
        </p:txBody>
      </p:sp>
      <p:sp>
        <p:nvSpPr>
          <p:cNvPr id="11" name="Rectangle: Rounded Corners 10">
            <a:extLst>
              <a:ext uri="{FF2B5EF4-FFF2-40B4-BE49-F238E27FC236}">
                <a16:creationId xmlns:a16="http://schemas.microsoft.com/office/drawing/2014/main" id="{61A70E16-DF0A-8891-2F16-A54CAD728530}"/>
              </a:ext>
            </a:extLst>
          </p:cNvPr>
          <p:cNvSpPr/>
          <p:nvPr/>
        </p:nvSpPr>
        <p:spPr>
          <a:xfrm>
            <a:off x="1766047" y="2830166"/>
            <a:ext cx="2671482" cy="495741"/>
          </a:xfrm>
          <a:prstGeom prst="roundRect">
            <a:avLst>
              <a:gd name="adj" fmla="val 351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2110030203</a:t>
            </a:r>
          </a:p>
        </p:txBody>
      </p:sp>
      <p:sp>
        <p:nvSpPr>
          <p:cNvPr id="12" name="Rectangle: Rounded Corners 11">
            <a:extLst>
              <a:ext uri="{FF2B5EF4-FFF2-40B4-BE49-F238E27FC236}">
                <a16:creationId xmlns:a16="http://schemas.microsoft.com/office/drawing/2014/main" id="{F9AC1DAE-01CC-F8FF-DA16-C9BE6F602647}"/>
              </a:ext>
            </a:extLst>
          </p:cNvPr>
          <p:cNvSpPr/>
          <p:nvPr/>
        </p:nvSpPr>
        <p:spPr>
          <a:xfrm>
            <a:off x="1766047" y="3738282"/>
            <a:ext cx="2671482" cy="4482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2110030218</a:t>
            </a:r>
          </a:p>
        </p:txBody>
      </p:sp>
      <p:sp>
        <p:nvSpPr>
          <p:cNvPr id="13" name="Rectangle: Rounded Corners 12">
            <a:extLst>
              <a:ext uri="{FF2B5EF4-FFF2-40B4-BE49-F238E27FC236}">
                <a16:creationId xmlns:a16="http://schemas.microsoft.com/office/drawing/2014/main" id="{CFC02A55-E17F-B78C-D276-562F9C48F2B7}"/>
              </a:ext>
            </a:extLst>
          </p:cNvPr>
          <p:cNvSpPr/>
          <p:nvPr/>
        </p:nvSpPr>
        <p:spPr>
          <a:xfrm>
            <a:off x="1766047" y="4598894"/>
            <a:ext cx="2671482" cy="4482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2110030233</a:t>
            </a:r>
          </a:p>
        </p:txBody>
      </p:sp>
      <p:sp>
        <p:nvSpPr>
          <p:cNvPr id="14" name="Rectangle: Rounded Corners 13">
            <a:extLst>
              <a:ext uri="{FF2B5EF4-FFF2-40B4-BE49-F238E27FC236}">
                <a16:creationId xmlns:a16="http://schemas.microsoft.com/office/drawing/2014/main" id="{6AEB5BE7-0A37-09BE-4AA0-17651737FF27}"/>
              </a:ext>
            </a:extLst>
          </p:cNvPr>
          <p:cNvSpPr/>
          <p:nvPr/>
        </p:nvSpPr>
        <p:spPr>
          <a:xfrm>
            <a:off x="6347012" y="1996448"/>
            <a:ext cx="2752164" cy="44823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PILLI VAISHNAVI</a:t>
            </a:r>
          </a:p>
        </p:txBody>
      </p:sp>
      <p:sp>
        <p:nvSpPr>
          <p:cNvPr id="17" name="Rectangle: Rounded Corners 16">
            <a:extLst>
              <a:ext uri="{FF2B5EF4-FFF2-40B4-BE49-F238E27FC236}">
                <a16:creationId xmlns:a16="http://schemas.microsoft.com/office/drawing/2014/main" id="{F206BFC0-D349-585F-38DD-4AA79325228B}"/>
              </a:ext>
            </a:extLst>
          </p:cNvPr>
          <p:cNvSpPr/>
          <p:nvPr/>
        </p:nvSpPr>
        <p:spPr>
          <a:xfrm>
            <a:off x="6347012" y="2830166"/>
            <a:ext cx="2671482" cy="4213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MANISRI REDDY</a:t>
            </a:r>
          </a:p>
        </p:txBody>
      </p:sp>
      <p:sp>
        <p:nvSpPr>
          <p:cNvPr id="18" name="Rectangle: Rounded Corners 17">
            <a:extLst>
              <a:ext uri="{FF2B5EF4-FFF2-40B4-BE49-F238E27FC236}">
                <a16:creationId xmlns:a16="http://schemas.microsoft.com/office/drawing/2014/main" id="{A41419F9-34C5-698A-F6A2-683EB04CF6EE}"/>
              </a:ext>
            </a:extLst>
          </p:cNvPr>
          <p:cNvSpPr/>
          <p:nvPr/>
        </p:nvSpPr>
        <p:spPr>
          <a:xfrm>
            <a:off x="6347012" y="3738282"/>
            <a:ext cx="2671482" cy="4213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NAVYA REDDY</a:t>
            </a:r>
          </a:p>
        </p:txBody>
      </p:sp>
      <p:sp>
        <p:nvSpPr>
          <p:cNvPr id="19" name="Rectangle: Rounded Corners 18">
            <a:extLst>
              <a:ext uri="{FF2B5EF4-FFF2-40B4-BE49-F238E27FC236}">
                <a16:creationId xmlns:a16="http://schemas.microsoft.com/office/drawing/2014/main" id="{55425526-3045-0F02-6DC3-69C598F4635F}"/>
              </a:ext>
            </a:extLst>
          </p:cNvPr>
          <p:cNvSpPr/>
          <p:nvPr/>
        </p:nvSpPr>
        <p:spPr>
          <a:xfrm>
            <a:off x="6347012" y="4598894"/>
            <a:ext cx="2671482" cy="4213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RISHIKA REDDY</a:t>
            </a:r>
          </a:p>
        </p:txBody>
      </p:sp>
    </p:spTree>
    <p:extLst>
      <p:ext uri="{BB962C8B-B14F-4D97-AF65-F5344CB8AC3E}">
        <p14:creationId xmlns:p14="http://schemas.microsoft.com/office/powerpoint/2010/main" val="164077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765025" y="1407460"/>
            <a:ext cx="9612971" cy="618564"/>
          </a:xfrm>
        </p:spPr>
        <p:txBody>
          <a:bodyPr>
            <a:normAutofit/>
          </a:bodyPr>
          <a:lstStyle/>
          <a:p>
            <a:pPr algn="ctr"/>
            <a:r>
              <a:rPr lang="en-US" sz="3200" b="1" u="sng" cap="none" dirty="0">
                <a:latin typeface="Arial Narrow" panose="020B0606020202030204" pitchFamily="34" charset="0"/>
              </a:rPr>
              <a:t>WHAT IS LEAVE MANAGEMENT SYSTEM ? </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a:xfrm>
            <a:off x="765025" y="277907"/>
            <a:ext cx="9947799" cy="914400"/>
          </a:xfrm>
        </p:spPr>
        <p:txBody>
          <a:bodyPr/>
          <a:lstStyle/>
          <a:p>
            <a:pPr algn="ctr"/>
            <a:r>
              <a:rPr lang="en-US" sz="6000" b="1" dirty="0">
                <a:latin typeface="Times New Roman" panose="02020603050405020304" pitchFamily="18" charset="0"/>
                <a:ea typeface="Tahoma" panose="020B0604030504040204" pitchFamily="34" charset="0"/>
                <a:cs typeface="Times New Roman" panose="02020603050405020304" pitchFamily="18" charset="0"/>
              </a:rPr>
              <a:t>INTRODUCTION</a:t>
            </a:r>
          </a:p>
        </p:txBody>
      </p:sp>
      <p:sp>
        <p:nvSpPr>
          <p:cNvPr id="4" name="Rectangle: Rounded Corners 3">
            <a:extLst>
              <a:ext uri="{FF2B5EF4-FFF2-40B4-BE49-F238E27FC236}">
                <a16:creationId xmlns:a16="http://schemas.microsoft.com/office/drawing/2014/main" id="{C029F57A-1605-FC58-BEF9-A653322DE060}"/>
              </a:ext>
            </a:extLst>
          </p:cNvPr>
          <p:cNvSpPr/>
          <p:nvPr/>
        </p:nvSpPr>
        <p:spPr>
          <a:xfrm>
            <a:off x="1021976" y="2294965"/>
            <a:ext cx="9762565" cy="3155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leave management system is an HR software that manages employee time-off requests in a smooth, accurate, transparent and efficient manner since leave management is one of the most time-consuming tasks in the HR department.</a:t>
            </a:r>
          </a:p>
          <a:p>
            <a:pPr algn="ctr"/>
            <a:endParaRPr lang="en-US" sz="1600" dirty="0"/>
          </a:p>
          <a:p>
            <a:pPr algn="ctr"/>
            <a:endParaRPr lang="en-US" sz="1600" dirty="0"/>
          </a:p>
          <a:p>
            <a:pPr algn="ctr"/>
            <a:r>
              <a:rPr lang="en-US" sz="1600" dirty="0"/>
              <a:t>It is an automated system that helps HR to track requests for different types of leaves and helps in accepting or rejecting such leave requests and managing leave-related processes effortlessly.</a:t>
            </a:r>
          </a:p>
          <a:p>
            <a:pPr algn="ctr"/>
            <a:endParaRPr lang="en-US" sz="1600" dirty="0"/>
          </a:p>
          <a:p>
            <a:pPr algn="ctr"/>
            <a:r>
              <a:rPr lang="en-US" sz="1600" dirty="0"/>
              <a:t>Being an online leave management software based on the cloud, it also helps the employees with a portal for understanding their leave balance and your business leave policies and hence, the benefits of using it are multi-fold.</a:t>
            </a:r>
            <a:endParaRPr lang="en-IN" sz="1600" dirty="0"/>
          </a:p>
        </p:txBody>
      </p:sp>
    </p:spTree>
    <p:extLst>
      <p:ext uri="{BB962C8B-B14F-4D97-AF65-F5344CB8AC3E}">
        <p14:creationId xmlns:p14="http://schemas.microsoft.com/office/powerpoint/2010/main" val="212133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C1D169F-2522-7A75-DFF7-4A428A25BAF9}"/>
              </a:ext>
            </a:extLst>
          </p:cNvPr>
          <p:cNvSpPr>
            <a:spLocks noGrp="1"/>
          </p:cNvSpPr>
          <p:nvPr>
            <p:ph type="body" idx="1"/>
          </p:nvPr>
        </p:nvSpPr>
        <p:spPr>
          <a:xfrm>
            <a:off x="765025" y="170329"/>
            <a:ext cx="9612971" cy="1470211"/>
          </a:xfrm>
        </p:spPr>
        <p:txBody>
          <a:bodyPr/>
          <a:lstStyle/>
          <a:p>
            <a:pPr algn="ctr"/>
            <a:r>
              <a:rPr lang="en-IN" sz="5400" b="1" dirty="0">
                <a:latin typeface="Times New Roman" panose="02020603050405020304" pitchFamily="18" charset="0"/>
                <a:cs typeface="Times New Roman" panose="02020603050405020304" pitchFamily="18" charset="0"/>
              </a:rPr>
              <a:t>PROBLEM STATEMENT</a:t>
            </a:r>
          </a:p>
        </p:txBody>
      </p:sp>
      <p:sp>
        <p:nvSpPr>
          <p:cNvPr id="7" name="Title 6">
            <a:extLst>
              <a:ext uri="{FF2B5EF4-FFF2-40B4-BE49-F238E27FC236}">
                <a16:creationId xmlns:a16="http://schemas.microsoft.com/office/drawing/2014/main" id="{EBE7B181-316A-02D1-B9E6-7A34A4146890}"/>
              </a:ext>
            </a:extLst>
          </p:cNvPr>
          <p:cNvSpPr>
            <a:spLocks noGrp="1"/>
          </p:cNvSpPr>
          <p:nvPr>
            <p:ph type="title"/>
          </p:nvPr>
        </p:nvSpPr>
        <p:spPr>
          <a:xfrm>
            <a:off x="765025" y="2294965"/>
            <a:ext cx="9612971" cy="1886026"/>
          </a:xfrm>
        </p:spPr>
        <p:txBody>
          <a:bodyPr>
            <a:normAutofit/>
          </a:bodyPr>
          <a:lstStyle/>
          <a:p>
            <a:r>
              <a:rPr lang="en-US" sz="2800" dirty="0">
                <a:latin typeface="Bahnschrift Light Condensed" panose="020B0502040204020203" pitchFamily="34" charset="0"/>
              </a:rPr>
              <a:t>In the existing system, leaves are maintained using the attendance register for staff. The staff needs to submit their leaves manually to their respective authorities. This increases the paperwork &amp; maintaining the records becomes tedious. Maintaining notices in the records also increases the paperwork.</a:t>
            </a:r>
            <a:endParaRPr lang="en-IN" sz="2800" dirty="0">
              <a:latin typeface="Bahnschrift Light Condensed" panose="020B0502040204020203" pitchFamily="34" charset="0"/>
            </a:endParaRPr>
          </a:p>
        </p:txBody>
      </p:sp>
    </p:spTree>
    <p:extLst>
      <p:ext uri="{BB962C8B-B14F-4D97-AF65-F5344CB8AC3E}">
        <p14:creationId xmlns:p14="http://schemas.microsoft.com/office/powerpoint/2010/main" val="329477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1915128" y="1397978"/>
            <a:ext cx="8361229" cy="798376"/>
          </a:xfrm>
        </p:spPr>
        <p:txBody>
          <a:bodyPr/>
          <a:lstStyle/>
          <a:p>
            <a:r>
              <a:rPr lang="en-US" cap="none" dirty="0"/>
              <a:t>LITERATURE REVIEW</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425388" y="2357719"/>
            <a:ext cx="9161930" cy="3102303"/>
          </a:xfrm>
        </p:spPr>
        <p:txBody>
          <a:bodyPr>
            <a:normAutofit fontScale="77500" lnSpcReduction="20000"/>
          </a:bodyPr>
          <a:lstStyle/>
          <a:p>
            <a:r>
              <a:rPr lang="en-US" dirty="0"/>
              <a:t>the project is the design and implementation of an interactive World Wide Web-based Leave Management System for the Human Resources Department at Texas A&amp;M University-Corpus Christi. The Leave Management System automates the process of managing and tracking multiple types of employee leaves. Employees are able to submit the leave form, cancel previously submitted leave requests, check the status of leave requests and view completed leave transactions. The Leave Management System maintains a database to keep a running balance of each employees account, accrues employee vacation and sick credits and provides individual reports on employees leave accruals.   The researcher learned that in their system the employee can check the leave request status in their leave transactions, keep an accurate records and provide individual report.</a:t>
            </a:r>
          </a:p>
        </p:txBody>
      </p:sp>
    </p:spTree>
    <p:extLst>
      <p:ext uri="{BB962C8B-B14F-4D97-AF65-F5344CB8AC3E}">
        <p14:creationId xmlns:p14="http://schemas.microsoft.com/office/powerpoint/2010/main" val="342463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a:xfrm>
            <a:off x="496083" y="1498348"/>
            <a:ext cx="9612971" cy="1020499"/>
          </a:xfrm>
        </p:spPr>
        <p:txBody>
          <a:bodyPr>
            <a:normAutofit fontScale="90000"/>
          </a:bodyPr>
          <a:lstStyle/>
          <a:p>
            <a:r>
              <a:rPr lang="en-US" dirty="0"/>
              <a:t>PROBLEMS IN PRESENT EXISTING SYSTEM</a:t>
            </a:r>
            <a:endParaRPr lang="en-US" cap="none" dirty="0"/>
          </a:p>
        </p:txBody>
      </p:sp>
      <p:sp>
        <p:nvSpPr>
          <p:cNvPr id="5" name="Text Placeholder 4">
            <a:extLst>
              <a:ext uri="{FF2B5EF4-FFF2-40B4-BE49-F238E27FC236}">
                <a16:creationId xmlns:a16="http://schemas.microsoft.com/office/drawing/2014/main" id="{B9444B3D-EA82-3E84-F2FB-C4EF47F6A786}"/>
              </a:ext>
            </a:extLst>
          </p:cNvPr>
          <p:cNvSpPr>
            <a:spLocks noGrp="1"/>
          </p:cNvSpPr>
          <p:nvPr>
            <p:ph type="body" idx="1"/>
          </p:nvPr>
        </p:nvSpPr>
        <p:spPr>
          <a:xfrm>
            <a:off x="773990" y="2653553"/>
            <a:ext cx="9612971" cy="2706099"/>
          </a:xfrm>
        </p:spPr>
        <p:txBody>
          <a:bodyPr/>
          <a:lstStyle/>
          <a:p>
            <a:r>
              <a:rPr lang="en-US" dirty="0"/>
              <a:t>In the existing Employee Leave Management System, in almost every organization and firm, whenever an employee enters into the office, he/she has to either mark the attendance by themselves or else the manager came and take attendance which sometimes leads to extra attendance or short attendance as well as it is very time consuming too. In the existing system, the chances of losing the records is also very much.</a:t>
            </a:r>
            <a:endParaRPr lang="en-IN" dirty="0"/>
          </a:p>
        </p:txBody>
      </p:sp>
    </p:spTree>
    <p:extLst>
      <p:ext uri="{BB962C8B-B14F-4D97-AF65-F5344CB8AC3E}">
        <p14:creationId xmlns:p14="http://schemas.microsoft.com/office/powerpoint/2010/main" val="35859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a:xfrm>
            <a:off x="1362635" y="1458293"/>
            <a:ext cx="9015361" cy="4098347"/>
          </a:xfrm>
        </p:spPr>
        <p:txBody>
          <a:bodyPr/>
          <a:lstStyle/>
          <a:p>
            <a:pPr algn="ctr"/>
            <a:r>
              <a:rPr lang="en-US" sz="3200" b="1" dirty="0"/>
              <a:t>SOFTWARE REQUIREMENTS</a:t>
            </a:r>
          </a:p>
          <a:p>
            <a:pPr algn="ctr"/>
            <a:endParaRPr lang="en-US" b="1" dirty="0"/>
          </a:p>
          <a:p>
            <a:pPr algn="ctr"/>
            <a:endParaRPr lang="en-US" b="1" dirty="0"/>
          </a:p>
          <a:p>
            <a:pPr algn="l"/>
            <a:r>
              <a:rPr lang="en-US" dirty="0"/>
              <a:t>FRONT END : PYTHON USING DJANGO</a:t>
            </a:r>
          </a:p>
          <a:p>
            <a:pPr algn="l"/>
            <a:r>
              <a:rPr lang="en-US" dirty="0"/>
              <a:t>BACK END: DATABASE –MYSQL</a:t>
            </a:r>
          </a:p>
          <a:p>
            <a:pPr algn="l"/>
            <a:r>
              <a:rPr lang="en-US" dirty="0"/>
              <a:t>CONTROL END: SOFTWARE ENGINEERING</a:t>
            </a:r>
          </a:p>
        </p:txBody>
      </p:sp>
      <p:sp>
        <p:nvSpPr>
          <p:cNvPr id="5" name="Title 4">
            <a:extLst>
              <a:ext uri="{FF2B5EF4-FFF2-40B4-BE49-F238E27FC236}">
                <a16:creationId xmlns:a16="http://schemas.microsoft.com/office/drawing/2014/main" id="{A6BE445A-3711-5A98-30F0-B7ED826FC937}"/>
              </a:ext>
            </a:extLst>
          </p:cNvPr>
          <p:cNvSpPr>
            <a:spLocks noGrp="1"/>
          </p:cNvSpPr>
          <p:nvPr>
            <p:ph type="title"/>
          </p:nvPr>
        </p:nvSpPr>
        <p:spPr>
          <a:xfrm>
            <a:off x="765025" y="1301360"/>
            <a:ext cx="9612971" cy="52311"/>
          </a:xfrm>
        </p:spPr>
        <p:txBody>
          <a:bodyPr>
            <a:normAutofit fontScale="90000"/>
          </a:bodyPr>
          <a:lstStyle/>
          <a:p>
            <a:r>
              <a:rPr lang="en-IN" dirty="0"/>
              <a:t>PROJECT REQUIREMENTS</a:t>
            </a:r>
          </a:p>
        </p:txBody>
      </p:sp>
    </p:spTree>
    <p:extLst>
      <p:ext uri="{BB962C8B-B14F-4D97-AF65-F5344CB8AC3E}">
        <p14:creationId xmlns:p14="http://schemas.microsoft.com/office/powerpoint/2010/main" val="248380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SYSTEM MODULES</a:t>
            </a:r>
          </a:p>
        </p:txBody>
      </p:sp>
      <p:sp>
        <p:nvSpPr>
          <p:cNvPr id="2" name="Text Placeholder 1">
            <a:extLst>
              <a:ext uri="{FF2B5EF4-FFF2-40B4-BE49-F238E27FC236}">
                <a16:creationId xmlns:a16="http://schemas.microsoft.com/office/drawing/2014/main" id="{4BCA1FD6-532D-4102-8DA1-ABC46A17A1CA}"/>
              </a:ext>
            </a:extLst>
          </p:cNvPr>
          <p:cNvSpPr>
            <a:spLocks noGrp="1"/>
          </p:cNvSpPr>
          <p:nvPr>
            <p:ph type="body" sz="quarter" idx="13"/>
          </p:nvPr>
        </p:nvSpPr>
        <p:spPr>
          <a:xfrm>
            <a:off x="1613647" y="1828800"/>
            <a:ext cx="9017883" cy="699247"/>
          </a:xfrm>
        </p:spPr>
        <p:txBody>
          <a:bodyPr/>
          <a:lstStyle/>
          <a:p>
            <a:pPr>
              <a:lnSpc>
                <a:spcPct val="100000"/>
              </a:lnSpc>
            </a:pPr>
            <a:r>
              <a:rPr lang="en-US" sz="2000" u="sng" dirty="0">
                <a:solidFill>
                  <a:srgbClr val="0070C0"/>
                </a:solidFill>
              </a:rPr>
              <a:t>Leave permits you to take time off from work for legitimate reasons, all with the formal approval of your supervisors through online. </a:t>
            </a:r>
          </a:p>
          <a:p>
            <a:pPr marL="342900" indent="-342900">
              <a:lnSpc>
                <a:spcPct val="100000"/>
              </a:lnSpc>
              <a:buFont typeface="Arial" panose="020B0604020202020204" pitchFamily="34" charset="0"/>
              <a:buChar char="•"/>
            </a:pPr>
            <a:endParaRPr lang="en-US" sz="2000" u="sng" dirty="0">
              <a:solidFill>
                <a:srgbClr val="0070C0"/>
              </a:solidFill>
            </a:endParaRPr>
          </a:p>
        </p:txBody>
      </p:sp>
      <p:sp>
        <p:nvSpPr>
          <p:cNvPr id="5" name="Rectangle: Rounded Corners 4">
            <a:extLst>
              <a:ext uri="{FF2B5EF4-FFF2-40B4-BE49-F238E27FC236}">
                <a16:creationId xmlns:a16="http://schemas.microsoft.com/office/drawing/2014/main" id="{C24D120E-9BD9-E092-8632-738A90F3CD51}"/>
              </a:ext>
            </a:extLst>
          </p:cNvPr>
          <p:cNvSpPr/>
          <p:nvPr/>
        </p:nvSpPr>
        <p:spPr>
          <a:xfrm>
            <a:off x="1613647" y="2698376"/>
            <a:ext cx="4885765" cy="3397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IN" dirty="0"/>
              <a:t>REGISTER:</a:t>
            </a:r>
          </a:p>
          <a:p>
            <a:pPr marL="285750" indent="-285750" algn="ctr">
              <a:buFont typeface="Wingdings" panose="05000000000000000000" pitchFamily="2" charset="2"/>
              <a:buChar char="§"/>
            </a:pPr>
            <a:r>
              <a:rPr lang="en-IN" dirty="0"/>
              <a:t>LOGIN:</a:t>
            </a:r>
          </a:p>
          <a:p>
            <a:pPr marL="285750" indent="-285750" algn="ctr">
              <a:buFont typeface="Wingdings" panose="05000000000000000000" pitchFamily="2" charset="2"/>
              <a:buChar char="§"/>
            </a:pPr>
            <a:r>
              <a:rPr lang="en-IN" dirty="0"/>
              <a:t>LEAVES APPLIES:</a:t>
            </a:r>
          </a:p>
          <a:p>
            <a:pPr marL="285750" indent="-285750" algn="ctr">
              <a:buFont typeface="Wingdings" panose="05000000000000000000" pitchFamily="2" charset="2"/>
              <a:buChar char="§"/>
            </a:pPr>
            <a:r>
              <a:rPr lang="en-IN" dirty="0"/>
              <a:t>LIVE REVIEW:</a:t>
            </a:r>
          </a:p>
          <a:p>
            <a:pPr marL="285750" indent="-285750" algn="ctr">
              <a:buFont typeface="Wingdings" panose="05000000000000000000" pitchFamily="2" charset="2"/>
              <a:buChar char="§"/>
            </a:pPr>
            <a:r>
              <a:rPr lang="en-IN" dirty="0"/>
              <a:t>LEAVE APPROVAL:</a:t>
            </a:r>
          </a:p>
          <a:p>
            <a:pPr marL="285750" indent="-285750" algn="ctr">
              <a:buFont typeface="Wingdings" panose="05000000000000000000" pitchFamily="2" charset="2"/>
              <a:buChar char="§"/>
            </a:pPr>
            <a:r>
              <a:rPr lang="en-IN" dirty="0"/>
              <a:t>LOGOUT:</a:t>
            </a:r>
          </a:p>
        </p:txBody>
      </p:sp>
      <p:pic>
        <p:nvPicPr>
          <p:cNvPr id="7" name="Picture 6">
            <a:extLst>
              <a:ext uri="{FF2B5EF4-FFF2-40B4-BE49-F238E27FC236}">
                <a16:creationId xmlns:a16="http://schemas.microsoft.com/office/drawing/2014/main" id="{B8E748F4-BFD5-2AB6-839B-0C1918338748}"/>
              </a:ext>
            </a:extLst>
          </p:cNvPr>
          <p:cNvPicPr>
            <a:picLocks noChangeAspect="1"/>
          </p:cNvPicPr>
          <p:nvPr/>
        </p:nvPicPr>
        <p:blipFill>
          <a:blip r:embed="rId2"/>
          <a:stretch>
            <a:fillRect/>
          </a:stretch>
        </p:blipFill>
        <p:spPr>
          <a:xfrm>
            <a:off x="7146252" y="2453919"/>
            <a:ext cx="4336156" cy="3886537"/>
          </a:xfrm>
          <a:prstGeom prst="rect">
            <a:avLst/>
          </a:prstGeom>
        </p:spPr>
      </p:pic>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win32_fixed" id="{558D5976-FB30-4A95-BB80-CA116B0EB176}" vid="{E687FBBE-46FC-480B-AF08-1C12C660A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2.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Trading cards</Template>
  <TotalTime>122</TotalTime>
  <Words>957</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Narrow</vt:lpstr>
      <vt:lpstr>Bahnschrift Light Condensed</vt:lpstr>
      <vt:lpstr>Calibri</vt:lpstr>
      <vt:lpstr>Franklin Gothic Book</vt:lpstr>
      <vt:lpstr>Impact</vt:lpstr>
      <vt:lpstr>Times New Roman</vt:lpstr>
      <vt:lpstr>Wingdings</vt:lpstr>
      <vt:lpstr>Crop</vt:lpstr>
      <vt:lpstr>PYTHON FULL STACK DEVELOPMENT</vt:lpstr>
      <vt:lpstr>LEAVE MANAGEMENT SYSTEM</vt:lpstr>
      <vt:lpstr>TEAM MEMBERS </vt:lpstr>
      <vt:lpstr>WHAT IS LEAVE MANAGEMENT SYSTEM ? </vt:lpstr>
      <vt:lpstr>In the existing system, leaves are maintained using the attendance register for staff. The staff needs to submit their leaves manually to their respective authorities. This increases the paperwork &amp; maintaining the records becomes tedious. Maintaining notices in the records also increases the paperwork.</vt:lpstr>
      <vt:lpstr>LITERATURE REVIEW</vt:lpstr>
      <vt:lpstr>PROBLEMS IN PRESENT EXISTING SYSTEM</vt:lpstr>
      <vt:lpstr>PROJECT REQUIREMENTS</vt:lpstr>
      <vt:lpstr>SYSTEM MODULES</vt:lpstr>
      <vt:lpstr>MODULES DESCRIPTION</vt:lpstr>
      <vt:lpstr>Choose the dates of the leave:  Depending upon the user’s account and policy of the company or premise the cost of the leave is calculated and shown to the interface.  Live review: After successful application of the leave application is will come under scrutiny done by an admin. According to his need, he will review it and take necessary action in the next module.  Leave approval: Here admin approves the leave or not is reflected by admin to the users. Here all the real-time updates will be shown to the users. Users can see only their own leave requests there.  Log out: In the end, the user can log out the system to release the resources held for the purpose of anything else.</vt:lpstr>
      <vt:lpstr>GITHUB SETUP </vt:lpstr>
      <vt:lpstr>GITHUB LINKS</vt:lpstr>
      <vt:lpstr>Data set collection  </vt:lpstr>
      <vt:lpstr>USE CASE DIAGRAM </vt:lpstr>
      <vt:lpstr> </vt:lpstr>
      <vt:lpstr>REFERRED ARTICLE:</vt:lpstr>
      <vt:lpstr>WORK ALLOCATION TO TEAM MEMBERS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FULL STACK DEVELOPMENT</dc:title>
  <dc:creator>gundannagari navya</dc:creator>
  <cp:lastModifiedBy>sathwika reddy</cp:lastModifiedBy>
  <cp:revision>5</cp:revision>
  <dcterms:created xsi:type="dcterms:W3CDTF">2022-08-08T08:40:14Z</dcterms:created>
  <dcterms:modified xsi:type="dcterms:W3CDTF">2022-08-13T05:18:56Z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